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59"/>
  </p:notesMasterIdLst>
  <p:sldIdLst>
    <p:sldId id="344" r:id="rId2"/>
    <p:sldId id="345" r:id="rId3"/>
    <p:sldId id="346" r:id="rId4"/>
    <p:sldId id="343" r:id="rId5"/>
    <p:sldId id="347" r:id="rId6"/>
    <p:sldId id="349" r:id="rId7"/>
    <p:sldId id="358" r:id="rId8"/>
    <p:sldId id="351" r:id="rId9"/>
    <p:sldId id="352" r:id="rId10"/>
    <p:sldId id="357" r:id="rId11"/>
    <p:sldId id="484" r:id="rId12"/>
    <p:sldId id="485" r:id="rId13"/>
    <p:sldId id="354" r:id="rId14"/>
    <p:sldId id="359" r:id="rId15"/>
    <p:sldId id="469" r:id="rId16"/>
    <p:sldId id="470" r:id="rId17"/>
    <p:sldId id="471" r:id="rId18"/>
    <p:sldId id="362" r:id="rId19"/>
    <p:sldId id="486" r:id="rId20"/>
    <p:sldId id="488" r:id="rId21"/>
    <p:sldId id="489" r:id="rId22"/>
    <p:sldId id="360" r:id="rId23"/>
    <p:sldId id="474" r:id="rId24"/>
    <p:sldId id="361" r:id="rId25"/>
    <p:sldId id="368" r:id="rId26"/>
    <p:sldId id="369" r:id="rId27"/>
    <p:sldId id="318" r:id="rId28"/>
    <p:sldId id="424" r:id="rId29"/>
    <p:sldId id="475" r:id="rId30"/>
    <p:sldId id="426" r:id="rId31"/>
    <p:sldId id="427" r:id="rId32"/>
    <p:sldId id="370" r:id="rId33"/>
    <p:sldId id="476" r:id="rId34"/>
    <p:sldId id="403" r:id="rId35"/>
    <p:sldId id="477" r:id="rId36"/>
    <p:sldId id="413" r:id="rId37"/>
    <p:sldId id="490" r:id="rId38"/>
    <p:sldId id="491" r:id="rId39"/>
    <p:sldId id="492" r:id="rId40"/>
    <p:sldId id="428" r:id="rId41"/>
    <p:sldId id="493" r:id="rId42"/>
    <p:sldId id="391" r:id="rId43"/>
    <p:sldId id="494" r:id="rId44"/>
    <p:sldId id="418" r:id="rId45"/>
    <p:sldId id="443" r:id="rId46"/>
    <p:sldId id="444" r:id="rId47"/>
    <p:sldId id="445" r:id="rId48"/>
    <p:sldId id="446" r:id="rId49"/>
    <p:sldId id="448" r:id="rId50"/>
    <p:sldId id="449" r:id="rId51"/>
    <p:sldId id="482" r:id="rId52"/>
    <p:sldId id="447" r:id="rId53"/>
    <p:sldId id="457" r:id="rId54"/>
    <p:sldId id="461" r:id="rId55"/>
    <p:sldId id="495" r:id="rId56"/>
    <p:sldId id="496" r:id="rId57"/>
    <p:sldId id="497" r:id="rId58"/>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p:scale>
          <a:sx n="66" d="100"/>
          <a:sy n="66" d="100"/>
        </p:scale>
        <p:origin x="-1368" y="-19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0"/>
            <a:ext cx="9144000" cy="6858000"/>
          </a:xfrm>
          <a:prstGeom prst="rect">
            <a:avLst/>
          </a:prstGeom>
          <a:noFill/>
          <a:ln w="9525">
            <a:solidFill>
              <a:srgbClr val="000000"/>
            </a:solidFill>
            <a:miter lim="800000"/>
            <a:headEnd/>
            <a:tailEnd/>
          </a:ln>
        </p:spPr>
      </p:sp>
      <p:sp>
        <p:nvSpPr>
          <p:cNvPr id="819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pPr>
              <a:defRPr/>
            </a:pPr>
            <a:fld id="{8D3E2896-2279-4A1A-BDE5-9E38F47EC224}" type="slidenum">
              <a:rPr lang="en-US" altLang="zh-CN"/>
              <a:pPr>
                <a:defRPr/>
              </a:pPr>
              <a:t>‹#›</a:t>
            </a:fld>
            <a:endParaRPr lang="en-US" altLang="zh-CN"/>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userDrawn="1"/>
        </p:nvSpPr>
        <p:spPr bwMode="gray">
          <a:xfrm>
            <a:off x="179388" y="0"/>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198576" y="354805"/>
            <a:ext cx="4746848"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965848">
            <a:off x="7568292" y="-191133"/>
            <a:ext cx="1579240" cy="1579240"/>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108520" y="-99392"/>
            <a:ext cx="1772940" cy="1772940"/>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971600" y="581293"/>
            <a:ext cx="924761" cy="924761"/>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24172" y="719134"/>
            <a:ext cx="6262670" cy="1066792"/>
          </a:xfrm>
        </p:spPr>
        <p:txBody>
          <a:bodyPr/>
          <a:lstStyle/>
          <a:p>
            <a:r>
              <a:rPr lang="zh-CN" altLang="en-US" dirty="0">
                <a:solidFill>
                  <a:schemeClr val="tx2">
                    <a:lumMod val="50000"/>
                  </a:schemeClr>
                </a:solidFill>
                <a:ea typeface="宋体" pitchFamily="2" charset="-122"/>
              </a:rPr>
              <a:t>学习</a:t>
            </a:r>
            <a:r>
              <a:rPr lang="zh-CN" altLang="en-US" dirty="0" smtClean="0">
                <a:solidFill>
                  <a:schemeClr val="tx2">
                    <a:lumMod val="50000"/>
                  </a:schemeClr>
                </a:solidFill>
                <a:ea typeface="宋体" pitchFamily="2" charset="-122"/>
              </a:rPr>
              <a:t>情境</a:t>
            </a:r>
            <a:r>
              <a:rPr lang="en-US" altLang="zh-CN" dirty="0" smtClean="0">
                <a:solidFill>
                  <a:schemeClr val="tx2">
                    <a:lumMod val="50000"/>
                  </a:schemeClr>
                </a:solidFill>
                <a:ea typeface="宋体" pitchFamily="2" charset="-122"/>
              </a:rPr>
              <a:t>10   </a:t>
            </a:r>
            <a:r>
              <a:rPr lang="zh-CN" altLang="en-US" dirty="0" smtClean="0">
                <a:solidFill>
                  <a:schemeClr val="tx2">
                    <a:lumMod val="50000"/>
                  </a:schemeClr>
                </a:solidFill>
                <a:ea typeface="宋体" pitchFamily="2" charset="-122"/>
              </a:rPr>
              <a:t>创建</a:t>
            </a:r>
            <a:r>
              <a:rPr lang="zh-CN" altLang="en-US" dirty="0">
                <a:solidFill>
                  <a:schemeClr val="tx2">
                    <a:lumMod val="50000"/>
                  </a:schemeClr>
                </a:solidFill>
                <a:ea typeface="宋体" pitchFamily="2" charset="-122"/>
              </a:rPr>
              <a:t>存储过程</a:t>
            </a: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6" name="AutoShape 19"/>
          <p:cNvSpPr>
            <a:spLocks noChangeArrowheads="1"/>
          </p:cNvSpPr>
          <p:nvPr/>
        </p:nvSpPr>
        <p:spPr bwMode="ltGray">
          <a:xfrm>
            <a:off x="1261242" y="1439339"/>
            <a:ext cx="2446662" cy="571504"/>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357342" y="1540425"/>
            <a:ext cx="2206546" cy="369332"/>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存储过程分为</a:t>
            </a:r>
            <a:r>
              <a:rPr lang="en-US" altLang="zh-CN" kern="0" dirty="0">
                <a:solidFill>
                  <a:srgbClr val="132767"/>
                </a:solidFill>
                <a:latin typeface="黑体" pitchFamily="49" charset="-122"/>
                <a:ea typeface="黑体" pitchFamily="49" charset="-122"/>
              </a:rPr>
              <a:t>3</a:t>
            </a:r>
            <a:r>
              <a:rPr lang="zh-CN" altLang="en-US" kern="0" dirty="0">
                <a:solidFill>
                  <a:srgbClr val="132767"/>
                </a:solidFill>
                <a:latin typeface="黑体" pitchFamily="49" charset="-122"/>
                <a:ea typeface="黑体" pitchFamily="49" charset="-122"/>
              </a:rPr>
              <a:t>类：</a:t>
            </a:r>
            <a:endParaRPr lang="en-US" altLang="zh-CN" b="0" dirty="0">
              <a:ea typeface="宋体" pitchFamily="2" charset="-122"/>
            </a:endParaRPr>
          </a:p>
        </p:txBody>
      </p:sp>
      <p:sp>
        <p:nvSpPr>
          <p:cNvPr id="8" name="AutoShape 6"/>
          <p:cNvSpPr>
            <a:spLocks noChangeArrowheads="1"/>
          </p:cNvSpPr>
          <p:nvPr/>
        </p:nvSpPr>
        <p:spPr bwMode="gray">
          <a:xfrm>
            <a:off x="1217589" y="2132856"/>
            <a:ext cx="6569121" cy="158417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9" name="AutoShape 7"/>
          <p:cNvSpPr>
            <a:spLocks noChangeArrowheads="1"/>
          </p:cNvSpPr>
          <p:nvPr/>
        </p:nvSpPr>
        <p:spPr bwMode="gray">
          <a:xfrm>
            <a:off x="928662" y="2577823"/>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0" name="Arc 8"/>
          <p:cNvSpPr>
            <a:spLocks/>
          </p:cNvSpPr>
          <p:nvPr/>
        </p:nvSpPr>
        <p:spPr bwMode="gray">
          <a:xfrm rot="5400000" flipH="1" flipV="1">
            <a:off x="1231127" y="2580307"/>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2" name="Rectangle 19"/>
          <p:cNvSpPr>
            <a:spLocks noChangeArrowheads="1"/>
          </p:cNvSpPr>
          <p:nvPr/>
        </p:nvSpPr>
        <p:spPr bwMode="black">
          <a:xfrm>
            <a:off x="1717795" y="2237151"/>
            <a:ext cx="5964374" cy="1477328"/>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系统存储</a:t>
            </a:r>
            <a:r>
              <a:rPr lang="zh-CN" altLang="en-US" dirty="0" smtClean="0">
                <a:latin typeface="黑体" pitchFamily="49" charset="-122"/>
                <a:ea typeface="黑体" pitchFamily="49" charset="-122"/>
              </a:rPr>
              <a:t>过程。</a:t>
            </a:r>
            <a:r>
              <a:rPr lang="zh-CN" altLang="en-US" dirty="0">
                <a:solidFill>
                  <a:schemeClr val="tx2">
                    <a:lumMod val="50000"/>
                  </a:schemeClr>
                </a:solidFill>
                <a:latin typeface="黑体" pitchFamily="49" charset="-122"/>
                <a:ea typeface="黑体" pitchFamily="49" charset="-122"/>
              </a:rPr>
              <a:t>系统存储过程是指安装</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时由系统创建的存储过程，存储在</a:t>
            </a:r>
            <a:r>
              <a:rPr lang="en-US" altLang="zh-CN" dirty="0">
                <a:solidFill>
                  <a:schemeClr val="tx2">
                    <a:lumMod val="50000"/>
                  </a:schemeClr>
                </a:solidFill>
                <a:latin typeface="黑体" pitchFamily="49" charset="-122"/>
                <a:ea typeface="黑体" pitchFamily="49" charset="-122"/>
              </a:rPr>
              <a:t>master</a:t>
            </a:r>
            <a:r>
              <a:rPr lang="zh-CN" altLang="en-US" dirty="0">
                <a:solidFill>
                  <a:schemeClr val="tx2">
                    <a:lumMod val="50000"/>
                  </a:schemeClr>
                </a:solidFill>
                <a:latin typeface="黑体" pitchFamily="49" charset="-122"/>
                <a:ea typeface="黑体" pitchFamily="49" charset="-122"/>
              </a:rPr>
              <a:t>数据库中，其前缀为</a:t>
            </a:r>
            <a:r>
              <a:rPr lang="en-US" altLang="zh-CN" dirty="0" err="1">
                <a:solidFill>
                  <a:schemeClr val="tx2">
                    <a:lumMod val="50000"/>
                  </a:schemeClr>
                </a:solidFill>
                <a:latin typeface="黑体" pitchFamily="49" charset="-122"/>
                <a:ea typeface="黑体" pitchFamily="49" charset="-122"/>
              </a:rPr>
              <a:t>sp</a:t>
            </a:r>
            <a:r>
              <a:rPr lang="en-US" altLang="zh-CN" dirty="0">
                <a:solidFill>
                  <a:schemeClr val="tx2">
                    <a:lumMod val="50000"/>
                  </a:schemeClr>
                </a:solidFill>
                <a:latin typeface="黑体" pitchFamily="49" charset="-122"/>
                <a:ea typeface="黑体" pitchFamily="49" charset="-122"/>
              </a:rPr>
              <a:t>_</a:t>
            </a:r>
            <a:r>
              <a:rPr lang="zh-CN" altLang="en-US" dirty="0">
                <a:solidFill>
                  <a:schemeClr val="tx2">
                    <a:lumMod val="50000"/>
                  </a:schemeClr>
                </a:solidFill>
                <a:latin typeface="黑体" pitchFamily="49" charset="-122"/>
                <a:ea typeface="黑体" pitchFamily="49" charset="-122"/>
              </a:rPr>
              <a:t>。系统存储过程主要用于从系统表中获取信息，也为系统管理员和有权限的用户提供更新系统表的途径。它们中的大部分可以在用户数据库中使用。</a:t>
            </a:r>
          </a:p>
        </p:txBody>
      </p:sp>
      <p:sp>
        <p:nvSpPr>
          <p:cNvPr id="13" name="AutoShape 6"/>
          <p:cNvSpPr>
            <a:spLocks noChangeArrowheads="1"/>
          </p:cNvSpPr>
          <p:nvPr/>
        </p:nvSpPr>
        <p:spPr bwMode="gray">
          <a:xfrm>
            <a:off x="1217589" y="3841457"/>
            <a:ext cx="6569121" cy="9747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28662" y="409720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31127" y="409968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34027" y="3887494"/>
            <a:ext cx="5781245" cy="923330"/>
          </a:xfrm>
          <a:prstGeom prst="rect">
            <a:avLst/>
          </a:prstGeom>
          <a:noFill/>
          <a:ln w="9525" algn="ctr">
            <a:noFill/>
            <a:miter lim="800000"/>
            <a:headEnd/>
            <a:tailEnd/>
          </a:ln>
          <a:effectLst/>
        </p:spPr>
        <p:txBody>
          <a:bodyPr wrap="square">
            <a:spAutoFit/>
          </a:bodyPr>
          <a:lstStyle/>
          <a:p>
            <a:pPr algn="just"/>
            <a:r>
              <a:rPr lang="zh-CN" altLang="en-US" dirty="0">
                <a:latin typeface="黑体" pitchFamily="49" charset="-122"/>
                <a:ea typeface="黑体" pitchFamily="49" charset="-122"/>
              </a:rPr>
              <a:t>扩展存储过程</a:t>
            </a:r>
            <a:r>
              <a:rPr lang="zh-CN" altLang="en-US" dirty="0" smtClean="0">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扩展存储过程是对动态链接库（</a:t>
            </a:r>
            <a:r>
              <a:rPr lang="en-US" altLang="zh-CN" dirty="0">
                <a:solidFill>
                  <a:schemeClr val="tx2">
                    <a:lumMod val="50000"/>
                  </a:schemeClr>
                </a:solidFill>
                <a:latin typeface="黑体" pitchFamily="49" charset="-122"/>
                <a:ea typeface="黑体" pitchFamily="49" charset="-122"/>
              </a:rPr>
              <a:t>DLL</a:t>
            </a:r>
            <a:r>
              <a:rPr lang="zh-CN" altLang="en-US" dirty="0">
                <a:solidFill>
                  <a:schemeClr val="tx2">
                    <a:lumMod val="50000"/>
                  </a:schemeClr>
                </a:solidFill>
                <a:latin typeface="黑体" pitchFamily="49" charset="-122"/>
                <a:ea typeface="黑体" pitchFamily="49" charset="-122"/>
              </a:rPr>
              <a:t>）函数的调用。其前缀为</a:t>
            </a:r>
            <a:r>
              <a:rPr lang="en-US" altLang="zh-CN" dirty="0" err="1">
                <a:solidFill>
                  <a:schemeClr val="tx2">
                    <a:lumMod val="50000"/>
                  </a:schemeClr>
                </a:solidFill>
                <a:latin typeface="黑体" pitchFamily="49" charset="-122"/>
                <a:ea typeface="黑体" pitchFamily="49" charset="-122"/>
              </a:rPr>
              <a:t>xp</a:t>
            </a:r>
            <a:r>
              <a:rPr lang="en-US" altLang="zh-CN" dirty="0">
                <a:solidFill>
                  <a:schemeClr val="tx2">
                    <a:lumMod val="50000"/>
                  </a:schemeClr>
                </a:solidFill>
                <a:latin typeface="黑体" pitchFamily="49" charset="-122"/>
                <a:ea typeface="黑体" pitchFamily="49" charset="-122"/>
              </a:rPr>
              <a:t>_</a:t>
            </a:r>
            <a:r>
              <a:rPr lang="zh-CN" altLang="en-US" dirty="0">
                <a:solidFill>
                  <a:schemeClr val="tx2">
                    <a:lumMod val="50000"/>
                  </a:schemeClr>
                </a:solidFill>
                <a:latin typeface="黑体" pitchFamily="49" charset="-122"/>
                <a:ea typeface="黑体" pitchFamily="49" charset="-122"/>
              </a:rPr>
              <a:t>，它允许用户使用</a:t>
            </a:r>
            <a:r>
              <a:rPr lang="en-US" altLang="zh-CN" dirty="0">
                <a:solidFill>
                  <a:schemeClr val="tx2">
                    <a:lumMod val="50000"/>
                  </a:schemeClr>
                </a:solidFill>
                <a:latin typeface="黑体" pitchFamily="49" charset="-122"/>
                <a:ea typeface="黑体" pitchFamily="49" charset="-122"/>
              </a:rPr>
              <a:t>DLL</a:t>
            </a:r>
            <a:r>
              <a:rPr lang="zh-CN" altLang="en-US" dirty="0">
                <a:solidFill>
                  <a:schemeClr val="tx2">
                    <a:lumMod val="50000"/>
                  </a:schemeClr>
                </a:solidFill>
                <a:latin typeface="黑体" pitchFamily="49" charset="-122"/>
                <a:ea typeface="黑体" pitchFamily="49" charset="-122"/>
              </a:rPr>
              <a:t>访问</a:t>
            </a:r>
            <a:r>
              <a:rPr lang="en-US" altLang="zh-CN" dirty="0">
                <a:solidFill>
                  <a:schemeClr val="tx2">
                    <a:lumMod val="50000"/>
                  </a:schemeClr>
                </a:solidFill>
                <a:latin typeface="黑体" pitchFamily="49" charset="-122"/>
                <a:ea typeface="黑体" pitchFamily="49" charset="-122"/>
              </a:rPr>
              <a:t>SQL Server</a:t>
            </a:r>
            <a:endParaRPr lang="zh-CN" altLang="en-US" dirty="0">
              <a:solidFill>
                <a:schemeClr val="tx2">
                  <a:lumMod val="50000"/>
                </a:schemeClr>
              </a:solidFill>
              <a:latin typeface="黑体" pitchFamily="49" charset="-122"/>
              <a:ea typeface="黑体" pitchFamily="49" charset="-122"/>
            </a:endParaRPr>
          </a:p>
        </p:txBody>
      </p:sp>
      <p:sp>
        <p:nvSpPr>
          <p:cNvPr id="17" name="AutoShape 6"/>
          <p:cNvSpPr>
            <a:spLocks noChangeArrowheads="1"/>
          </p:cNvSpPr>
          <p:nvPr/>
        </p:nvSpPr>
        <p:spPr bwMode="gray">
          <a:xfrm>
            <a:off x="1217589" y="5013177"/>
            <a:ext cx="6738787" cy="147732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967129" y="5013177"/>
            <a:ext cx="5715040" cy="1477328"/>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用户自定义存储过程</a:t>
            </a:r>
            <a:r>
              <a:rPr lang="zh-CN" altLang="en-US" dirty="0" smtClean="0">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用户自定义存储过程是由用户为完成某一特定功能而编写的存储过程。它主要在应用程序中使用，可以完成特定的任务，对于编程而言，这也是最常用的存储过程</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r>
              <a:rPr lang="zh-CN" altLang="en-US" dirty="0">
                <a:latin typeface="黑体" pitchFamily="49" charset="-122"/>
                <a:ea typeface="黑体" pitchFamily="49" charset="-122"/>
              </a:rPr>
              <a:t>本学习情境主要介绍用户自定义存储过程</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6" name="AutoShape 8"/>
          <p:cNvSpPr>
            <a:spLocks noChangeArrowheads="1"/>
          </p:cNvSpPr>
          <p:nvPr/>
        </p:nvSpPr>
        <p:spPr bwMode="gray">
          <a:xfrm>
            <a:off x="1328120" y="1887040"/>
            <a:ext cx="7200801" cy="367240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7" name="矩形 6"/>
          <p:cNvSpPr/>
          <p:nvPr/>
        </p:nvSpPr>
        <p:spPr>
          <a:xfrm>
            <a:off x="1547664" y="2276872"/>
            <a:ext cx="6192688" cy="2585323"/>
          </a:xfrm>
          <a:prstGeom prst="rect">
            <a:avLst/>
          </a:prstGeom>
        </p:spPr>
        <p:txBody>
          <a:bodyPr wrap="square">
            <a:spAutoFit/>
          </a:bodyPr>
          <a:lstStyle/>
          <a:p>
            <a:pPr marL="342900" indent="-342900">
              <a:lnSpc>
                <a:spcPct val="90000"/>
              </a:lnSpc>
            </a:pPr>
            <a:r>
              <a:rPr lang="zh-CN" altLang="en-US" dirty="0">
                <a:latin typeface="黑体" pitchFamily="49" charset="-122"/>
                <a:ea typeface="黑体" pitchFamily="49" charset="-122"/>
              </a:rPr>
              <a:t>本任务中使用了</a:t>
            </a:r>
            <a:r>
              <a:rPr lang="en-US" altLang="zh-CN" dirty="0">
                <a:latin typeface="黑体" pitchFamily="49" charset="-122"/>
                <a:ea typeface="黑体" pitchFamily="49" charset="-122"/>
              </a:rPr>
              <a:t>EXECUTE</a:t>
            </a:r>
            <a:r>
              <a:rPr lang="zh-CN" altLang="en-US" dirty="0">
                <a:latin typeface="黑体" pitchFamily="49" charset="-122"/>
                <a:ea typeface="黑体" pitchFamily="49" charset="-122"/>
              </a:rPr>
              <a:t>语句，</a:t>
            </a:r>
            <a:r>
              <a:rPr lang="en-US" altLang="zh-CN" dirty="0">
                <a:latin typeface="黑体" pitchFamily="49" charset="-122"/>
                <a:ea typeface="黑体" pitchFamily="49" charset="-122"/>
              </a:rPr>
              <a:t>SQL Server 2005</a:t>
            </a:r>
            <a:r>
              <a:rPr lang="zh-CN" altLang="en-US" dirty="0">
                <a:latin typeface="黑体" pitchFamily="49" charset="-122"/>
                <a:ea typeface="黑体" pitchFamily="49" charset="-122"/>
              </a:rPr>
              <a:t>使用</a:t>
            </a:r>
            <a:r>
              <a:rPr lang="en-US" altLang="zh-CN" dirty="0" smtClean="0">
                <a:latin typeface="黑体" pitchFamily="49" charset="-122"/>
                <a:ea typeface="黑体" pitchFamily="49" charset="-122"/>
              </a:rPr>
              <a:t>EXECUTE</a:t>
            </a:r>
            <a:r>
              <a:rPr lang="zh-CN" altLang="en-US" dirty="0" smtClean="0">
                <a:latin typeface="黑体" pitchFamily="49" charset="-122"/>
                <a:ea typeface="黑体" pitchFamily="49" charset="-122"/>
              </a:rPr>
              <a:t>语句</a:t>
            </a:r>
            <a:r>
              <a:rPr lang="zh-CN" altLang="en-US" dirty="0">
                <a:latin typeface="黑体" pitchFamily="49" charset="-122"/>
                <a:ea typeface="黑体" pitchFamily="49" charset="-122"/>
              </a:rPr>
              <a:t>来执行存储过程，其语法如下</a:t>
            </a:r>
            <a:r>
              <a:rPr lang="zh-CN" altLang="en-US"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pPr marL="342900" indent="-342900">
              <a:lnSpc>
                <a:spcPct val="90000"/>
              </a:lnSpc>
            </a:pPr>
            <a:endParaRPr lang="en-US" altLang="zh-CN" dirty="0">
              <a:latin typeface="黑体" pitchFamily="49" charset="-122"/>
              <a:ea typeface="黑体" pitchFamily="49" charset="-122"/>
            </a:endParaRPr>
          </a:p>
          <a:p>
            <a:pPr marL="342900" indent="-342900">
              <a:lnSpc>
                <a:spcPct val="90000"/>
              </a:lnSpc>
            </a:pPr>
            <a:r>
              <a:rPr lang="en-US" altLang="zh-CN" dirty="0" smtClean="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 EXEC | EXECUTE } ]</a:t>
            </a:r>
            <a:endParaRPr lang="zh-CN" altLang="en-US" dirty="0">
              <a:solidFill>
                <a:schemeClr val="tx2">
                  <a:lumMod val="50000"/>
                </a:schemeClr>
              </a:solidFill>
              <a:latin typeface="黑体" pitchFamily="49" charset="-122"/>
              <a:ea typeface="黑体" pitchFamily="49" charset="-122"/>
            </a:endParaRPr>
          </a:p>
          <a:p>
            <a:pPr marL="342900" indent="-342900">
              <a:lnSpc>
                <a:spcPct val="90000"/>
              </a:lnSpc>
            </a:pPr>
            <a:r>
              <a:rPr lang="en-US" altLang="zh-CN"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return_status</a:t>
            </a:r>
            <a:r>
              <a:rPr lang="en-US" altLang="zh-CN" dirty="0">
                <a:solidFill>
                  <a:schemeClr val="tx2">
                    <a:lumMod val="50000"/>
                  </a:schemeClr>
                </a:solidFill>
                <a:latin typeface="黑体" pitchFamily="49" charset="-122"/>
                <a:ea typeface="黑体" pitchFamily="49" charset="-122"/>
              </a:rPr>
              <a:t>=] procedure }</a:t>
            </a:r>
            <a:endParaRPr lang="zh-CN" altLang="en-US" dirty="0">
              <a:solidFill>
                <a:schemeClr val="tx2">
                  <a:lumMod val="50000"/>
                </a:schemeClr>
              </a:solidFill>
              <a:latin typeface="黑体" pitchFamily="49" charset="-122"/>
              <a:ea typeface="黑体" pitchFamily="49" charset="-122"/>
            </a:endParaRPr>
          </a:p>
          <a:p>
            <a:pPr marL="342900" indent="-342900">
              <a:lnSpc>
                <a:spcPct val="90000"/>
              </a:lnSpc>
            </a:pPr>
            <a:r>
              <a:rPr lang="en-US" altLang="zh-CN" dirty="0">
                <a:solidFill>
                  <a:schemeClr val="tx2">
                    <a:lumMod val="50000"/>
                  </a:schemeClr>
                </a:solidFill>
                <a:latin typeface="黑体" pitchFamily="49" charset="-122"/>
                <a:ea typeface="黑体" pitchFamily="49" charset="-122"/>
              </a:rPr>
              <a:t>       [ [ @parameter = ] { value | @variable [ OUTPUT ] | [ DEFAULT ]} ] [,…n ]</a:t>
            </a:r>
          </a:p>
          <a:p>
            <a:pPr marL="342900" indent="-342900">
              <a:lnSpc>
                <a:spcPct val="90000"/>
              </a:lnSpc>
            </a:pPr>
            <a:endParaRPr lang="zh-CN" altLang="en-US" dirty="0">
              <a:latin typeface="黑体" pitchFamily="49" charset="-122"/>
              <a:ea typeface="黑体" pitchFamily="49" charset="-122"/>
            </a:endParaRPr>
          </a:p>
          <a:p>
            <a:pPr marL="342900" indent="-342900">
              <a:lnSpc>
                <a:spcPct val="90000"/>
              </a:lnSpc>
              <a:buFont typeface="Arial" pitchFamily="34" charset="0"/>
              <a:buChar char="•"/>
            </a:pPr>
            <a:r>
              <a:rPr lang="en-US" altLang="zh-CN" dirty="0">
                <a:latin typeface="黑体" pitchFamily="49" charset="-122"/>
                <a:ea typeface="黑体" pitchFamily="49" charset="-122"/>
              </a:rPr>
              <a:t>@</a:t>
            </a:r>
            <a:r>
              <a:rPr lang="en-US" altLang="zh-CN" dirty="0" err="1">
                <a:latin typeface="黑体" pitchFamily="49" charset="-122"/>
                <a:ea typeface="黑体" pitchFamily="49" charset="-122"/>
              </a:rPr>
              <a:t>return_status</a:t>
            </a:r>
            <a:r>
              <a:rPr lang="zh-CN" altLang="en-US" dirty="0">
                <a:latin typeface="黑体" pitchFamily="49" charset="-122"/>
                <a:ea typeface="黑体" pitchFamily="49" charset="-122"/>
              </a:rPr>
              <a:t>：整型变量，用于保存存储过程的返回</a:t>
            </a:r>
            <a:r>
              <a:rPr lang="zh-CN" altLang="en-US" dirty="0" smtClean="0">
                <a:latin typeface="黑体" pitchFamily="49" charset="-122"/>
                <a:ea typeface="黑体" pitchFamily="49" charset="-122"/>
              </a:rPr>
              <a:t>状态</a:t>
            </a:r>
            <a:endParaRPr lang="en-US" altLang="zh-CN" dirty="0" smtClean="0">
              <a:latin typeface="黑体" pitchFamily="49" charset="-122"/>
              <a:ea typeface="黑体" pitchFamily="49" charset="-122"/>
            </a:endParaRPr>
          </a:p>
        </p:txBody>
      </p:sp>
    </p:spTree>
    <p:extLst>
      <p:ext uri="{BB962C8B-B14F-4D97-AF65-F5344CB8AC3E}">
        <p14:creationId xmlns:p14="http://schemas.microsoft.com/office/powerpoint/2010/main" xmlns="" val="130117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a:t>
            </a:fld>
            <a:endParaRPr lang="en-US" altLang="zh-CN"/>
          </a:p>
        </p:txBody>
      </p:sp>
      <p:sp>
        <p:nvSpPr>
          <p:cNvPr id="6" name="AutoShape 8"/>
          <p:cNvSpPr>
            <a:spLocks noChangeArrowheads="1"/>
          </p:cNvSpPr>
          <p:nvPr/>
        </p:nvSpPr>
        <p:spPr bwMode="gray">
          <a:xfrm>
            <a:off x="1259631" y="1772816"/>
            <a:ext cx="7200801" cy="3528392"/>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7" name="矩形 6"/>
          <p:cNvSpPr/>
          <p:nvPr/>
        </p:nvSpPr>
        <p:spPr>
          <a:xfrm>
            <a:off x="1403648" y="1887040"/>
            <a:ext cx="6552728" cy="3000821"/>
          </a:xfrm>
          <a:prstGeom prst="rect">
            <a:avLst/>
          </a:prstGeom>
        </p:spPr>
        <p:txBody>
          <a:bodyPr wrap="square">
            <a:spAutoFit/>
          </a:bodyPr>
          <a:lstStyle/>
          <a:p>
            <a:pPr>
              <a:lnSpc>
                <a:spcPct val="150000"/>
              </a:lnSpc>
            </a:pPr>
            <a:r>
              <a:rPr lang="en-US" altLang="zh-CN" dirty="0" smtClean="0">
                <a:ea typeface="黑体" pitchFamily="49" charset="-122"/>
              </a:rPr>
              <a:t>[ </a:t>
            </a:r>
            <a:r>
              <a:rPr lang="en-US" altLang="zh-CN" dirty="0">
                <a:ea typeface="黑体" pitchFamily="49" charset="-122"/>
              </a:rPr>
              <a:t>[ @parameter = ] { value | @variable [ OUTPUT ] | [ DEFAULT ]} ]</a:t>
            </a:r>
            <a:r>
              <a:rPr lang="zh-CN" altLang="en-US" dirty="0">
                <a:ea typeface="黑体" pitchFamily="49" charset="-122"/>
              </a:rPr>
              <a:t>：</a:t>
            </a:r>
            <a:endParaRPr lang="en-US" altLang="zh-CN" dirty="0">
              <a:ea typeface="黑体" pitchFamily="49" charset="-122"/>
            </a:endParaRPr>
          </a:p>
          <a:p>
            <a:pPr>
              <a:lnSpc>
                <a:spcPct val="150000"/>
              </a:lnSpc>
              <a:buFont typeface="Arial" pitchFamily="34" charset="0"/>
              <a:buNone/>
            </a:pPr>
            <a:r>
              <a:rPr lang="en-US" altLang="zh-CN" dirty="0">
                <a:ea typeface="黑体" pitchFamily="49" charset="-122"/>
              </a:rPr>
              <a:t>    </a:t>
            </a:r>
            <a:r>
              <a:rPr lang="zh-CN" altLang="en-US" dirty="0">
                <a:ea typeface="黑体" pitchFamily="49" charset="-122"/>
              </a:rPr>
              <a:t>以</a:t>
            </a:r>
            <a:r>
              <a:rPr lang="en-US" altLang="zh-CN" dirty="0">
                <a:ea typeface="黑体" pitchFamily="49" charset="-122"/>
              </a:rPr>
              <a:t>@parameter =value | @variable</a:t>
            </a:r>
            <a:r>
              <a:rPr lang="zh-CN" altLang="en-US" dirty="0">
                <a:latin typeface="黑体" pitchFamily="49" charset="-122"/>
                <a:ea typeface="黑体" pitchFamily="49" charset="-122"/>
              </a:rPr>
              <a:t>的形式为存储过程的参数赋值可以不考虑存储过程中参数的顺序。如果不以这样的方式赋值参数，则必须按照存储过程中参数的顺序为参数赋值；</a:t>
            </a:r>
            <a:r>
              <a:rPr lang="en-US" altLang="zh-CN" dirty="0">
                <a:latin typeface="黑体" pitchFamily="49" charset="-122"/>
                <a:ea typeface="黑体" pitchFamily="49" charset="-122"/>
              </a:rPr>
              <a:t>OUTPUT</a:t>
            </a:r>
            <a:r>
              <a:rPr lang="zh-CN" altLang="en-US" dirty="0">
                <a:latin typeface="黑体" pitchFamily="49" charset="-122"/>
                <a:ea typeface="黑体" pitchFamily="49" charset="-122"/>
              </a:rPr>
              <a:t>说明指定的参数为返回参数；</a:t>
            </a:r>
            <a:r>
              <a:rPr lang="en-US" altLang="zh-CN" dirty="0">
                <a:latin typeface="黑体" pitchFamily="49" charset="-122"/>
                <a:ea typeface="黑体" pitchFamily="49" charset="-122"/>
              </a:rPr>
              <a:t>DEFAULT</a:t>
            </a:r>
            <a:r>
              <a:rPr lang="zh-CN" altLang="en-US" dirty="0">
                <a:latin typeface="黑体" pitchFamily="49" charset="-122"/>
                <a:ea typeface="黑体" pitchFamily="49" charset="-122"/>
              </a:rPr>
              <a:t>指定使用该参数的默认值</a:t>
            </a:r>
          </a:p>
        </p:txBody>
      </p:sp>
    </p:spTree>
    <p:extLst>
      <p:ext uri="{BB962C8B-B14F-4D97-AF65-F5344CB8AC3E}">
        <p14:creationId xmlns:p14="http://schemas.microsoft.com/office/powerpoint/2010/main" xmlns="" val="308077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5683045" cy="487363"/>
          </a:xfrm>
        </p:spPr>
        <p:txBody>
          <a:bodyPr/>
          <a:lstStyle/>
          <a:p>
            <a:r>
              <a:rPr lang="zh-CN" altLang="en-US" sz="2000" dirty="0" smtClean="0"/>
              <a:t>任务</a:t>
            </a:r>
            <a:r>
              <a:rPr lang="en-US" altLang="zh-CN" sz="2000" dirty="0" smtClean="0"/>
              <a:t>2    </a:t>
            </a:r>
            <a:r>
              <a:rPr lang="zh-CN" altLang="en-US" sz="2000" dirty="0" smtClean="0"/>
              <a:t>创建</a:t>
            </a:r>
            <a:r>
              <a:rPr lang="zh-CN" altLang="en-US" sz="2000" dirty="0"/>
              <a:t>存储过程</a:t>
            </a:r>
            <a:r>
              <a:rPr lang="en-US" altLang="zh-CN" sz="2000" dirty="0" err="1"/>
              <a:t>proc_GetSimpleInfo</a:t>
            </a:r>
            <a:r>
              <a:rPr lang="zh-CN" altLang="en-US" sz="2000" dirty="0"/>
              <a:t>，用于查询</a:t>
            </a:r>
            <a:r>
              <a:rPr lang="en-US" altLang="zh-CN" sz="2000" dirty="0"/>
              <a:t>2010</a:t>
            </a:r>
            <a:r>
              <a:rPr lang="zh-CN" altLang="en-US" sz="2000" dirty="0"/>
              <a:t>级家庭所在地为山西的学生基本信息</a:t>
            </a:r>
          </a:p>
        </p:txBody>
      </p:sp>
      <p:sp>
        <p:nvSpPr>
          <p:cNvPr id="9" name="Line 18"/>
          <p:cNvSpPr>
            <a:spLocks noChangeShapeType="1"/>
          </p:cNvSpPr>
          <p:nvPr/>
        </p:nvSpPr>
        <p:spPr bwMode="auto">
          <a:xfrm>
            <a:off x="1321448" y="2420888"/>
            <a:ext cx="3163606"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5" y="1772816"/>
            <a:ext cx="657229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20" name="Text Box 21"/>
          <p:cNvSpPr txBox="1">
            <a:spLocks noChangeArrowheads="1"/>
          </p:cNvSpPr>
          <p:nvPr/>
        </p:nvSpPr>
        <p:spPr bwMode="auto">
          <a:xfrm>
            <a:off x="1321447" y="2564904"/>
            <a:ext cx="316360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50755" y="3140968"/>
            <a:ext cx="5765225" cy="3168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14</a:t>
            </a:fld>
            <a:endParaRPr lang="en-US" altLang="zh-CN"/>
          </a:p>
        </p:txBody>
      </p:sp>
      <p:sp>
        <p:nvSpPr>
          <p:cNvPr id="6" name="Line 18"/>
          <p:cNvSpPr>
            <a:spLocks noChangeShapeType="1"/>
          </p:cNvSpPr>
          <p:nvPr/>
        </p:nvSpPr>
        <p:spPr bwMode="auto">
          <a:xfrm>
            <a:off x="1257419" y="2492896"/>
            <a:ext cx="6605610"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 name="Text Box 21"/>
          <p:cNvSpPr txBox="1">
            <a:spLocks noChangeArrowheads="1"/>
          </p:cNvSpPr>
          <p:nvPr/>
        </p:nvSpPr>
        <p:spPr bwMode="auto">
          <a:xfrm>
            <a:off x="1257419" y="1700808"/>
            <a:ext cx="6397878"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测试</a:t>
            </a:r>
            <a:r>
              <a:rPr lang="zh-CN" altLang="en-US" dirty="0">
                <a:solidFill>
                  <a:schemeClr val="tx2">
                    <a:lumMod val="50000"/>
                  </a:schemeClr>
                </a:solidFill>
                <a:latin typeface="黑体" pitchFamily="49" charset="-122"/>
                <a:ea typeface="黑体" pitchFamily="49" charset="-122"/>
              </a:rPr>
              <a:t>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语句，创建存储</a:t>
            </a:r>
          </a:p>
          <a:p>
            <a:pPr eaLnBrk="0" hangingPunct="0"/>
            <a:r>
              <a:rPr lang="zh-CN" altLang="en-US" dirty="0">
                <a:solidFill>
                  <a:schemeClr val="tx2">
                    <a:lumMod val="50000"/>
                  </a:schemeClr>
                </a:solidFill>
                <a:latin typeface="黑体" pitchFamily="49" charset="-122"/>
                <a:ea typeface="黑体" pitchFamily="49" charset="-122"/>
              </a:rPr>
              <a:t>       过程</a:t>
            </a:r>
            <a:r>
              <a:rPr lang="en-US" altLang="zh-CN" dirty="0" err="1">
                <a:solidFill>
                  <a:schemeClr val="tx2">
                    <a:lumMod val="50000"/>
                  </a:schemeClr>
                </a:solidFill>
                <a:latin typeface="黑体" pitchFamily="49" charset="-122"/>
                <a:ea typeface="黑体" pitchFamily="49" charset="-122"/>
              </a:rPr>
              <a:t>proc_GetSimpleInfo</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8" name="Text Box 21"/>
          <p:cNvSpPr txBox="1">
            <a:spLocks noChangeArrowheads="1"/>
          </p:cNvSpPr>
          <p:nvPr/>
        </p:nvSpPr>
        <p:spPr bwMode="auto">
          <a:xfrm>
            <a:off x="1257419" y="2708919"/>
            <a:ext cx="6397878"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语句，执行</a:t>
            </a:r>
          </a:p>
          <a:p>
            <a:pPr eaLnBrk="0" hangingPunct="0"/>
            <a:r>
              <a:rPr lang="zh-CN" altLang="en-US" dirty="0">
                <a:solidFill>
                  <a:schemeClr val="tx2">
                    <a:lumMod val="50000"/>
                  </a:schemeClr>
                </a:solidFill>
                <a:latin typeface="黑体" pitchFamily="49" charset="-122"/>
                <a:ea typeface="黑体" pitchFamily="49" charset="-122"/>
              </a:rPr>
              <a:t>       该存储过程，执行结果如图</a:t>
            </a:r>
            <a:r>
              <a:rPr lang="en-US" altLang="zh-CN" dirty="0">
                <a:solidFill>
                  <a:schemeClr val="tx2">
                    <a:lumMod val="50000"/>
                  </a:schemeClr>
                </a:solidFill>
                <a:latin typeface="黑体" pitchFamily="49" charset="-122"/>
                <a:ea typeface="黑体" pitchFamily="49" charset="-122"/>
              </a:rPr>
              <a:t>10.1</a:t>
            </a:r>
            <a:r>
              <a:rPr lang="zh-CN" altLang="en-US" dirty="0">
                <a:solidFill>
                  <a:schemeClr val="tx2">
                    <a:lumMod val="50000"/>
                  </a:schemeClr>
                </a:solidFill>
                <a:latin typeface="黑体" pitchFamily="49" charset="-122"/>
                <a:ea typeface="黑体" pitchFamily="49" charset="-122"/>
              </a:rPr>
              <a:t>所示。</a:t>
            </a:r>
          </a:p>
        </p:txBody>
      </p:sp>
      <p:pic>
        <p:nvPicPr>
          <p:cNvPr id="1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31886" y="3501008"/>
            <a:ext cx="4648944" cy="600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17015" y="4293096"/>
            <a:ext cx="5198845" cy="97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6"/>
          <p:cNvSpPr>
            <a:spLocks noChangeArrowheads="1"/>
          </p:cNvSpPr>
          <p:nvPr/>
        </p:nvSpPr>
        <p:spPr bwMode="auto">
          <a:xfrm>
            <a:off x="4026939" y="5445224"/>
            <a:ext cx="858838"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10.1</a:t>
            </a:r>
            <a:endParaRPr lang="zh-CN" altLang="en-US" b="1" dirty="0">
              <a:solidFill>
                <a:schemeClr val="accent2"/>
              </a:solidFill>
              <a:sym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21" y="4149080"/>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1" y="1916832"/>
            <a:ext cx="5844168" cy="923330"/>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．本任务使用了创建存储过程的语句</a:t>
            </a:r>
            <a:r>
              <a:rPr lang="en-US" altLang="zh-CN" kern="0" dirty="0">
                <a:solidFill>
                  <a:srgbClr val="132767"/>
                </a:solidFill>
                <a:latin typeface="黑体" pitchFamily="49" charset="-122"/>
                <a:ea typeface="黑体" pitchFamily="49" charset="-122"/>
              </a:rPr>
              <a:t>CREATE PROCEDURE</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其</a:t>
            </a:r>
            <a:r>
              <a:rPr lang="zh-CN" altLang="en-US" kern="0" dirty="0">
                <a:solidFill>
                  <a:srgbClr val="132767"/>
                </a:solidFill>
                <a:latin typeface="黑体" pitchFamily="49" charset="-122"/>
                <a:ea typeface="黑体" pitchFamily="49" charset="-122"/>
              </a:rPr>
              <a:t>语法如下：</a:t>
            </a:r>
          </a:p>
        </p:txBody>
      </p:sp>
      <p:sp>
        <p:nvSpPr>
          <p:cNvPr id="20" name="Text Box 21"/>
          <p:cNvSpPr txBox="1">
            <a:spLocks noChangeArrowheads="1"/>
          </p:cNvSpPr>
          <p:nvPr/>
        </p:nvSpPr>
        <p:spPr bwMode="auto">
          <a:xfrm>
            <a:off x="1565050" y="4293096"/>
            <a:ext cx="5832648" cy="923330"/>
          </a:xfrm>
          <a:prstGeom prst="rect">
            <a:avLst/>
          </a:prstGeom>
          <a:noFill/>
          <a:ln w="9525">
            <a:noFill/>
            <a:miter lim="800000"/>
            <a:headEnd/>
            <a:tailEnd/>
          </a:ln>
          <a:effectLst/>
        </p:spPr>
        <p:txBody>
          <a:bodyPr wrap="square">
            <a:spAutoFit/>
          </a:bodyPr>
          <a:lstStyle/>
          <a:p>
            <a:pPr marL="449263" lvl="0" indent="-449263">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从</a:t>
            </a:r>
            <a:r>
              <a:rPr lang="zh-CN" altLang="en-US" kern="0" dirty="0">
                <a:solidFill>
                  <a:srgbClr val="132767"/>
                </a:solidFill>
                <a:latin typeface="黑体" pitchFamily="49" charset="-122"/>
                <a:ea typeface="黑体" pitchFamily="49" charset="-122"/>
              </a:rPr>
              <a:t>语法中可以看出，创建存储过程时，存储过程的名字</a:t>
            </a:r>
            <a:r>
              <a:rPr lang="en-US" altLang="zh-CN" kern="0" dirty="0" err="1">
                <a:solidFill>
                  <a:srgbClr val="132767"/>
                </a:solidFill>
                <a:latin typeface="黑体" pitchFamily="49" charset="-122"/>
                <a:ea typeface="黑体" pitchFamily="49" charset="-122"/>
              </a:rPr>
              <a:t>procedure_name</a:t>
            </a:r>
            <a:r>
              <a:rPr lang="zh-CN" altLang="en-US" kern="0" dirty="0">
                <a:solidFill>
                  <a:srgbClr val="132767"/>
                </a:solidFill>
                <a:latin typeface="黑体" pitchFamily="49" charset="-122"/>
                <a:ea typeface="黑体" pitchFamily="49" charset="-122"/>
              </a:rPr>
              <a:t>和实现存储过程功能的</a:t>
            </a:r>
            <a:r>
              <a:rPr lang="en-US" altLang="zh-CN" kern="0" dirty="0">
                <a:solidFill>
                  <a:srgbClr val="132767"/>
                </a:solidFill>
                <a:latin typeface="黑体" pitchFamily="49" charset="-122"/>
                <a:ea typeface="黑体" pitchFamily="49" charset="-122"/>
              </a:rPr>
              <a:t>T-SQL</a:t>
            </a:r>
            <a:r>
              <a:rPr lang="zh-CN" altLang="en-US" kern="0" dirty="0">
                <a:solidFill>
                  <a:srgbClr val="132767"/>
                </a:solidFill>
                <a:latin typeface="黑体" pitchFamily="49" charset="-122"/>
                <a:ea typeface="黑体" pitchFamily="49" charset="-122"/>
              </a:rPr>
              <a:t>语句</a:t>
            </a:r>
            <a:r>
              <a:rPr lang="en-US" altLang="zh-CN" kern="0" dirty="0" err="1">
                <a:solidFill>
                  <a:srgbClr val="132767"/>
                </a:solidFill>
                <a:latin typeface="黑体" pitchFamily="49" charset="-122"/>
                <a:ea typeface="黑体" pitchFamily="49" charset="-122"/>
              </a:rPr>
              <a:t>sql_statement</a:t>
            </a:r>
            <a:r>
              <a:rPr lang="zh-CN" altLang="en-US" kern="0" dirty="0">
                <a:solidFill>
                  <a:srgbClr val="132767"/>
                </a:solidFill>
                <a:latin typeface="黑体" pitchFamily="49" charset="-122"/>
                <a:ea typeface="黑体" pitchFamily="49" charset="-122"/>
              </a:rPr>
              <a:t>是必不可少的</a:t>
            </a:r>
            <a:r>
              <a:rPr lang="zh-CN" altLang="en-US" kern="0" dirty="0" smtClean="0">
                <a:solidFill>
                  <a:srgbClr val="132767"/>
                </a:solidFill>
                <a:latin typeface="黑体" pitchFamily="49" charset="-122"/>
                <a:ea typeface="黑体" pitchFamily="49" charset="-122"/>
              </a:rPr>
              <a:t>。</a:t>
            </a:r>
            <a:endParaRPr lang="zh-CN" altLang="en-US" kern="0" dirty="0">
              <a:solidFill>
                <a:srgbClr val="132767"/>
              </a:solidFill>
              <a:latin typeface="黑体" pitchFamily="49" charset="-122"/>
              <a:ea typeface="黑体" pitchFamily="49" charset="-122"/>
            </a:endParaRPr>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71800" y="2840162"/>
            <a:ext cx="4934372" cy="1020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374401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35699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19" y="2233257"/>
            <a:ext cx="5844168" cy="1015663"/>
          </a:xfrm>
          <a:prstGeom prst="rect">
            <a:avLst/>
          </a:prstGeom>
          <a:noFill/>
          <a:ln w="9525">
            <a:noFill/>
            <a:miter lim="800000"/>
            <a:headEnd/>
            <a:tailEnd/>
          </a:ln>
          <a:effectLst/>
        </p:spPr>
        <p:txBody>
          <a:bodyPr wrap="square">
            <a:spAutoFit/>
          </a:bodyPr>
          <a:lstStyle/>
          <a:p>
            <a:pPr marL="449263" lvl="0" indent="-449263">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   </a:t>
            </a:r>
            <a:r>
              <a:rPr lang="en-US" altLang="zh-CN" sz="2000" kern="0" dirty="0" err="1">
                <a:solidFill>
                  <a:srgbClr val="132767"/>
                </a:solidFill>
                <a:latin typeface="黑体" pitchFamily="49" charset="-122"/>
                <a:ea typeface="黑体" pitchFamily="49" charset="-122"/>
              </a:rPr>
              <a:t>procedure_name</a:t>
            </a:r>
            <a:r>
              <a:rPr lang="zh-CN" altLang="en-US" sz="2000" kern="0" dirty="0">
                <a:solidFill>
                  <a:srgbClr val="132767"/>
                </a:solidFill>
                <a:latin typeface="黑体" pitchFamily="49" charset="-122"/>
                <a:ea typeface="黑体" pitchFamily="49" charset="-122"/>
              </a:rPr>
              <a:t>：新存储过程的名称。过程名称必须遵循标识符的命名规则，且对于数据库及其所有者必须唯一。</a:t>
            </a:r>
          </a:p>
        </p:txBody>
      </p:sp>
      <p:sp>
        <p:nvSpPr>
          <p:cNvPr id="20" name="Text Box 21"/>
          <p:cNvSpPr txBox="1">
            <a:spLocks noChangeArrowheads="1"/>
          </p:cNvSpPr>
          <p:nvPr/>
        </p:nvSpPr>
        <p:spPr bwMode="auto">
          <a:xfrm>
            <a:off x="1145859" y="3542220"/>
            <a:ext cx="6967436" cy="2646878"/>
          </a:xfrm>
          <a:prstGeom prst="rect">
            <a:avLst/>
          </a:prstGeom>
          <a:noFill/>
          <a:ln w="9525">
            <a:noFill/>
            <a:miter lim="800000"/>
            <a:headEnd/>
            <a:tailEnd/>
          </a:ln>
          <a:effectLst/>
        </p:spPr>
        <p:txBody>
          <a:bodyPr wrap="square">
            <a:spAutoFit/>
          </a:bodyPr>
          <a:lstStyle/>
          <a:p>
            <a:pPr marL="449263" lvl="0" indent="-449263">
              <a:spcBef>
                <a:spcPct val="20000"/>
              </a:spcBef>
              <a:spcAft>
                <a:spcPct val="10000"/>
              </a:spcAft>
              <a:buClr>
                <a:srgbClr val="184BB2"/>
              </a:buClr>
            </a:pPr>
            <a:r>
              <a:rPr lang="en-US" altLang="zh-CN" sz="2000" kern="0" dirty="0" smtClean="0">
                <a:solidFill>
                  <a:srgbClr val="132767"/>
                </a:solidFill>
                <a:latin typeface="黑体" pitchFamily="49" charset="-122"/>
                <a:ea typeface="黑体" pitchFamily="49" charset="-122"/>
              </a:rPr>
              <a:t>{ </a:t>
            </a:r>
            <a:r>
              <a:rPr lang="en-US" altLang="zh-CN" sz="2000" kern="0" dirty="0">
                <a:solidFill>
                  <a:srgbClr val="132767"/>
                </a:solidFill>
                <a:latin typeface="黑体" pitchFamily="49" charset="-122"/>
                <a:ea typeface="黑体" pitchFamily="49" charset="-122"/>
              </a:rPr>
              <a:t>@parameter </a:t>
            </a:r>
            <a:r>
              <a:rPr lang="en-US" altLang="zh-CN" sz="2000" kern="0" dirty="0" err="1">
                <a:solidFill>
                  <a:srgbClr val="132767"/>
                </a:solidFill>
                <a:latin typeface="黑体" pitchFamily="49" charset="-122"/>
                <a:ea typeface="黑体" pitchFamily="49" charset="-122"/>
              </a:rPr>
              <a:t>data_type</a:t>
            </a:r>
            <a:r>
              <a:rPr lang="en-US" altLang="zh-CN" sz="2000" kern="0" dirty="0">
                <a:solidFill>
                  <a:srgbClr val="132767"/>
                </a:solidFill>
                <a:latin typeface="黑体" pitchFamily="49" charset="-122"/>
                <a:ea typeface="黑体" pitchFamily="49" charset="-122"/>
              </a:rPr>
              <a:t> } [ VARYING </a:t>
            </a:r>
            <a:r>
              <a:rPr lang="en-US" altLang="zh-CN" sz="2000" kern="0" dirty="0" smtClean="0">
                <a:solidFill>
                  <a:srgbClr val="132767"/>
                </a:solidFill>
                <a:latin typeface="黑体" pitchFamily="49" charset="-122"/>
                <a:ea typeface="黑体" pitchFamily="49" charset="-122"/>
              </a:rPr>
              <a:t>][ </a:t>
            </a:r>
            <a:r>
              <a:rPr lang="en-US" altLang="zh-CN" sz="2000" kern="0" dirty="0">
                <a:solidFill>
                  <a:srgbClr val="132767"/>
                </a:solidFill>
                <a:latin typeface="黑体" pitchFamily="49" charset="-122"/>
                <a:ea typeface="黑体" pitchFamily="49" charset="-122"/>
              </a:rPr>
              <a:t>= default ] [ OUT | OUTPUT ]</a:t>
            </a:r>
            <a:r>
              <a:rPr lang="zh-CN" altLang="en-US" sz="2000" kern="0" dirty="0">
                <a:solidFill>
                  <a:srgbClr val="132767"/>
                </a:solidFill>
                <a:latin typeface="黑体" pitchFamily="49" charset="-122"/>
                <a:ea typeface="黑体" pitchFamily="49" charset="-122"/>
              </a:rPr>
              <a:t>：设置存储过程的参数，</a:t>
            </a:r>
            <a:r>
              <a:rPr lang="en-US" altLang="zh-CN" sz="2000" kern="0" dirty="0">
                <a:solidFill>
                  <a:srgbClr val="132767"/>
                </a:solidFill>
                <a:latin typeface="黑体" pitchFamily="49" charset="-122"/>
                <a:ea typeface="黑体" pitchFamily="49" charset="-122"/>
              </a:rPr>
              <a:t>parameter</a:t>
            </a:r>
            <a:r>
              <a:rPr lang="zh-CN" altLang="en-US" sz="2000" kern="0" dirty="0">
                <a:solidFill>
                  <a:srgbClr val="132767"/>
                </a:solidFill>
                <a:latin typeface="黑体" pitchFamily="49" charset="-122"/>
                <a:ea typeface="黑体" pitchFamily="49" charset="-122"/>
              </a:rPr>
              <a:t>为参数名称</a:t>
            </a:r>
            <a:r>
              <a:rPr lang="zh-CN" altLang="en-US" sz="2000" kern="0" dirty="0" smtClean="0">
                <a:solidFill>
                  <a:srgbClr val="132767"/>
                </a:solidFill>
                <a:latin typeface="黑体" pitchFamily="49" charset="-122"/>
                <a:ea typeface="黑体" pitchFamily="49" charset="-122"/>
              </a:rPr>
              <a:t>；</a:t>
            </a:r>
            <a:r>
              <a:rPr lang="en-US" altLang="zh-CN" sz="2000" kern="0" dirty="0" err="1" smtClean="0">
                <a:solidFill>
                  <a:srgbClr val="132767"/>
                </a:solidFill>
                <a:latin typeface="黑体" pitchFamily="49" charset="-122"/>
                <a:ea typeface="黑体" pitchFamily="49" charset="-122"/>
              </a:rPr>
              <a:t>data_type</a:t>
            </a:r>
            <a:r>
              <a:rPr lang="zh-CN" altLang="en-US" sz="2000" kern="0" dirty="0">
                <a:solidFill>
                  <a:srgbClr val="132767"/>
                </a:solidFill>
                <a:latin typeface="黑体" pitchFamily="49" charset="-122"/>
                <a:ea typeface="黑体" pitchFamily="49" charset="-122"/>
              </a:rPr>
              <a:t>是参数的数据类型</a:t>
            </a:r>
            <a:r>
              <a:rPr lang="zh-CN" altLang="en-US" sz="2000" kern="0" dirty="0" smtClean="0">
                <a:solidFill>
                  <a:srgbClr val="132767"/>
                </a:solidFill>
                <a:latin typeface="黑体" pitchFamily="49" charset="-122"/>
                <a:ea typeface="黑体" pitchFamily="49" charset="-122"/>
              </a:rPr>
              <a:t>；</a:t>
            </a:r>
            <a:r>
              <a:rPr lang="en-US" altLang="zh-CN" sz="2000" kern="0" dirty="0" smtClean="0">
                <a:solidFill>
                  <a:srgbClr val="132767"/>
                </a:solidFill>
                <a:latin typeface="黑体" pitchFamily="49" charset="-122"/>
                <a:ea typeface="黑体" pitchFamily="49" charset="-122"/>
              </a:rPr>
              <a:t>VARYING</a:t>
            </a:r>
            <a:r>
              <a:rPr lang="zh-CN" altLang="en-US" sz="2000" kern="0" dirty="0">
                <a:solidFill>
                  <a:srgbClr val="132767"/>
                </a:solidFill>
                <a:latin typeface="黑体" pitchFamily="49" charset="-122"/>
                <a:ea typeface="黑体" pitchFamily="49" charset="-122"/>
              </a:rPr>
              <a:t>指定作为输出参数支持的</a:t>
            </a:r>
            <a:r>
              <a:rPr lang="zh-CN" altLang="en-US" sz="2000" kern="0" dirty="0" smtClean="0">
                <a:solidFill>
                  <a:srgbClr val="132767"/>
                </a:solidFill>
                <a:latin typeface="黑体" pitchFamily="49" charset="-122"/>
                <a:ea typeface="黑体" pitchFamily="49" charset="-122"/>
              </a:rPr>
              <a:t>结果</a:t>
            </a:r>
            <a:r>
              <a:rPr lang="zh-CN" altLang="en-US" sz="2000" kern="0" dirty="0">
                <a:solidFill>
                  <a:srgbClr val="132767"/>
                </a:solidFill>
                <a:latin typeface="黑体" pitchFamily="49" charset="-122"/>
                <a:ea typeface="黑体" pitchFamily="49" charset="-122"/>
              </a:rPr>
              <a:t>集（</a:t>
            </a:r>
            <a:r>
              <a:rPr lang="zh-CN" altLang="en-US" sz="2000" kern="0" dirty="0" smtClean="0">
                <a:solidFill>
                  <a:srgbClr val="132767"/>
                </a:solidFill>
                <a:latin typeface="黑体" pitchFamily="49" charset="-122"/>
                <a:ea typeface="黑体" pitchFamily="49" charset="-122"/>
              </a:rPr>
              <a:t>仅适用于</a:t>
            </a:r>
            <a:r>
              <a:rPr lang="en-US" altLang="zh-CN" sz="2000" kern="0" dirty="0" smtClean="0">
                <a:solidFill>
                  <a:srgbClr val="132767"/>
                </a:solidFill>
                <a:latin typeface="黑体" pitchFamily="49" charset="-122"/>
                <a:ea typeface="黑体" pitchFamily="49" charset="-122"/>
              </a:rPr>
              <a:t>cursor</a:t>
            </a:r>
            <a:r>
              <a:rPr lang="zh-CN" altLang="en-US" sz="2000" kern="0" dirty="0" smtClean="0">
                <a:solidFill>
                  <a:srgbClr val="132767"/>
                </a:solidFill>
                <a:latin typeface="黑体" pitchFamily="49" charset="-122"/>
                <a:ea typeface="黑体" pitchFamily="49" charset="-122"/>
              </a:rPr>
              <a:t>参数</a:t>
            </a:r>
            <a:r>
              <a:rPr lang="zh-CN" altLang="en-US" sz="2000" kern="0" dirty="0">
                <a:solidFill>
                  <a:srgbClr val="132767"/>
                </a:solidFill>
                <a:latin typeface="黑体" pitchFamily="49" charset="-122"/>
                <a:ea typeface="黑体" pitchFamily="49" charset="-122"/>
              </a:rPr>
              <a:t>）</a:t>
            </a:r>
            <a:r>
              <a:rPr lang="zh-CN" altLang="en-US" sz="2000" kern="0" dirty="0" smtClean="0">
                <a:solidFill>
                  <a:srgbClr val="132767"/>
                </a:solidFill>
                <a:latin typeface="黑体" pitchFamily="49" charset="-122"/>
                <a:ea typeface="黑体" pitchFamily="49" charset="-122"/>
              </a:rPr>
              <a:t>；</a:t>
            </a:r>
            <a:r>
              <a:rPr lang="en-US" altLang="zh-CN" sz="2000" kern="0" dirty="0" smtClean="0">
                <a:solidFill>
                  <a:srgbClr val="132767"/>
                </a:solidFill>
                <a:latin typeface="黑体" pitchFamily="49" charset="-122"/>
                <a:ea typeface="黑体" pitchFamily="49" charset="-122"/>
              </a:rPr>
              <a:t>default</a:t>
            </a:r>
            <a:r>
              <a:rPr lang="zh-CN" altLang="en-US" sz="2000" kern="0" dirty="0">
                <a:solidFill>
                  <a:srgbClr val="132767"/>
                </a:solidFill>
                <a:latin typeface="黑体" pitchFamily="49" charset="-122"/>
                <a:ea typeface="黑体" pitchFamily="49" charset="-122"/>
              </a:rPr>
              <a:t>是参数的默认值</a:t>
            </a:r>
            <a:r>
              <a:rPr lang="zh-CN" altLang="en-US" sz="2000" kern="0" dirty="0" smtClean="0">
                <a:solidFill>
                  <a:srgbClr val="132767"/>
                </a:solidFill>
                <a:latin typeface="黑体" pitchFamily="49" charset="-122"/>
                <a:ea typeface="黑体" pitchFamily="49" charset="-122"/>
              </a:rPr>
              <a:t>；</a:t>
            </a:r>
            <a:r>
              <a:rPr lang="en-US" altLang="zh-CN" sz="2000" kern="0" dirty="0" smtClean="0">
                <a:solidFill>
                  <a:srgbClr val="132767"/>
                </a:solidFill>
                <a:latin typeface="黑体" pitchFamily="49" charset="-122"/>
                <a:ea typeface="黑体" pitchFamily="49" charset="-122"/>
              </a:rPr>
              <a:t>OUT </a:t>
            </a:r>
            <a:r>
              <a:rPr lang="en-US" altLang="zh-CN" sz="2000" kern="0" dirty="0">
                <a:solidFill>
                  <a:srgbClr val="132767"/>
                </a:solidFill>
                <a:latin typeface="黑体" pitchFamily="49" charset="-122"/>
                <a:ea typeface="黑体" pitchFamily="49" charset="-122"/>
              </a:rPr>
              <a:t>| OUTPUT</a:t>
            </a:r>
            <a:r>
              <a:rPr lang="zh-CN" altLang="en-US" sz="2000" kern="0" dirty="0">
                <a:solidFill>
                  <a:srgbClr val="132767"/>
                </a:solidFill>
                <a:latin typeface="黑体" pitchFamily="49" charset="-122"/>
                <a:ea typeface="黑体" pitchFamily="49" charset="-122"/>
              </a:rPr>
              <a:t>设定该参数为输出参数，即该参数能将参数值返回</a:t>
            </a:r>
            <a:r>
              <a:rPr lang="zh-CN" altLang="en-US" sz="2000" kern="0" dirty="0" smtClean="0">
                <a:solidFill>
                  <a:srgbClr val="132767"/>
                </a:solidFill>
                <a:latin typeface="黑体" pitchFamily="49" charset="-122"/>
                <a:ea typeface="黑体" pitchFamily="49" charset="-122"/>
              </a:rPr>
              <a:t>给存储</a:t>
            </a:r>
            <a:r>
              <a:rPr lang="zh-CN" altLang="en-US" sz="2000" kern="0" dirty="0">
                <a:solidFill>
                  <a:srgbClr val="132767"/>
                </a:solidFill>
                <a:latin typeface="黑体" pitchFamily="49" charset="-122"/>
                <a:ea typeface="黑体" pitchFamily="49" charset="-122"/>
              </a:rPr>
              <a:t>过程的调用方</a:t>
            </a:r>
            <a:r>
              <a:rPr lang="zh-CN" altLang="en-US" sz="2000" kern="0" dirty="0" smtClean="0">
                <a:solidFill>
                  <a:srgbClr val="132767"/>
                </a:solidFill>
                <a:latin typeface="黑体" pitchFamily="49" charset="-122"/>
                <a:ea typeface="黑体" pitchFamily="49" charset="-122"/>
              </a:rPr>
              <a:t>。此</a:t>
            </a:r>
            <a:r>
              <a:rPr lang="zh-CN" altLang="en-US" sz="2000" kern="0" dirty="0">
                <a:solidFill>
                  <a:srgbClr val="132767"/>
                </a:solidFill>
                <a:latin typeface="黑体" pitchFamily="49" charset="-122"/>
                <a:ea typeface="黑体" pitchFamily="49" charset="-122"/>
              </a:rPr>
              <a:t>部分为可选项，也可以创建不带参数的</a:t>
            </a:r>
            <a:r>
              <a:rPr lang="zh-CN" altLang="en-US" sz="2000" kern="0" dirty="0" smtClean="0">
                <a:solidFill>
                  <a:srgbClr val="132767"/>
                </a:solidFill>
                <a:latin typeface="黑体" pitchFamily="49" charset="-122"/>
                <a:ea typeface="黑体" pitchFamily="49" charset="-122"/>
              </a:rPr>
              <a:t>存储过程</a:t>
            </a:r>
            <a:r>
              <a:rPr lang="zh-CN" altLang="en-US" sz="2000" kern="0" dirty="0">
                <a:solidFill>
                  <a:srgbClr val="132767"/>
                </a:solidFill>
                <a:latin typeface="黑体" pitchFamily="49" charset="-122"/>
                <a:ea typeface="黑体" pitchFamily="49" charset="-122"/>
              </a:rPr>
              <a:t>，如本任务所示。</a:t>
            </a:r>
          </a:p>
        </p:txBody>
      </p:sp>
      <p:sp>
        <p:nvSpPr>
          <p:cNvPr id="3" name="矩形 2"/>
          <p:cNvSpPr/>
          <p:nvPr/>
        </p:nvSpPr>
        <p:spPr>
          <a:xfrm>
            <a:off x="971600" y="1915133"/>
            <a:ext cx="1811714" cy="313932"/>
          </a:xfrm>
          <a:prstGeom prst="rect">
            <a:avLst/>
          </a:prstGeom>
          <a:ln>
            <a:solidFill>
              <a:schemeClr val="accent1"/>
            </a:solidFill>
          </a:ln>
        </p:spPr>
        <p:txBody>
          <a:bodyPr wrap="non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参数说明如下：</a:t>
            </a:r>
          </a:p>
        </p:txBody>
      </p:sp>
    </p:spTree>
    <p:extLst>
      <p:ext uri="{BB962C8B-B14F-4D97-AF65-F5344CB8AC3E}">
        <p14:creationId xmlns:p14="http://schemas.microsoft.com/office/powerpoint/2010/main" xmlns="" val="222421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475653" y="2924944"/>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475656" y="2060848"/>
            <a:ext cx="5844168" cy="58477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2</a:t>
            </a:r>
            <a:r>
              <a:rPr lang="zh-CN" altLang="en-US" sz="2000" kern="0" dirty="0">
                <a:solidFill>
                  <a:srgbClr val="132767"/>
                </a:solidFill>
                <a:latin typeface="黑体" pitchFamily="49" charset="-122"/>
                <a:ea typeface="黑体" pitchFamily="49" charset="-122"/>
              </a:rPr>
              <a:t>．一般来说，使用</a:t>
            </a:r>
            <a:r>
              <a:rPr lang="en-US" altLang="zh-CN" sz="2000" kern="0" dirty="0">
                <a:solidFill>
                  <a:srgbClr val="132767"/>
                </a:solidFill>
                <a:latin typeface="黑体" pitchFamily="49" charset="-122"/>
                <a:ea typeface="黑体" pitchFamily="49" charset="-122"/>
              </a:rPr>
              <a:t>T-SQL</a:t>
            </a:r>
            <a:r>
              <a:rPr lang="zh-CN" altLang="en-US" sz="2000" kern="0" dirty="0">
                <a:solidFill>
                  <a:srgbClr val="132767"/>
                </a:solidFill>
                <a:latin typeface="黑体" pitchFamily="49" charset="-122"/>
                <a:ea typeface="黑体" pitchFamily="49" charset="-122"/>
              </a:rPr>
              <a:t>语句创建一个存储过程应按照以下步骤进行：</a:t>
            </a:r>
          </a:p>
        </p:txBody>
      </p:sp>
      <p:sp>
        <p:nvSpPr>
          <p:cNvPr id="20" name="Text Box 21"/>
          <p:cNvSpPr txBox="1">
            <a:spLocks noChangeArrowheads="1"/>
          </p:cNvSpPr>
          <p:nvPr/>
        </p:nvSpPr>
        <p:spPr bwMode="auto">
          <a:xfrm>
            <a:off x="1475656" y="3160420"/>
            <a:ext cx="6618916"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1</a:t>
            </a:r>
            <a:r>
              <a:rPr lang="zh-CN" altLang="en-US" sz="2000" kern="0" dirty="0">
                <a:solidFill>
                  <a:srgbClr val="132767"/>
                </a:solidFill>
                <a:latin typeface="黑体" pitchFamily="49" charset="-122"/>
                <a:ea typeface="黑体" pitchFamily="49" charset="-122"/>
              </a:rPr>
              <a:t>）编写</a:t>
            </a:r>
            <a:r>
              <a:rPr lang="en-US" altLang="zh-CN" sz="2000" kern="0" dirty="0">
                <a:solidFill>
                  <a:srgbClr val="132767"/>
                </a:solidFill>
                <a:latin typeface="黑体" pitchFamily="49" charset="-122"/>
                <a:ea typeface="黑体" pitchFamily="49" charset="-122"/>
              </a:rPr>
              <a:t>SQL</a:t>
            </a:r>
            <a:r>
              <a:rPr lang="zh-CN" altLang="en-US" sz="2000" kern="0" dirty="0">
                <a:solidFill>
                  <a:srgbClr val="132767"/>
                </a:solidFill>
                <a:latin typeface="黑体" pitchFamily="49" charset="-122"/>
                <a:ea typeface="黑体" pitchFamily="49" charset="-122"/>
              </a:rPr>
              <a:t>语句。</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2</a:t>
            </a:r>
            <a:r>
              <a:rPr lang="zh-CN" altLang="en-US" sz="2000" kern="0" dirty="0">
                <a:solidFill>
                  <a:srgbClr val="132767"/>
                </a:solidFill>
                <a:latin typeface="黑体" pitchFamily="49" charset="-122"/>
                <a:ea typeface="黑体" pitchFamily="49" charset="-122"/>
              </a:rPr>
              <a:t>）测试</a:t>
            </a:r>
            <a:r>
              <a:rPr lang="en-US" altLang="zh-CN" sz="2000" kern="0" dirty="0">
                <a:solidFill>
                  <a:srgbClr val="132767"/>
                </a:solidFill>
                <a:latin typeface="黑体" pitchFamily="49" charset="-122"/>
                <a:ea typeface="黑体" pitchFamily="49" charset="-122"/>
              </a:rPr>
              <a:t>SQL</a:t>
            </a:r>
            <a:r>
              <a:rPr lang="zh-CN" altLang="en-US" sz="2000" kern="0" dirty="0">
                <a:solidFill>
                  <a:srgbClr val="132767"/>
                </a:solidFill>
                <a:latin typeface="黑体" pitchFamily="49" charset="-122"/>
                <a:ea typeface="黑体" pitchFamily="49" charset="-122"/>
              </a:rPr>
              <a:t>语句是否正确，能否实现功能要求。</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3</a:t>
            </a:r>
            <a:r>
              <a:rPr lang="zh-CN" altLang="en-US" sz="2000" kern="0" dirty="0">
                <a:solidFill>
                  <a:srgbClr val="132767"/>
                </a:solidFill>
                <a:latin typeface="黑体" pitchFamily="49" charset="-122"/>
                <a:ea typeface="黑体" pitchFamily="49" charset="-122"/>
              </a:rPr>
              <a:t>）若得到的结果数据符合预期要求，则按照</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存储过程的语法，创建该存储过程。</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4</a:t>
            </a:r>
            <a:r>
              <a:rPr lang="zh-CN" altLang="en-US" sz="2000" kern="0" dirty="0">
                <a:solidFill>
                  <a:srgbClr val="132767"/>
                </a:solidFill>
                <a:latin typeface="黑体" pitchFamily="49" charset="-122"/>
                <a:ea typeface="黑体" pitchFamily="49" charset="-122"/>
              </a:rPr>
              <a:t>）执行该存储过程，验证其正确性。</a:t>
            </a:r>
          </a:p>
        </p:txBody>
      </p:sp>
    </p:spTree>
    <p:extLst>
      <p:ext uri="{BB962C8B-B14F-4D97-AF65-F5344CB8AC3E}">
        <p14:creationId xmlns:p14="http://schemas.microsoft.com/office/powerpoint/2010/main" xmlns="" val="27391805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   </a:t>
            </a:r>
            <a:r>
              <a:rPr lang="zh-CN" altLang="en-US" sz="2800" dirty="0" smtClean="0">
                <a:latin typeface="黑体" pitchFamily="49" charset="-122"/>
              </a:rPr>
              <a:t>修改</a:t>
            </a:r>
            <a:r>
              <a:rPr lang="zh-CN" altLang="en-US" sz="2800" dirty="0">
                <a:latin typeface="黑体" pitchFamily="49" charset="-122"/>
              </a:rPr>
              <a:t>任务</a:t>
            </a:r>
            <a:r>
              <a:rPr lang="en-US" altLang="zh-CN" sz="2800" dirty="0">
                <a:latin typeface="黑体" pitchFamily="49" charset="-122"/>
              </a:rPr>
              <a:t>2</a:t>
            </a:r>
            <a:r>
              <a:rPr lang="zh-CN" altLang="en-US" sz="2800" dirty="0">
                <a:latin typeface="黑体" pitchFamily="49" charset="-122"/>
              </a:rPr>
              <a:t>创建的存储过程</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82884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a:t>
            </a:r>
          </a:p>
        </p:txBody>
      </p:sp>
      <p:sp>
        <p:nvSpPr>
          <p:cNvPr id="71702" name="Text Box 22"/>
          <p:cNvSpPr txBox="1">
            <a:spLocks noChangeArrowheads="1"/>
          </p:cNvSpPr>
          <p:nvPr/>
        </p:nvSpPr>
        <p:spPr bwMode="auto">
          <a:xfrm>
            <a:off x="3257179" y="3339224"/>
            <a:ext cx="5000660"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14678" y="3765409"/>
            <a:ext cx="5129584" cy="2615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 </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828847"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测试语法之后，执行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语句，修改存储</a:t>
            </a:r>
          </a:p>
          <a:p>
            <a:pPr eaLnBrk="0" hangingPunct="0"/>
            <a:r>
              <a:rPr lang="zh-CN" altLang="en-US" dirty="0">
                <a:solidFill>
                  <a:schemeClr val="tx2">
                    <a:lumMod val="50000"/>
                  </a:schemeClr>
                </a:solidFill>
                <a:latin typeface="黑体" pitchFamily="49" charset="-122"/>
                <a:ea typeface="黑体" pitchFamily="49" charset="-122"/>
              </a:rPr>
              <a:t>       过程</a:t>
            </a:r>
            <a:r>
              <a:rPr lang="en-US" altLang="zh-CN" dirty="0" err="1">
                <a:solidFill>
                  <a:schemeClr val="tx2">
                    <a:lumMod val="50000"/>
                  </a:schemeClr>
                </a:solidFill>
                <a:latin typeface="黑体" pitchFamily="49" charset="-122"/>
                <a:ea typeface="黑体" pitchFamily="49" charset="-122"/>
              </a:rPr>
              <a:t>proc_GetSimpleInfo</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语句，执行</a:t>
            </a:r>
          </a:p>
          <a:p>
            <a:pPr eaLnBrk="0" hangingPunct="0"/>
            <a:r>
              <a:rPr lang="zh-CN" altLang="en-US" dirty="0">
                <a:solidFill>
                  <a:schemeClr val="tx2">
                    <a:lumMod val="50000"/>
                  </a:schemeClr>
                </a:solidFill>
                <a:latin typeface="黑体" pitchFamily="49" charset="-122"/>
                <a:ea typeface="黑体" pitchFamily="49" charset="-122"/>
              </a:rPr>
              <a:t>       该存储过程，执行结果如图</a:t>
            </a:r>
            <a:r>
              <a:rPr lang="en-US" altLang="zh-CN" dirty="0">
                <a:solidFill>
                  <a:schemeClr val="tx2">
                    <a:lumMod val="50000"/>
                  </a:schemeClr>
                </a:solidFill>
                <a:latin typeface="黑体" pitchFamily="49" charset="-122"/>
                <a:ea typeface="黑体" pitchFamily="49" charset="-122"/>
              </a:rPr>
              <a:t>10.2</a:t>
            </a:r>
            <a:r>
              <a:rPr lang="zh-CN" altLang="en-US" dirty="0">
                <a:solidFill>
                  <a:schemeClr val="tx2">
                    <a:lumMod val="50000"/>
                  </a:schemeClr>
                </a:solidFill>
                <a:latin typeface="黑体" pitchFamily="49" charset="-122"/>
                <a:ea typeface="黑体" pitchFamily="49" charset="-122"/>
              </a:rPr>
              <a:t>所示</a:t>
            </a:r>
          </a:p>
        </p:txBody>
      </p:sp>
      <p:pic>
        <p:nvPicPr>
          <p:cNvPr id="21" name="Picture 2"/>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14678" y="4059389"/>
            <a:ext cx="4482523" cy="344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2102" y="4652228"/>
            <a:ext cx="4424187" cy="10173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矩形 5"/>
          <p:cNvSpPr>
            <a:spLocks noChangeArrowheads="1"/>
          </p:cNvSpPr>
          <p:nvPr/>
        </p:nvSpPr>
        <p:spPr bwMode="auto">
          <a:xfrm>
            <a:off x="2107224" y="5485454"/>
            <a:ext cx="92233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10.3 </a:t>
            </a:r>
            <a:endParaRPr lang="zh-CN" altLang="en-US" dirty="0"/>
          </a:p>
        </p:txBody>
      </p:sp>
    </p:spTree>
    <p:extLst>
      <p:ext uri="{BB962C8B-B14F-4D97-AF65-F5344CB8AC3E}">
        <p14:creationId xmlns:p14="http://schemas.microsoft.com/office/powerpoint/2010/main" xmlns="" val="313616740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1847217"/>
            <a:ext cx="6532778" cy="367001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43808" y="2251064"/>
            <a:ext cx="4115815" cy="2862322"/>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a:solidFill>
                  <a:schemeClr val="tx2">
                    <a:lumMod val="50000"/>
                  </a:schemeClr>
                </a:solidFill>
                <a:latin typeface="黑体" pitchFamily="49" charset="-122"/>
                <a:ea typeface="黑体" pitchFamily="49" charset="-122"/>
              </a:rPr>
              <a:t>在教务处的日常管理工作中，有些工作内容会频繁出现，例如新数据的输入和特定学生、成绩、课程等信息的查询，为了避免进行重复劳动，可以将需要完成的工作，预先用</a:t>
            </a:r>
            <a:r>
              <a:rPr lang="en-US" altLang="zh-CN" sz="2000" b="0" dirty="0">
                <a:solidFill>
                  <a:schemeClr val="tx2">
                    <a:lumMod val="50000"/>
                  </a:schemeClr>
                </a:solidFill>
                <a:latin typeface="黑体" pitchFamily="49" charset="-122"/>
                <a:ea typeface="黑体" pitchFamily="49" charset="-122"/>
              </a:rPr>
              <a:t>SQL</a:t>
            </a:r>
            <a:r>
              <a:rPr lang="zh-CN" altLang="en-US" sz="2000" b="0" dirty="0">
                <a:solidFill>
                  <a:schemeClr val="tx2">
                    <a:lumMod val="50000"/>
                  </a:schemeClr>
                </a:solidFill>
                <a:latin typeface="黑体" pitchFamily="49" charset="-122"/>
                <a:ea typeface="黑体" pitchFamily="49" charset="-122"/>
              </a:rPr>
              <a:t>语句写好并用指定的名称保存为存储过程，当需要进行与已定义好的存储过程功能相同的工作时，可以直接调用该存储过程</a:t>
            </a: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492421" y="3314308"/>
            <a:ext cx="644373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36471" y="1844824"/>
            <a:ext cx="6781387" cy="135421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注意</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如果在创建存储过程的时候没有使用</a:t>
            </a:r>
            <a:r>
              <a:rPr lang="en-US" altLang="zh-CN" sz="2000" kern="0" dirty="0" smtClean="0">
                <a:solidFill>
                  <a:srgbClr val="132767"/>
                </a:solidFill>
                <a:latin typeface="黑体" pitchFamily="49" charset="-122"/>
                <a:ea typeface="黑体" pitchFamily="49" charset="-122"/>
              </a:rPr>
              <a:t>WITH ENCRYPTION</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则</a:t>
            </a:r>
            <a:r>
              <a:rPr lang="zh-CN" altLang="en-US" sz="2000" kern="0" dirty="0">
                <a:solidFill>
                  <a:srgbClr val="132767"/>
                </a:solidFill>
                <a:latin typeface="黑体" pitchFamily="49" charset="-122"/>
                <a:ea typeface="黑体" pitchFamily="49" charset="-122"/>
              </a:rPr>
              <a:t>可以使用系统存储过程</a:t>
            </a:r>
            <a:r>
              <a:rPr lang="en-US" altLang="zh-CN" sz="2000" kern="0" dirty="0" err="1">
                <a:solidFill>
                  <a:srgbClr val="132767"/>
                </a:solidFill>
                <a:latin typeface="黑体" pitchFamily="49" charset="-122"/>
                <a:ea typeface="黑体" pitchFamily="49" charset="-122"/>
              </a:rPr>
              <a:t>sp_helptext</a:t>
            </a:r>
            <a:r>
              <a:rPr lang="zh-CN" altLang="en-US" sz="2000" kern="0" dirty="0">
                <a:solidFill>
                  <a:srgbClr val="132767"/>
                </a:solidFill>
                <a:latin typeface="黑体" pitchFamily="49" charset="-122"/>
                <a:ea typeface="黑体" pitchFamily="49" charset="-122"/>
              </a:rPr>
              <a:t>查看存储过程</a:t>
            </a:r>
            <a:r>
              <a:rPr lang="zh-CN" altLang="en-US" sz="2000" kern="0" dirty="0" smtClean="0">
                <a:solidFill>
                  <a:srgbClr val="132767"/>
                </a:solidFill>
                <a:latin typeface="黑体" pitchFamily="49" charset="-122"/>
                <a:ea typeface="黑体" pitchFamily="49" charset="-122"/>
              </a:rPr>
              <a:t>的定义</a:t>
            </a:r>
            <a:endParaRPr lang="zh-CN" altLang="en-US" sz="2000" kern="0" dirty="0">
              <a:solidFill>
                <a:srgbClr val="132767"/>
              </a:solidFill>
              <a:latin typeface="黑体" pitchFamily="49" charset="-122"/>
              <a:ea typeface="黑体" pitchFamily="49" charset="-122"/>
            </a:endParaRPr>
          </a:p>
        </p:txBody>
      </p:sp>
      <p:sp>
        <p:nvSpPr>
          <p:cNvPr id="20" name="Text Box 21"/>
          <p:cNvSpPr txBox="1">
            <a:spLocks noChangeArrowheads="1"/>
          </p:cNvSpPr>
          <p:nvPr/>
        </p:nvSpPr>
        <p:spPr bwMode="auto">
          <a:xfrm>
            <a:off x="1492423" y="3549784"/>
            <a:ext cx="6625435"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可以使用</a:t>
            </a:r>
            <a:r>
              <a:rPr lang="en-US" altLang="zh-CN" sz="2000" kern="0" dirty="0">
                <a:solidFill>
                  <a:srgbClr val="132767"/>
                </a:solidFill>
                <a:latin typeface="黑体" pitchFamily="49" charset="-122"/>
                <a:ea typeface="黑体" pitchFamily="49" charset="-122"/>
              </a:rPr>
              <a:t>ALTER PROCEDURE</a:t>
            </a:r>
            <a:r>
              <a:rPr lang="zh-CN" altLang="en-US" sz="2000" kern="0" dirty="0">
                <a:solidFill>
                  <a:srgbClr val="132767"/>
                </a:solidFill>
                <a:latin typeface="黑体" pitchFamily="49" charset="-122"/>
                <a:ea typeface="黑体" pitchFamily="49" charset="-122"/>
              </a:rPr>
              <a:t>语句来对存储过程进行修改</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它</a:t>
            </a:r>
            <a:r>
              <a:rPr lang="zh-CN" altLang="en-US" sz="2000" kern="0" dirty="0">
                <a:solidFill>
                  <a:srgbClr val="132767"/>
                </a:solidFill>
                <a:latin typeface="黑体" pitchFamily="49" charset="-122"/>
                <a:ea typeface="黑体" pitchFamily="49" charset="-122"/>
              </a:rPr>
              <a:t>不会更改权限，也不影响相关的存储过程，其语法</a:t>
            </a:r>
            <a:r>
              <a:rPr lang="zh-CN" altLang="en-US" sz="2000" kern="0" dirty="0" smtClean="0">
                <a:solidFill>
                  <a:srgbClr val="132767"/>
                </a:solidFill>
                <a:latin typeface="黑体" pitchFamily="49" charset="-122"/>
                <a:ea typeface="黑体" pitchFamily="49" charset="-122"/>
              </a:rPr>
              <a:t>如</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下</a:t>
            </a:r>
            <a:r>
              <a:rPr lang="zh-CN" altLang="en-US" sz="2000" kern="0" dirty="0">
                <a:solidFill>
                  <a:srgbClr val="132767"/>
                </a:solidFill>
                <a:latin typeface="黑体" pitchFamily="49" charset="-122"/>
                <a:ea typeface="黑体" pitchFamily="49" charset="-122"/>
              </a:rPr>
              <a:t>：</a:t>
            </a:r>
          </a:p>
        </p:txBody>
      </p:sp>
    </p:spTree>
    <p:extLst>
      <p:ext uri="{BB962C8B-B14F-4D97-AF65-F5344CB8AC3E}">
        <p14:creationId xmlns:p14="http://schemas.microsoft.com/office/powerpoint/2010/main" xmlns="" val="14655046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492421" y="3665051"/>
            <a:ext cx="644373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36471" y="2195567"/>
            <a:ext cx="6781387" cy="135421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ALTER {PROC | PROCEDURE}       </a:t>
            </a:r>
            <a:r>
              <a:rPr lang="en-US" altLang="zh-CN" sz="2000" kern="0" dirty="0" err="1">
                <a:solidFill>
                  <a:srgbClr val="132767"/>
                </a:solidFill>
                <a:latin typeface="黑体" pitchFamily="49" charset="-122"/>
                <a:ea typeface="黑体" pitchFamily="49" charset="-122"/>
              </a:rPr>
              <a:t>procedure_name</a:t>
            </a:r>
            <a:endParaRPr lang="en-US" altLang="zh-CN"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    [ { @parameter </a:t>
            </a:r>
            <a:r>
              <a:rPr lang="en-US" altLang="zh-CN" sz="2000" kern="0" dirty="0" err="1">
                <a:solidFill>
                  <a:srgbClr val="132767"/>
                </a:solidFill>
                <a:latin typeface="黑体" pitchFamily="49" charset="-122"/>
                <a:ea typeface="黑体" pitchFamily="49" charset="-122"/>
              </a:rPr>
              <a:t>data_type</a:t>
            </a:r>
            <a:r>
              <a:rPr lang="en-US" altLang="zh-CN" sz="2000" kern="0" dirty="0">
                <a:solidFill>
                  <a:srgbClr val="132767"/>
                </a:solidFill>
                <a:latin typeface="黑体" pitchFamily="49" charset="-122"/>
                <a:ea typeface="黑体" pitchFamily="49" charset="-122"/>
              </a:rPr>
              <a:t> } [ VARYING ]   </a:t>
            </a:r>
          </a:p>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    [ = default ] [ OUT | OUTPUT ]] [ </a:t>
            </a:r>
            <a:r>
              <a:rPr lang="zh-CN" altLang="en-US" sz="2000" kern="0" dirty="0">
                <a:solidFill>
                  <a:srgbClr val="132767"/>
                </a:solidFill>
                <a:latin typeface="黑体" pitchFamily="49" charset="-122"/>
                <a:ea typeface="黑体" pitchFamily="49" charset="-122"/>
              </a:rPr>
              <a:t>，</a:t>
            </a:r>
            <a:r>
              <a:rPr lang="en-US" altLang="zh-CN" sz="2000" kern="0" dirty="0">
                <a:solidFill>
                  <a:srgbClr val="132767"/>
                </a:solidFill>
                <a:latin typeface="黑体" pitchFamily="49" charset="-122"/>
                <a:ea typeface="黑体" pitchFamily="49" charset="-122"/>
              </a:rPr>
              <a:t>...n ] </a:t>
            </a:r>
          </a:p>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    AS    </a:t>
            </a:r>
            <a:r>
              <a:rPr lang="en-US" altLang="zh-CN" sz="2000" kern="0" dirty="0" err="1">
                <a:solidFill>
                  <a:srgbClr val="132767"/>
                </a:solidFill>
                <a:latin typeface="黑体" pitchFamily="49" charset="-122"/>
                <a:ea typeface="黑体" pitchFamily="49" charset="-122"/>
              </a:rPr>
              <a:t>sql_statement</a:t>
            </a:r>
            <a:r>
              <a:rPr lang="en-US" altLang="zh-CN" sz="2000" kern="0" dirty="0">
                <a:solidFill>
                  <a:srgbClr val="132767"/>
                </a:solidFill>
                <a:latin typeface="黑体" pitchFamily="49" charset="-122"/>
                <a:ea typeface="黑体" pitchFamily="49" charset="-122"/>
              </a:rPr>
              <a:t> [ ...n ]</a:t>
            </a:r>
          </a:p>
        </p:txBody>
      </p:sp>
      <p:sp>
        <p:nvSpPr>
          <p:cNvPr id="20" name="Text Box 21"/>
          <p:cNvSpPr txBox="1">
            <a:spLocks noChangeArrowheads="1"/>
          </p:cNvSpPr>
          <p:nvPr/>
        </p:nvSpPr>
        <p:spPr bwMode="auto">
          <a:xfrm>
            <a:off x="1492423" y="3900527"/>
            <a:ext cx="6625435" cy="677108"/>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可以看出，除了将关键字</a:t>
            </a:r>
            <a:r>
              <a:rPr lang="en-US" altLang="zh-CN" sz="2000" kern="0" dirty="0">
                <a:solidFill>
                  <a:srgbClr val="132767"/>
                </a:solidFill>
                <a:latin typeface="黑体" pitchFamily="49" charset="-122"/>
                <a:ea typeface="黑体" pitchFamily="49" charset="-122"/>
              </a:rPr>
              <a:t>CREATE</a:t>
            </a:r>
            <a:r>
              <a:rPr lang="zh-CN" altLang="en-US" sz="2000" kern="0" dirty="0">
                <a:solidFill>
                  <a:srgbClr val="132767"/>
                </a:solidFill>
                <a:latin typeface="黑体" pitchFamily="49" charset="-122"/>
                <a:ea typeface="黑体" pitchFamily="49" charset="-122"/>
              </a:rPr>
              <a:t>改为</a:t>
            </a:r>
            <a:r>
              <a:rPr lang="en-US" altLang="zh-CN" sz="2000" kern="0" dirty="0">
                <a:solidFill>
                  <a:srgbClr val="132767"/>
                </a:solidFill>
                <a:latin typeface="黑体" pitchFamily="49" charset="-122"/>
                <a:ea typeface="黑体" pitchFamily="49" charset="-122"/>
              </a:rPr>
              <a:t>ALTER</a:t>
            </a:r>
            <a:r>
              <a:rPr lang="zh-CN" altLang="en-US" sz="2000" kern="0" dirty="0">
                <a:solidFill>
                  <a:srgbClr val="132767"/>
                </a:solidFill>
                <a:latin typeface="黑体" pitchFamily="49" charset="-122"/>
                <a:ea typeface="黑体" pitchFamily="49" charset="-122"/>
              </a:rPr>
              <a:t>之外，其</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他的参数与</a:t>
            </a:r>
            <a:r>
              <a:rPr lang="en-US" altLang="zh-CN" sz="2000" kern="0" dirty="0">
                <a:solidFill>
                  <a:srgbClr val="132767"/>
                </a:solidFill>
                <a:latin typeface="黑体" pitchFamily="49" charset="-122"/>
                <a:ea typeface="黑体" pitchFamily="49" charset="-122"/>
              </a:rPr>
              <a:t>CREATE PROCEDURE</a:t>
            </a:r>
            <a:r>
              <a:rPr lang="zh-CN" altLang="en-US" sz="2000" kern="0" dirty="0">
                <a:solidFill>
                  <a:srgbClr val="132767"/>
                </a:solidFill>
                <a:latin typeface="黑体" pitchFamily="49" charset="-122"/>
                <a:ea typeface="黑体" pitchFamily="49" charset="-122"/>
              </a:rPr>
              <a:t>语句相同，不再赘述。</a:t>
            </a:r>
          </a:p>
        </p:txBody>
      </p:sp>
    </p:spTree>
    <p:extLst>
      <p:ext uri="{BB962C8B-B14F-4D97-AF65-F5344CB8AC3E}">
        <p14:creationId xmlns:p14="http://schemas.microsoft.com/office/powerpoint/2010/main" xmlns="" val="36378262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98576" y="354805"/>
            <a:ext cx="5397760" cy="487363"/>
          </a:xfrm>
        </p:spPr>
        <p:txBody>
          <a:bodyPr/>
          <a:lstStyle/>
          <a:p>
            <a:r>
              <a:rPr lang="zh-CN" altLang="en-US" sz="2400" dirty="0">
                <a:latin typeface="黑体" pitchFamily="49" charset="-122"/>
              </a:rPr>
              <a:t>任务</a:t>
            </a:r>
            <a:r>
              <a:rPr lang="en-US" altLang="zh-CN" sz="2400" dirty="0" smtClean="0">
                <a:latin typeface="黑体" pitchFamily="49" charset="-122"/>
              </a:rPr>
              <a:t>4  </a:t>
            </a:r>
            <a:r>
              <a:rPr lang="zh-CN" altLang="en-US" sz="2400" dirty="0" smtClean="0">
                <a:latin typeface="黑体" pitchFamily="49" charset="-122"/>
              </a:rPr>
              <a:t>创建</a:t>
            </a:r>
            <a:r>
              <a:rPr lang="zh-CN" altLang="en-US" sz="2400" dirty="0">
                <a:latin typeface="黑体" pitchFamily="49" charset="-122"/>
              </a:rPr>
              <a:t>存储过程</a:t>
            </a:r>
            <a:r>
              <a:rPr lang="en-US" altLang="zh-CN" sz="2400" dirty="0" err="1">
                <a:latin typeface="黑体" pitchFamily="49" charset="-122"/>
              </a:rPr>
              <a:t>proc_SelStu</a:t>
            </a:r>
            <a:r>
              <a:rPr lang="zh-CN" altLang="en-US" sz="2400" dirty="0">
                <a:latin typeface="黑体" pitchFamily="49" charset="-122"/>
              </a:rPr>
              <a:t>，用于根据学号查询学生个人信息</a:t>
            </a:r>
            <a:endParaRPr lang="zh-CN" altLang="en-US" sz="2400" dirty="0"/>
          </a:p>
        </p:txBody>
      </p:sp>
      <p:sp>
        <p:nvSpPr>
          <p:cNvPr id="9" name="Line 18"/>
          <p:cNvSpPr>
            <a:spLocks noChangeShapeType="1"/>
          </p:cNvSpPr>
          <p:nvPr/>
        </p:nvSpPr>
        <p:spPr bwMode="auto">
          <a:xfrm>
            <a:off x="1358615" y="2492896"/>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8615" y="1869506"/>
            <a:ext cx="657229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5" name="矩形 4"/>
          <p:cNvSpPr/>
          <p:nvPr/>
        </p:nvSpPr>
        <p:spPr>
          <a:xfrm>
            <a:off x="1337840" y="2790267"/>
            <a:ext cx="6570971" cy="369332"/>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75497" y="3356992"/>
            <a:ext cx="5704136" cy="3096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23</a:t>
            </a:fld>
            <a:endParaRPr lang="en-US" altLang="zh-CN"/>
          </a:p>
        </p:txBody>
      </p:sp>
      <p:sp>
        <p:nvSpPr>
          <p:cNvPr id="7" name="Rectangle 3"/>
          <p:cNvSpPr txBox="1">
            <a:spLocks noChangeArrowheads="1"/>
          </p:cNvSpPr>
          <p:nvPr/>
        </p:nvSpPr>
        <p:spPr bwMode="auto">
          <a:xfrm>
            <a:off x="971600" y="1988841"/>
            <a:ext cx="5616624" cy="8640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步骤</a:t>
            </a:r>
            <a:r>
              <a:rPr lang="en-US" altLang="zh-CN" sz="1800" kern="0" dirty="0" smtClean="0">
                <a:solidFill>
                  <a:schemeClr val="tx2">
                    <a:lumMod val="50000"/>
                  </a:schemeClr>
                </a:solidFill>
                <a:latin typeface="黑体" pitchFamily="49" charset="-122"/>
                <a:ea typeface="黑体" pitchFamily="49" charset="-122"/>
              </a:rPr>
              <a:t>3</a:t>
            </a:r>
            <a:r>
              <a:rPr lang="zh-CN" altLang="en-US" sz="1800" kern="0" dirty="0" smtClean="0">
                <a:solidFill>
                  <a:schemeClr val="tx2">
                    <a:lumMod val="50000"/>
                  </a:schemeClr>
                </a:solidFill>
                <a:latin typeface="黑体" pitchFamily="49" charset="-122"/>
                <a:ea typeface="黑体" pitchFamily="49" charset="-122"/>
              </a:rPr>
              <a:t>  测试</a:t>
            </a:r>
            <a:r>
              <a:rPr lang="zh-CN" altLang="en-US" sz="1800" kern="0" dirty="0">
                <a:solidFill>
                  <a:schemeClr val="tx2">
                    <a:lumMod val="50000"/>
                  </a:schemeClr>
                </a:solidFill>
                <a:latin typeface="黑体" pitchFamily="49" charset="-122"/>
                <a:ea typeface="黑体" pitchFamily="49" charset="-122"/>
              </a:rPr>
              <a:t>语法之后，执行</a:t>
            </a:r>
            <a:r>
              <a:rPr lang="en-US" altLang="zh-CN" sz="1800" kern="0" dirty="0">
                <a:solidFill>
                  <a:schemeClr val="tx2">
                    <a:lumMod val="50000"/>
                  </a:schemeClr>
                </a:solidFill>
                <a:latin typeface="黑体" pitchFamily="49" charset="-122"/>
                <a:ea typeface="黑体" pitchFamily="49" charset="-122"/>
              </a:rPr>
              <a:t>T-SQL</a:t>
            </a:r>
            <a:r>
              <a:rPr lang="zh-CN" altLang="en-US" sz="1800" kern="0" dirty="0">
                <a:solidFill>
                  <a:schemeClr val="tx2">
                    <a:lumMod val="50000"/>
                  </a:schemeClr>
                </a:solidFill>
                <a:latin typeface="黑体" pitchFamily="49" charset="-122"/>
                <a:ea typeface="黑体" pitchFamily="49" charset="-122"/>
              </a:rPr>
              <a:t>语句，创建存储</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       过程</a:t>
            </a:r>
            <a:r>
              <a:rPr lang="en-US" altLang="zh-CN" sz="1800" kern="0" dirty="0" err="1">
                <a:solidFill>
                  <a:schemeClr val="tx2">
                    <a:lumMod val="50000"/>
                  </a:schemeClr>
                </a:solidFill>
                <a:latin typeface="黑体" pitchFamily="49" charset="-122"/>
                <a:ea typeface="黑体" pitchFamily="49" charset="-122"/>
              </a:rPr>
              <a:t>proc_SelStu</a:t>
            </a:r>
            <a:r>
              <a:rPr lang="zh-CN" altLang="en-US" sz="1800" kern="0" dirty="0">
                <a:solidFill>
                  <a:schemeClr val="tx2">
                    <a:lumMod val="50000"/>
                  </a:schemeClr>
                </a:solidFill>
                <a:latin typeface="黑体" pitchFamily="49" charset="-122"/>
                <a:ea typeface="黑体" pitchFamily="49" charset="-122"/>
              </a:rPr>
              <a:t>。</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
        <p:nvSpPr>
          <p:cNvPr id="8" name="Line 18"/>
          <p:cNvSpPr>
            <a:spLocks noChangeShapeType="1"/>
          </p:cNvSpPr>
          <p:nvPr/>
        </p:nvSpPr>
        <p:spPr bwMode="auto">
          <a:xfrm>
            <a:off x="899592" y="2973874"/>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6" name="Rectangle 3"/>
          <p:cNvSpPr txBox="1">
            <a:spLocks noChangeArrowheads="1"/>
          </p:cNvSpPr>
          <p:nvPr/>
        </p:nvSpPr>
        <p:spPr bwMode="auto">
          <a:xfrm>
            <a:off x="998938" y="3140968"/>
            <a:ext cx="5616624" cy="8640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步骤</a:t>
            </a:r>
            <a:r>
              <a:rPr lang="en-US" altLang="zh-CN" sz="1800" kern="0" dirty="0" smtClean="0">
                <a:solidFill>
                  <a:schemeClr val="tx2">
                    <a:lumMod val="50000"/>
                  </a:schemeClr>
                </a:solidFill>
                <a:latin typeface="黑体" pitchFamily="49" charset="-122"/>
                <a:ea typeface="黑体" pitchFamily="49" charset="-122"/>
              </a:rPr>
              <a:t>4  </a:t>
            </a:r>
            <a:r>
              <a:rPr lang="zh-CN" altLang="en-US" sz="1800" kern="0" dirty="0" smtClean="0">
                <a:solidFill>
                  <a:schemeClr val="tx2">
                    <a:lumMod val="50000"/>
                  </a:schemeClr>
                </a:solidFill>
                <a:latin typeface="黑体" pitchFamily="49" charset="-122"/>
                <a:ea typeface="黑体" pitchFamily="49" charset="-122"/>
              </a:rPr>
              <a:t>新建</a:t>
            </a:r>
            <a:r>
              <a:rPr lang="zh-CN" altLang="en-US" sz="1800" kern="0" dirty="0">
                <a:solidFill>
                  <a:schemeClr val="tx2">
                    <a:lumMod val="50000"/>
                  </a:schemeClr>
                </a:solidFill>
                <a:latin typeface="黑体" pitchFamily="49" charset="-122"/>
                <a:ea typeface="黑体" pitchFamily="49" charset="-122"/>
              </a:rPr>
              <a:t>查询文件，输入如下</a:t>
            </a:r>
            <a:r>
              <a:rPr lang="en-US" altLang="zh-CN" sz="1800" kern="0" dirty="0">
                <a:solidFill>
                  <a:schemeClr val="tx2">
                    <a:lumMod val="50000"/>
                  </a:schemeClr>
                </a:solidFill>
                <a:latin typeface="黑体" pitchFamily="49" charset="-122"/>
                <a:ea typeface="黑体" pitchFamily="49" charset="-122"/>
              </a:rPr>
              <a:t>T-SQL</a:t>
            </a:r>
            <a:r>
              <a:rPr lang="zh-CN" altLang="en-US" sz="1800" kern="0" dirty="0">
                <a:solidFill>
                  <a:schemeClr val="tx2">
                    <a:lumMod val="50000"/>
                  </a:schemeClr>
                </a:solidFill>
                <a:latin typeface="黑体" pitchFamily="49" charset="-122"/>
                <a:ea typeface="黑体" pitchFamily="49" charset="-122"/>
              </a:rPr>
              <a:t>语句，执行</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       该存储过程，执行结果如图</a:t>
            </a:r>
            <a:r>
              <a:rPr lang="en-US" altLang="zh-CN" sz="1800" kern="0" dirty="0">
                <a:solidFill>
                  <a:schemeClr val="tx2">
                    <a:lumMod val="50000"/>
                  </a:schemeClr>
                </a:solidFill>
                <a:latin typeface="黑体" pitchFamily="49" charset="-122"/>
                <a:ea typeface="黑体" pitchFamily="49" charset="-122"/>
              </a:rPr>
              <a:t>10.4</a:t>
            </a:r>
            <a:r>
              <a:rPr lang="zh-CN" altLang="en-US" sz="1800" kern="0" dirty="0">
                <a:solidFill>
                  <a:schemeClr val="tx2">
                    <a:lumMod val="50000"/>
                  </a:schemeClr>
                </a:solidFill>
                <a:latin typeface="黑体" pitchFamily="49" charset="-122"/>
                <a:ea typeface="黑体" pitchFamily="49" charset="-122"/>
              </a:rPr>
              <a:t>所示</a:t>
            </a:r>
            <a:r>
              <a:rPr lang="zh-CN" altLang="en-US" sz="1800" kern="0" dirty="0" smtClean="0">
                <a:solidFill>
                  <a:schemeClr val="tx2">
                    <a:lumMod val="50000"/>
                  </a:schemeClr>
                </a:solidFill>
                <a:latin typeface="黑体" pitchFamily="49" charset="-122"/>
                <a:ea typeface="黑体" pitchFamily="49" charset="-122"/>
              </a:rPr>
              <a:t>。</a:t>
            </a:r>
            <a:endParaRPr lang="zh-CN" altLang="en-US" sz="1800" kern="0" dirty="0">
              <a:solidFill>
                <a:schemeClr val="tx2">
                  <a:lumMod val="50000"/>
                </a:schemeClr>
              </a:solidFill>
              <a:latin typeface="黑体" pitchFamily="49" charset="-122"/>
              <a:ea typeface="黑体" pitchFamily="49" charset="-122"/>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34442" y="4149080"/>
            <a:ext cx="4705772" cy="888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5"/>
          <p:cNvSpPr>
            <a:spLocks noChangeArrowheads="1"/>
          </p:cNvSpPr>
          <p:nvPr/>
        </p:nvSpPr>
        <p:spPr bwMode="auto">
          <a:xfrm>
            <a:off x="3563888" y="5229200"/>
            <a:ext cx="94472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a:solidFill>
                  <a:schemeClr val="accent2"/>
                </a:solidFill>
                <a:sym typeface="Arial" pitchFamily="34" charset="0"/>
              </a:rPr>
              <a:t>图</a:t>
            </a:r>
            <a:r>
              <a:rPr lang="en-US" b="1">
                <a:solidFill>
                  <a:schemeClr val="accent2"/>
                </a:solidFill>
                <a:sym typeface="Arial" pitchFamily="34" charset="0"/>
              </a:rPr>
              <a:t>10.4</a:t>
            </a:r>
            <a:endParaRPr lang="zh-CN" altLang="en-US" b="1">
              <a:solidFill>
                <a:schemeClr val="accent2"/>
              </a:solidFill>
              <a:sym typeface="Arial" pitchFamily="34" charset="0"/>
            </a:endParaRPr>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t>任务</a:t>
            </a:r>
            <a:r>
              <a:rPr lang="en-US" altLang="zh-CN" dirty="0" smtClean="0"/>
              <a:t>4</a:t>
            </a:r>
            <a:r>
              <a:rPr lang="zh-CN" altLang="en-US" dirty="0" smtClean="0"/>
              <a:t>（续）</a:t>
            </a:r>
            <a:endParaRPr lang="en-US" altLang="zh-CN" dirty="0">
              <a:ea typeface="宋体" pitchFamily="2" charset="-122"/>
            </a:endParaRPr>
          </a:p>
        </p:txBody>
      </p:sp>
      <p:sp>
        <p:nvSpPr>
          <p:cNvPr id="71698" name="Line 18"/>
          <p:cNvSpPr>
            <a:spLocks noChangeShapeType="1"/>
          </p:cNvSpPr>
          <p:nvPr/>
        </p:nvSpPr>
        <p:spPr bwMode="auto">
          <a:xfrm>
            <a:off x="1312168" y="3573016"/>
            <a:ext cx="6735688"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1403648" y="2060848"/>
            <a:ext cx="6552728"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知识总结</a:t>
            </a:r>
          </a:p>
          <a:p>
            <a:pPr eaLnBrk="0" hangingPunct="0"/>
            <a:endParaRPr lang="zh-CN" altLang="en-US" dirty="0">
              <a:solidFill>
                <a:schemeClr val="tx2">
                  <a:lumMod val="50000"/>
                </a:schemeClr>
              </a:solidFill>
              <a:latin typeface="黑体" pitchFamily="49" charset="-122"/>
              <a:ea typeface="黑体" pitchFamily="49" charset="-122"/>
            </a:endParaRPr>
          </a:p>
          <a:p>
            <a:pPr eaLnBrk="0" hangingPunct="0"/>
            <a:r>
              <a:rPr lang="zh-CN" altLang="en-US" dirty="0">
                <a:solidFill>
                  <a:schemeClr val="tx2">
                    <a:lumMod val="50000"/>
                  </a:schemeClr>
                </a:solidFill>
                <a:latin typeface="黑体" pitchFamily="49" charset="-122"/>
                <a:ea typeface="黑体" pitchFamily="49" charset="-122"/>
              </a:rPr>
              <a:t>本任务中创建的存储过程使用了输入参数，存储过程中的参数分为输入参数和输出参数两种。</a:t>
            </a:r>
          </a:p>
        </p:txBody>
      </p:sp>
      <p:sp>
        <p:nvSpPr>
          <p:cNvPr id="12" name="内容占位符 2"/>
          <p:cNvSpPr>
            <a:spLocks noGrp="1"/>
          </p:cNvSpPr>
          <p:nvPr>
            <p:ph idx="4294967295"/>
          </p:nvPr>
        </p:nvSpPr>
        <p:spPr bwMode="gray">
          <a:xfrm>
            <a:off x="1432542" y="3789040"/>
            <a:ext cx="6523834" cy="1944216"/>
          </a:xfrm>
          <a:prstGeom prst="rect">
            <a:avLst/>
          </a:prstGeom>
          <a:noFill/>
          <a:ln w="9525">
            <a:noFill/>
            <a:miter lim="800000"/>
            <a:headEnd/>
            <a:tailEnd/>
          </a:ln>
        </p:spPr>
        <p:txBody>
          <a:bodyPr/>
          <a:lstStyle/>
          <a:p>
            <a:pPr marL="0" lvl="0" indent="0" eaLnBrk="1" fontAlgn="auto" hangingPunct="1">
              <a:lnSpc>
                <a:spcPct val="110000"/>
              </a:lnSpc>
              <a:spcBef>
                <a:spcPts val="0"/>
              </a:spcBef>
              <a:spcAft>
                <a:spcPts val="0"/>
              </a:spcAft>
              <a:buClrTx/>
              <a:buNone/>
              <a:defRPr/>
            </a:pPr>
            <a:r>
              <a:rPr lang="zh-CN" altLang="en-US" sz="1800" b="1" dirty="0">
                <a:solidFill>
                  <a:schemeClr val="tx2">
                    <a:lumMod val="50000"/>
                  </a:schemeClr>
                </a:solidFill>
                <a:latin typeface="黑体" pitchFamily="49" charset="-122"/>
                <a:ea typeface="黑体" pitchFamily="49" charset="-122"/>
              </a:rPr>
              <a:t>输入参数用于将实际参数值传入到存储过程中。和函数的输入参数类似，存储过程中的输入参数在存储过程中定义，参数值由调用该存储过程的调用语句给出，即调用带有输入参数的存储过程时，需要为输入参数赋值</a:t>
            </a:r>
            <a:r>
              <a:rPr lang="zh-CN" altLang="en-US" sz="1800" b="1" dirty="0" smtClean="0">
                <a:solidFill>
                  <a:schemeClr val="tx2">
                    <a:lumMod val="50000"/>
                  </a:schemeClr>
                </a:solidFill>
                <a:latin typeface="黑体" pitchFamily="49" charset="-122"/>
                <a:ea typeface="黑体" pitchFamily="49" charset="-122"/>
              </a:rPr>
              <a:t>。</a:t>
            </a:r>
            <a:endParaRPr lang="en-US" altLang="zh-CN" sz="1800" b="1" dirty="0" smtClean="0">
              <a:solidFill>
                <a:schemeClr val="tx2">
                  <a:lumMod val="50000"/>
                </a:schemeClr>
              </a:solidFill>
              <a:latin typeface="黑体" pitchFamily="49" charset="-122"/>
              <a:ea typeface="黑体" pitchFamily="49" charset="-122"/>
            </a:endParaRPr>
          </a:p>
          <a:p>
            <a:pPr marL="0" lvl="0" indent="0" eaLnBrk="1" fontAlgn="auto" hangingPunct="1">
              <a:lnSpc>
                <a:spcPct val="110000"/>
              </a:lnSpc>
              <a:spcBef>
                <a:spcPts val="0"/>
              </a:spcBef>
              <a:spcAft>
                <a:spcPts val="0"/>
              </a:spcAft>
              <a:buClrTx/>
              <a:buNone/>
              <a:defRPr/>
            </a:pPr>
            <a:endParaRPr lang="zh-CN" altLang="en-US" sz="1800" b="1" dirty="0">
              <a:solidFill>
                <a:schemeClr val="tx2">
                  <a:lumMod val="50000"/>
                </a:schemeClr>
              </a:solidFill>
              <a:latin typeface="黑体" pitchFamily="49" charset="-122"/>
              <a:ea typeface="黑体" pitchFamily="49" charset="-122"/>
            </a:endParaRPr>
          </a:p>
          <a:p>
            <a:pPr marL="0" lvl="0" indent="0" eaLnBrk="1" fontAlgn="auto" hangingPunct="1">
              <a:lnSpc>
                <a:spcPct val="110000"/>
              </a:lnSpc>
              <a:spcBef>
                <a:spcPts val="0"/>
              </a:spcBef>
              <a:spcAft>
                <a:spcPts val="0"/>
              </a:spcAft>
              <a:buClrTx/>
              <a:buNone/>
              <a:defRPr/>
            </a:pPr>
            <a:r>
              <a:rPr lang="zh-CN" altLang="en-US" sz="1800" b="1" dirty="0">
                <a:solidFill>
                  <a:schemeClr val="tx2">
                    <a:lumMod val="50000"/>
                  </a:schemeClr>
                </a:solidFill>
                <a:latin typeface="黑体" pitchFamily="49" charset="-122"/>
                <a:ea typeface="黑体" pitchFamily="49" charset="-122"/>
              </a:rPr>
              <a:t>输出参数的用法将在下一学习子情境中介绍。</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5578" y="332656"/>
            <a:ext cx="6019800" cy="487363"/>
          </a:xfrm>
        </p:spPr>
        <p:txBody>
          <a:bodyPr/>
          <a:lstStyle/>
          <a:p>
            <a:r>
              <a:rPr lang="zh-CN" altLang="en-US" sz="2400" dirty="0">
                <a:latin typeface="黑体" pitchFamily="49" charset="-122"/>
              </a:rPr>
              <a:t>任务</a:t>
            </a:r>
            <a:r>
              <a:rPr lang="en-US" altLang="zh-CN" sz="2400" dirty="0" smtClean="0">
                <a:latin typeface="黑体" pitchFamily="49" charset="-122"/>
              </a:rPr>
              <a:t>5  </a:t>
            </a:r>
            <a:r>
              <a:rPr lang="zh-CN" altLang="en-US" sz="2400" dirty="0" smtClean="0">
                <a:latin typeface="黑体" pitchFamily="49" charset="-122"/>
              </a:rPr>
              <a:t>创建</a:t>
            </a:r>
            <a:r>
              <a:rPr lang="zh-CN" altLang="en-US" sz="2400" dirty="0">
                <a:latin typeface="黑体" pitchFamily="49" charset="-122"/>
              </a:rPr>
              <a:t>存储过程</a:t>
            </a:r>
            <a:r>
              <a:rPr lang="en-US" altLang="zh-CN" sz="2400" dirty="0" err="1">
                <a:latin typeface="黑体" pitchFamily="49" charset="-122"/>
              </a:rPr>
              <a:t>proc_InsStu</a:t>
            </a:r>
            <a:r>
              <a:rPr lang="zh-CN" altLang="en-US" sz="2400" dirty="0">
                <a:latin typeface="黑体" pitchFamily="49" charset="-122"/>
              </a:rPr>
              <a:t>，用于向</a:t>
            </a:r>
            <a:r>
              <a:rPr lang="en-US" altLang="zh-CN" sz="2400" dirty="0">
                <a:latin typeface="黑体" pitchFamily="49" charset="-122"/>
              </a:rPr>
              <a:t>Students</a:t>
            </a:r>
            <a:r>
              <a:rPr lang="zh-CN" altLang="en-US" sz="2400" dirty="0">
                <a:latin typeface="黑体" pitchFamily="49" charset="-122"/>
              </a:rPr>
              <a:t>表中添加新学生</a:t>
            </a:r>
            <a:endParaRPr lang="zh-CN" altLang="en-US" sz="2400" dirty="0"/>
          </a:p>
        </p:txBody>
      </p:sp>
      <p:sp>
        <p:nvSpPr>
          <p:cNvPr id="9" name="Line 18"/>
          <p:cNvSpPr>
            <a:spLocks noChangeShapeType="1"/>
          </p:cNvSpPr>
          <p:nvPr/>
        </p:nvSpPr>
        <p:spPr bwMode="auto">
          <a:xfrm>
            <a:off x="1387743" y="2636912"/>
            <a:ext cx="3184257" cy="2285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2517" y="1988840"/>
            <a:ext cx="3075467" cy="369332"/>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11" name="Text Box 21"/>
          <p:cNvSpPr txBox="1">
            <a:spLocks noChangeArrowheads="1"/>
          </p:cNvSpPr>
          <p:nvPr/>
        </p:nvSpPr>
        <p:spPr bwMode="auto">
          <a:xfrm>
            <a:off x="1300657" y="2903639"/>
            <a:ext cx="3127327" cy="369332"/>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a:t>
            </a:r>
            <a:r>
              <a:rPr lang="zh-CN" altLang="en-US" dirty="0" smtClean="0">
                <a:solidFill>
                  <a:schemeClr val="tx2">
                    <a:lumMod val="50000"/>
                  </a:schemeClr>
                </a:solidFill>
                <a:latin typeface="黑体" pitchFamily="49" charset="-122"/>
                <a:ea typeface="黑体" pitchFamily="49" charset="-122"/>
              </a:rPr>
              <a:t>  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p:txBody>
      </p:sp>
      <p:pic>
        <p:nvPicPr>
          <p:cNvPr id="7" name="Picture 2"/>
          <p:cNvPicPr>
            <a:picLocks noChangeArrowheads="1"/>
          </p:cNvPicPr>
          <p:nvPr/>
        </p:nvPicPr>
        <p:blipFill rotWithShape="1">
          <a:blip r:embed="rId2" cstate="print">
            <a:extLst>
              <a:ext uri="{28A0092B-C50C-407E-A947-70E740481C1C}">
                <a14:useLocalDpi xmlns:a14="http://schemas.microsoft.com/office/drawing/2010/main" xmlns="" val="0"/>
              </a:ext>
            </a:extLst>
          </a:blip>
          <a:srcRect r="38165"/>
          <a:stretch/>
        </p:blipFill>
        <p:spPr bwMode="gray">
          <a:xfrm>
            <a:off x="4775478" y="1412776"/>
            <a:ext cx="3700445" cy="5112568"/>
          </a:xfrm>
          <a:prstGeom prst="rect">
            <a:avLst/>
          </a:prstGeom>
          <a:noFill/>
          <a:ln w="9525">
            <a:noFill/>
            <a:miter lim="800000"/>
            <a:headEnd/>
            <a:tailEnd/>
          </a:ln>
        </p:spPr>
      </p:pic>
      <p:sp>
        <p:nvSpPr>
          <p:cNvPr id="8" name="Line 18"/>
          <p:cNvSpPr>
            <a:spLocks noChangeShapeType="1"/>
          </p:cNvSpPr>
          <p:nvPr/>
        </p:nvSpPr>
        <p:spPr bwMode="auto">
          <a:xfrm>
            <a:off x="1439603" y="3613235"/>
            <a:ext cx="3184257" cy="2285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2" name="Text Box 21"/>
          <p:cNvSpPr txBox="1">
            <a:spLocks noChangeArrowheads="1"/>
          </p:cNvSpPr>
          <p:nvPr/>
        </p:nvSpPr>
        <p:spPr bwMode="auto">
          <a:xfrm>
            <a:off x="1352517" y="3879962"/>
            <a:ext cx="3127327" cy="923330"/>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测试</a:t>
            </a:r>
            <a:r>
              <a:rPr lang="zh-CN" altLang="en-US" dirty="0">
                <a:solidFill>
                  <a:schemeClr val="tx2">
                    <a:lumMod val="50000"/>
                  </a:schemeClr>
                </a:solidFill>
                <a:latin typeface="黑体" pitchFamily="49" charset="-122"/>
                <a:ea typeface="黑体" pitchFamily="49" charset="-122"/>
              </a:rPr>
              <a:t>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语句，创建存储过程</a:t>
            </a:r>
          </a:p>
          <a:p>
            <a:pPr eaLnBrk="0" hangingPunct="0"/>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proc_InsStu</a:t>
            </a:r>
            <a:r>
              <a:rPr lang="zh-CN" altLang="en-US" dirty="0">
                <a:solidFill>
                  <a:schemeClr val="tx2">
                    <a:lumMod val="50000"/>
                  </a:schemeClr>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6965" y="332656"/>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5</a:t>
            </a:r>
            <a:r>
              <a:rPr lang="zh-CN" altLang="en-US" sz="2800" dirty="0" smtClean="0">
                <a:latin typeface="黑体" pitchFamily="49" charset="-122"/>
              </a:rPr>
              <a:t>（续）</a:t>
            </a:r>
            <a:endParaRPr lang="zh-CN" altLang="en-US" sz="2800" dirty="0"/>
          </a:p>
        </p:txBody>
      </p:sp>
      <p:sp>
        <p:nvSpPr>
          <p:cNvPr id="10" name="Text Box 21"/>
          <p:cNvSpPr txBox="1">
            <a:spLocks noChangeArrowheads="1"/>
          </p:cNvSpPr>
          <p:nvPr/>
        </p:nvSpPr>
        <p:spPr bwMode="auto">
          <a:xfrm>
            <a:off x="1010072" y="1532734"/>
            <a:ext cx="5799588" cy="1200329"/>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语句，执行该存</a:t>
            </a:r>
          </a:p>
          <a:p>
            <a:pPr eaLnBrk="0" hangingPunct="0"/>
            <a:r>
              <a:rPr lang="zh-CN" altLang="en-US" dirty="0">
                <a:solidFill>
                  <a:schemeClr val="tx2">
                    <a:lumMod val="50000"/>
                  </a:schemeClr>
                </a:solidFill>
                <a:latin typeface="黑体" pitchFamily="49" charset="-122"/>
                <a:ea typeface="黑体" pitchFamily="49" charset="-122"/>
              </a:rPr>
              <a:t>       储过程执行结果如图</a:t>
            </a:r>
            <a:r>
              <a:rPr lang="en-US" altLang="zh-CN" dirty="0">
                <a:solidFill>
                  <a:schemeClr val="tx2">
                    <a:lumMod val="50000"/>
                  </a:schemeClr>
                </a:solidFill>
                <a:latin typeface="黑体" pitchFamily="49" charset="-122"/>
                <a:ea typeface="黑体" pitchFamily="49" charset="-122"/>
              </a:rPr>
              <a:t>10.5</a:t>
            </a:r>
            <a:r>
              <a:rPr lang="zh-CN" altLang="en-US" dirty="0">
                <a:solidFill>
                  <a:schemeClr val="tx2">
                    <a:lumMod val="50000"/>
                  </a:schemeClr>
                </a:solidFill>
                <a:latin typeface="黑体" pitchFamily="49" charset="-122"/>
                <a:ea typeface="黑体" pitchFamily="49" charset="-122"/>
              </a:rPr>
              <a:t>所示，表明数据已成  </a:t>
            </a:r>
          </a:p>
          <a:p>
            <a:pPr eaLnBrk="0" hangingPunct="0"/>
            <a:r>
              <a:rPr lang="zh-CN" altLang="en-US" dirty="0">
                <a:solidFill>
                  <a:schemeClr val="tx2">
                    <a:lumMod val="50000"/>
                  </a:schemeClr>
                </a:solidFill>
                <a:latin typeface="黑体" pitchFamily="49" charset="-122"/>
                <a:ea typeface="黑体" pitchFamily="49" charset="-122"/>
              </a:rPr>
              <a:t>       功插入，此时可在</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表中查看到该学生</a:t>
            </a:r>
          </a:p>
          <a:p>
            <a:pPr eaLnBrk="0" hangingPunct="0"/>
            <a:r>
              <a:rPr lang="zh-CN" altLang="en-US" dirty="0">
                <a:solidFill>
                  <a:schemeClr val="tx2">
                    <a:lumMod val="50000"/>
                  </a:schemeClr>
                </a:solidFill>
                <a:latin typeface="黑体" pitchFamily="49" charset="-122"/>
                <a:ea typeface="黑体" pitchFamily="49" charset="-122"/>
              </a:rPr>
              <a:t>       记录。</a:t>
            </a:r>
          </a:p>
        </p:txBody>
      </p:sp>
      <p:sp>
        <p:nvSpPr>
          <p:cNvPr id="13" name="Text Box 21"/>
          <p:cNvSpPr txBox="1">
            <a:spLocks noChangeArrowheads="1"/>
          </p:cNvSpPr>
          <p:nvPr/>
        </p:nvSpPr>
        <p:spPr bwMode="auto">
          <a:xfrm>
            <a:off x="1004438" y="2735565"/>
            <a:ext cx="5805222" cy="1200329"/>
          </a:xfrm>
          <a:prstGeom prst="rect">
            <a:avLst/>
          </a:prstGeom>
          <a:noFill/>
          <a:ln w="19050">
            <a:solidFill>
              <a:schemeClr val="tx2">
                <a:lumMod val="60000"/>
                <a:lumOff val="40000"/>
              </a:schemeClr>
            </a:solidFill>
            <a:miter lim="800000"/>
            <a:headEnd/>
            <a:tailEnd/>
          </a:ln>
          <a:effectLst>
            <a:glow rad="101600">
              <a:schemeClr val="accent1">
                <a:satMod val="175000"/>
                <a:alpha val="40000"/>
              </a:schemeClr>
            </a:glow>
          </a:effectLst>
        </p:spPr>
        <p:txBody>
          <a:bodyPr wrap="square">
            <a:spAutoFit/>
          </a:bodyPr>
          <a:lstStyle/>
          <a:p>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调用存储过程时，提供输入参数的值</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EXECUTE </a:t>
            </a:r>
            <a:r>
              <a:rPr lang="en-US" altLang="zh-CN" dirty="0" err="1">
                <a:latin typeface="黑体" pitchFamily="49" charset="-122"/>
                <a:ea typeface="黑体" pitchFamily="49" charset="-122"/>
              </a:rPr>
              <a:t>proc_InsStu</a:t>
            </a:r>
            <a:r>
              <a:rPr lang="en-US" altLang="zh-CN" dirty="0">
                <a:latin typeface="黑体" pitchFamily="49" charset="-122"/>
                <a:ea typeface="黑体" pitchFamily="49" charset="-122"/>
              </a:rPr>
              <a:t> '16001', '</a:t>
            </a:r>
            <a:r>
              <a:rPr lang="zh-CN" altLang="en-US" dirty="0">
                <a:latin typeface="黑体" pitchFamily="49" charset="-122"/>
                <a:ea typeface="黑体" pitchFamily="49" charset="-122"/>
              </a:rPr>
              <a:t>张三</a:t>
            </a:r>
            <a:r>
              <a:rPr lang="en-US" altLang="zh-CN" dirty="0">
                <a:latin typeface="黑体" pitchFamily="49" charset="-122"/>
                <a:ea typeface="黑体" pitchFamily="49" charset="-122"/>
              </a:rPr>
              <a:t>', '</a:t>
            </a:r>
            <a:r>
              <a:rPr lang="zh-CN" altLang="en-US" dirty="0">
                <a:latin typeface="黑体" pitchFamily="49" charset="-122"/>
                <a:ea typeface="黑体" pitchFamily="49" charset="-122"/>
              </a:rPr>
              <a:t>男</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'1993-1-16','2011-9-5', '2010015', '</a:t>
            </a:r>
            <a:r>
              <a:rPr lang="zh-CN" altLang="en-US" dirty="0">
                <a:latin typeface="黑体" pitchFamily="49" charset="-122"/>
                <a:ea typeface="黑体" pitchFamily="49" charset="-122"/>
              </a:rPr>
              <a:t>河南</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sp>
        <p:nvSpPr>
          <p:cNvPr id="14" name="Text Box 21"/>
          <p:cNvSpPr txBox="1">
            <a:spLocks noChangeArrowheads="1"/>
          </p:cNvSpPr>
          <p:nvPr/>
        </p:nvSpPr>
        <p:spPr bwMode="auto">
          <a:xfrm>
            <a:off x="1004436" y="3945585"/>
            <a:ext cx="7062419" cy="2585323"/>
          </a:xfrm>
          <a:prstGeom prst="rect">
            <a:avLst/>
          </a:prstGeom>
          <a:noFill/>
          <a:ln w="19050">
            <a:solidFill>
              <a:srgbClr val="7030A0"/>
            </a:solidFill>
            <a:miter lim="800000"/>
            <a:headEnd/>
            <a:tailEnd/>
          </a:ln>
          <a:effectLst>
            <a:glow rad="101600">
              <a:srgbClr val="7030A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将</a:t>
            </a:r>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中插入的学生记录删除，使用</a:t>
            </a:r>
            <a:r>
              <a:rPr lang="zh-CN" altLang="en-US" dirty="0" smtClean="0">
                <a:solidFill>
                  <a:schemeClr val="tx2">
                    <a:lumMod val="50000"/>
                  </a:schemeClr>
                </a:solidFill>
                <a:latin typeface="黑体" pitchFamily="49" charset="-122"/>
                <a:ea typeface="黑体" pitchFamily="49" charset="-122"/>
              </a:rPr>
              <a:t>下面的</a:t>
            </a:r>
            <a:r>
              <a:rPr lang="zh-CN" altLang="en-US" dirty="0">
                <a:solidFill>
                  <a:schemeClr val="tx2">
                    <a:lumMod val="50000"/>
                  </a:schemeClr>
                </a:solidFill>
                <a:latin typeface="黑体" pitchFamily="49" charset="-122"/>
                <a:ea typeface="黑体" pitchFamily="49" charset="-122"/>
              </a:rPr>
              <a:t>调用语句，重新执行插入操作，执行</a:t>
            </a:r>
            <a:r>
              <a:rPr lang="zh-CN" altLang="en-US" dirty="0" smtClean="0">
                <a:solidFill>
                  <a:schemeClr val="tx2">
                    <a:lumMod val="50000"/>
                  </a:schemeClr>
                </a:solidFill>
                <a:latin typeface="黑体" pitchFamily="49" charset="-122"/>
                <a:ea typeface="黑体" pitchFamily="49" charset="-122"/>
              </a:rPr>
              <a:t>结果同</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10.5</a:t>
            </a:r>
            <a:r>
              <a:rPr lang="zh-CN" altLang="en-US" dirty="0">
                <a:solidFill>
                  <a:schemeClr val="tx2">
                    <a:lumMod val="50000"/>
                  </a:schemeClr>
                </a:solidFill>
                <a:latin typeface="黑体" pitchFamily="49" charset="-122"/>
                <a:ea typeface="黑体" pitchFamily="49" charset="-122"/>
              </a:rPr>
              <a:t>。</a:t>
            </a:r>
          </a:p>
          <a:p>
            <a:pPr eaLnBrk="0" hangingPunct="0"/>
            <a:r>
              <a:rPr lang="en-US" altLang="zh-CN" dirty="0">
                <a:latin typeface="黑体" pitchFamily="49" charset="-122"/>
                <a:ea typeface="黑体" pitchFamily="49" charset="-122"/>
              </a:rPr>
              <a:t>EXECUTE </a:t>
            </a:r>
            <a:r>
              <a:rPr lang="en-US" altLang="zh-CN" dirty="0" err="1">
                <a:latin typeface="黑体" pitchFamily="49" charset="-122"/>
                <a:ea typeface="黑体" pitchFamily="49" charset="-122"/>
              </a:rPr>
              <a:t>proc_InsStu</a:t>
            </a:r>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Student_id</a:t>
            </a:r>
            <a:r>
              <a:rPr lang="en-US" altLang="zh-CN" dirty="0">
                <a:latin typeface="黑体" pitchFamily="49" charset="-122"/>
                <a:ea typeface="黑体" pitchFamily="49" charset="-122"/>
              </a:rPr>
              <a:t>='16001',@Student_sex='</a:t>
            </a:r>
            <a:r>
              <a:rPr lang="zh-CN" altLang="en-US" dirty="0">
                <a:latin typeface="黑体" pitchFamily="49" charset="-122"/>
                <a:ea typeface="黑体" pitchFamily="49" charset="-122"/>
              </a:rPr>
              <a:t>男</a:t>
            </a:r>
            <a:r>
              <a:rPr lang="en-US" altLang="zh-CN" dirty="0">
                <a:latin typeface="黑体" pitchFamily="49" charset="-122"/>
                <a:ea typeface="黑体" pitchFamily="49" charset="-122"/>
              </a:rPr>
              <a:t>', </a:t>
            </a:r>
          </a:p>
          <a:p>
            <a:pPr eaLnBrk="0" hangingPunct="0"/>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a:t>
            </a:r>
            <a:r>
              <a:rPr lang="zh-CN" altLang="en-US" dirty="0">
                <a:latin typeface="黑体" pitchFamily="49" charset="-122"/>
                <a:ea typeface="黑体" pitchFamily="49" charset="-122"/>
              </a:rPr>
              <a:t>张三</a:t>
            </a:r>
            <a:r>
              <a:rPr lang="en-US" altLang="zh-CN" dirty="0">
                <a:latin typeface="黑体" pitchFamily="49" charset="-122"/>
                <a:ea typeface="黑体" pitchFamily="49" charset="-122"/>
              </a:rPr>
              <a:t>',</a:t>
            </a:r>
          </a:p>
          <a:p>
            <a:pPr eaLnBrk="0" hangingPunct="0"/>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Student_birthday</a:t>
            </a:r>
            <a:r>
              <a:rPr lang="en-US" altLang="zh-CN" dirty="0">
                <a:latin typeface="黑体" pitchFamily="49" charset="-122"/>
                <a:ea typeface="黑体" pitchFamily="49" charset="-122"/>
              </a:rPr>
              <a:t>='1993-1-16',</a:t>
            </a:r>
          </a:p>
          <a:p>
            <a:pPr eaLnBrk="0" hangingPunct="0"/>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Student_time</a:t>
            </a:r>
            <a:r>
              <a:rPr lang="en-US" altLang="zh-CN" dirty="0">
                <a:latin typeface="黑体" pitchFamily="49" charset="-122"/>
                <a:ea typeface="黑体" pitchFamily="49" charset="-122"/>
              </a:rPr>
              <a:t>='2011-9-5',      @</a:t>
            </a:r>
            <a:r>
              <a:rPr lang="en-US" altLang="zh-CN" dirty="0" err="1">
                <a:latin typeface="黑体" pitchFamily="49" charset="-122"/>
                <a:ea typeface="黑体" pitchFamily="49" charset="-122"/>
              </a:rPr>
              <a:t>Student_classid</a:t>
            </a:r>
            <a:r>
              <a:rPr lang="en-US" altLang="zh-CN" dirty="0">
                <a:latin typeface="黑体" pitchFamily="49" charset="-122"/>
                <a:ea typeface="黑体" pitchFamily="49" charset="-122"/>
              </a:rPr>
              <a:t>='2010015',</a:t>
            </a:r>
          </a:p>
          <a:p>
            <a:pPr eaLnBrk="0" hangingPunct="0"/>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Student_home</a:t>
            </a:r>
            <a:r>
              <a:rPr lang="en-US" altLang="zh-CN" dirty="0">
                <a:latin typeface="黑体" pitchFamily="49" charset="-122"/>
                <a:ea typeface="黑体" pitchFamily="49" charset="-122"/>
              </a:rPr>
              <a:t>= '</a:t>
            </a:r>
            <a:r>
              <a:rPr lang="zh-CN" altLang="en-US" dirty="0">
                <a:latin typeface="黑体" pitchFamily="49" charset="-122"/>
                <a:ea typeface="黑体" pitchFamily="49" charset="-122"/>
              </a:rPr>
              <a:t>河南</a:t>
            </a:r>
            <a:r>
              <a:rPr lang="en-US" altLang="zh-CN" dirty="0">
                <a:latin typeface="黑体" pitchFamily="49" charset="-122"/>
                <a:ea typeface="黑体" pitchFamily="49" charset="-122"/>
              </a:rPr>
              <a:t>'</a:t>
            </a:r>
          </a:p>
          <a:p>
            <a:pPr eaLnBrk="0" hangingPunct="0"/>
            <a:r>
              <a:rPr lang="en-US" altLang="zh-CN" dirty="0">
                <a:latin typeface="黑体" pitchFamily="49" charset="-122"/>
                <a:ea typeface="黑体" pitchFamily="49" charset="-122"/>
              </a:rPr>
              <a:t>    GO</a:t>
            </a: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86736" y="1772815"/>
            <a:ext cx="1900059" cy="7201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矩形 3"/>
          <p:cNvSpPr>
            <a:spLocks noChangeArrowheads="1"/>
          </p:cNvSpPr>
          <p:nvPr/>
        </p:nvSpPr>
        <p:spPr bwMode="auto">
          <a:xfrm>
            <a:off x="7504717" y="2828878"/>
            <a:ext cx="86409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10.5</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552450" y="188640"/>
            <a:ext cx="8229600" cy="927100"/>
          </a:xfrm>
        </p:spPr>
        <p:txBody>
          <a:bodyPr/>
          <a:lstStyle/>
          <a:p>
            <a:r>
              <a:rPr lang="zh-CN" altLang="en-US" dirty="0" smtClean="0"/>
              <a:t>任务</a:t>
            </a:r>
            <a:r>
              <a:rPr lang="en-US" altLang="zh-CN" dirty="0" smtClean="0"/>
              <a:t>5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405833" y="2723395"/>
            <a:ext cx="4572032" cy="2520370"/>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当有多个输入参数需要赋值，若使用步骤</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的调用语句，则必须按照存储过程中参数的顺序为参数赋值；若使用步骤</a:t>
            </a:r>
            <a:r>
              <a:rPr lang="en-US" altLang="zh-CN" dirty="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的调用语句，则可以不考虑存储过程中参数的顺序。</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60467" y="476672"/>
            <a:ext cx="4585142" cy="487363"/>
          </a:xfrm>
        </p:spPr>
        <p:txBody>
          <a:bodyPr/>
          <a:lstStyle/>
          <a:p>
            <a:r>
              <a:rPr lang="zh-CN" altLang="en-US" sz="2400" dirty="0"/>
              <a:t>学习子情境 </a:t>
            </a:r>
            <a:r>
              <a:rPr lang="en-US" altLang="zh-CN" sz="2400" dirty="0" smtClean="0"/>
              <a:t>10.2   </a:t>
            </a:r>
            <a:r>
              <a:rPr lang="zh-CN" altLang="en-US" sz="2400" dirty="0" smtClean="0"/>
              <a:t>创建</a:t>
            </a:r>
            <a:r>
              <a:rPr lang="zh-CN" altLang="en-US" sz="2400" dirty="0"/>
              <a:t>与成绩管理有关的存储过程</a:t>
            </a:r>
            <a:br>
              <a:rPr lang="zh-CN" altLang="en-US" sz="2400" dirty="0"/>
            </a:b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28</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42889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996952"/>
            <a:ext cx="7143800" cy="1879232"/>
          </a:xfrm>
          <a:prstGeom prst="rect">
            <a:avLst/>
          </a:prstGeom>
          <a:noFill/>
        </p:spPr>
        <p:txBody>
          <a:bodyPr wrap="square" rtlCol="0">
            <a:spAutoFit/>
          </a:bodyPr>
          <a:lstStyle/>
          <a:p>
            <a:pPr>
              <a:lnSpc>
                <a:spcPct val="150000"/>
              </a:lnSpc>
            </a:pPr>
            <a:r>
              <a:rPr lang="zh-CN" altLang="en-US" sz="2000" dirty="0">
                <a:solidFill>
                  <a:schemeClr val="bg1"/>
                </a:solidFill>
              </a:rPr>
              <a:t>考试完毕都需要录入学生的成绩，并且在做成绩分析的时候，通常都会计算学生的平均成绩或者是统计成绩优秀的学生人数，这些工作每学期都会重复进行，因此，小王将此类工作编写为存储过程，以便需要时随时调用，不再需要重复书写代码。</a:t>
            </a: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29</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flipH="1">
            <a:off x="4958074" y="4048541"/>
            <a:ext cx="143036" cy="1056882"/>
          </a:xfrm>
          <a:prstGeom prst="line">
            <a:avLst/>
          </a:prstGeom>
          <a:noFill/>
          <a:ln w="12700">
            <a:solidFill>
              <a:schemeClr val="tx1"/>
            </a:solidFill>
            <a:round/>
            <a:headEnd/>
            <a:tailEnd/>
          </a:ln>
          <a:effectLst/>
        </p:spPr>
        <p:txBody>
          <a:bodyPr wrap="none" anchor="ctr"/>
          <a:lstStyle/>
          <a:p>
            <a:endParaRPr lang="zh-CN" altLang="en-US"/>
          </a:p>
        </p:txBody>
      </p:sp>
      <p:sp>
        <p:nvSpPr>
          <p:cNvPr id="12" name="Line 8"/>
          <p:cNvSpPr>
            <a:spLocks noChangeShapeType="1"/>
          </p:cNvSpPr>
          <p:nvPr/>
        </p:nvSpPr>
        <p:spPr bwMode="gray">
          <a:xfrm flipV="1">
            <a:off x="5314952" y="2667023"/>
            <a:ext cx="533400" cy="8382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4353833" y="4792542"/>
            <a:ext cx="1146175" cy="1374775"/>
            <a:chOff x="2064" y="1008"/>
            <a:chExt cx="722" cy="866"/>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86" y="1030"/>
              <a:ext cx="680" cy="844"/>
              <a:chOff x="3975" y="1593"/>
              <a:chExt cx="931" cy="1157"/>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31" name="Group 127"/>
          <p:cNvGrpSpPr>
            <a:grpSpLocks/>
          </p:cNvGrpSpPr>
          <p:nvPr/>
        </p:nvGrpSpPr>
        <p:grpSpPr bwMode="auto">
          <a:xfrm>
            <a:off x="5467352" y="1647848"/>
            <a:ext cx="1146175" cy="1374775"/>
            <a:chOff x="2064" y="1008"/>
            <a:chExt cx="722" cy="866"/>
          </a:xfrm>
        </p:grpSpPr>
        <p:sp>
          <p:nvSpPr>
            <p:cNvPr id="132"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33" name="Group 129"/>
            <p:cNvGrpSpPr>
              <a:grpSpLocks/>
            </p:cNvGrpSpPr>
            <p:nvPr/>
          </p:nvGrpSpPr>
          <p:grpSpPr bwMode="auto">
            <a:xfrm>
              <a:off x="2086" y="1030"/>
              <a:ext cx="680" cy="844"/>
              <a:chOff x="3975" y="1593"/>
              <a:chExt cx="931" cy="1157"/>
            </a:xfrm>
          </p:grpSpPr>
          <p:pic>
            <p:nvPicPr>
              <p:cNvPr id="146"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7" name="Oval 131"/>
              <p:cNvSpPr>
                <a:spLocks noChangeArrowheads="1"/>
              </p:cNvSpPr>
              <p:nvPr/>
            </p:nvSpPr>
            <p:spPr bwMode="gray">
              <a:xfrm>
                <a:off x="3975" y="1593"/>
                <a:ext cx="931" cy="937"/>
              </a:xfrm>
              <a:prstGeom prst="ellipse">
                <a:avLst/>
              </a:prstGeom>
              <a:solidFill>
                <a:schemeClr val="folHlink">
                  <a:alpha val="50000"/>
                </a:schemeClr>
              </a:solidFill>
              <a:ln w="9525" algn="ctr">
                <a:noFill/>
                <a:round/>
                <a:headEnd/>
                <a:tailEnd/>
              </a:ln>
              <a:effectLst/>
            </p:spPr>
            <p:txBody>
              <a:bodyPr wrap="none" anchor="ctr"/>
              <a:lstStyle/>
              <a:p>
                <a:endParaRPr lang="zh-CN" altLang="en-US"/>
              </a:p>
            </p:txBody>
          </p:sp>
          <p:pic>
            <p:nvPicPr>
              <p:cNvPr id="148"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9" name="Group 133"/>
              <p:cNvGrpSpPr>
                <a:grpSpLocks/>
              </p:cNvGrpSpPr>
              <p:nvPr/>
            </p:nvGrpSpPr>
            <p:grpSpPr bwMode="auto">
              <a:xfrm rot="-3733502" flipH="1" flipV="1">
                <a:off x="4250" y="2244"/>
                <a:ext cx="821" cy="191"/>
                <a:chOff x="2528" y="1060"/>
                <a:chExt cx="894" cy="236"/>
              </a:xfrm>
            </p:grpSpPr>
            <p:grpSp>
              <p:nvGrpSpPr>
                <p:cNvPr id="150" name="Group 134"/>
                <p:cNvGrpSpPr>
                  <a:grpSpLocks/>
                </p:cNvGrpSpPr>
                <p:nvPr/>
              </p:nvGrpSpPr>
              <p:grpSpPr bwMode="auto">
                <a:xfrm>
                  <a:off x="2528" y="1060"/>
                  <a:ext cx="742" cy="186"/>
                  <a:chOff x="1565" y="2568"/>
                  <a:chExt cx="1118" cy="279"/>
                </a:xfrm>
              </p:grpSpPr>
              <p:sp>
                <p:nvSpPr>
                  <p:cNvPr id="156"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7"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8"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9"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51" name="Group 139"/>
                <p:cNvGrpSpPr>
                  <a:grpSpLocks/>
                </p:cNvGrpSpPr>
                <p:nvPr/>
              </p:nvGrpSpPr>
              <p:grpSpPr bwMode="auto">
                <a:xfrm rot="1353540">
                  <a:off x="2680" y="1110"/>
                  <a:ext cx="742" cy="186"/>
                  <a:chOff x="1565" y="2568"/>
                  <a:chExt cx="1118" cy="279"/>
                </a:xfrm>
              </p:grpSpPr>
              <p:sp>
                <p:nvSpPr>
                  <p:cNvPr id="152"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3"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4"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5"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34" name="Group 144"/>
            <p:cNvGrpSpPr>
              <a:grpSpLocks/>
            </p:cNvGrpSpPr>
            <p:nvPr/>
          </p:nvGrpSpPr>
          <p:grpSpPr bwMode="auto">
            <a:xfrm rot="-3733502" flipH="1" flipV="1">
              <a:off x="2362" y="1508"/>
              <a:ext cx="528" cy="122"/>
              <a:chOff x="2528" y="1060"/>
              <a:chExt cx="894" cy="236"/>
            </a:xfrm>
          </p:grpSpPr>
          <p:grpSp>
            <p:nvGrpSpPr>
              <p:cNvPr id="136" name="Group 145"/>
              <p:cNvGrpSpPr>
                <a:grpSpLocks/>
              </p:cNvGrpSpPr>
              <p:nvPr/>
            </p:nvGrpSpPr>
            <p:grpSpPr bwMode="auto">
              <a:xfrm>
                <a:off x="2528" y="1060"/>
                <a:ext cx="742" cy="186"/>
                <a:chOff x="1565" y="2568"/>
                <a:chExt cx="1118" cy="279"/>
              </a:xfrm>
            </p:grpSpPr>
            <p:sp>
              <p:nvSpPr>
                <p:cNvPr id="142"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3"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4"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5"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37" name="Group 150"/>
              <p:cNvGrpSpPr>
                <a:grpSpLocks/>
              </p:cNvGrpSpPr>
              <p:nvPr/>
            </p:nvGrpSpPr>
            <p:grpSpPr bwMode="auto">
              <a:xfrm rot="1353540">
                <a:off x="2680" y="1110"/>
                <a:ext cx="742" cy="186"/>
                <a:chOff x="1565" y="2568"/>
                <a:chExt cx="1118" cy="279"/>
              </a:xfrm>
            </p:grpSpPr>
            <p:sp>
              <p:nvSpPr>
                <p:cNvPr id="138"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39"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0"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1"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35" name="Rectangle 155"/>
            <p:cNvSpPr>
              <a:spLocks noChangeArrowheads="1"/>
            </p:cNvSpPr>
            <p:nvPr/>
          </p:nvSpPr>
          <p:spPr bwMode="gray">
            <a:xfrm>
              <a:off x="2347"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6" name="AutoShape 172"/>
          <p:cNvSpPr>
            <a:spLocks/>
          </p:cNvSpPr>
          <p:nvPr/>
        </p:nvSpPr>
        <p:spPr bwMode="auto">
          <a:xfrm>
            <a:off x="6635975" y="3125690"/>
            <a:ext cx="1764290" cy="666708"/>
          </a:xfrm>
          <a:prstGeom prst="accentCallout2">
            <a:avLst>
              <a:gd name="adj1" fmla="val 20594"/>
              <a:gd name="adj2" fmla="val -6138"/>
              <a:gd name="adj3" fmla="val 22855"/>
              <a:gd name="adj4" fmla="val -33543"/>
              <a:gd name="adj5" fmla="val -107282"/>
              <a:gd name="adj6" fmla="val -35052"/>
            </a:avLst>
          </a:prstGeom>
          <a:noFill/>
          <a:ln w="9525">
            <a:solidFill>
              <a:schemeClr val="folHlink"/>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学会创建带输出参数的存储过程</a:t>
            </a:r>
          </a:p>
        </p:txBody>
      </p:sp>
      <p:sp>
        <p:nvSpPr>
          <p:cNvPr id="178" name="AutoShape 174"/>
          <p:cNvSpPr>
            <a:spLocks/>
          </p:cNvSpPr>
          <p:nvPr/>
        </p:nvSpPr>
        <p:spPr bwMode="auto">
          <a:xfrm>
            <a:off x="584591" y="2423050"/>
            <a:ext cx="2215761" cy="434975"/>
          </a:xfrm>
          <a:prstGeom prst="accentCallout2">
            <a:avLst>
              <a:gd name="adj1" fmla="val 29615"/>
              <a:gd name="adj2" fmla="val 104224"/>
              <a:gd name="adj3" fmla="val 26278"/>
              <a:gd name="adj4" fmla="val 114843"/>
              <a:gd name="adj5" fmla="val -44941"/>
              <a:gd name="adj6" fmla="val 117195"/>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学会为存储过程的输入参数指定默认</a:t>
            </a:r>
            <a:r>
              <a:rPr lang="zh-CN" altLang="en-US" dirty="0" smtClean="0">
                <a:solidFill>
                  <a:schemeClr val="tx2">
                    <a:lumMod val="50000"/>
                  </a:schemeClr>
                </a:solidFill>
                <a:latin typeface="黑体" pitchFamily="49" charset="-122"/>
                <a:ea typeface="黑体" pitchFamily="49" charset="-122"/>
              </a:rPr>
              <a:t>值</a:t>
            </a:r>
          </a:p>
          <a:p>
            <a:pPr algn="r" eaLnBrk="0" hangingPunct="0"/>
            <a:endParaRPr lang="zh-CN" altLang="en-US" dirty="0">
              <a:solidFill>
                <a:schemeClr val="tx2">
                  <a:lumMod val="50000"/>
                </a:schemeClr>
              </a:solidFill>
              <a:latin typeface="黑体" pitchFamily="49" charset="-122"/>
              <a:ea typeface="黑体" pitchFamily="49" charset="-122"/>
            </a:endParaRPr>
          </a:p>
        </p:txBody>
      </p:sp>
      <p:sp>
        <p:nvSpPr>
          <p:cNvPr id="180" name="AutoShape 176"/>
          <p:cNvSpPr>
            <a:spLocks/>
          </p:cNvSpPr>
          <p:nvPr/>
        </p:nvSpPr>
        <p:spPr bwMode="auto">
          <a:xfrm>
            <a:off x="1602925" y="4711566"/>
            <a:ext cx="1791471" cy="392112"/>
          </a:xfrm>
          <a:prstGeom prst="accentCallout2">
            <a:avLst>
              <a:gd name="adj1" fmla="val 48582"/>
              <a:gd name="adj2" fmla="val 95830"/>
              <a:gd name="adj3" fmla="val 49534"/>
              <a:gd name="adj4" fmla="val 135612"/>
              <a:gd name="adj5" fmla="val 150555"/>
              <a:gd name="adj6" fmla="val 173790"/>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掌握删除存储过程的</a:t>
            </a:r>
            <a:r>
              <a:rPr lang="zh-CN" altLang="en-US" dirty="0" smtClean="0">
                <a:solidFill>
                  <a:schemeClr val="tx2">
                    <a:lumMod val="50000"/>
                  </a:schemeClr>
                </a:solidFill>
                <a:latin typeface="黑体" pitchFamily="49" charset="-122"/>
                <a:ea typeface="黑体" pitchFamily="49" charset="-122"/>
              </a:rPr>
              <a:t>方法</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457576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4"/>
            <a:ext cx="3424758" cy="2224929"/>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掌握如何调用存储过程</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掌握如何创建存储过程</a:t>
            </a:r>
          </a:p>
        </p:txBody>
      </p:sp>
      <p:grpSp>
        <p:nvGrpSpPr>
          <p:cNvPr id="44" name="组合 43"/>
          <p:cNvGrpSpPr/>
          <p:nvPr/>
        </p:nvGrpSpPr>
        <p:grpSpPr>
          <a:xfrm>
            <a:off x="1163638" y="3336926"/>
            <a:ext cx="3003550" cy="2103849"/>
            <a:chOff x="1163638" y="3336926"/>
            <a:chExt cx="3003550" cy="2103849"/>
          </a:xfrm>
        </p:grpSpPr>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2</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30</a:t>
            </a:fld>
            <a:endParaRPr lang="en-US" altLang="zh-CN"/>
          </a:p>
        </p:txBody>
      </p:sp>
      <p:grpSp>
        <p:nvGrpSpPr>
          <p:cNvPr id="3" name="Group 6"/>
          <p:cNvGrpSpPr>
            <a:grpSpLocks/>
          </p:cNvGrpSpPr>
          <p:nvPr/>
        </p:nvGrpSpPr>
        <p:grpSpPr bwMode="auto">
          <a:xfrm>
            <a:off x="1857356" y="2143116"/>
            <a:ext cx="5715040" cy="2005964"/>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2571744"/>
            <a:ext cx="5086370" cy="112857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rPr>
              <a:t>编写添加新成绩、计算学生平均分以及统计优秀学生人数的存储过程。</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a:xfrm>
            <a:off x="4175359" y="6107989"/>
            <a:ext cx="838200" cy="261938"/>
          </a:xfrm>
        </p:spPr>
        <p:txBody>
          <a:bodyPr/>
          <a:lstStyle/>
          <a:p>
            <a:pPr>
              <a:defRPr/>
            </a:pPr>
            <a:fld id="{ADDC11FF-0938-4A23-9A1D-507498284974}" type="slidenum">
              <a:rPr lang="en-US" altLang="zh-CN" smtClean="0"/>
              <a:pPr>
                <a:defRPr/>
              </a:pPr>
              <a:t>31</a:t>
            </a:fld>
            <a:endParaRPr lang="en-US" altLang="zh-CN"/>
          </a:p>
        </p:txBody>
      </p:sp>
      <p:sp>
        <p:nvSpPr>
          <p:cNvPr id="6" name="AutoShape 13"/>
          <p:cNvSpPr>
            <a:spLocks noChangeArrowheads="1"/>
          </p:cNvSpPr>
          <p:nvPr/>
        </p:nvSpPr>
        <p:spPr bwMode="gray">
          <a:xfrm>
            <a:off x="1268367" y="1340390"/>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70541" y="1360389"/>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56559" y="1360389"/>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65353" y="1951218"/>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67527" y="1971217"/>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12476" y="1786551"/>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22660" y="1786551"/>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34113" y="1786551"/>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005152" y="2663704"/>
            <a:ext cx="1823416" cy="147732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rPr>
              <a:t>创建存储过程</a:t>
            </a:r>
            <a:r>
              <a:rPr lang="en-US" altLang="zh-CN" dirty="0" err="1">
                <a:latin typeface="黑体" pitchFamily="49" charset="-122"/>
              </a:rPr>
              <a:t>proc_InsStuCour</a:t>
            </a:r>
            <a:r>
              <a:rPr lang="zh-CN" altLang="en-US" dirty="0">
                <a:latin typeface="黑体" pitchFamily="49" charset="-122"/>
              </a:rPr>
              <a:t>，用于向</a:t>
            </a:r>
            <a:r>
              <a:rPr lang="en-US" altLang="zh-CN" dirty="0" err="1">
                <a:latin typeface="黑体" pitchFamily="49" charset="-122"/>
              </a:rPr>
              <a:t>Student_course</a:t>
            </a:r>
            <a:r>
              <a:rPr lang="zh-CN" altLang="en-US" dirty="0">
                <a:latin typeface="黑体" pitchFamily="49" charset="-122"/>
              </a:rPr>
              <a:t>表中添加新成绩</a:t>
            </a:r>
            <a:endParaRPr lang="en-US" altLang="zh-CN" dirty="0">
              <a:solidFill>
                <a:srgbClr val="000000"/>
              </a:solidFill>
            </a:endParaRPr>
          </a:p>
        </p:txBody>
      </p:sp>
      <p:sp>
        <p:nvSpPr>
          <p:cNvPr id="18" name="Text Box 25"/>
          <p:cNvSpPr txBox="1">
            <a:spLocks noChangeArrowheads="1"/>
          </p:cNvSpPr>
          <p:nvPr/>
        </p:nvSpPr>
        <p:spPr bwMode="gray">
          <a:xfrm>
            <a:off x="3260216" y="2623344"/>
            <a:ext cx="2451828" cy="1754326"/>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创建存储过程</a:t>
            </a:r>
            <a:r>
              <a:rPr lang="en-US" altLang="zh-CN" dirty="0" err="1"/>
              <a:t>proc_StuCour</a:t>
            </a:r>
            <a:r>
              <a:rPr lang="zh-CN" altLang="en-US" dirty="0"/>
              <a:t>，用于查看所有学生成绩平均分以及成绩优秀（优秀的标准可以自行确定）的学生名单</a:t>
            </a:r>
            <a:endParaRPr lang="en-US" altLang="zh-CN" dirty="0">
              <a:solidFill>
                <a:srgbClr val="000000"/>
              </a:solidFill>
            </a:endParaRPr>
          </a:p>
        </p:txBody>
      </p:sp>
      <p:sp>
        <p:nvSpPr>
          <p:cNvPr id="19" name="Text Box 26"/>
          <p:cNvSpPr txBox="1">
            <a:spLocks noChangeArrowheads="1"/>
          </p:cNvSpPr>
          <p:nvPr/>
        </p:nvSpPr>
        <p:spPr bwMode="gray">
          <a:xfrm>
            <a:off x="5924511" y="2649386"/>
            <a:ext cx="2232248" cy="1815882"/>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创建存储过程</a:t>
            </a:r>
            <a:r>
              <a:rPr lang="en-US" altLang="zh-CN" sz="1600" dirty="0"/>
              <a:t>proc_StuCour1</a:t>
            </a:r>
            <a:r>
              <a:rPr lang="zh-CN" altLang="en-US" sz="1600" dirty="0"/>
              <a:t>，主要功能与任务</a:t>
            </a:r>
            <a:r>
              <a:rPr lang="en-US" altLang="zh-CN" sz="1600" dirty="0"/>
              <a:t>2</a:t>
            </a:r>
            <a:r>
              <a:rPr lang="zh-CN" altLang="en-US" sz="1600" dirty="0"/>
              <a:t>创建的存储过程相同，但在</a:t>
            </a:r>
            <a:r>
              <a:rPr lang="en-US" altLang="zh-CN" sz="1600" dirty="0"/>
              <a:t>pro_StuCour1</a:t>
            </a:r>
            <a:r>
              <a:rPr lang="zh-CN" altLang="en-US" sz="1600" dirty="0"/>
              <a:t>中为成绩优秀的标准指定一默认值</a:t>
            </a:r>
            <a:r>
              <a:rPr lang="en-US" altLang="zh-CN" sz="1600" dirty="0"/>
              <a:t>85</a:t>
            </a:r>
            <a:r>
              <a:rPr lang="zh-CN" altLang="en-US" sz="1600" dirty="0"/>
              <a:t>分</a:t>
            </a:r>
            <a:endParaRPr lang="en-US" altLang="zh-CN" sz="1600" dirty="0">
              <a:solidFill>
                <a:srgbClr val="000000"/>
              </a:solidFill>
              <a:ea typeface="宋体" pitchFamily="2" charset="-122"/>
            </a:endParaRPr>
          </a:p>
        </p:txBody>
      </p:sp>
      <p:sp>
        <p:nvSpPr>
          <p:cNvPr id="28" name="AutoShape 15"/>
          <p:cNvSpPr>
            <a:spLocks noChangeArrowheads="1"/>
          </p:cNvSpPr>
          <p:nvPr/>
        </p:nvSpPr>
        <p:spPr bwMode="gray">
          <a:xfrm>
            <a:off x="4989673" y="4123609"/>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3" name="AutoShape 13"/>
          <p:cNvSpPr>
            <a:spLocks noChangeArrowheads="1"/>
          </p:cNvSpPr>
          <p:nvPr/>
        </p:nvSpPr>
        <p:spPr bwMode="gray">
          <a:xfrm>
            <a:off x="2431193" y="4131449"/>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34" name="AutoShape 18"/>
          <p:cNvCxnSpPr>
            <a:cxnSpLocks noChangeShapeType="1"/>
          </p:cNvCxnSpPr>
          <p:nvPr/>
        </p:nvCxnSpPr>
        <p:spPr bwMode="gray">
          <a:xfrm>
            <a:off x="3695367" y="4742276"/>
            <a:ext cx="1289032" cy="0"/>
          </a:xfrm>
          <a:prstGeom prst="straightConnector1">
            <a:avLst/>
          </a:prstGeom>
          <a:noFill/>
          <a:ln w="12700">
            <a:solidFill>
              <a:srgbClr val="333333"/>
            </a:solidFill>
            <a:round/>
            <a:headEnd type="oval" w="sm" len="sm"/>
            <a:tailEnd type="oval" w="sm" len="sm"/>
          </a:ln>
          <a:effectLst/>
        </p:spPr>
      </p:cxnSp>
      <p:sp>
        <p:nvSpPr>
          <p:cNvPr id="37" name="Text Box 22"/>
          <p:cNvSpPr txBox="1">
            <a:spLocks noChangeArrowheads="1"/>
          </p:cNvSpPr>
          <p:nvPr/>
        </p:nvSpPr>
        <p:spPr bwMode="black">
          <a:xfrm>
            <a:off x="5161951" y="4549770"/>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38" name="Text Box 22"/>
          <p:cNvSpPr txBox="1">
            <a:spLocks noChangeArrowheads="1"/>
          </p:cNvSpPr>
          <p:nvPr/>
        </p:nvSpPr>
        <p:spPr bwMode="black">
          <a:xfrm>
            <a:off x="2575302" y="4557610"/>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39" name="Text Box 26"/>
          <p:cNvSpPr txBox="1">
            <a:spLocks noChangeArrowheads="1"/>
          </p:cNvSpPr>
          <p:nvPr/>
        </p:nvSpPr>
        <p:spPr bwMode="gray">
          <a:xfrm>
            <a:off x="4856309" y="5353104"/>
            <a:ext cx="1900120"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latin typeface="黑体" pitchFamily="49" charset="-122"/>
                <a:ea typeface="黑体" pitchFamily="49" charset="-122"/>
              </a:rPr>
              <a:t>删除</a:t>
            </a:r>
            <a:r>
              <a:rPr lang="zh-CN" altLang="en-US" sz="1600" dirty="0">
                <a:latin typeface="黑体" pitchFamily="49" charset="-122"/>
                <a:ea typeface="黑体" pitchFamily="49" charset="-122"/>
              </a:rPr>
              <a:t>任务</a:t>
            </a:r>
            <a:r>
              <a:rPr lang="en-US" altLang="zh-CN" sz="1600" dirty="0">
                <a:latin typeface="黑体" pitchFamily="49" charset="-122"/>
                <a:ea typeface="黑体" pitchFamily="49" charset="-122"/>
              </a:rPr>
              <a:t>2</a:t>
            </a:r>
            <a:r>
              <a:rPr lang="zh-CN" altLang="en-US" sz="1600" dirty="0">
                <a:latin typeface="黑体" pitchFamily="49" charset="-122"/>
                <a:ea typeface="黑体" pitchFamily="49" charset="-122"/>
              </a:rPr>
              <a:t>创建的存储过程</a:t>
            </a:r>
            <a:r>
              <a:rPr lang="en-US" altLang="zh-CN" sz="1600" dirty="0" err="1">
                <a:latin typeface="黑体" pitchFamily="49" charset="-122"/>
                <a:ea typeface="黑体" pitchFamily="49" charset="-122"/>
              </a:rPr>
              <a:t>proc_StuCour</a:t>
            </a:r>
            <a:endParaRPr lang="en-US" altLang="zh-CN" sz="1600" dirty="0"/>
          </a:p>
        </p:txBody>
      </p:sp>
      <p:sp>
        <p:nvSpPr>
          <p:cNvPr id="40" name="Text Box 26"/>
          <p:cNvSpPr txBox="1">
            <a:spLocks noChangeArrowheads="1"/>
          </p:cNvSpPr>
          <p:nvPr/>
        </p:nvSpPr>
        <p:spPr bwMode="gray">
          <a:xfrm>
            <a:off x="1767617" y="5355813"/>
            <a:ext cx="2252508"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创建存储过程</a:t>
            </a:r>
            <a:r>
              <a:rPr lang="en-US" altLang="zh-CN" sz="1600" dirty="0"/>
              <a:t>pro_StuCour2</a:t>
            </a:r>
            <a:r>
              <a:rPr lang="zh-CN" altLang="en-US" sz="1600" dirty="0"/>
              <a:t>，输出成绩优秀的学生名单的同时统计成绩优秀的学生人数</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1</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32</a:t>
            </a:fld>
            <a:endParaRPr lang="en-US" altLang="zh-CN"/>
          </a:p>
        </p:txBody>
      </p:sp>
      <p:sp>
        <p:nvSpPr>
          <p:cNvPr id="9" name="AutoShape 5"/>
          <p:cNvSpPr>
            <a:spLocks noChangeArrowheads="1"/>
          </p:cNvSpPr>
          <p:nvPr/>
        </p:nvSpPr>
        <p:spPr bwMode="gray">
          <a:xfrm>
            <a:off x="928662" y="2966454"/>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961998" y="1806371"/>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2176444" y="2049260"/>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493409" y="1906403"/>
            <a:ext cx="2008307"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3" name="Text Box 23"/>
          <p:cNvSpPr txBox="1">
            <a:spLocks noChangeArrowheads="1"/>
          </p:cNvSpPr>
          <p:nvPr/>
        </p:nvSpPr>
        <p:spPr bwMode="gray">
          <a:xfrm>
            <a:off x="2515531" y="3146837"/>
            <a:ext cx="1986186" cy="341632"/>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4" name="AutoShape 18"/>
          <p:cNvSpPr>
            <a:spLocks noChangeArrowheads="1"/>
          </p:cNvSpPr>
          <p:nvPr/>
        </p:nvSpPr>
        <p:spPr bwMode="gray">
          <a:xfrm>
            <a:off x="2143108" y="318076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pic>
        <p:nvPicPr>
          <p:cNvPr id="15" name="Picture 2"/>
          <p:cNvPicPr>
            <a:picLocks noChangeArrowheads="1"/>
          </p:cNvPicPr>
          <p:nvPr/>
        </p:nvPicPr>
        <p:blipFill rotWithShape="1">
          <a:blip r:embed="rId2" cstate="print">
            <a:extLst>
              <a:ext uri="{28A0092B-C50C-407E-A947-70E740481C1C}">
                <a14:useLocalDpi xmlns:a14="http://schemas.microsoft.com/office/drawing/2010/main" xmlns="" val="0"/>
              </a:ext>
            </a:extLst>
          </a:blip>
          <a:srcRect r="33918"/>
          <a:stretch/>
        </p:blipFill>
        <p:spPr bwMode="auto">
          <a:xfrm>
            <a:off x="4501716" y="1628800"/>
            <a:ext cx="3816273" cy="3554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32789"/>
          <a:stretch/>
        </p:blipFill>
        <p:spPr bwMode="auto">
          <a:xfrm>
            <a:off x="4485578" y="5183478"/>
            <a:ext cx="3848547" cy="612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AutoShape 4"/>
          <p:cNvSpPr>
            <a:spLocks noChangeArrowheads="1"/>
          </p:cNvSpPr>
          <p:nvPr/>
        </p:nvSpPr>
        <p:spPr bwMode="gray">
          <a:xfrm>
            <a:off x="961998" y="4023482"/>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dirty="0" smtClean="0"/>
              <a:t>3 </a:t>
            </a:r>
            <a:endParaRPr lang="zh-CN" altLang="en-US" dirty="0"/>
          </a:p>
        </p:txBody>
      </p:sp>
      <p:sp>
        <p:nvSpPr>
          <p:cNvPr id="18" name="AutoShape 18"/>
          <p:cNvSpPr>
            <a:spLocks noChangeArrowheads="1"/>
          </p:cNvSpPr>
          <p:nvPr/>
        </p:nvSpPr>
        <p:spPr bwMode="gray">
          <a:xfrm>
            <a:off x="2105006" y="4237796"/>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19" name="矩形 18"/>
          <p:cNvSpPr/>
          <p:nvPr/>
        </p:nvSpPr>
        <p:spPr>
          <a:xfrm>
            <a:off x="2459299" y="3899956"/>
            <a:ext cx="2042417" cy="1689373"/>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测试语法之后，执行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a:t>
            </a:r>
            <a:r>
              <a:rPr lang="zh-CN" altLang="en-US" dirty="0" smtClean="0">
                <a:solidFill>
                  <a:schemeClr val="tx2">
                    <a:lumMod val="50000"/>
                  </a:schemeClr>
                </a:solidFill>
                <a:latin typeface="黑体" pitchFamily="49" charset="-122"/>
                <a:ea typeface="黑体" pitchFamily="49" charset="-122"/>
              </a:rPr>
              <a:t>存储过程</a:t>
            </a:r>
            <a:r>
              <a:rPr lang="en-US" altLang="zh-CN" dirty="0" err="1">
                <a:solidFill>
                  <a:schemeClr val="tx2">
                    <a:lumMod val="50000"/>
                  </a:schemeClr>
                </a:solidFill>
                <a:latin typeface="黑体" pitchFamily="49" charset="-122"/>
                <a:ea typeface="黑体" pitchFamily="49" charset="-122"/>
              </a:rPr>
              <a:t>proc_StuCour</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33</a:t>
            </a:fld>
            <a:endParaRPr lang="en-US" altLang="zh-CN"/>
          </a:p>
        </p:txBody>
      </p:sp>
      <p:sp>
        <p:nvSpPr>
          <p:cNvPr id="6" name="AutoShape 4"/>
          <p:cNvSpPr>
            <a:spLocks noChangeArrowheads="1"/>
          </p:cNvSpPr>
          <p:nvPr/>
        </p:nvSpPr>
        <p:spPr bwMode="gray">
          <a:xfrm>
            <a:off x="1085823" y="1881128"/>
            <a:ext cx="1071570" cy="571504"/>
          </a:xfrm>
          <a:prstGeom prst="homePlate">
            <a:avLst>
              <a:gd name="adj" fmla="val 25462"/>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8100000" scaled="1"/>
            <a:tileRect/>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4</a:t>
            </a:r>
            <a:endParaRPr lang="zh-CN" altLang="en-US" dirty="0"/>
          </a:p>
        </p:txBody>
      </p:sp>
      <p:sp>
        <p:nvSpPr>
          <p:cNvPr id="7" name="AutoShape 18"/>
          <p:cNvSpPr>
            <a:spLocks noChangeArrowheads="1"/>
          </p:cNvSpPr>
          <p:nvPr/>
        </p:nvSpPr>
        <p:spPr bwMode="gray">
          <a:xfrm>
            <a:off x="2228831" y="209544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2583124" y="1757602"/>
            <a:ext cx="5598368" cy="1273875"/>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执行该</a:t>
            </a:r>
            <a:r>
              <a:rPr lang="zh-CN" altLang="en-US" dirty="0">
                <a:solidFill>
                  <a:schemeClr val="tx2">
                    <a:lumMod val="50000"/>
                  </a:schemeClr>
                </a:solidFill>
                <a:latin typeface="黑体" pitchFamily="49" charset="-122"/>
                <a:ea typeface="黑体" pitchFamily="49" charset="-122"/>
              </a:rPr>
              <a:t>存储过程，执行结果如图</a:t>
            </a:r>
            <a:r>
              <a:rPr lang="en-US" altLang="zh-CN" dirty="0">
                <a:solidFill>
                  <a:schemeClr val="tx2">
                    <a:lumMod val="50000"/>
                  </a:schemeClr>
                </a:solidFill>
                <a:latin typeface="黑体" pitchFamily="49" charset="-122"/>
                <a:ea typeface="黑体" pitchFamily="49" charset="-122"/>
              </a:rPr>
              <a:t>10.6</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表明数据</a:t>
            </a:r>
            <a:r>
              <a:rPr lang="zh-CN" altLang="en-US" dirty="0">
                <a:solidFill>
                  <a:schemeClr val="tx2">
                    <a:lumMod val="50000"/>
                  </a:schemeClr>
                </a:solidFill>
                <a:latin typeface="黑体" pitchFamily="49" charset="-122"/>
                <a:ea typeface="黑体" pitchFamily="49" charset="-122"/>
              </a:rPr>
              <a:t>已成功插入，此时可在</a:t>
            </a:r>
            <a:r>
              <a:rPr lang="en-US" altLang="zh-CN" dirty="0" err="1" smtClean="0">
                <a:solidFill>
                  <a:schemeClr val="tx2">
                    <a:lumMod val="50000"/>
                  </a:schemeClr>
                </a:solidFill>
                <a:latin typeface="黑体" pitchFamily="49" charset="-122"/>
                <a:ea typeface="黑体" pitchFamily="49" charset="-122"/>
              </a:rPr>
              <a:t>Student_course</a:t>
            </a:r>
            <a:r>
              <a:rPr lang="zh-CN" altLang="en-US" dirty="0" smtClean="0">
                <a:solidFill>
                  <a:schemeClr val="tx2">
                    <a:lumMod val="50000"/>
                  </a:schemeClr>
                </a:solidFill>
                <a:latin typeface="黑体" pitchFamily="49" charset="-122"/>
                <a:ea typeface="黑体" pitchFamily="49" charset="-122"/>
              </a:rPr>
              <a:t>表</a:t>
            </a:r>
            <a:r>
              <a:rPr lang="zh-CN" altLang="en-US" dirty="0">
                <a:solidFill>
                  <a:schemeClr val="tx2">
                    <a:lumMod val="50000"/>
                  </a:schemeClr>
                </a:solidFill>
                <a:latin typeface="黑体" pitchFamily="49" charset="-122"/>
                <a:ea typeface="黑体" pitchFamily="49" charset="-122"/>
              </a:rPr>
              <a:t>中查看到该记录。</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58234" y="4425380"/>
            <a:ext cx="2854325" cy="915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矩形 3"/>
          <p:cNvSpPr>
            <a:spLocks noChangeArrowheads="1"/>
          </p:cNvSpPr>
          <p:nvPr/>
        </p:nvSpPr>
        <p:spPr bwMode="auto">
          <a:xfrm>
            <a:off x="5004048" y="5187380"/>
            <a:ext cx="103675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solidFill>
                  <a:schemeClr val="accent2"/>
                </a:solidFill>
                <a:sym typeface="Arial" pitchFamily="34" charset="0"/>
              </a:rPr>
              <a:t>图</a:t>
            </a:r>
            <a:r>
              <a:rPr lang="en-US" dirty="0" smtClean="0">
                <a:solidFill>
                  <a:schemeClr val="accent2"/>
                </a:solidFill>
                <a:sym typeface="Arial" pitchFamily="34" charset="0"/>
              </a:rPr>
              <a:t>10.</a:t>
            </a:r>
            <a:r>
              <a:rPr lang="en-US" altLang="zh-CN" dirty="0" smtClean="0">
                <a:solidFill>
                  <a:schemeClr val="accent2"/>
                </a:solidFill>
                <a:sym typeface="Arial" pitchFamily="34" charset="0"/>
              </a:rPr>
              <a:t>6</a:t>
            </a:r>
            <a:endParaRPr lang="zh-CN" altLang="en-US" dirty="0"/>
          </a:p>
        </p:txBody>
      </p:sp>
      <p:pic>
        <p:nvPicPr>
          <p:cNvPr id="11" name="Picture 3"/>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83124" y="3300028"/>
            <a:ext cx="5653009" cy="5459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404194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2</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34</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792088"/>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57421" y="1929899"/>
            <a:ext cx="1998555"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6" name="Group 10"/>
          <p:cNvGrpSpPr>
            <a:grpSpLocks/>
          </p:cNvGrpSpPr>
          <p:nvPr/>
        </p:nvGrpSpPr>
        <p:grpSpPr bwMode="auto">
          <a:xfrm>
            <a:off x="1130732" y="3142901"/>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68831" y="3166711"/>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2924944"/>
            <a:ext cx="5973333" cy="80390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7400" y="3139360"/>
            <a:ext cx="2441966"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2497400" y="3571529"/>
            <a:ext cx="5338040" cy="32864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2    (</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566884"/>
            <a:ext cx="6000791" cy="926012"/>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276742" y="1702666"/>
            <a:ext cx="5976995"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测试语法之后，执行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语句，创建存储</a:t>
            </a:r>
            <a:r>
              <a:rPr lang="zh-CN" altLang="en-US" dirty="0" smtClean="0">
                <a:solidFill>
                  <a:schemeClr val="tx2">
                    <a:lumMod val="50000"/>
                  </a:schemeClr>
                </a:solidFill>
                <a:latin typeface="黑体" pitchFamily="49" charset="-122"/>
                <a:ea typeface="黑体" pitchFamily="49" charset="-122"/>
              </a:rPr>
              <a:t>过程</a:t>
            </a:r>
            <a:r>
              <a:rPr lang="en-US" altLang="zh-CN" dirty="0" err="1" smtClean="0">
                <a:solidFill>
                  <a:schemeClr val="tx2">
                    <a:lumMod val="50000"/>
                  </a:schemeClr>
                </a:solidFill>
                <a:latin typeface="黑体" pitchFamily="49" charset="-122"/>
                <a:ea typeface="黑体" pitchFamily="49" charset="-122"/>
              </a:rPr>
              <a:t>proc_StuCour</a:t>
            </a:r>
            <a:endParaRPr lang="en-US" altLang="zh-CN" dirty="0">
              <a:solidFill>
                <a:schemeClr val="tx2">
                  <a:lumMod val="50000"/>
                </a:schemeClr>
              </a:solidFill>
              <a:latin typeface="黑体" pitchFamily="49" charset="-122"/>
              <a:ea typeface="黑体" pitchFamily="49" charset="-122"/>
            </a:endParaRPr>
          </a:p>
        </p:txBody>
      </p:sp>
      <p:grpSp>
        <p:nvGrpSpPr>
          <p:cNvPr id="6" name="Group 10"/>
          <p:cNvGrpSpPr>
            <a:grpSpLocks/>
          </p:cNvGrpSpPr>
          <p:nvPr/>
        </p:nvGrpSpPr>
        <p:grpSpPr bwMode="auto">
          <a:xfrm>
            <a:off x="1168092" y="2971212"/>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06191" y="2995022"/>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4</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50265" y="2729347"/>
            <a:ext cx="5974313" cy="950198"/>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378929" y="2862361"/>
            <a:ext cx="5716983"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语句，执行</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该</a:t>
            </a:r>
            <a:r>
              <a:rPr lang="zh-CN" altLang="en-US" dirty="0">
                <a:solidFill>
                  <a:schemeClr val="tx2">
                    <a:lumMod val="50000"/>
                  </a:schemeClr>
                </a:solidFill>
                <a:latin typeface="黑体" pitchFamily="49" charset="-122"/>
                <a:ea typeface="黑体" pitchFamily="49" charset="-122"/>
              </a:rPr>
              <a:t>存储过程，执行结果如图</a:t>
            </a:r>
            <a:r>
              <a:rPr lang="en-US" altLang="zh-CN" dirty="0">
                <a:solidFill>
                  <a:schemeClr val="tx2">
                    <a:lumMod val="50000"/>
                  </a:schemeClr>
                </a:solidFill>
                <a:latin typeface="黑体" pitchFamily="49" charset="-122"/>
                <a:ea typeface="黑体" pitchFamily="49" charset="-122"/>
              </a:rPr>
              <a:t>10.7</a:t>
            </a:r>
            <a:r>
              <a:rPr lang="zh-CN" altLang="en-US" dirty="0">
                <a:solidFill>
                  <a:schemeClr val="tx2">
                    <a:lumMod val="50000"/>
                  </a:schemeClr>
                </a:solidFill>
                <a:latin typeface="黑体" pitchFamily="49" charset="-122"/>
                <a:ea typeface="黑体" pitchFamily="49" charset="-122"/>
              </a:rPr>
              <a:t>所示。</a:t>
            </a: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3861048"/>
            <a:ext cx="5407692" cy="79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3"/>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4088" y="3517820"/>
            <a:ext cx="3420515" cy="3340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矩形 3"/>
          <p:cNvSpPr>
            <a:spLocks noChangeArrowheads="1"/>
          </p:cNvSpPr>
          <p:nvPr/>
        </p:nvSpPr>
        <p:spPr bwMode="auto">
          <a:xfrm>
            <a:off x="3625154" y="5661248"/>
            <a:ext cx="103675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dirty="0">
                <a:solidFill>
                  <a:schemeClr val="accent2"/>
                </a:solidFill>
                <a:sym typeface="Arial" pitchFamily="34" charset="0"/>
              </a:rPr>
              <a:t>图</a:t>
            </a:r>
            <a:r>
              <a:rPr lang="en-US" dirty="0" smtClean="0">
                <a:solidFill>
                  <a:schemeClr val="accent2"/>
                </a:solidFill>
                <a:sym typeface="Arial" pitchFamily="34" charset="0"/>
              </a:rPr>
              <a:t>10.</a:t>
            </a:r>
            <a:r>
              <a:rPr lang="en-US" altLang="zh-CN" dirty="0" smtClean="0">
                <a:solidFill>
                  <a:schemeClr val="accent2"/>
                </a:solidFill>
                <a:sym typeface="Arial" pitchFamily="34" charset="0"/>
              </a:rPr>
              <a:t>7</a:t>
            </a:r>
            <a:endParaRPr lang="zh-CN" altLang="en-US" dirty="0"/>
          </a:p>
        </p:txBody>
      </p:sp>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93134" y="1914754"/>
            <a:ext cx="2001848"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6" name="AutoShape 4"/>
          <p:cNvSpPr>
            <a:spLocks noChangeArrowheads="1"/>
          </p:cNvSpPr>
          <p:nvPr/>
        </p:nvSpPr>
        <p:spPr bwMode="gray">
          <a:xfrm>
            <a:off x="2071670" y="2780928"/>
            <a:ext cx="6000792" cy="7195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519345" y="2911120"/>
            <a:ext cx="1975637"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pic>
        <p:nvPicPr>
          <p:cNvPr id="21" name="Picture 2"/>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2471430" y="3353998"/>
            <a:ext cx="4912668" cy="35040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37</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93134" y="1848051"/>
            <a:ext cx="5463242"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测试语法之后，执行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语句，创建存储</a:t>
            </a:r>
          </a:p>
          <a:p>
            <a:pPr algn="just"/>
            <a:r>
              <a:rPr lang="zh-CN" altLang="en-US" dirty="0">
                <a:solidFill>
                  <a:schemeClr val="tx2">
                    <a:lumMod val="50000"/>
                  </a:schemeClr>
                </a:solidFill>
                <a:latin typeface="黑体" pitchFamily="49" charset="-122"/>
                <a:ea typeface="黑体" pitchFamily="49" charset="-122"/>
              </a:rPr>
              <a:t>       过程</a:t>
            </a:r>
            <a:r>
              <a:rPr lang="en-US" altLang="zh-CN" dirty="0">
                <a:solidFill>
                  <a:schemeClr val="tx2">
                    <a:lumMod val="50000"/>
                  </a:schemeClr>
                </a:solidFill>
                <a:latin typeface="黑体" pitchFamily="49" charset="-122"/>
                <a:ea typeface="黑体" pitchFamily="49" charset="-122"/>
              </a:rPr>
              <a:t>proc_StuCour1</a:t>
            </a:r>
            <a:endParaRPr lang="zh-CN" altLang="en-US"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1670" y="2780928"/>
            <a:ext cx="6000792" cy="188451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519345" y="2911120"/>
            <a:ext cx="5437031" cy="1754326"/>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语句，执行</a:t>
            </a:r>
          </a:p>
          <a:p>
            <a:pPr algn="just"/>
            <a:r>
              <a:rPr lang="zh-CN" altLang="en-US" dirty="0">
                <a:solidFill>
                  <a:schemeClr val="tx2">
                    <a:lumMod val="50000"/>
                  </a:schemeClr>
                </a:solidFill>
                <a:latin typeface="黑体" pitchFamily="49" charset="-122"/>
                <a:ea typeface="黑体" pitchFamily="49" charset="-122"/>
              </a:rPr>
              <a:t>       该存储过程，执行结果如图</a:t>
            </a:r>
            <a:r>
              <a:rPr lang="en-US" altLang="zh-CN" dirty="0">
                <a:solidFill>
                  <a:schemeClr val="tx2">
                    <a:lumMod val="50000"/>
                  </a:schemeClr>
                </a:solidFill>
                <a:latin typeface="黑体" pitchFamily="49" charset="-122"/>
                <a:ea typeface="黑体" pitchFamily="49" charset="-122"/>
              </a:rPr>
              <a:t>10.8</a:t>
            </a:r>
            <a:r>
              <a:rPr lang="zh-CN" altLang="en-US" dirty="0">
                <a:solidFill>
                  <a:schemeClr val="tx2">
                    <a:lumMod val="50000"/>
                  </a:schemeClr>
                </a:solidFill>
                <a:latin typeface="黑体" pitchFamily="49" charset="-122"/>
                <a:ea typeface="黑体" pitchFamily="49" charset="-122"/>
              </a:rPr>
              <a:t>所示。</a:t>
            </a:r>
          </a:p>
          <a:p>
            <a:pPr algn="just"/>
            <a:endParaRPr lang="zh-CN" altLang="en-US" dirty="0">
              <a:solidFill>
                <a:schemeClr val="tx2">
                  <a:lumMod val="50000"/>
                </a:schemeClr>
              </a:solidFill>
              <a:latin typeface="黑体" pitchFamily="49" charset="-122"/>
              <a:ea typeface="黑体" pitchFamily="49" charset="-122"/>
            </a:endParaRPr>
          </a:p>
          <a:p>
            <a:pPr algn="just"/>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调用存储过程时采用输入参数默认值</a:t>
            </a:r>
          </a:p>
          <a:p>
            <a:pPr algn="just"/>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EXECUTE proc_StuCour1</a:t>
            </a:r>
          </a:p>
          <a:p>
            <a:pPr algn="just"/>
            <a:r>
              <a:rPr lang="en-US" altLang="zh-CN" dirty="0">
                <a:solidFill>
                  <a:schemeClr val="tx2">
                    <a:lumMod val="50000"/>
                  </a:schemeClr>
                </a:solidFill>
                <a:latin typeface="黑体" pitchFamily="49" charset="-122"/>
                <a:ea typeface="黑体" pitchFamily="49" charset="-122"/>
              </a:rPr>
              <a:t>   GO</a:t>
            </a:r>
          </a:p>
        </p:txBody>
      </p:sp>
    </p:spTree>
    <p:extLst>
      <p:ext uri="{BB962C8B-B14F-4D97-AF65-F5344CB8AC3E}">
        <p14:creationId xmlns:p14="http://schemas.microsoft.com/office/powerpoint/2010/main" xmlns="" val="19015061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3</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sp>
        <p:nvSpPr>
          <p:cNvPr id="11" name="AutoShape 4"/>
          <p:cNvSpPr>
            <a:spLocks noChangeArrowheads="1"/>
          </p:cNvSpPr>
          <p:nvPr/>
        </p:nvSpPr>
        <p:spPr bwMode="gray">
          <a:xfrm>
            <a:off x="2093881" y="1723180"/>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93134" y="1848051"/>
            <a:ext cx="5463242"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修改步骤</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中的</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语句，将成绩优秀标准 </a:t>
            </a:r>
          </a:p>
          <a:p>
            <a:pPr algn="just"/>
            <a:r>
              <a:rPr lang="zh-CN" altLang="en-US" dirty="0">
                <a:solidFill>
                  <a:schemeClr val="tx2">
                    <a:lumMod val="50000"/>
                  </a:schemeClr>
                </a:solidFill>
                <a:latin typeface="黑体" pitchFamily="49" charset="-122"/>
                <a:ea typeface="黑体" pitchFamily="49" charset="-122"/>
              </a:rPr>
              <a:t>       定为</a:t>
            </a:r>
            <a:r>
              <a:rPr lang="en-US" altLang="zh-CN" dirty="0">
                <a:solidFill>
                  <a:schemeClr val="tx2">
                    <a:lumMod val="50000"/>
                  </a:schemeClr>
                </a:solidFill>
                <a:latin typeface="黑体" pitchFamily="49" charset="-122"/>
                <a:ea typeface="黑体" pitchFamily="49" charset="-122"/>
              </a:rPr>
              <a:t>80</a:t>
            </a:r>
            <a:r>
              <a:rPr lang="zh-CN" altLang="en-US" dirty="0">
                <a:solidFill>
                  <a:schemeClr val="tx2">
                    <a:lumMod val="50000"/>
                  </a:schemeClr>
                </a:solidFill>
                <a:latin typeface="黑体" pitchFamily="49" charset="-122"/>
                <a:ea typeface="黑体" pitchFamily="49" charset="-122"/>
              </a:rPr>
              <a:t>分。执行该语句，执行结果同图</a:t>
            </a:r>
            <a:r>
              <a:rPr lang="en-US" altLang="zh-CN" dirty="0">
                <a:solidFill>
                  <a:schemeClr val="tx2">
                    <a:lumMod val="50000"/>
                  </a:schemeClr>
                </a:solidFill>
                <a:latin typeface="黑体" pitchFamily="49" charset="-122"/>
                <a:ea typeface="黑体" pitchFamily="49" charset="-122"/>
              </a:rPr>
              <a:t>10.7</a:t>
            </a:r>
            <a:endParaRPr lang="zh-CN" altLang="en-US" dirty="0">
              <a:solidFill>
                <a:schemeClr val="tx2">
                  <a:lumMod val="50000"/>
                </a:schemeClr>
              </a:solidFill>
              <a:latin typeface="黑体" pitchFamily="49" charset="-122"/>
              <a:ea typeface="黑体" pitchFamily="49" charset="-122"/>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2493134" y="3501007"/>
            <a:ext cx="3741955" cy="3240361"/>
          </a:xfrm>
          <a:prstGeom prst="rect">
            <a:avLst/>
          </a:prstGeom>
          <a:noFill/>
          <a:ln w="9525">
            <a:noFill/>
            <a:miter lim="800000"/>
            <a:headEnd/>
            <a:tailEnd/>
          </a:ln>
        </p:spPr>
      </p:pic>
      <p:sp>
        <p:nvSpPr>
          <p:cNvPr id="22" name="Rectangle 4"/>
          <p:cNvSpPr>
            <a:spLocks noChangeArrowheads="1"/>
          </p:cNvSpPr>
          <p:nvPr/>
        </p:nvSpPr>
        <p:spPr bwMode="auto">
          <a:xfrm>
            <a:off x="6444208" y="5591966"/>
            <a:ext cx="11415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10.8</a:t>
            </a:r>
            <a:endParaRPr lang="zh-CN" altLang="en-US" b="1" dirty="0">
              <a:solidFill>
                <a:schemeClr val="accent2"/>
              </a:solidFill>
              <a:sym typeface="Arial" pitchFamily="34" charset="0"/>
            </a:endParaRPr>
          </a:p>
        </p:txBody>
      </p:sp>
      <p:pic>
        <p:nvPicPr>
          <p:cNvPr id="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96169" y="2616591"/>
            <a:ext cx="3799756" cy="6358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306291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3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405833" y="2852936"/>
            <a:ext cx="4572032" cy="2308324"/>
          </a:xfrm>
          <a:prstGeom prst="rect">
            <a:avLst/>
          </a:prstGeom>
          <a:noFill/>
          <a:ln w="9525" algn="ctr">
            <a:noFill/>
            <a:miter lim="800000"/>
            <a:headEnd/>
            <a:tailEnd/>
          </a:ln>
          <a:effectLst/>
        </p:spPr>
        <p:txBody>
          <a:bodyPr wrap="square">
            <a:spAutoFit/>
          </a:bodyPr>
          <a:lstStyle/>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marL="0" indent="0">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a:buFont typeface="Wingdings" pitchFamily="2" charset="2"/>
              <a:buNone/>
            </a:pPr>
            <a:r>
              <a:rPr lang="zh-CN" altLang="en-US" dirty="0">
                <a:solidFill>
                  <a:schemeClr val="tx2">
                    <a:lumMod val="50000"/>
                  </a:schemeClr>
                </a:solidFill>
                <a:latin typeface="黑体" pitchFamily="49" charset="-122"/>
                <a:ea typeface="黑体" pitchFamily="49" charset="-122"/>
              </a:rPr>
              <a:t>如本任务所示，创建带输入参数的存储过程时，可以为输入参数指定默认值。如果在调用带输入参数的存储过程时，未指定实际参数值，则采用存储过程定义时的输入参数默认值；若调用时给出了实际参数值，则采用给出的值。</a:t>
            </a:r>
          </a:p>
        </p:txBody>
      </p:sp>
    </p:spTree>
    <p:extLst>
      <p:ext uri="{BB962C8B-B14F-4D97-AF65-F5344CB8AC3E}">
        <p14:creationId xmlns:p14="http://schemas.microsoft.com/office/powerpoint/2010/main" xmlns="" val="118858512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2800352" y="260648"/>
            <a:ext cx="3471858" cy="927100"/>
          </a:xfrm>
        </p:spPr>
        <p:txBody>
          <a:bodyPr/>
          <a:lstStyle/>
          <a:p>
            <a:r>
              <a:rPr lang="zh-CN" altLang="en-US" dirty="0" smtClean="0">
                <a:latin typeface="+mj-ea"/>
              </a:rPr>
              <a:t>学习情境划分</a:t>
            </a:r>
            <a:endParaRPr lang="en-US" altLang="zh-CN" dirty="0">
              <a:latin typeface="+mj-ea"/>
            </a:endParaRPr>
          </a:p>
        </p:txBody>
      </p:sp>
      <p:grpSp>
        <p:nvGrpSpPr>
          <p:cNvPr id="3" name="Group 8"/>
          <p:cNvGrpSpPr>
            <a:grpSpLocks/>
          </p:cNvGrpSpPr>
          <p:nvPr/>
        </p:nvGrpSpPr>
        <p:grpSpPr bwMode="auto">
          <a:xfrm>
            <a:off x="857224" y="3121036"/>
            <a:ext cx="2071702" cy="1379534"/>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5950480" y="3121036"/>
            <a:ext cx="2237018" cy="1308096"/>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028600" y="3286124"/>
            <a:ext cx="218673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altLang="zh-CN" dirty="0" smtClean="0">
                <a:solidFill>
                  <a:schemeClr val="bg1"/>
                </a:solidFill>
              </a:rPr>
              <a:t>10</a:t>
            </a:r>
            <a:r>
              <a:rPr lang="en-US" dirty="0" smtClean="0">
                <a:solidFill>
                  <a:schemeClr val="bg1"/>
                </a:solidFill>
              </a:rPr>
              <a:t>.</a:t>
            </a:r>
            <a:r>
              <a:rPr lang="en-US" altLang="zh-CN" dirty="0" smtClean="0">
                <a:solidFill>
                  <a:schemeClr val="bg1"/>
                </a:solidFill>
              </a:rPr>
              <a:t>3</a:t>
            </a:r>
            <a:r>
              <a:rPr lang="en-US" dirty="0" smtClean="0">
                <a:solidFill>
                  <a:schemeClr val="bg1"/>
                </a:solidFill>
              </a:rPr>
              <a:t>  </a:t>
            </a:r>
          </a:p>
          <a:p>
            <a:pPr>
              <a:spcBef>
                <a:spcPts val="1200"/>
              </a:spcBef>
            </a:pPr>
            <a:r>
              <a:rPr lang="zh-CN" altLang="en-US" dirty="0">
                <a:solidFill>
                  <a:schemeClr val="bg1"/>
                </a:solidFill>
                <a:latin typeface="宋体" pitchFamily="2" charset="-122"/>
              </a:rPr>
              <a:t>创建与课程管理有关的存储</a:t>
            </a:r>
            <a:r>
              <a:rPr lang="zh-CN" altLang="en-US" dirty="0" smtClean="0">
                <a:solidFill>
                  <a:schemeClr val="bg1"/>
                </a:solidFill>
                <a:latin typeface="宋体" pitchFamily="2" charset="-122"/>
              </a:rPr>
              <a:t>过程</a:t>
            </a:r>
            <a:endParaRPr lang="zh-CN" altLang="en-US" dirty="0">
              <a:solidFill>
                <a:schemeClr val="bg1"/>
              </a:solidFill>
            </a:endParaRPr>
          </a:p>
        </p:txBody>
      </p:sp>
      <p:sp>
        <p:nvSpPr>
          <p:cNvPr id="85026" name="Text Box 34"/>
          <p:cNvSpPr txBox="1">
            <a:spLocks noChangeArrowheads="1"/>
          </p:cNvSpPr>
          <p:nvPr/>
        </p:nvSpPr>
        <p:spPr bwMode="black">
          <a:xfrm>
            <a:off x="3428992" y="3197139"/>
            <a:ext cx="221457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10.2 </a:t>
            </a:r>
          </a:p>
          <a:p>
            <a:pPr>
              <a:spcBef>
                <a:spcPts val="1200"/>
              </a:spcBef>
            </a:pPr>
            <a:r>
              <a:rPr lang="zh-CN" altLang="en-US" dirty="0">
                <a:solidFill>
                  <a:schemeClr val="bg1"/>
                </a:solidFill>
              </a:rPr>
              <a:t>创建与成绩管理有关的存储过程</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89768" y="3181480"/>
            <a:ext cx="2131170"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altLang="zh-CN" dirty="0" smtClean="0">
                <a:solidFill>
                  <a:schemeClr val="bg1"/>
                </a:solidFill>
              </a:rPr>
              <a:t>10</a:t>
            </a:r>
            <a:r>
              <a:rPr lang="en-US" dirty="0" smtClean="0">
                <a:solidFill>
                  <a:schemeClr val="bg1"/>
                </a:solidFill>
              </a:rPr>
              <a:t>.1</a:t>
            </a:r>
          </a:p>
          <a:p>
            <a:pPr>
              <a:spcBef>
                <a:spcPct val="50000"/>
              </a:spcBef>
            </a:pPr>
            <a:r>
              <a:rPr lang="zh-CN" altLang="en-US" dirty="0">
                <a:solidFill>
                  <a:schemeClr val="bg1"/>
                </a:solidFill>
              </a:rPr>
              <a:t>创建与学生管理有关的存储</a:t>
            </a:r>
            <a:r>
              <a:rPr lang="zh-CN" altLang="en-US" dirty="0" smtClean="0">
                <a:solidFill>
                  <a:schemeClr val="bg1"/>
                </a:solidFill>
              </a:rPr>
              <a:t>过程</a:t>
            </a:r>
            <a:endParaRPr lang="en-US" altLang="zh-CN" b="1" dirty="0">
              <a:solidFill>
                <a:schemeClr val="bg1"/>
              </a:solidFill>
              <a:ea typeface="宋体" pitchFamily="2" charset="-122"/>
            </a:endParaRPr>
          </a:p>
        </p:txBody>
      </p:sp>
      <p:sp>
        <p:nvSpPr>
          <p:cNvPr id="2" name="矩形 1"/>
          <p:cNvSpPr/>
          <p:nvPr/>
        </p:nvSpPr>
        <p:spPr>
          <a:xfrm>
            <a:off x="2214562" y="5013176"/>
            <a:ext cx="4572000" cy="369332"/>
          </a:xfrm>
          <a:prstGeom prst="rect">
            <a:avLst/>
          </a:prstGeom>
        </p:spPr>
        <p:txBody>
          <a:bodyPr>
            <a:spAutoFit/>
          </a:bodyPr>
          <a:lstStyle/>
          <a:p>
            <a:endParaRPr lang="zh-CN" altLang="en-US" dirty="0"/>
          </a:p>
        </p:txBody>
      </p:sp>
      <p:sp>
        <p:nvSpPr>
          <p:cNvPr id="24" name="矩形 23"/>
          <p:cNvSpPr/>
          <p:nvPr/>
        </p:nvSpPr>
        <p:spPr>
          <a:xfrm>
            <a:off x="3571783" y="4127129"/>
            <a:ext cx="4572000" cy="369332"/>
          </a:xfrm>
          <a:prstGeom prst="rect">
            <a:avLst/>
          </a:prstGeom>
        </p:spPr>
        <p:txBody>
          <a:bodyPr>
            <a:spAutoFit/>
          </a:bodyPr>
          <a:lstStyle/>
          <a:p>
            <a:endParaRPr lang="zh-CN" alt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40</a:t>
            </a:fld>
            <a:endParaRPr lang="en-US" altLang="zh-CN"/>
          </a:p>
        </p:txBody>
      </p:sp>
      <p:sp>
        <p:nvSpPr>
          <p:cNvPr id="6" name="AutoShape 4"/>
          <p:cNvSpPr>
            <a:spLocks noChangeArrowheads="1"/>
          </p:cNvSpPr>
          <p:nvPr/>
        </p:nvSpPr>
        <p:spPr bwMode="gray">
          <a:xfrm>
            <a:off x="1879567" y="1866055"/>
            <a:ext cx="6082792" cy="84286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2137908"/>
            <a:ext cx="5316592"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新建查询文件。</a:t>
            </a:r>
          </a:p>
        </p:txBody>
      </p:sp>
      <p:sp>
        <p:nvSpPr>
          <p:cNvPr id="11" name="AutoShape 4"/>
          <p:cNvSpPr>
            <a:spLocks noChangeArrowheads="1"/>
          </p:cNvSpPr>
          <p:nvPr/>
        </p:nvSpPr>
        <p:spPr bwMode="gray">
          <a:xfrm>
            <a:off x="1879567" y="3071811"/>
            <a:ext cx="6082792" cy="93325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995330" y="32867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28662" y="333080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27242" y="3286758"/>
            <a:ext cx="4188974"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26" name="Arc 13"/>
          <p:cNvSpPr>
            <a:spLocks/>
          </p:cNvSpPr>
          <p:nvPr/>
        </p:nvSpPr>
        <p:spPr bwMode="gray">
          <a:xfrm rot="15937656">
            <a:off x="1680178" y="334577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 name="矩形 2"/>
          <p:cNvSpPr/>
          <p:nvPr/>
        </p:nvSpPr>
        <p:spPr>
          <a:xfrm>
            <a:off x="2153489" y="4260934"/>
            <a:ext cx="4572000" cy="1089529"/>
          </a:xfrm>
          <a:prstGeom prst="rect">
            <a:avLst/>
          </a:prstGeom>
          <a:solidFill>
            <a:srgbClr val="FFFF00"/>
          </a:solidFill>
        </p:spPr>
        <p:txBody>
          <a:bodyPr>
            <a:spAutoFit/>
          </a:bodyPr>
          <a:lstStyle/>
          <a:p>
            <a:pPr marL="342900" indent="-342900">
              <a:lnSpc>
                <a:spcPct val="90000"/>
              </a:lnSpc>
            </a:pPr>
            <a:r>
              <a:rPr lang="zh-CN" altLang="en-US" dirty="0">
                <a:solidFill>
                  <a:schemeClr val="accent2"/>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USE Student</a:t>
            </a:r>
          </a:p>
          <a:p>
            <a:pPr marL="342900" indent="-342900">
              <a:lnSpc>
                <a:spcPct val="90000"/>
              </a:lnSpc>
            </a:pPr>
            <a:r>
              <a:rPr lang="en-US" altLang="zh-CN" dirty="0">
                <a:solidFill>
                  <a:schemeClr val="tx2">
                    <a:lumMod val="50000"/>
                  </a:schemeClr>
                </a:solidFill>
                <a:latin typeface="黑体" pitchFamily="49" charset="-122"/>
                <a:ea typeface="黑体" pitchFamily="49" charset="-122"/>
              </a:rPr>
              <a:t>    GO</a:t>
            </a:r>
          </a:p>
          <a:p>
            <a:pPr marL="342900" indent="-342900">
              <a:lnSpc>
                <a:spcPct val="90000"/>
              </a:lnSpc>
            </a:pPr>
            <a:r>
              <a:rPr lang="en-US" altLang="zh-CN" dirty="0">
                <a:solidFill>
                  <a:schemeClr val="tx2">
                    <a:lumMod val="50000"/>
                  </a:schemeClr>
                </a:solidFill>
                <a:latin typeface="黑体" pitchFamily="49" charset="-122"/>
                <a:ea typeface="黑体" pitchFamily="49" charset="-122"/>
              </a:rPr>
              <a:t>    DROP PROCEDURE </a:t>
            </a:r>
            <a:r>
              <a:rPr lang="en-US" altLang="zh-CN" dirty="0" err="1">
                <a:solidFill>
                  <a:schemeClr val="tx2">
                    <a:lumMod val="50000"/>
                  </a:schemeClr>
                </a:solidFill>
                <a:latin typeface="黑体" pitchFamily="49" charset="-122"/>
                <a:ea typeface="黑体" pitchFamily="49" charset="-122"/>
              </a:rPr>
              <a:t>proc_StuCour</a:t>
            </a:r>
            <a:endParaRPr lang="en-US" altLang="zh-CN" dirty="0">
              <a:solidFill>
                <a:schemeClr val="tx2">
                  <a:lumMod val="50000"/>
                </a:schemeClr>
              </a:solidFill>
              <a:latin typeface="黑体" pitchFamily="49" charset="-122"/>
              <a:ea typeface="黑体" pitchFamily="49" charset="-122"/>
            </a:endParaRPr>
          </a:p>
          <a:p>
            <a:pPr marL="342900" indent="-342900">
              <a:lnSpc>
                <a:spcPct val="90000"/>
              </a:lnSpc>
            </a:pPr>
            <a:r>
              <a:rPr lang="en-US" altLang="zh-CN" dirty="0">
                <a:solidFill>
                  <a:schemeClr val="tx2">
                    <a:lumMod val="50000"/>
                  </a:schemeClr>
                </a:solidFill>
                <a:latin typeface="黑体" pitchFamily="49" charset="-122"/>
                <a:ea typeface="黑体" pitchFamily="49" charset="-122"/>
              </a:rPr>
              <a:t>    GO</a:t>
            </a:r>
            <a:endParaRPr lang="zh-CN" altLang="en-US"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a:t>
            </a:r>
            <a:r>
              <a:rPr lang="zh-CN" altLang="en-US" sz="2800" dirty="0" smtClean="0">
                <a:latin typeface="黑体" pitchFamily="49" charset="-122"/>
              </a:rPr>
              <a:t>（续）</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sp>
        <p:nvSpPr>
          <p:cNvPr id="6" name="AutoShape 4"/>
          <p:cNvSpPr>
            <a:spLocks noChangeArrowheads="1"/>
          </p:cNvSpPr>
          <p:nvPr/>
        </p:nvSpPr>
        <p:spPr bwMode="gray">
          <a:xfrm>
            <a:off x="1879567" y="1866055"/>
            <a:ext cx="6082792" cy="84286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2137908"/>
            <a:ext cx="5316592"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语句，将存储</a:t>
            </a:r>
            <a:r>
              <a:rPr lang="zh-CN" altLang="en-US" dirty="0" smtClean="0">
                <a:solidFill>
                  <a:schemeClr val="tx2">
                    <a:lumMod val="50000"/>
                  </a:schemeClr>
                </a:solidFill>
                <a:latin typeface="黑体" pitchFamily="49" charset="-122"/>
                <a:ea typeface="黑体" pitchFamily="49" charset="-122"/>
              </a:rPr>
              <a:t>过程</a:t>
            </a:r>
            <a:r>
              <a:rPr lang="en-US" altLang="zh-CN" dirty="0" err="1" smtClean="0">
                <a:solidFill>
                  <a:schemeClr val="tx2">
                    <a:lumMod val="50000"/>
                  </a:schemeClr>
                </a:solidFill>
                <a:latin typeface="黑体" pitchFamily="49" charset="-122"/>
                <a:ea typeface="黑体" pitchFamily="49" charset="-122"/>
              </a:rPr>
              <a:t>proc_StuCour</a:t>
            </a:r>
            <a:r>
              <a:rPr lang="en-US" altLang="zh-CN" dirty="0" smtClean="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删除。</a:t>
            </a:r>
          </a:p>
        </p:txBody>
      </p:sp>
      <p:sp>
        <p:nvSpPr>
          <p:cNvPr id="16" name="AutoShape 5"/>
          <p:cNvSpPr>
            <a:spLocks noChangeArrowheads="1"/>
          </p:cNvSpPr>
          <p:nvPr/>
        </p:nvSpPr>
        <p:spPr bwMode="gray">
          <a:xfrm rot="2692993">
            <a:off x="4594935" y="3130772"/>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17" name="AutoShape 6"/>
          <p:cNvSpPr>
            <a:spLocks noChangeArrowheads="1"/>
          </p:cNvSpPr>
          <p:nvPr/>
        </p:nvSpPr>
        <p:spPr bwMode="gray">
          <a:xfrm rot="-2707007">
            <a:off x="1330700" y="3123423"/>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18" name="AutoShape 7"/>
          <p:cNvSpPr>
            <a:spLocks noChangeArrowheads="1"/>
          </p:cNvSpPr>
          <p:nvPr/>
        </p:nvSpPr>
        <p:spPr bwMode="gray">
          <a:xfrm rot="18907007" flipV="1">
            <a:off x="4760482" y="429215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19" name="AutoShape 8"/>
          <p:cNvSpPr>
            <a:spLocks noChangeArrowheads="1"/>
          </p:cNvSpPr>
          <p:nvPr/>
        </p:nvSpPr>
        <p:spPr bwMode="gray">
          <a:xfrm rot="2692993" flipH="1" flipV="1">
            <a:off x="1239185" y="4251619"/>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13" name="矩形 12"/>
          <p:cNvSpPr/>
          <p:nvPr/>
        </p:nvSpPr>
        <p:spPr>
          <a:xfrm>
            <a:off x="2634964" y="3650839"/>
            <a:ext cx="4572000" cy="2308324"/>
          </a:xfrm>
          <a:prstGeom prst="rect">
            <a:avLst/>
          </a:prstGeom>
        </p:spPr>
        <p:txBody>
          <a:bodyPr>
            <a:spAutoFit/>
          </a:bodyPr>
          <a:lstStyle/>
          <a:p>
            <a:r>
              <a:rPr lang="zh-CN" altLang="en-US" dirty="0">
                <a:solidFill>
                  <a:schemeClr val="tx2">
                    <a:lumMod val="50000"/>
                  </a:schemeClr>
                </a:solidFill>
                <a:latin typeface="黑体" pitchFamily="49" charset="-122"/>
                <a:ea typeface="黑体" pitchFamily="49" charset="-122"/>
              </a:rPr>
              <a:t>知识总结：</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本任务使用了</a:t>
            </a:r>
            <a:r>
              <a:rPr lang="en-US" altLang="zh-CN" dirty="0">
                <a:solidFill>
                  <a:schemeClr val="tx2">
                    <a:lumMod val="50000"/>
                  </a:schemeClr>
                </a:solidFill>
                <a:latin typeface="黑体" pitchFamily="49" charset="-122"/>
                <a:ea typeface="黑体" pitchFamily="49" charset="-122"/>
              </a:rPr>
              <a:t>DROP PROCEDURE</a:t>
            </a:r>
            <a:r>
              <a:rPr lang="zh-CN" altLang="en-US" dirty="0">
                <a:solidFill>
                  <a:schemeClr val="tx2">
                    <a:lumMod val="50000"/>
                  </a:schemeClr>
                </a:solidFill>
                <a:latin typeface="黑体" pitchFamily="49" charset="-122"/>
                <a:ea typeface="黑体" pitchFamily="49" charset="-122"/>
              </a:rPr>
              <a:t>语句，对于不再需要的存储过程可以使用</a:t>
            </a:r>
            <a:r>
              <a:rPr lang="en-US" altLang="zh-CN" dirty="0">
                <a:solidFill>
                  <a:schemeClr val="tx2">
                    <a:lumMod val="50000"/>
                  </a:schemeClr>
                </a:solidFill>
                <a:latin typeface="黑体" pitchFamily="49" charset="-122"/>
                <a:ea typeface="黑体" pitchFamily="49" charset="-122"/>
              </a:rPr>
              <a:t>DROP PROCEDURE</a:t>
            </a:r>
            <a:r>
              <a:rPr lang="zh-CN" altLang="en-US" dirty="0">
                <a:solidFill>
                  <a:schemeClr val="tx2">
                    <a:lumMod val="50000"/>
                  </a:schemeClr>
                </a:solidFill>
                <a:latin typeface="黑体" pitchFamily="49" charset="-122"/>
                <a:ea typeface="黑体" pitchFamily="49" charset="-122"/>
              </a:rPr>
              <a:t>语句将其删除，语法如下：</a:t>
            </a:r>
          </a:p>
          <a:p>
            <a:endParaRPr lang="zh-CN" altLang="en-US" dirty="0">
              <a:solidFill>
                <a:schemeClr val="tx2">
                  <a:lumMod val="50000"/>
                </a:schemeClr>
              </a:solidFill>
              <a:latin typeface="黑体" pitchFamily="49" charset="-122"/>
              <a:ea typeface="黑体" pitchFamily="49" charset="-122"/>
            </a:endParaRP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DROP { PROC | PROCEDURE } { procedure } [,...n </a:t>
            </a:r>
            <a:r>
              <a:rPr lang="en-US" altLang="zh-CN" dirty="0" smtClean="0">
                <a:latin typeface="黑体" pitchFamily="49" charset="-122"/>
                <a:ea typeface="黑体" pitchFamily="49" charset="-122"/>
              </a:rPr>
              <a:t>]</a:t>
            </a:r>
            <a:endParaRPr lang="en-US" altLang="zh-CN" dirty="0">
              <a:latin typeface="黑体" pitchFamily="49" charset="-122"/>
              <a:ea typeface="黑体" pitchFamily="49" charset="-122"/>
            </a:endParaRPr>
          </a:p>
        </p:txBody>
      </p:sp>
    </p:spTree>
    <p:extLst>
      <p:ext uri="{BB962C8B-B14F-4D97-AF65-F5344CB8AC3E}">
        <p14:creationId xmlns:p14="http://schemas.microsoft.com/office/powerpoint/2010/main" xmlns="" val="7186060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5</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sp>
        <p:nvSpPr>
          <p:cNvPr id="6" name="AutoShape 3"/>
          <p:cNvSpPr>
            <a:spLocks noChangeArrowheads="1"/>
          </p:cNvSpPr>
          <p:nvPr/>
        </p:nvSpPr>
        <p:spPr bwMode="gray">
          <a:xfrm rot="5400000">
            <a:off x="2605457" y="382339"/>
            <a:ext cx="792090" cy="371706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85081" y="2000330"/>
            <a:ext cx="1874950"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2608984" y="1675740"/>
            <a:ext cx="785819" cy="3716275"/>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1" y="3255224"/>
            <a:ext cx="2017595"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29" y="2996952"/>
            <a:ext cx="1176337" cy="1174750"/>
          </a:xfrm>
          <a:prstGeom prst="rect">
            <a:avLst/>
          </a:prstGeom>
          <a:noFill/>
        </p:spPr>
      </p:pic>
      <p:sp>
        <p:nvSpPr>
          <p:cNvPr id="15" name="Text Box 12"/>
          <p:cNvSpPr txBox="1">
            <a:spLocks noChangeArrowheads="1"/>
          </p:cNvSpPr>
          <p:nvPr/>
        </p:nvSpPr>
        <p:spPr bwMode="auto">
          <a:xfrm>
            <a:off x="1571444" y="350543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59" y="3352108"/>
            <a:ext cx="412750" cy="363537"/>
          </a:xfrm>
          <a:prstGeom prst="rect">
            <a:avLst/>
          </a:prstGeom>
          <a:noFill/>
        </p:spPr>
      </p:pic>
      <p:pic>
        <p:nvPicPr>
          <p:cNvPr id="17"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74839" y="1727473"/>
            <a:ext cx="4142022" cy="4129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AutoShape 3"/>
          <p:cNvSpPr>
            <a:spLocks noChangeArrowheads="1"/>
          </p:cNvSpPr>
          <p:nvPr/>
        </p:nvSpPr>
        <p:spPr bwMode="gray">
          <a:xfrm rot="5400000">
            <a:off x="2274557" y="3335727"/>
            <a:ext cx="1453084" cy="3717865"/>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9" name="Text Box 4"/>
          <p:cNvSpPr txBox="1">
            <a:spLocks noChangeArrowheads="1"/>
          </p:cNvSpPr>
          <p:nvPr/>
        </p:nvSpPr>
        <p:spPr bwMode="gray">
          <a:xfrm>
            <a:off x="2960951" y="4573632"/>
            <a:ext cx="1876540" cy="1200329"/>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测试语法之后，执行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语句，创建</a:t>
            </a:r>
            <a:r>
              <a:rPr lang="zh-CN" altLang="en-US" dirty="0" smtClean="0">
                <a:solidFill>
                  <a:schemeClr val="tx2">
                    <a:lumMod val="50000"/>
                  </a:schemeClr>
                </a:solidFill>
                <a:latin typeface="黑体" pitchFamily="49" charset="-122"/>
                <a:ea typeface="黑体" pitchFamily="49" charset="-122"/>
              </a:rPr>
              <a:t>存储过程</a:t>
            </a:r>
            <a:r>
              <a:rPr lang="en-US" altLang="zh-CN" dirty="0" smtClean="0">
                <a:solidFill>
                  <a:schemeClr val="tx2">
                    <a:lumMod val="50000"/>
                  </a:schemeClr>
                </a:solidFill>
                <a:latin typeface="黑体" pitchFamily="49" charset="-122"/>
                <a:ea typeface="黑体" pitchFamily="49" charset="-122"/>
              </a:rPr>
              <a:t>proc_StuCour2</a:t>
            </a:r>
            <a:endParaRPr lang="zh-CN" altLang="en-US" dirty="0">
              <a:solidFill>
                <a:schemeClr val="tx2">
                  <a:lumMod val="50000"/>
                </a:schemeClr>
              </a:solidFill>
              <a:latin typeface="黑体" pitchFamily="49" charset="-122"/>
              <a:ea typeface="黑体" pitchFamily="49" charset="-122"/>
            </a:endParaRPr>
          </a:p>
        </p:txBody>
      </p:sp>
      <p:pic>
        <p:nvPicPr>
          <p:cNvPr id="20" name="Picture 10" descr="LB_circle001"/>
          <p:cNvPicPr>
            <a:picLocks noChangeAspect="1" noChangeArrowheads="1"/>
          </p:cNvPicPr>
          <p:nvPr/>
        </p:nvPicPr>
        <p:blipFill>
          <a:blip r:embed="rId2" cstate="print"/>
          <a:srcRect/>
          <a:stretch>
            <a:fillRect/>
          </a:stretch>
        </p:blipFill>
        <p:spPr bwMode="auto">
          <a:xfrm>
            <a:off x="1427140" y="4620160"/>
            <a:ext cx="1176337" cy="1174750"/>
          </a:xfrm>
          <a:prstGeom prst="rect">
            <a:avLst/>
          </a:prstGeom>
          <a:noFill/>
        </p:spPr>
      </p:pic>
      <p:sp>
        <p:nvSpPr>
          <p:cNvPr id="21" name="Text Box 12"/>
          <p:cNvSpPr txBox="1">
            <a:spLocks noChangeArrowheads="1"/>
          </p:cNvSpPr>
          <p:nvPr/>
        </p:nvSpPr>
        <p:spPr bwMode="auto">
          <a:xfrm>
            <a:off x="1569855" y="512864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3</a:t>
            </a:r>
            <a:endParaRPr lang="en-US" altLang="zh-CN" sz="1400" b="1" dirty="0">
              <a:solidFill>
                <a:srgbClr val="5F5F5F"/>
              </a:solidFill>
              <a:ea typeface="宋体" pitchFamily="2" charset="-122"/>
            </a:endParaRPr>
          </a:p>
        </p:txBody>
      </p:sp>
      <p:pic>
        <p:nvPicPr>
          <p:cNvPr id="22" name="Picture 16" descr="O_chevron001"/>
          <p:cNvPicPr>
            <a:picLocks noChangeAspect="1" noChangeArrowheads="1"/>
          </p:cNvPicPr>
          <p:nvPr/>
        </p:nvPicPr>
        <p:blipFill>
          <a:blip r:embed="rId3" cstate="print"/>
          <a:srcRect/>
          <a:stretch>
            <a:fillRect/>
          </a:stretch>
        </p:blipFill>
        <p:spPr bwMode="auto">
          <a:xfrm rot="16200000">
            <a:off x="2578870" y="4975316"/>
            <a:ext cx="412750" cy="363537"/>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5</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sp>
        <p:nvSpPr>
          <p:cNvPr id="6" name="AutoShape 3"/>
          <p:cNvSpPr>
            <a:spLocks noChangeArrowheads="1"/>
          </p:cNvSpPr>
          <p:nvPr/>
        </p:nvSpPr>
        <p:spPr bwMode="gray">
          <a:xfrm rot="5400000">
            <a:off x="1994759" y="1282537"/>
            <a:ext cx="1989664" cy="3933084"/>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835421" y="2464858"/>
            <a:ext cx="1976696" cy="1477328"/>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新建查询文件，输入如下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执行该</a:t>
            </a:r>
            <a:r>
              <a:rPr lang="zh-CN" altLang="en-US" dirty="0">
                <a:solidFill>
                  <a:schemeClr val="tx2">
                    <a:lumMod val="50000"/>
                  </a:schemeClr>
                </a:solidFill>
                <a:latin typeface="黑体" pitchFamily="49" charset="-122"/>
                <a:ea typeface="黑体" pitchFamily="49" charset="-122"/>
              </a:rPr>
              <a:t>存储过程，执行结果如图</a:t>
            </a:r>
            <a:r>
              <a:rPr lang="en-US" altLang="zh-CN" dirty="0">
                <a:solidFill>
                  <a:schemeClr val="tx2">
                    <a:lumMod val="50000"/>
                  </a:schemeClr>
                </a:solidFill>
                <a:latin typeface="黑体" pitchFamily="49" charset="-122"/>
                <a:ea typeface="黑体" pitchFamily="49" charset="-122"/>
              </a:rPr>
              <a:t>10.9</a:t>
            </a:r>
            <a:r>
              <a:rPr lang="zh-CN" altLang="en-US" dirty="0">
                <a:solidFill>
                  <a:schemeClr val="tx2">
                    <a:lumMod val="50000"/>
                  </a:schemeClr>
                </a:solidFill>
                <a:latin typeface="黑体" pitchFamily="49" charset="-122"/>
                <a:ea typeface="黑体" pitchFamily="49" charset="-122"/>
              </a:rPr>
              <a:t>所示。</a:t>
            </a:r>
          </a:p>
        </p:txBody>
      </p:sp>
      <p:pic>
        <p:nvPicPr>
          <p:cNvPr id="8" name="Picture 10" descr="LB_circle001"/>
          <p:cNvPicPr>
            <a:picLocks noChangeAspect="1" noChangeArrowheads="1"/>
          </p:cNvPicPr>
          <p:nvPr/>
        </p:nvPicPr>
        <p:blipFill>
          <a:blip r:embed="rId2" cstate="print"/>
          <a:srcRect/>
          <a:stretch>
            <a:fillRect/>
          </a:stretch>
        </p:blipFill>
        <p:spPr bwMode="auto">
          <a:xfrm>
            <a:off x="1308805" y="2425643"/>
            <a:ext cx="1176337" cy="1174750"/>
          </a:xfrm>
          <a:prstGeom prst="rect">
            <a:avLst/>
          </a:prstGeom>
          <a:noFill/>
        </p:spPr>
      </p:pic>
      <p:sp>
        <p:nvSpPr>
          <p:cNvPr id="9" name="Text Box 12"/>
          <p:cNvSpPr txBox="1">
            <a:spLocks noChangeArrowheads="1"/>
          </p:cNvSpPr>
          <p:nvPr/>
        </p:nvSpPr>
        <p:spPr bwMode="auto">
          <a:xfrm>
            <a:off x="1438980" y="29016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4</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417685" y="2815378"/>
            <a:ext cx="412750" cy="363537"/>
          </a:xfrm>
          <a:prstGeom prst="rect">
            <a:avLst/>
          </a:prstGeom>
          <a:noFill/>
        </p:spPr>
      </p:pic>
      <p:pic>
        <p:nvPicPr>
          <p:cNvPr id="17" name="Picture 3"/>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48064" y="1659698"/>
            <a:ext cx="2973388" cy="4268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矩形 5"/>
          <p:cNvSpPr>
            <a:spLocks noChangeArrowheads="1"/>
          </p:cNvSpPr>
          <p:nvPr/>
        </p:nvSpPr>
        <p:spPr bwMode="auto">
          <a:xfrm>
            <a:off x="7385603" y="5636006"/>
            <a:ext cx="8588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10.9</a:t>
            </a:r>
            <a:endParaRPr lang="zh-CN" altLang="en-US" dirty="0"/>
          </a:p>
        </p:txBody>
      </p:sp>
    </p:spTree>
    <p:extLst>
      <p:ext uri="{BB962C8B-B14F-4D97-AF65-F5344CB8AC3E}">
        <p14:creationId xmlns:p14="http://schemas.microsoft.com/office/powerpoint/2010/main" xmlns="" val="40814110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142976" y="4558480"/>
            <a:ext cx="7072362" cy="1643074"/>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42976" y="2492896"/>
            <a:ext cx="7072362" cy="1656184"/>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smtClean="0"/>
              <a:t>任务</a:t>
            </a:r>
            <a:r>
              <a:rPr lang="en-US" altLang="zh-CN" sz="2800" dirty="0" smtClean="0"/>
              <a:t>5    </a:t>
            </a:r>
            <a:r>
              <a:rPr lang="en-US" altLang="zh-CN" sz="2800" dirty="0"/>
              <a:t>(</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44</a:t>
            </a:fld>
            <a:endParaRPr lang="en-US" altLang="zh-CN"/>
          </a:p>
        </p:txBody>
      </p:sp>
      <p:sp>
        <p:nvSpPr>
          <p:cNvPr id="16" name="Rectangle 3"/>
          <p:cNvSpPr>
            <a:spLocks noChangeArrowheads="1"/>
          </p:cNvSpPr>
          <p:nvPr/>
        </p:nvSpPr>
        <p:spPr bwMode="auto">
          <a:xfrm>
            <a:off x="1437083" y="4664748"/>
            <a:ext cx="6560778" cy="133882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latin typeface="黑体" pitchFamily="49" charset="-122"/>
                <a:ea typeface="黑体" pitchFamily="49" charset="-122"/>
              </a:rPr>
              <a:t>输出参数在定义时要使用</a:t>
            </a:r>
            <a:r>
              <a:rPr lang="en-US" altLang="zh-CN" dirty="0">
                <a:latin typeface="黑体" pitchFamily="49" charset="-122"/>
                <a:ea typeface="黑体" pitchFamily="49" charset="-122"/>
              </a:rPr>
              <a:t>OUTPUT</a:t>
            </a:r>
            <a:r>
              <a:rPr lang="zh-CN" altLang="en-US" dirty="0">
                <a:latin typeface="黑体" pitchFamily="49" charset="-122"/>
                <a:ea typeface="黑体" pitchFamily="49" charset="-122"/>
              </a:rPr>
              <a:t>关键字，否则会被视为输入参数使用。同样，在调用带输出参数的存储过程时，用以接收返回值的变量在</a:t>
            </a:r>
            <a:r>
              <a:rPr lang="en-US" altLang="zh-CN" dirty="0">
                <a:latin typeface="黑体" pitchFamily="49" charset="-122"/>
                <a:ea typeface="黑体" pitchFamily="49" charset="-122"/>
              </a:rPr>
              <a:t>EXECUTE</a:t>
            </a:r>
            <a:r>
              <a:rPr lang="zh-CN" altLang="en-US" dirty="0">
                <a:latin typeface="黑体" pitchFamily="49" charset="-122"/>
                <a:ea typeface="黑体" pitchFamily="49" charset="-122"/>
              </a:rPr>
              <a:t>语句中也要使用</a:t>
            </a:r>
            <a:r>
              <a:rPr lang="en-US" altLang="zh-CN" dirty="0">
                <a:latin typeface="黑体" pitchFamily="49" charset="-122"/>
                <a:ea typeface="黑体" pitchFamily="49" charset="-122"/>
              </a:rPr>
              <a:t>OUTPUT</a:t>
            </a:r>
            <a:r>
              <a:rPr lang="zh-CN" altLang="en-US" dirty="0">
                <a:latin typeface="黑体" pitchFamily="49" charset="-122"/>
                <a:ea typeface="黑体" pitchFamily="49" charset="-122"/>
              </a:rPr>
              <a:t>关键字。</a:t>
            </a:r>
          </a:p>
        </p:txBody>
      </p:sp>
      <p:sp>
        <p:nvSpPr>
          <p:cNvPr id="19" name="Line 5"/>
          <p:cNvSpPr>
            <a:spLocks noChangeShapeType="1"/>
          </p:cNvSpPr>
          <p:nvPr/>
        </p:nvSpPr>
        <p:spPr bwMode="black">
          <a:xfrm flipV="1">
            <a:off x="1378347" y="4391393"/>
            <a:ext cx="6504010" cy="45719"/>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6" name="矩形 5"/>
          <p:cNvSpPr/>
          <p:nvPr/>
        </p:nvSpPr>
        <p:spPr>
          <a:xfrm>
            <a:off x="1002605" y="1944590"/>
            <a:ext cx="2344078" cy="387798"/>
          </a:xfrm>
          <a:prstGeom prst="rect">
            <a:avLst/>
          </a:prstGeom>
        </p:spPr>
        <p:txBody>
          <a:bodyPr wrap="square">
            <a:spAutoFit/>
          </a:bodyPr>
          <a:lstStyle/>
          <a:p>
            <a:pPr marL="449263" lvl="0" indent="-449263">
              <a:lnSpc>
                <a:spcPct val="80000"/>
              </a:lnSpc>
              <a:spcBef>
                <a:spcPct val="20000"/>
              </a:spcBef>
              <a:spcAft>
                <a:spcPct val="10000"/>
              </a:spcAft>
              <a:buClr>
                <a:srgbClr val="184BB2"/>
              </a:buClr>
              <a:buFont typeface="Wingdings" pitchFamily="2" charset="2"/>
              <a:buChar char="¯"/>
            </a:pPr>
            <a:r>
              <a:rPr lang="zh-CN" altLang="en-US" sz="2400" b="0" kern="0" dirty="0">
                <a:solidFill>
                  <a:srgbClr val="132767"/>
                </a:solidFill>
                <a:latin typeface="黑体" pitchFamily="49" charset="-122"/>
                <a:ea typeface="黑体" pitchFamily="49" charset="-122"/>
              </a:rPr>
              <a:t>知识总结：</a:t>
            </a:r>
          </a:p>
        </p:txBody>
      </p:sp>
      <p:sp>
        <p:nvSpPr>
          <p:cNvPr id="7" name="矩形 6"/>
          <p:cNvSpPr/>
          <p:nvPr/>
        </p:nvSpPr>
        <p:spPr>
          <a:xfrm>
            <a:off x="1560489" y="2600012"/>
            <a:ext cx="6237336" cy="1320041"/>
          </a:xfrm>
          <a:prstGeom prst="rect">
            <a:avLst/>
          </a:prstGeom>
        </p:spPr>
        <p:txBody>
          <a:bodyPr wrap="square">
            <a:spAutoFit/>
          </a:bodyPr>
          <a:lstStyle/>
          <a:p>
            <a:pPr eaLnBrk="1" hangingPunct="1">
              <a:lnSpc>
                <a:spcPct val="150000"/>
              </a:lnSpc>
              <a:buFont typeface="Wingdings" pitchFamily="2" charset="2"/>
              <a:buNone/>
            </a:pPr>
            <a:r>
              <a:rPr lang="zh-CN" altLang="en-US" sz="2000" dirty="0">
                <a:latin typeface="黑体" pitchFamily="49" charset="-122"/>
                <a:ea typeface="黑体" pitchFamily="49" charset="-122"/>
              </a:rPr>
              <a:t>本</a:t>
            </a:r>
            <a:r>
              <a:rPr lang="zh-CN" altLang="en-US" dirty="0">
                <a:latin typeface="黑体" pitchFamily="49" charset="-122"/>
                <a:ea typeface="黑体" pitchFamily="49" charset="-122"/>
              </a:rPr>
              <a:t>任务创建的存储过程中使用了输出参数，输出参数也在存储过程中定义，存储过程可以通过定义输出参数向调用端返回一个或多个值。</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9674" y="332656"/>
            <a:ext cx="4945182" cy="487363"/>
          </a:xfrm>
        </p:spPr>
        <p:txBody>
          <a:bodyPr/>
          <a:lstStyle/>
          <a:p>
            <a:r>
              <a:rPr lang="zh-CN" altLang="en-US" sz="2400" dirty="0">
                <a:latin typeface="+mj-ea"/>
              </a:rPr>
              <a:t>学习子情境 </a:t>
            </a:r>
            <a:r>
              <a:rPr lang="en-US" altLang="zh-CN" sz="2400" dirty="0" smtClean="0">
                <a:latin typeface="+mj-ea"/>
              </a:rPr>
              <a:t>10.3   </a:t>
            </a:r>
            <a:r>
              <a:rPr lang="zh-CN" altLang="en-US" sz="2400" dirty="0" smtClean="0">
                <a:latin typeface="+mj-ea"/>
              </a:rPr>
              <a:t>创建</a:t>
            </a:r>
            <a:r>
              <a:rPr lang="zh-CN" altLang="en-US" sz="2400" dirty="0">
                <a:latin typeface="+mj-ea"/>
              </a:rPr>
              <a:t>与课程管理有关的存储过程</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30425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课程管理中最常见的工作就是查询特定课程的信息或者是查询指定学生的所选课程和数量，这些数据是排课和计算学分的基础和依据，小王计划将此类查询编写为存储过程。</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918053" y="3200423"/>
            <a:ext cx="1601846" cy="607993"/>
          </a:xfrm>
          <a:prstGeom prst="accentCallout2">
            <a:avLst>
              <a:gd name="adj1" fmla="val 26278"/>
              <a:gd name="adj2" fmla="val 104782"/>
              <a:gd name="adj3" fmla="val 26278"/>
              <a:gd name="adj4" fmla="val 122092"/>
              <a:gd name="adj5" fmla="val -113923"/>
              <a:gd name="adj6" fmla="val 123188"/>
            </a:avLst>
          </a:prstGeom>
          <a:noFill/>
          <a:ln w="9525">
            <a:solidFill>
              <a:schemeClr val="hlink"/>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学会使用模板创建存储过程</a:t>
            </a:r>
          </a:p>
        </p:txBody>
      </p:sp>
      <p:sp>
        <p:nvSpPr>
          <p:cNvPr id="179" name="AutoShape 175"/>
          <p:cNvSpPr>
            <a:spLocks/>
          </p:cNvSpPr>
          <p:nvPr/>
        </p:nvSpPr>
        <p:spPr bwMode="auto">
          <a:xfrm>
            <a:off x="6886604" y="3895717"/>
            <a:ext cx="1828800" cy="800099"/>
          </a:xfrm>
          <a:prstGeom prst="accentCallout2">
            <a:avLst>
              <a:gd name="adj1" fmla="val 27865"/>
              <a:gd name="adj2" fmla="val -4246"/>
              <a:gd name="adj3" fmla="val -16579"/>
              <a:gd name="adj4" fmla="val -19269"/>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2.</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管理存储过程</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grpSp>
        <p:nvGrpSpPr>
          <p:cNvPr id="3" name="Group 6"/>
          <p:cNvGrpSpPr>
            <a:grpSpLocks/>
          </p:cNvGrpSpPr>
          <p:nvPr/>
        </p:nvGrpSpPr>
        <p:grpSpPr bwMode="auto">
          <a:xfrm>
            <a:off x="2085981" y="2208284"/>
            <a:ext cx="5715040" cy="1940796"/>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943528"/>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编写查询特定课程信息以及查询学生选课情况的存储过程。</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48</a:t>
            </a:fld>
            <a:endParaRPr lang="en-US" altLang="zh-CN"/>
          </a:p>
        </p:txBody>
      </p:sp>
      <p:sp>
        <p:nvSpPr>
          <p:cNvPr id="6" name="AutoShape 13"/>
          <p:cNvSpPr>
            <a:spLocks noChangeArrowheads="1"/>
          </p:cNvSpPr>
          <p:nvPr/>
        </p:nvSpPr>
        <p:spPr bwMode="gray">
          <a:xfrm>
            <a:off x="1642952" y="1833147"/>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10" name="AutoShape 17"/>
          <p:cNvCxnSpPr>
            <a:cxnSpLocks noChangeShapeType="1"/>
          </p:cNvCxnSpPr>
          <p:nvPr/>
        </p:nvCxnSpPr>
        <p:spPr bwMode="gray">
          <a:xfrm>
            <a:off x="2940569" y="2443975"/>
            <a:ext cx="913973"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802584" y="2279257"/>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3923928" y="2243979"/>
            <a:ext cx="3660299" cy="2531527"/>
          </a:xfrm>
          <a:prstGeom prst="rect">
            <a:avLst/>
          </a:prstGeom>
          <a:noFill/>
          <a:ln w="9525" algn="ctr">
            <a:noFill/>
            <a:miter lim="800000"/>
            <a:headEnd/>
            <a:tailEnd/>
          </a:ln>
          <a:effectLst/>
        </p:spPr>
        <p:txBody>
          <a:bodyPr wrap="square">
            <a:spAutoFit/>
          </a:bodyPr>
          <a:lstStyle/>
          <a:p>
            <a:pPr>
              <a:lnSpc>
                <a:spcPct val="150000"/>
              </a:lnSpc>
              <a:spcBef>
                <a:spcPct val="50000"/>
              </a:spcBef>
              <a:buFont typeface="Arial" pitchFamily="34" charset="0"/>
              <a:buChar char="•"/>
            </a:pPr>
            <a:r>
              <a:rPr lang="zh-CN" altLang="en-US" dirty="0">
                <a:latin typeface="黑体" pitchFamily="49" charset="-122"/>
                <a:ea typeface="黑体" pitchFamily="49" charset="-122"/>
              </a:rPr>
              <a:t>创建一个存储过程</a:t>
            </a:r>
            <a:r>
              <a:rPr lang="en-US" altLang="zh-CN" dirty="0" err="1">
                <a:latin typeface="黑体" pitchFamily="49" charset="-122"/>
                <a:ea typeface="黑体" pitchFamily="49" charset="-122"/>
              </a:rPr>
              <a:t>proc_RetrCourse</a:t>
            </a:r>
            <a:r>
              <a:rPr lang="zh-CN" altLang="en-US" dirty="0">
                <a:latin typeface="黑体" pitchFamily="49" charset="-122"/>
                <a:ea typeface="黑体" pitchFamily="49" charset="-122"/>
              </a:rPr>
              <a:t>，用于返回指定课程编号的课程名称，该存储过程对传递的参数进行模式匹配。如果没有提供参数，则使用预设的默认值（课程编号为</a:t>
            </a:r>
            <a:r>
              <a:rPr lang="en-US" altLang="zh-CN" dirty="0">
                <a:latin typeface="黑体" pitchFamily="49" charset="-122"/>
                <a:ea typeface="黑体" pitchFamily="49" charset="-122"/>
              </a:rPr>
              <a:t>1001</a:t>
            </a:r>
            <a:r>
              <a:rPr lang="zh-CN" altLang="en-US" dirty="0">
                <a:latin typeface="黑体" pitchFamily="49" charset="-122"/>
                <a:ea typeface="黑体" pitchFamily="49" charset="-122"/>
              </a:rPr>
              <a:t>）</a:t>
            </a:r>
            <a:endParaRPr lang="en-US" altLang="zh-CN"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smtClean="0"/>
              <a:t>1</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sp>
        <p:nvSpPr>
          <p:cNvPr id="6" name="AutoShape 4"/>
          <p:cNvSpPr>
            <a:spLocks noChangeArrowheads="1"/>
          </p:cNvSpPr>
          <p:nvPr/>
        </p:nvSpPr>
        <p:spPr bwMode="gray">
          <a:xfrm>
            <a:off x="2018986" y="1876662"/>
            <a:ext cx="6155639" cy="966112"/>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71814" y="206048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51512" y="212886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05146" y="210452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29466" y="1930529"/>
            <a:ext cx="5845159" cy="858377"/>
          </a:xfrm>
          <a:prstGeom prst="rect">
            <a:avLst/>
          </a:prstGeom>
          <a:noFill/>
          <a:ln w="9525" algn="ctr">
            <a:noFill/>
            <a:miter lim="800000"/>
            <a:headEnd/>
            <a:tailEnd/>
          </a:ln>
          <a:effectLst/>
        </p:spPr>
        <p:txBody>
          <a:bodyPr wrap="square">
            <a:spAutoFit/>
          </a:bodyPr>
          <a:lstStyle/>
          <a:p>
            <a:pPr>
              <a:lnSpc>
                <a:spcPct val="15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中，依次展开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a:t>
            </a:r>
          </a:p>
          <a:p>
            <a:pPr>
              <a:lnSpc>
                <a:spcPct val="150000"/>
              </a:lnSpc>
            </a:pPr>
            <a:r>
              <a:rPr lang="zh-CN" altLang="en-US" dirty="0">
                <a:solidFill>
                  <a:schemeClr val="tx2">
                    <a:lumMod val="50000"/>
                  </a:schemeClr>
                </a:solidFill>
                <a:latin typeface="黑体" pitchFamily="49" charset="-122"/>
                <a:ea typeface="黑体" pitchFamily="49" charset="-122"/>
              </a:rPr>
              <a:t>       库</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可编程性</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
        <p:nvSpPr>
          <p:cNvPr id="11" name="AutoShape 4"/>
          <p:cNvSpPr>
            <a:spLocks noChangeArrowheads="1"/>
          </p:cNvSpPr>
          <p:nvPr/>
        </p:nvSpPr>
        <p:spPr bwMode="gray">
          <a:xfrm>
            <a:off x="2064002" y="3210008"/>
            <a:ext cx="2550236" cy="145302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941639" y="369916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65185" y="373646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821662" y="379612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 name="矩形 2"/>
          <p:cNvSpPr/>
          <p:nvPr/>
        </p:nvSpPr>
        <p:spPr>
          <a:xfrm>
            <a:off x="2329466" y="3344366"/>
            <a:ext cx="2069976" cy="1200329"/>
          </a:xfrm>
          <a:prstGeom prst="rect">
            <a:avLst/>
          </a:prstGeom>
        </p:spPr>
        <p:txBody>
          <a:bodyPr wrap="square">
            <a:spAutoFit/>
          </a:bodyPr>
          <a:lstStyle/>
          <a:p>
            <a:pPr>
              <a:buFont typeface="Arial" pitchFamily="34" charset="0"/>
              <a:buNone/>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存储过程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，再单击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a:t>
            </a:r>
            <a:r>
              <a:rPr lang="zh-CN" altLang="en-US" dirty="0" smtClean="0">
                <a:solidFill>
                  <a:schemeClr val="tx2">
                    <a:lumMod val="50000"/>
                  </a:schemeClr>
                </a:solidFill>
                <a:latin typeface="黑体" pitchFamily="49" charset="-122"/>
                <a:ea typeface="黑体" pitchFamily="49" charset="-122"/>
              </a:rPr>
              <a:t>存储过程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10.10</a:t>
            </a:r>
            <a:r>
              <a:rPr lang="zh-CN" altLang="en-US" dirty="0">
                <a:solidFill>
                  <a:schemeClr val="tx2">
                    <a:lumMod val="50000"/>
                  </a:schemeClr>
                </a:solidFill>
                <a:latin typeface="黑体" pitchFamily="49" charset="-122"/>
                <a:ea typeface="黑体" pitchFamily="49" charset="-122"/>
              </a:rPr>
              <a:t>所示。</a:t>
            </a:r>
          </a:p>
        </p:txBody>
      </p:sp>
      <p:pic>
        <p:nvPicPr>
          <p:cNvPr id="16" name="Picture 4"/>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gray">
          <a:xfrm>
            <a:off x="4974596" y="2924944"/>
            <a:ext cx="3716812" cy="3682570"/>
          </a:xfrm>
          <a:prstGeom prst="rect">
            <a:avLst/>
          </a:prstGeom>
          <a:noFill/>
          <a:ln w="9525">
            <a:noFill/>
            <a:miter lim="800000"/>
            <a:headEnd/>
            <a:tailEnd/>
          </a:ln>
        </p:spPr>
      </p:pic>
      <p:sp>
        <p:nvSpPr>
          <p:cNvPr id="17" name="矩形 4"/>
          <p:cNvSpPr>
            <a:spLocks noChangeArrowheads="1"/>
          </p:cNvSpPr>
          <p:nvPr/>
        </p:nvSpPr>
        <p:spPr bwMode="auto">
          <a:xfrm>
            <a:off x="3739977" y="5304402"/>
            <a:ext cx="105027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10.10</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5809278" cy="487363"/>
          </a:xfrm>
        </p:spPr>
        <p:txBody>
          <a:bodyPr/>
          <a:lstStyle/>
          <a:p>
            <a:r>
              <a:rPr lang="zh-CN" altLang="en-US" sz="2800" dirty="0">
                <a:latin typeface="黑体" pitchFamily="49" charset="-122"/>
              </a:rPr>
              <a:t>学习子</a:t>
            </a:r>
            <a:r>
              <a:rPr lang="zh-CN" altLang="en-US" sz="2800" dirty="0" smtClean="0">
                <a:latin typeface="黑体" pitchFamily="49" charset="-122"/>
              </a:rPr>
              <a:t>情境</a:t>
            </a:r>
            <a:r>
              <a:rPr lang="en-US" altLang="zh-CN" sz="2800" dirty="0" smtClean="0">
                <a:latin typeface="黑体" pitchFamily="49" charset="-122"/>
              </a:rPr>
              <a:t>10.1   </a:t>
            </a:r>
            <a:r>
              <a:rPr lang="zh-CN" altLang="en-US" sz="2800" dirty="0" smtClean="0">
                <a:latin typeface="黑体" pitchFamily="49" charset="-122"/>
              </a:rPr>
              <a:t>创建</a:t>
            </a:r>
            <a:r>
              <a:rPr lang="zh-CN" altLang="en-US" sz="2800" dirty="0">
                <a:latin typeface="黑体" pitchFamily="49" charset="-122"/>
              </a:rPr>
              <a:t>与学生管理有关的存储</a:t>
            </a:r>
            <a:r>
              <a:rPr lang="zh-CN" altLang="en-US" sz="2800" dirty="0" smtClean="0">
                <a:latin typeface="黑体" pitchFamily="49" charset="-122"/>
              </a:rPr>
              <a:t>过程</a:t>
            </a:r>
            <a:endParaRPr lang="zh-CN" altLang="en-US" sz="25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244143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43042" y="2785633"/>
            <a:ext cx="5929354"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高校每学年的第一学期都有新生入学，新生的信息输入是每学年开始的必须工作；除此之外，很多时候都需要查询特定的学生信息，因此小王需要编写相应的存储过程以完成如上管理工作。</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1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sp>
        <p:nvSpPr>
          <p:cNvPr id="6" name="AutoShape 4"/>
          <p:cNvSpPr>
            <a:spLocks noChangeArrowheads="1"/>
          </p:cNvSpPr>
          <p:nvPr/>
        </p:nvSpPr>
        <p:spPr bwMode="gray">
          <a:xfrm>
            <a:off x="1879567" y="1785926"/>
            <a:ext cx="5860785" cy="121102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92945"/>
            <a:ext cx="5316592" cy="869533"/>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在</a:t>
            </a:r>
            <a:r>
              <a:rPr lang="en-US" altLang="zh-CN" dirty="0">
                <a:solidFill>
                  <a:schemeClr val="tx2">
                    <a:lumMod val="50000"/>
                  </a:schemeClr>
                </a:solidFill>
              </a:rPr>
              <a:t>【</a:t>
            </a:r>
            <a:r>
              <a:rPr lang="zh-CN" altLang="en-US" dirty="0">
                <a:solidFill>
                  <a:schemeClr val="tx2">
                    <a:lumMod val="50000"/>
                  </a:schemeClr>
                </a:solidFill>
              </a:rPr>
              <a:t>查询</a:t>
            </a:r>
            <a:r>
              <a:rPr lang="en-US" altLang="zh-CN" dirty="0">
                <a:solidFill>
                  <a:schemeClr val="tx2">
                    <a:lumMod val="50000"/>
                  </a:schemeClr>
                </a:solidFill>
              </a:rPr>
              <a:t>】</a:t>
            </a:r>
            <a:r>
              <a:rPr lang="zh-CN" altLang="en-US" dirty="0">
                <a:solidFill>
                  <a:schemeClr val="tx2">
                    <a:lumMod val="50000"/>
                  </a:schemeClr>
                </a:solidFill>
              </a:rPr>
              <a:t>工具栏上，单击</a:t>
            </a:r>
            <a:r>
              <a:rPr lang="en-US" altLang="zh-CN" dirty="0">
                <a:solidFill>
                  <a:schemeClr val="tx2">
                    <a:lumMod val="50000"/>
                  </a:schemeClr>
                </a:solidFill>
              </a:rPr>
              <a:t>【</a:t>
            </a:r>
            <a:r>
              <a:rPr lang="zh-CN" altLang="en-US" dirty="0">
                <a:solidFill>
                  <a:schemeClr val="tx2">
                    <a:lumMod val="50000"/>
                  </a:schemeClr>
                </a:solidFill>
              </a:rPr>
              <a:t>指定模板</a:t>
            </a:r>
            <a:r>
              <a:rPr lang="zh-CN" altLang="en-US" dirty="0" smtClean="0">
                <a:solidFill>
                  <a:schemeClr val="tx2">
                    <a:lumMod val="50000"/>
                  </a:schemeClr>
                </a:solidFill>
              </a:rPr>
              <a:t>参数的</a:t>
            </a:r>
            <a:r>
              <a:rPr lang="zh-CN" altLang="en-US" dirty="0">
                <a:solidFill>
                  <a:schemeClr val="tx2">
                    <a:lumMod val="50000"/>
                  </a:schemeClr>
                </a:solidFill>
              </a:rPr>
              <a:t>值</a:t>
            </a:r>
            <a:r>
              <a:rPr lang="en-US" altLang="zh-CN" dirty="0">
                <a:solidFill>
                  <a:schemeClr val="tx2">
                    <a:lumMod val="50000"/>
                  </a:schemeClr>
                </a:solidFill>
              </a:rPr>
              <a:t>】</a:t>
            </a:r>
            <a:r>
              <a:rPr lang="zh-CN" altLang="en-US" dirty="0">
                <a:solidFill>
                  <a:schemeClr val="tx2">
                    <a:lumMod val="50000"/>
                  </a:schemeClr>
                </a:solidFill>
              </a:rPr>
              <a:t>图标。</a:t>
            </a:r>
          </a:p>
        </p:txBody>
      </p:sp>
      <p:sp>
        <p:nvSpPr>
          <p:cNvPr id="12" name="AutoShape 4"/>
          <p:cNvSpPr>
            <a:spLocks noChangeArrowheads="1"/>
          </p:cNvSpPr>
          <p:nvPr/>
        </p:nvSpPr>
        <p:spPr bwMode="gray">
          <a:xfrm>
            <a:off x="1885918" y="3157946"/>
            <a:ext cx="5860785" cy="294702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001681" y="3453025"/>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665594" y="353770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935013" y="3497071"/>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275338" y="3338796"/>
            <a:ext cx="5455571" cy="2585323"/>
          </a:xfrm>
          <a:prstGeom prst="rect">
            <a:avLst/>
          </a:prstGeom>
          <a:noFill/>
          <a:ln w="9525" algn="ctr">
            <a:noFill/>
            <a:miter lim="800000"/>
            <a:headEnd/>
            <a:tailEnd/>
          </a:ln>
          <a:effectLst/>
        </p:spPr>
        <p:txBody>
          <a:bodyPr wrap="square">
            <a:spAutoFit/>
          </a:bodyPr>
          <a:lstStyle/>
          <a:p>
            <a:pPr>
              <a:lnSpc>
                <a:spcPct val="150000"/>
              </a:lnSpc>
            </a:pPr>
            <a:r>
              <a:rPr lang="zh-CN" altLang="en-US" dirty="0">
                <a:solidFill>
                  <a:schemeClr val="tx2">
                    <a:lumMod val="50000"/>
                  </a:schemeClr>
                </a:solidFill>
              </a:rPr>
              <a:t>在</a:t>
            </a:r>
            <a:r>
              <a:rPr lang="en-US" altLang="zh-CN" dirty="0">
                <a:solidFill>
                  <a:schemeClr val="tx2">
                    <a:lumMod val="50000"/>
                  </a:schemeClr>
                </a:solidFill>
              </a:rPr>
              <a:t>【</a:t>
            </a:r>
            <a:r>
              <a:rPr lang="zh-CN" altLang="en-US" dirty="0">
                <a:solidFill>
                  <a:schemeClr val="tx2">
                    <a:lumMod val="50000"/>
                  </a:schemeClr>
                </a:solidFill>
              </a:rPr>
              <a:t>指定模板参数的值</a:t>
            </a:r>
            <a:r>
              <a:rPr lang="en-US" altLang="zh-CN" dirty="0">
                <a:solidFill>
                  <a:schemeClr val="tx2">
                    <a:lumMod val="50000"/>
                  </a:schemeClr>
                </a:solidFill>
              </a:rPr>
              <a:t>】</a:t>
            </a:r>
            <a:r>
              <a:rPr lang="zh-CN" altLang="en-US" dirty="0">
                <a:solidFill>
                  <a:schemeClr val="tx2">
                    <a:lumMod val="50000"/>
                  </a:schemeClr>
                </a:solidFill>
              </a:rPr>
              <a:t>对话框中</a:t>
            </a:r>
            <a:r>
              <a:rPr lang="zh-CN" altLang="en-US" dirty="0" smtClean="0">
                <a:solidFill>
                  <a:schemeClr val="tx2">
                    <a:lumMod val="50000"/>
                  </a:schemeClr>
                </a:solidFill>
              </a:rPr>
              <a:t>，将</a:t>
            </a:r>
            <a:r>
              <a:rPr lang="en-US" altLang="zh-CN" dirty="0" err="1" smtClean="0">
                <a:solidFill>
                  <a:schemeClr val="tx2">
                    <a:lumMod val="50000"/>
                  </a:schemeClr>
                </a:solidFill>
              </a:rPr>
              <a:t>Procedure_name</a:t>
            </a:r>
            <a:r>
              <a:rPr lang="zh-CN" altLang="en-US" dirty="0">
                <a:solidFill>
                  <a:schemeClr val="tx2">
                    <a:lumMod val="50000"/>
                  </a:schemeClr>
                </a:solidFill>
              </a:rPr>
              <a:t>的参数值</a:t>
            </a:r>
            <a:r>
              <a:rPr lang="zh-CN" altLang="en-US" dirty="0" smtClean="0">
                <a:solidFill>
                  <a:schemeClr val="tx2">
                    <a:lumMod val="50000"/>
                  </a:schemeClr>
                </a:solidFill>
              </a:rPr>
              <a:t>修改</a:t>
            </a:r>
            <a:r>
              <a:rPr lang="en-US" altLang="zh-CN" dirty="0" err="1" smtClean="0">
                <a:solidFill>
                  <a:schemeClr val="tx2">
                    <a:lumMod val="50000"/>
                  </a:schemeClr>
                </a:solidFill>
              </a:rPr>
              <a:t>proc_RetrCourse</a:t>
            </a:r>
            <a:r>
              <a:rPr lang="zh-CN" altLang="en-US" dirty="0">
                <a:solidFill>
                  <a:schemeClr val="tx2">
                    <a:lumMod val="50000"/>
                  </a:schemeClr>
                </a:solidFill>
              </a:rPr>
              <a:t>，</a:t>
            </a:r>
          </a:p>
          <a:p>
            <a:pPr>
              <a:lnSpc>
                <a:spcPct val="150000"/>
              </a:lnSpc>
            </a:pPr>
            <a:r>
              <a:rPr lang="zh-CN" altLang="en-US" dirty="0">
                <a:solidFill>
                  <a:schemeClr val="tx2">
                    <a:lumMod val="50000"/>
                  </a:schemeClr>
                </a:solidFill>
              </a:rPr>
              <a:t> </a:t>
            </a:r>
            <a:r>
              <a:rPr lang="en-US" altLang="zh-CN" dirty="0">
                <a:solidFill>
                  <a:schemeClr val="tx2">
                    <a:lumMod val="50000"/>
                  </a:schemeClr>
                </a:solidFill>
              </a:rPr>
              <a:t>@Param1</a:t>
            </a:r>
            <a:r>
              <a:rPr lang="zh-CN" altLang="en-US" dirty="0">
                <a:solidFill>
                  <a:schemeClr val="tx2">
                    <a:lumMod val="50000"/>
                  </a:schemeClr>
                </a:solidFill>
              </a:rPr>
              <a:t>的参数值改为</a:t>
            </a:r>
            <a:r>
              <a:rPr lang="en-US" altLang="zh-CN" dirty="0">
                <a:solidFill>
                  <a:schemeClr val="tx2">
                    <a:lumMod val="50000"/>
                  </a:schemeClr>
                </a:solidFill>
              </a:rPr>
              <a:t>@</a:t>
            </a:r>
            <a:r>
              <a:rPr lang="en-US" altLang="zh-CN" dirty="0" err="1">
                <a:solidFill>
                  <a:schemeClr val="tx2">
                    <a:lumMod val="50000"/>
                  </a:schemeClr>
                </a:solidFill>
              </a:rPr>
              <a:t>CourseId</a:t>
            </a:r>
            <a:r>
              <a:rPr lang="zh-CN" altLang="en-US" dirty="0">
                <a:solidFill>
                  <a:schemeClr val="tx2">
                    <a:lumMod val="50000"/>
                  </a:schemeClr>
                </a:solidFill>
              </a:rPr>
              <a:t>，</a:t>
            </a:r>
          </a:p>
          <a:p>
            <a:pPr>
              <a:lnSpc>
                <a:spcPct val="150000"/>
              </a:lnSpc>
            </a:pPr>
            <a:r>
              <a:rPr lang="zh-CN" altLang="en-US" dirty="0">
                <a:solidFill>
                  <a:schemeClr val="tx2">
                    <a:lumMod val="50000"/>
                  </a:schemeClr>
                </a:solidFill>
              </a:rPr>
              <a:t> </a:t>
            </a:r>
            <a:r>
              <a:rPr lang="en-US" altLang="zh-CN" dirty="0">
                <a:solidFill>
                  <a:schemeClr val="tx2">
                    <a:lumMod val="50000"/>
                  </a:schemeClr>
                </a:solidFill>
              </a:rPr>
              <a:t>Datatype_For_Param1</a:t>
            </a:r>
            <a:r>
              <a:rPr lang="zh-CN" altLang="en-US" dirty="0">
                <a:solidFill>
                  <a:schemeClr val="tx2">
                    <a:lumMod val="50000"/>
                  </a:schemeClr>
                </a:solidFill>
              </a:rPr>
              <a:t>的参数值改为</a:t>
            </a:r>
            <a:r>
              <a:rPr lang="en-US" altLang="zh-CN" dirty="0">
                <a:solidFill>
                  <a:schemeClr val="tx2">
                    <a:lumMod val="50000"/>
                  </a:schemeClr>
                </a:solidFill>
              </a:rPr>
              <a:t>char(4)</a:t>
            </a:r>
            <a:r>
              <a:rPr lang="zh-CN" altLang="en-US" dirty="0">
                <a:solidFill>
                  <a:schemeClr val="tx2">
                    <a:lumMod val="50000"/>
                  </a:schemeClr>
                </a:solidFill>
              </a:rPr>
              <a:t>，</a:t>
            </a:r>
          </a:p>
          <a:p>
            <a:pPr>
              <a:lnSpc>
                <a:spcPct val="150000"/>
              </a:lnSpc>
            </a:pPr>
            <a:r>
              <a:rPr lang="zh-CN" altLang="en-US" dirty="0">
                <a:solidFill>
                  <a:schemeClr val="tx2">
                    <a:lumMod val="50000"/>
                  </a:schemeClr>
                </a:solidFill>
              </a:rPr>
              <a:t> </a:t>
            </a:r>
            <a:r>
              <a:rPr lang="en-US" altLang="zh-CN" dirty="0">
                <a:solidFill>
                  <a:schemeClr val="tx2">
                    <a:lumMod val="50000"/>
                  </a:schemeClr>
                </a:solidFill>
              </a:rPr>
              <a:t>Dfault_Value_For_Param1</a:t>
            </a:r>
            <a:r>
              <a:rPr lang="zh-CN" altLang="en-US" dirty="0">
                <a:solidFill>
                  <a:schemeClr val="tx2">
                    <a:lumMod val="50000"/>
                  </a:schemeClr>
                </a:solidFill>
              </a:rPr>
              <a:t>的参数值改为</a:t>
            </a:r>
            <a:r>
              <a:rPr lang="en-US" altLang="zh-CN" dirty="0">
                <a:solidFill>
                  <a:schemeClr val="tx2">
                    <a:lumMod val="50000"/>
                  </a:schemeClr>
                </a:solidFill>
              </a:rPr>
              <a:t>'1001'</a:t>
            </a:r>
            <a:r>
              <a:rPr lang="zh-CN" altLang="en-US" dirty="0">
                <a:solidFill>
                  <a:schemeClr val="tx2">
                    <a:lumMod val="50000"/>
                  </a:schemeClr>
                </a:solidFill>
              </a:rPr>
              <a:t>，</a:t>
            </a:r>
          </a:p>
          <a:p>
            <a:pPr>
              <a:lnSpc>
                <a:spcPct val="150000"/>
              </a:lnSpc>
            </a:pPr>
            <a:r>
              <a:rPr lang="zh-CN" altLang="en-US" dirty="0">
                <a:solidFill>
                  <a:schemeClr val="tx2">
                    <a:lumMod val="50000"/>
                  </a:schemeClr>
                </a:solidFill>
              </a:rPr>
              <a:t>       单击</a:t>
            </a:r>
            <a:r>
              <a:rPr lang="en-US" altLang="zh-CN" dirty="0">
                <a:solidFill>
                  <a:schemeClr val="tx2">
                    <a:lumMod val="50000"/>
                  </a:schemeClr>
                </a:solidFill>
              </a:rPr>
              <a:t>【</a:t>
            </a:r>
            <a:r>
              <a:rPr lang="zh-CN" altLang="en-US" dirty="0">
                <a:solidFill>
                  <a:schemeClr val="tx2">
                    <a:lumMod val="50000"/>
                  </a:schemeClr>
                </a:solidFill>
              </a:rPr>
              <a:t>确定</a:t>
            </a:r>
            <a:r>
              <a:rPr lang="en-US" altLang="zh-CN" dirty="0">
                <a:solidFill>
                  <a:schemeClr val="tx2">
                    <a:lumMod val="50000"/>
                  </a:schemeClr>
                </a:solidFill>
              </a:rPr>
              <a:t>】</a:t>
            </a:r>
            <a:r>
              <a:rPr lang="zh-CN" altLang="en-US" dirty="0">
                <a:solidFill>
                  <a:schemeClr val="tx2">
                    <a:lumMod val="50000"/>
                  </a:schemeClr>
                </a:solidFill>
              </a:rPr>
              <a: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1 </a:t>
            </a:r>
            <a:r>
              <a:rPr lang="zh-CN" altLang="en-US" sz="2800"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sp>
        <p:nvSpPr>
          <p:cNvPr id="6" name="AutoShape 4"/>
          <p:cNvSpPr>
            <a:spLocks noChangeArrowheads="1"/>
          </p:cNvSpPr>
          <p:nvPr/>
        </p:nvSpPr>
        <p:spPr bwMode="gray">
          <a:xfrm>
            <a:off x="1879567" y="1785926"/>
            <a:ext cx="6082792" cy="113901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20810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1656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1250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60193" y="1936606"/>
            <a:ext cx="5316592"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在存储过程模板中，将产生的</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语句修</a:t>
            </a:r>
          </a:p>
          <a:p>
            <a:pPr algn="just">
              <a:lnSpc>
                <a:spcPct val="150000"/>
              </a:lnSpc>
            </a:pPr>
            <a:r>
              <a:rPr lang="zh-CN" altLang="en-US" dirty="0">
                <a:solidFill>
                  <a:schemeClr val="tx2">
                    <a:lumMod val="50000"/>
                  </a:schemeClr>
                </a:solidFill>
                <a:latin typeface="黑体" pitchFamily="49" charset="-122"/>
                <a:ea typeface="黑体" pitchFamily="49" charset="-122"/>
              </a:rPr>
              <a:t>       改为如下所示 ：</a:t>
            </a:r>
          </a:p>
        </p:txBody>
      </p:sp>
      <p:pic>
        <p:nvPicPr>
          <p:cNvPr id="1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18371"/>
          <a:stretch/>
        </p:blipFill>
        <p:spPr bwMode="auto">
          <a:xfrm>
            <a:off x="5148064" y="2543549"/>
            <a:ext cx="3456384" cy="4189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AutoShape 4"/>
          <p:cNvSpPr>
            <a:spLocks noChangeArrowheads="1"/>
          </p:cNvSpPr>
          <p:nvPr/>
        </p:nvSpPr>
        <p:spPr bwMode="gray">
          <a:xfrm>
            <a:off x="1845945" y="3179573"/>
            <a:ext cx="3139593" cy="113901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11"/>
          <p:cNvSpPr>
            <a:spLocks noChangeArrowheads="1"/>
          </p:cNvSpPr>
          <p:nvPr/>
        </p:nvSpPr>
        <p:spPr bwMode="gray">
          <a:xfrm>
            <a:off x="961708" y="347465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13"/>
          <p:cNvSpPr>
            <a:spLocks/>
          </p:cNvSpPr>
          <p:nvPr/>
        </p:nvSpPr>
        <p:spPr bwMode="gray">
          <a:xfrm rot="15937656">
            <a:off x="1625621" y="355932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6" name="Text Box 16"/>
          <p:cNvSpPr txBox="1">
            <a:spLocks noChangeArrowheads="1"/>
          </p:cNvSpPr>
          <p:nvPr/>
        </p:nvSpPr>
        <p:spPr bwMode="gray">
          <a:xfrm>
            <a:off x="895040" y="351869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17" name="Rectangle 20"/>
          <p:cNvSpPr>
            <a:spLocks noChangeArrowheads="1"/>
          </p:cNvSpPr>
          <p:nvPr/>
        </p:nvSpPr>
        <p:spPr bwMode="black">
          <a:xfrm>
            <a:off x="2191146" y="3278551"/>
            <a:ext cx="2627343"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分析</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测试</a:t>
            </a:r>
            <a:r>
              <a:rPr lang="zh-CN" altLang="en-US" dirty="0" smtClean="0">
                <a:solidFill>
                  <a:schemeClr val="tx2">
                    <a:lumMod val="50000"/>
                  </a:schemeClr>
                </a:solidFill>
                <a:latin typeface="黑体" pitchFamily="49" charset="-122"/>
                <a:ea typeface="黑体" pitchFamily="49" charset="-122"/>
              </a:rPr>
              <a:t>语法。</a:t>
            </a:r>
            <a:endParaRPr lang="zh-CN" altLang="en-US" dirty="0">
              <a:solidFill>
                <a:schemeClr val="tx2">
                  <a:lumMod val="50000"/>
                </a:schemeClr>
              </a:solidFill>
              <a:latin typeface="黑体" pitchFamily="49" charset="-122"/>
              <a:ea typeface="黑体" pitchFamily="49" charset="-122"/>
            </a:endParaRPr>
          </a:p>
        </p:txBody>
      </p:sp>
      <p:sp>
        <p:nvSpPr>
          <p:cNvPr id="18" name="AutoShape 4"/>
          <p:cNvSpPr>
            <a:spLocks noChangeArrowheads="1"/>
          </p:cNvSpPr>
          <p:nvPr/>
        </p:nvSpPr>
        <p:spPr bwMode="gray">
          <a:xfrm>
            <a:off x="1845945" y="4512816"/>
            <a:ext cx="3139593" cy="136445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9" name="AutoShape 11"/>
          <p:cNvSpPr>
            <a:spLocks noChangeArrowheads="1"/>
          </p:cNvSpPr>
          <p:nvPr/>
        </p:nvSpPr>
        <p:spPr bwMode="gray">
          <a:xfrm>
            <a:off x="961708" y="480789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0" name="Arc 13"/>
          <p:cNvSpPr>
            <a:spLocks/>
          </p:cNvSpPr>
          <p:nvPr/>
        </p:nvSpPr>
        <p:spPr bwMode="gray">
          <a:xfrm rot="15937656">
            <a:off x="1625621" y="489257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1" name="Text Box 16"/>
          <p:cNvSpPr txBox="1">
            <a:spLocks noChangeArrowheads="1"/>
          </p:cNvSpPr>
          <p:nvPr/>
        </p:nvSpPr>
        <p:spPr bwMode="gray">
          <a:xfrm>
            <a:off x="895040" y="485194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2" name="Rectangle 20"/>
          <p:cNvSpPr>
            <a:spLocks noChangeArrowheads="1"/>
          </p:cNvSpPr>
          <p:nvPr/>
        </p:nvSpPr>
        <p:spPr bwMode="black">
          <a:xfrm>
            <a:off x="2293620" y="4594879"/>
            <a:ext cx="2422396" cy="1200329"/>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查询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，在数据库中创建该存储过程。</a:t>
            </a:r>
          </a:p>
        </p:txBody>
      </p:sp>
    </p:spTree>
    <p:extLst>
      <p:ext uri="{BB962C8B-B14F-4D97-AF65-F5344CB8AC3E}">
        <p14:creationId xmlns:p14="http://schemas.microsoft.com/office/powerpoint/2010/main" xmlns="" val="6849134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1</a:t>
            </a:r>
            <a:r>
              <a:rPr lang="zh-CN" altLang="en-US" sz="2800" dirty="0" smtClean="0">
                <a:latin typeface="黑体" pitchFamily="49" charset="-122"/>
              </a:rPr>
              <a:t>（续）</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4"/>
          <p:cNvSpPr>
            <a:spLocks noChangeArrowheads="1"/>
          </p:cNvSpPr>
          <p:nvPr/>
        </p:nvSpPr>
        <p:spPr bwMode="gray">
          <a:xfrm>
            <a:off x="1879567" y="1714488"/>
            <a:ext cx="3628537" cy="2074552"/>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57346" y="2506394"/>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64405" y="260335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28171" y="253942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8</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75503" y="1874601"/>
            <a:ext cx="3222871" cy="1754326"/>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如果要保存脚本，可在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菜单上，单击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保存</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。输入新的文件名，再单击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保存</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即可。</a:t>
            </a:r>
          </a:p>
        </p:txBody>
      </p:sp>
      <p:sp>
        <p:nvSpPr>
          <p:cNvPr id="11" name="AutoShape 4"/>
          <p:cNvSpPr>
            <a:spLocks noChangeArrowheads="1"/>
          </p:cNvSpPr>
          <p:nvPr/>
        </p:nvSpPr>
        <p:spPr bwMode="gray">
          <a:xfrm>
            <a:off x="1963795" y="3876000"/>
            <a:ext cx="3544309" cy="149721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079558" y="409094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12890" y="413499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9</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246383" y="4013152"/>
            <a:ext cx="2901681" cy="120032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新建一查询文件，输入查询语句，执行</a:t>
            </a:r>
            <a:r>
              <a:rPr lang="zh-CN" altLang="en-US" dirty="0" smtClean="0">
                <a:solidFill>
                  <a:schemeClr val="tx2">
                    <a:lumMod val="50000"/>
                  </a:schemeClr>
                </a:solidFill>
                <a:latin typeface="黑体" pitchFamily="49" charset="-122"/>
                <a:ea typeface="黑体" pitchFamily="49" charset="-122"/>
              </a:rPr>
              <a:t>存储过程</a:t>
            </a:r>
            <a:r>
              <a:rPr lang="en-US" altLang="zh-CN" dirty="0" err="1">
                <a:solidFill>
                  <a:schemeClr val="tx2">
                    <a:lumMod val="50000"/>
                  </a:schemeClr>
                </a:solidFill>
                <a:latin typeface="黑体" pitchFamily="49" charset="-122"/>
                <a:ea typeface="黑体" pitchFamily="49" charset="-122"/>
              </a:rPr>
              <a:t>proc_RetrCourse</a:t>
            </a:r>
            <a:r>
              <a:rPr lang="zh-CN" altLang="en-US" dirty="0">
                <a:solidFill>
                  <a:schemeClr val="tx2">
                    <a:lumMod val="50000"/>
                  </a:schemeClr>
                </a:solidFill>
                <a:latin typeface="黑体" pitchFamily="49" charset="-122"/>
                <a:ea typeface="黑体" pitchFamily="49" charset="-122"/>
              </a:rPr>
              <a:t>，执行结果如图</a:t>
            </a:r>
            <a:r>
              <a:rPr lang="en-US" altLang="zh-CN" dirty="0">
                <a:solidFill>
                  <a:schemeClr val="tx2">
                    <a:lumMod val="50000"/>
                  </a:schemeClr>
                </a:solidFill>
                <a:latin typeface="黑体" pitchFamily="49" charset="-122"/>
                <a:ea typeface="黑体" pitchFamily="49" charset="-122"/>
              </a:rPr>
              <a:t>10.11</a:t>
            </a:r>
          </a:p>
        </p:txBody>
      </p:sp>
      <p:sp>
        <p:nvSpPr>
          <p:cNvPr id="26" name="Arc 13"/>
          <p:cNvSpPr>
            <a:spLocks/>
          </p:cNvSpPr>
          <p:nvPr/>
        </p:nvSpPr>
        <p:spPr bwMode="gray">
          <a:xfrm rot="15937656">
            <a:off x="1764406" y="414996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21" name="Picture 3"/>
          <p:cNvPicPr>
            <a:picLocks noChangeArrowheads="1"/>
          </p:cNvPicPr>
          <p:nvPr/>
        </p:nvPicPr>
        <p:blipFill rotWithShape="1">
          <a:blip r:embed="rId2" cstate="print">
            <a:extLst>
              <a:ext uri="{28A0092B-C50C-407E-A947-70E740481C1C}">
                <a14:useLocalDpi xmlns:a14="http://schemas.microsoft.com/office/drawing/2010/main" xmlns="" val="0"/>
              </a:ext>
            </a:extLst>
          </a:blip>
          <a:srcRect r="19695"/>
          <a:stretch/>
        </p:blipFill>
        <p:spPr bwMode="auto">
          <a:xfrm>
            <a:off x="5514032" y="1877683"/>
            <a:ext cx="3331511" cy="4270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en-US" dirty="0" smtClean="0"/>
              <a:t>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53</a:t>
            </a:fld>
            <a:endParaRPr lang="en-US" altLang="zh-CN"/>
          </a:p>
        </p:txBody>
      </p:sp>
      <p:pic>
        <p:nvPicPr>
          <p:cNvPr id="11"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55271"/>
          <a:stretch/>
        </p:blipFill>
        <p:spPr bwMode="auto">
          <a:xfrm>
            <a:off x="1206672" y="2098508"/>
            <a:ext cx="2856705" cy="12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10179" y="2072936"/>
            <a:ext cx="2743200" cy="1300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7"/>
          <p:cNvSpPr>
            <a:spLocks noChangeArrowheads="1"/>
          </p:cNvSpPr>
          <p:nvPr/>
        </p:nvSpPr>
        <p:spPr bwMode="auto">
          <a:xfrm>
            <a:off x="7164288" y="2975145"/>
            <a:ext cx="9858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b="1">
                <a:solidFill>
                  <a:schemeClr val="accent2"/>
                </a:solidFill>
                <a:sym typeface="Arial" pitchFamily="34" charset="0"/>
              </a:rPr>
              <a:t>图</a:t>
            </a:r>
            <a:r>
              <a:rPr lang="en-US" b="1">
                <a:solidFill>
                  <a:schemeClr val="accent2"/>
                </a:solidFill>
                <a:sym typeface="Arial" pitchFamily="34" charset="0"/>
              </a:rPr>
              <a:t>10.11</a:t>
            </a:r>
            <a:endParaRPr lang="zh-CN" altLang="en-US"/>
          </a:p>
        </p:txBody>
      </p:sp>
      <p:sp>
        <p:nvSpPr>
          <p:cNvPr id="3" name="矩形 2"/>
          <p:cNvSpPr/>
          <p:nvPr/>
        </p:nvSpPr>
        <p:spPr>
          <a:xfrm>
            <a:off x="1202727" y="3390677"/>
            <a:ext cx="6450535" cy="1200329"/>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注意：</a:t>
            </a:r>
          </a:p>
          <a:p>
            <a:pPr>
              <a:buFont typeface="Arial" pitchFamily="34" charset="0"/>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这里的调用语句没有提供参数的值，所以使用默认值“</a:t>
            </a:r>
            <a:r>
              <a:rPr lang="en-US" altLang="zh-CN" dirty="0">
                <a:solidFill>
                  <a:schemeClr val="tx2">
                    <a:lumMod val="50000"/>
                  </a:schemeClr>
                </a:solidFill>
                <a:latin typeface="黑体" pitchFamily="49" charset="-122"/>
                <a:ea typeface="黑体" pitchFamily="49" charset="-122"/>
              </a:rPr>
              <a:t>1001</a:t>
            </a:r>
            <a:r>
              <a:rPr lang="zh-CN" altLang="en-US" dirty="0">
                <a:solidFill>
                  <a:schemeClr val="tx2">
                    <a:lumMod val="50000"/>
                  </a:schemeClr>
                </a:solidFill>
                <a:latin typeface="黑体" pitchFamily="49" charset="-122"/>
                <a:ea typeface="黑体" pitchFamily="49" charset="-122"/>
              </a:rPr>
              <a:t>”，也可以在调用时提供想查询的课程编号，例如使用如下</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语句查询，则执行结果如图</a:t>
            </a:r>
            <a:r>
              <a:rPr lang="en-US" altLang="zh-CN" dirty="0">
                <a:solidFill>
                  <a:schemeClr val="tx2">
                    <a:lumMod val="50000"/>
                  </a:schemeClr>
                </a:solidFill>
                <a:latin typeface="黑体" pitchFamily="49" charset="-122"/>
                <a:ea typeface="黑体" pitchFamily="49" charset="-122"/>
              </a:rPr>
              <a:t>10.12</a:t>
            </a:r>
            <a:r>
              <a:rPr lang="zh-CN" altLang="en-US" dirty="0">
                <a:solidFill>
                  <a:schemeClr val="tx2">
                    <a:lumMod val="50000"/>
                  </a:schemeClr>
                </a:solidFill>
                <a:latin typeface="黑体" pitchFamily="49" charset="-122"/>
                <a:ea typeface="黑体" pitchFamily="49" charset="-122"/>
              </a:rPr>
              <a:t>所示。</a:t>
            </a:r>
          </a:p>
        </p:txBody>
      </p:sp>
      <p:pic>
        <p:nvPicPr>
          <p:cNvPr id="15"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47792"/>
          <a:stretch/>
        </p:blipFill>
        <p:spPr bwMode="auto">
          <a:xfrm>
            <a:off x="1469486" y="4750449"/>
            <a:ext cx="2331076" cy="122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310179" y="4750449"/>
            <a:ext cx="1982788" cy="1277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ectangle 6"/>
          <p:cNvSpPr>
            <a:spLocks noChangeArrowheads="1"/>
          </p:cNvSpPr>
          <p:nvPr/>
        </p:nvSpPr>
        <p:spPr bwMode="auto">
          <a:xfrm>
            <a:off x="6477000" y="5794918"/>
            <a:ext cx="985838"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10.12</a:t>
            </a:r>
            <a:endParaRPr lang="zh-CN" altLang="en-US" b="1" dirty="0">
              <a:solidFill>
                <a:schemeClr val="accent2"/>
              </a:solidFill>
              <a:sym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54</a:t>
            </a:fld>
            <a:endParaRPr lang="en-US" altLang="zh-CN"/>
          </a:p>
        </p:txBody>
      </p:sp>
      <p:sp>
        <p:nvSpPr>
          <p:cNvPr id="6" name="AutoShape 18"/>
          <p:cNvSpPr>
            <a:spLocks noChangeArrowheads="1"/>
          </p:cNvSpPr>
          <p:nvPr/>
        </p:nvSpPr>
        <p:spPr bwMode="gray">
          <a:xfrm>
            <a:off x="888367" y="1988840"/>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1C5E9"/>
          </a:solidFill>
          <a:ln w="9525" algn="ctr">
            <a:noFill/>
            <a:round/>
            <a:headEnd/>
            <a:tailEnd/>
          </a:ln>
          <a:effectLst/>
        </p:spPr>
        <p:txBody>
          <a:bodyPr wrap="none" anchor="ctr"/>
          <a:lstStyle/>
          <a:p>
            <a:endParaRPr lang="zh-CN" altLang="en-US"/>
          </a:p>
        </p:txBody>
      </p:sp>
      <p:sp>
        <p:nvSpPr>
          <p:cNvPr id="8" name="Text Box 22"/>
          <p:cNvSpPr txBox="1">
            <a:spLocks noChangeArrowheads="1"/>
          </p:cNvSpPr>
          <p:nvPr/>
        </p:nvSpPr>
        <p:spPr bwMode="gray">
          <a:xfrm>
            <a:off x="1342166" y="1988840"/>
            <a:ext cx="3290708" cy="3416320"/>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在修改、重命名或删除存储过程之前，了解哪些对象依赖于此存储过程十分重要。例如，更改了存储过程的名称或定义，而未在依赖对象中反映已对存储过程所做的更改，会导致依赖对象失败。</a:t>
            </a:r>
          </a:p>
        </p:txBody>
      </p:sp>
      <p:pic>
        <p:nvPicPr>
          <p:cNvPr id="7" name="Picture 4"/>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32874" y="1700808"/>
            <a:ext cx="4403622" cy="4329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Box 5"/>
          <p:cNvSpPr>
            <a:spLocks noChangeArrowheads="1"/>
          </p:cNvSpPr>
          <p:nvPr/>
        </p:nvSpPr>
        <p:spPr bwMode="auto">
          <a:xfrm>
            <a:off x="4811909" y="6030580"/>
            <a:ext cx="341780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b="1" dirty="0">
                <a:solidFill>
                  <a:schemeClr val="accent2"/>
                </a:solidFill>
                <a:sym typeface="Arial" pitchFamily="34" charset="0"/>
              </a:rPr>
              <a:t>图</a:t>
            </a:r>
            <a:r>
              <a:rPr lang="en-US" b="1" dirty="0">
                <a:solidFill>
                  <a:schemeClr val="accent2"/>
                </a:solidFill>
                <a:sym typeface="Arial" pitchFamily="34" charset="0"/>
              </a:rPr>
              <a:t>10.14 </a:t>
            </a:r>
            <a:r>
              <a:rPr lang="zh-CN" altLang="en-US" b="1" dirty="0">
                <a:solidFill>
                  <a:schemeClr val="accent2"/>
                </a:solidFill>
                <a:sym typeface="Arial" pitchFamily="34" charset="0"/>
              </a:rPr>
              <a:t>存储过程的依赖关系</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55</a:t>
            </a:fld>
            <a:endParaRPr lang="en-US" altLang="zh-CN"/>
          </a:p>
        </p:txBody>
      </p:sp>
      <p:pic>
        <p:nvPicPr>
          <p:cNvPr id="6" name="Picture 2"/>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700808"/>
            <a:ext cx="4176463" cy="3816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3"/>
          <p:cNvSpPr>
            <a:spLocks noChangeArrowheads="1"/>
          </p:cNvSpPr>
          <p:nvPr/>
        </p:nvSpPr>
        <p:spPr bwMode="auto">
          <a:xfrm>
            <a:off x="1956188" y="5701898"/>
            <a:ext cx="119917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10.13</a:t>
            </a:r>
            <a:endParaRPr lang="zh-CN" altLang="en-US" dirty="0"/>
          </a:p>
        </p:txBody>
      </p:sp>
      <p:pic>
        <p:nvPicPr>
          <p:cNvPr id="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4007" y="1700808"/>
            <a:ext cx="4203374" cy="3816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4"/>
          <p:cNvSpPr>
            <a:spLocks noChangeArrowheads="1"/>
          </p:cNvSpPr>
          <p:nvPr/>
        </p:nvSpPr>
        <p:spPr bwMode="auto">
          <a:xfrm>
            <a:off x="5864036" y="5701898"/>
            <a:ext cx="11355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b="1" dirty="0">
                <a:solidFill>
                  <a:schemeClr val="accent2"/>
                </a:solidFill>
                <a:sym typeface="Arial" pitchFamily="34" charset="0"/>
              </a:rPr>
              <a:t>图</a:t>
            </a:r>
            <a:r>
              <a:rPr lang="en-US" b="1" dirty="0">
                <a:solidFill>
                  <a:schemeClr val="accent2"/>
                </a:solidFill>
                <a:sym typeface="Arial" pitchFamily="34" charset="0"/>
              </a:rPr>
              <a:t>10.15</a:t>
            </a:r>
            <a:endParaRPr lang="zh-CN" altLang="en-US" dirty="0"/>
          </a:p>
        </p:txBody>
      </p:sp>
    </p:spTree>
    <p:extLst>
      <p:ext uri="{BB962C8B-B14F-4D97-AF65-F5344CB8AC3E}">
        <p14:creationId xmlns:p14="http://schemas.microsoft.com/office/powerpoint/2010/main" xmlns="" val="37900053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196752"/>
            <a:ext cx="7129611" cy="22772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2242" y="3473958"/>
            <a:ext cx="7138534" cy="3384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637354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57</a:t>
            </a:fld>
            <a:endParaRPr lang="en-US" altLang="zh-CN"/>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4168" y="2057400"/>
            <a:ext cx="3280420" cy="324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3568" y="2564904"/>
            <a:ext cx="4800600" cy="25420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4"/>
          <p:cNvSpPr>
            <a:spLocks noChangeArrowheads="1"/>
          </p:cNvSpPr>
          <p:nvPr/>
        </p:nvSpPr>
        <p:spPr bwMode="auto">
          <a:xfrm>
            <a:off x="6324600" y="5715000"/>
            <a:ext cx="985838"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b="1">
                <a:solidFill>
                  <a:schemeClr val="accent2"/>
                </a:solidFill>
                <a:sym typeface="Arial" pitchFamily="34" charset="0"/>
              </a:rPr>
              <a:t>图</a:t>
            </a:r>
            <a:r>
              <a:rPr lang="en-US" b="1">
                <a:solidFill>
                  <a:schemeClr val="accent2"/>
                </a:solidFill>
                <a:sym typeface="Arial" pitchFamily="34" charset="0"/>
              </a:rPr>
              <a:t>10.16</a:t>
            </a:r>
            <a:endParaRPr lang="zh-CN" altLang="en-US" b="1">
              <a:solidFill>
                <a:schemeClr val="accent2"/>
              </a:solidFill>
              <a:sym typeface="Arial" pitchFamily="34" charset="0"/>
            </a:endParaRPr>
          </a:p>
        </p:txBody>
      </p:sp>
    </p:spTree>
    <p:extLst>
      <p:ext uri="{BB962C8B-B14F-4D97-AF65-F5344CB8AC3E}">
        <p14:creationId xmlns:p14="http://schemas.microsoft.com/office/powerpoint/2010/main" xmlns="" val="426620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grpSp>
        <p:nvGrpSpPr>
          <p:cNvPr id="6" name="Group 6"/>
          <p:cNvGrpSpPr>
            <a:grpSpLocks/>
          </p:cNvGrpSpPr>
          <p:nvPr/>
        </p:nvGrpSpPr>
        <p:grpSpPr bwMode="auto">
          <a:xfrm>
            <a:off x="1857356" y="2066652"/>
            <a:ext cx="5715040" cy="244246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623337"/>
            <a:ext cx="5086370" cy="132343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编写查询特定的学生信息的存储过程和向数据库中添加新生信息的存储过程，可以根据学号方便的查询到学生的基本信息，并将新生的信息输入到数据库中</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1922209" y="2764584"/>
            <a:ext cx="1614488" cy="954107"/>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使用系统存储过程察看</a:t>
            </a:r>
            <a:r>
              <a:rPr lang="en-US" altLang="zh-CN" sz="1400" dirty="0"/>
              <a:t>Student</a:t>
            </a:r>
            <a:r>
              <a:rPr lang="zh-CN" altLang="en-US" sz="1400" dirty="0"/>
              <a:t>数据库和学生信息表的相关信息</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3910754" y="2656860"/>
            <a:ext cx="1614488" cy="1384995"/>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创建存储过程</a:t>
            </a:r>
            <a:r>
              <a:rPr lang="en-US" altLang="zh-CN" sz="1400" dirty="0" err="1"/>
              <a:t>proc_GetSimpleInfo</a:t>
            </a:r>
            <a:r>
              <a:rPr lang="zh-CN" altLang="en-US" sz="1400" dirty="0"/>
              <a:t>，用于查询</a:t>
            </a:r>
            <a:r>
              <a:rPr lang="en-US" altLang="zh-CN" sz="1400" dirty="0"/>
              <a:t>2010</a:t>
            </a:r>
            <a:r>
              <a:rPr lang="zh-CN" altLang="en-US" sz="1400" dirty="0"/>
              <a:t>级家庭所在地为山西的学生基本信息</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084169" y="2624310"/>
            <a:ext cx="1944216" cy="203132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修改任务</a:t>
            </a:r>
            <a:r>
              <a:rPr lang="en-US" altLang="zh-CN" sz="1400" dirty="0"/>
              <a:t>2</a:t>
            </a:r>
            <a:r>
              <a:rPr lang="zh-CN" altLang="en-US" sz="1400" dirty="0"/>
              <a:t>创建的存储过程</a:t>
            </a:r>
            <a:r>
              <a:rPr lang="en-US" altLang="zh-CN" sz="1400" dirty="0" err="1"/>
              <a:t>proc_GetSimpleInfo</a:t>
            </a:r>
            <a:r>
              <a:rPr lang="zh-CN" altLang="en-US" sz="1400" dirty="0"/>
              <a:t>，用于查询</a:t>
            </a:r>
            <a:r>
              <a:rPr lang="en-US" altLang="zh-CN" sz="1400" dirty="0"/>
              <a:t>2010</a:t>
            </a:r>
            <a:r>
              <a:rPr lang="zh-CN" altLang="en-US" sz="1400" dirty="0"/>
              <a:t>级家庭所在地为重庆的学生基本信息，并使用</a:t>
            </a:r>
            <a:r>
              <a:rPr lang="en-US" altLang="zh-CN" sz="1400" dirty="0"/>
              <a:t>ENCRYPTION</a:t>
            </a:r>
            <a:r>
              <a:rPr lang="zh-CN" altLang="en-US" sz="1400" dirty="0"/>
              <a:t>关键字对该存储过程文本进行加密</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909022" cy="95410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创建存储过程</a:t>
            </a:r>
            <a:r>
              <a:rPr lang="en-US" altLang="zh-CN" sz="1400" dirty="0" err="1"/>
              <a:t>proc_InsStu</a:t>
            </a:r>
            <a:r>
              <a:rPr lang="zh-CN" altLang="en-US" sz="1400" dirty="0"/>
              <a:t>，用于向</a:t>
            </a:r>
            <a:r>
              <a:rPr lang="en-US" altLang="zh-CN" sz="1400" dirty="0"/>
              <a:t>Students</a:t>
            </a:r>
            <a:r>
              <a:rPr lang="zh-CN" altLang="en-US" sz="1400" dirty="0"/>
              <a:t>表中添加新学生</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5</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115" name="Text Box 27"/>
          <p:cNvSpPr txBox="1">
            <a:spLocks noChangeArrowheads="1"/>
          </p:cNvSpPr>
          <p:nvPr/>
        </p:nvSpPr>
        <p:spPr bwMode="gray">
          <a:xfrm>
            <a:off x="1915671" y="4968948"/>
            <a:ext cx="1614488" cy="954107"/>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创建存储过程</a:t>
            </a:r>
            <a:r>
              <a:rPr lang="en-US" altLang="zh-CN" sz="1400" dirty="0" err="1"/>
              <a:t>proc_SelStu</a:t>
            </a:r>
            <a:r>
              <a:rPr lang="zh-CN" altLang="en-US" sz="1400" dirty="0"/>
              <a:t>，用于根据学号查询学生个人信息</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4</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1   </a:t>
            </a:r>
            <a:r>
              <a:rPr lang="zh-CN" altLang="en-US" sz="2800" dirty="0" smtClean="0">
                <a:latin typeface="黑体" pitchFamily="49" charset="-122"/>
              </a:rPr>
              <a:t>使用</a:t>
            </a:r>
            <a:r>
              <a:rPr lang="en-US" altLang="zh-CN" sz="2800" dirty="0">
                <a:latin typeface="黑体" pitchFamily="49" charset="-122"/>
              </a:rPr>
              <a:t>Management Studio</a:t>
            </a:r>
            <a:r>
              <a:rPr lang="zh-CN" altLang="en-US" sz="2800" dirty="0">
                <a:latin typeface="黑体" pitchFamily="49" charset="-122"/>
              </a:rPr>
              <a:t>创建</a:t>
            </a:r>
            <a:r>
              <a:rPr lang="en-US" altLang="zh-CN" sz="2800" dirty="0">
                <a:latin typeface="黑体" pitchFamily="49" charset="-122"/>
              </a:rPr>
              <a:t>Student</a:t>
            </a:r>
            <a:r>
              <a:rPr lang="zh-CN" altLang="en-US" sz="2800" dirty="0">
                <a:latin typeface="黑体" pitchFamily="49" charset="-122"/>
              </a:rPr>
              <a:t>数据库</a:t>
            </a:r>
            <a:endParaRPr lang="zh-CN" altLang="en-US" sz="2800"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8</a:t>
            </a:fld>
            <a:endParaRPr lang="en-US" altLang="zh-CN"/>
          </a:p>
        </p:txBody>
      </p:sp>
      <p:sp>
        <p:nvSpPr>
          <p:cNvPr id="6" name="AutoShape 2"/>
          <p:cNvSpPr>
            <a:spLocks noChangeArrowheads="1"/>
          </p:cNvSpPr>
          <p:nvPr/>
        </p:nvSpPr>
        <p:spPr bwMode="gray">
          <a:xfrm>
            <a:off x="2013938" y="1550680"/>
            <a:ext cx="6074205" cy="123024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23938" y="2008192"/>
            <a:ext cx="5182867" cy="341632"/>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endParaRPr lang="en-US" altLang="zh-CN"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1600" y="1550680"/>
            <a:ext cx="1330066" cy="1330066"/>
          </a:xfrm>
          <a:prstGeom prst="rect">
            <a:avLst/>
          </a:prstGeom>
          <a:noFill/>
        </p:spPr>
      </p:pic>
      <p:sp>
        <p:nvSpPr>
          <p:cNvPr id="10" name="Text Box 7"/>
          <p:cNvSpPr txBox="1">
            <a:spLocks noChangeArrowheads="1"/>
          </p:cNvSpPr>
          <p:nvPr/>
        </p:nvSpPr>
        <p:spPr bwMode="black">
          <a:xfrm>
            <a:off x="850322" y="2111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6" y="2996121"/>
            <a:ext cx="5610199" cy="1411195"/>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9" y="3332386"/>
            <a:ext cx="305649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输入</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a:t>
            </a:r>
          </a:p>
        </p:txBody>
      </p:sp>
      <p:sp>
        <p:nvSpPr>
          <p:cNvPr id="13" name="AutoShape 10"/>
          <p:cNvSpPr>
            <a:spLocks noChangeArrowheads="1"/>
          </p:cNvSpPr>
          <p:nvPr/>
        </p:nvSpPr>
        <p:spPr bwMode="gray">
          <a:xfrm>
            <a:off x="2330827" y="3331757"/>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84853" y="3025793"/>
            <a:ext cx="1307205" cy="1307205"/>
          </a:xfrm>
          <a:prstGeom prst="rect">
            <a:avLst/>
          </a:prstGeom>
          <a:noFill/>
        </p:spPr>
      </p:pic>
      <p:sp>
        <p:nvSpPr>
          <p:cNvPr id="15" name="Text Box 12"/>
          <p:cNvSpPr txBox="1">
            <a:spLocks noChangeArrowheads="1"/>
          </p:cNvSpPr>
          <p:nvPr/>
        </p:nvSpPr>
        <p:spPr bwMode="black">
          <a:xfrm>
            <a:off x="863575" y="3501663"/>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pic>
        <p:nvPicPr>
          <p:cNvPr id="1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gray">
          <a:xfrm>
            <a:off x="3851920" y="3701718"/>
            <a:ext cx="4812710" cy="1100531"/>
          </a:xfrm>
          <a:prstGeom prst="rect">
            <a:avLst/>
          </a:prstGeom>
          <a:noFill/>
          <a:ln w="9525">
            <a:noFill/>
            <a:miter lim="800000"/>
            <a:headEnd/>
            <a:tailEnd/>
          </a:ln>
        </p:spPr>
      </p:pic>
      <p:pic>
        <p:nvPicPr>
          <p:cNvPr id="1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51920" y="4802248"/>
            <a:ext cx="4812710" cy="1795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2056598" y="1628657"/>
            <a:ext cx="6459564" cy="147732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3197286" y="2151231"/>
            <a:ext cx="5095875" cy="369332"/>
          </a:xfrm>
          <a:prstGeom prst="rect">
            <a:avLst/>
          </a:prstGeom>
          <a:noFill/>
          <a:ln w="9525" algn="ctr">
            <a:noFill/>
            <a:miter lim="800000"/>
            <a:headEnd/>
            <a:tailEnd/>
          </a:ln>
          <a:effectLst/>
        </p:spPr>
        <p:txBody>
          <a:bodyPr>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语句，观察执行结果。</a:t>
            </a:r>
          </a:p>
        </p:txBody>
      </p:sp>
      <p:sp>
        <p:nvSpPr>
          <p:cNvPr id="8" name="AutoShape 4"/>
          <p:cNvSpPr>
            <a:spLocks noChangeArrowheads="1"/>
          </p:cNvSpPr>
          <p:nvPr/>
        </p:nvSpPr>
        <p:spPr bwMode="gray">
          <a:xfrm>
            <a:off x="2643174" y="2160547"/>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92200" y="1603326"/>
            <a:ext cx="1414448" cy="1414448"/>
          </a:xfrm>
          <a:prstGeom prst="rect">
            <a:avLst/>
          </a:prstGeom>
          <a:noFill/>
        </p:spPr>
      </p:pic>
      <p:sp>
        <p:nvSpPr>
          <p:cNvPr id="10" name="Text Box 7"/>
          <p:cNvSpPr txBox="1">
            <a:spLocks noChangeArrowheads="1"/>
          </p:cNvSpPr>
          <p:nvPr/>
        </p:nvSpPr>
        <p:spPr bwMode="black">
          <a:xfrm>
            <a:off x="955674" y="2131910"/>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11" name="AutoShape 8"/>
          <p:cNvSpPr>
            <a:spLocks noChangeArrowheads="1"/>
          </p:cNvSpPr>
          <p:nvPr/>
        </p:nvSpPr>
        <p:spPr bwMode="gray">
          <a:xfrm>
            <a:off x="1259632" y="3429000"/>
            <a:ext cx="7084255" cy="252028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1403648" y="3811977"/>
            <a:ext cx="6552727" cy="1754326"/>
          </a:xfrm>
          <a:prstGeom prst="rect">
            <a:avLst/>
          </a:prstGeom>
        </p:spPr>
        <p:txBody>
          <a:bodyPr wrap="square">
            <a:spAutoFit/>
          </a:bodyPr>
          <a:lstStyle/>
          <a:p>
            <a:pPr marL="342900" indent="-342900">
              <a:lnSpc>
                <a:spcPct val="150000"/>
              </a:lnSpc>
            </a:pPr>
            <a:r>
              <a:rPr lang="zh-CN" altLang="en-US" dirty="0">
                <a:solidFill>
                  <a:schemeClr val="tx2">
                    <a:lumMod val="50000"/>
                  </a:schemeClr>
                </a:solidFill>
                <a:latin typeface="黑体" pitchFamily="49" charset="-122"/>
                <a:ea typeface="黑体" pitchFamily="49" charset="-122"/>
              </a:rPr>
              <a:t>本任务主要使用了系统存储过程，存储过程是一组完成特定功能的</a:t>
            </a:r>
            <a:r>
              <a:rPr lang="en-US" altLang="zh-CN" dirty="0">
                <a:solidFill>
                  <a:schemeClr val="tx2">
                    <a:lumMod val="50000"/>
                  </a:schemeClr>
                </a:solidFill>
                <a:latin typeface="黑体" pitchFamily="49" charset="-122"/>
                <a:ea typeface="黑体" pitchFamily="49" charset="-122"/>
              </a:rPr>
              <a:t>Transact-SQL</a:t>
            </a:r>
            <a:r>
              <a:rPr lang="zh-CN" altLang="en-US" dirty="0">
                <a:solidFill>
                  <a:schemeClr val="tx2">
                    <a:lumMod val="50000"/>
                  </a:schemeClr>
                </a:solidFill>
                <a:latin typeface="黑体" pitchFamily="49" charset="-122"/>
                <a:ea typeface="黑体" pitchFamily="49" charset="-122"/>
              </a:rPr>
              <a:t>语句集，和程序设计语言中的函数功能相似，经编译后存储在数据库中供用户调用。存储过程可以接收和输出参数、返回执行状态，也可以嵌套调用</a:t>
            </a:r>
            <a:r>
              <a:rPr lang="zh-CN" altLang="en-US" dirty="0" smtClean="0">
                <a:solidFill>
                  <a:schemeClr val="tx2">
                    <a:lumMod val="50000"/>
                  </a:schemeClr>
                </a:solidFill>
                <a:latin typeface="黑体" pitchFamily="49" charset="-122"/>
                <a:ea typeface="黑体" pitchFamily="49" charset="-122"/>
              </a:rPr>
              <a:t>。</a:t>
            </a:r>
            <a:endParaRPr lang="en-US" altLang="zh-CN"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2846</TotalTime>
  <Words>3149</Words>
  <Application>Microsoft Office PowerPoint</Application>
  <PresentationFormat>全屏显示(4:3)</PresentationFormat>
  <Paragraphs>357</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主题1</vt:lpstr>
      <vt:lpstr>学习情境10   创建存储过程</vt:lpstr>
      <vt:lpstr>情境描述</vt:lpstr>
      <vt:lpstr>技能目标</vt:lpstr>
      <vt:lpstr>学习情境划分</vt:lpstr>
      <vt:lpstr>学习子情境10.1   创建与学生管理有关的存储过程</vt:lpstr>
      <vt:lpstr>工作任务</vt:lpstr>
      <vt:lpstr>任务实施</vt:lpstr>
      <vt:lpstr>任务1   使用Management Studio创建Student数据库</vt:lpstr>
      <vt:lpstr>任务1（续）</vt:lpstr>
      <vt:lpstr>任务1（续）</vt:lpstr>
      <vt:lpstr>任务1（续）</vt:lpstr>
      <vt:lpstr>任务1（续）</vt:lpstr>
      <vt:lpstr>任务2    创建存储过程proc_GetSimpleInfo，用于查询2010级家庭所在地为山西的学生基本信息</vt:lpstr>
      <vt:lpstr>任务2（续）</vt:lpstr>
      <vt:lpstr>任务2（续）</vt:lpstr>
      <vt:lpstr>任务2（续）</vt:lpstr>
      <vt:lpstr>任务2（续）</vt:lpstr>
      <vt:lpstr>任务3   修改任务2创建的存储过程</vt:lpstr>
      <vt:lpstr>任务3 （续）</vt:lpstr>
      <vt:lpstr>任务3（续）</vt:lpstr>
      <vt:lpstr>任务3（续）</vt:lpstr>
      <vt:lpstr>任务4  创建存储过程proc_SelStu，用于根据学号查询学生个人信息</vt:lpstr>
      <vt:lpstr>任务4（续）</vt:lpstr>
      <vt:lpstr>任务4（续）</vt:lpstr>
      <vt:lpstr>任务5  创建存储过程proc_InsStu，用于向Students表中添加新学生</vt:lpstr>
      <vt:lpstr>任务5（续）</vt:lpstr>
      <vt:lpstr>任务5  （续）</vt:lpstr>
      <vt:lpstr>学习子情境 10.2   创建与成绩管理有关的存储过程 </vt:lpstr>
      <vt:lpstr>技能目标</vt:lpstr>
      <vt:lpstr>工作任务</vt:lpstr>
      <vt:lpstr>任务实施</vt:lpstr>
      <vt:lpstr>任务1</vt:lpstr>
      <vt:lpstr>任务1     (续)</vt:lpstr>
      <vt:lpstr>任务2</vt:lpstr>
      <vt:lpstr>任务2    (续)</vt:lpstr>
      <vt:lpstr>任务3</vt:lpstr>
      <vt:lpstr>任务3（续）</vt:lpstr>
      <vt:lpstr>任务3（续）</vt:lpstr>
      <vt:lpstr>任务3  （续）</vt:lpstr>
      <vt:lpstr>任务4</vt:lpstr>
      <vt:lpstr>任务4（续）</vt:lpstr>
      <vt:lpstr>任务5</vt:lpstr>
      <vt:lpstr>任务5（续）</vt:lpstr>
      <vt:lpstr>任务5    (续)</vt:lpstr>
      <vt:lpstr>学习子情境 10.3   创建与课程管理有关的存储过程</vt:lpstr>
      <vt:lpstr>技能目标</vt:lpstr>
      <vt:lpstr>工作任务</vt:lpstr>
      <vt:lpstr>任务实施</vt:lpstr>
      <vt:lpstr>任务1</vt:lpstr>
      <vt:lpstr>任务1 （续）</vt:lpstr>
      <vt:lpstr>任务1 （续）</vt:lpstr>
      <vt:lpstr>任务1（续）</vt:lpstr>
      <vt:lpstr>任务1  （续）</vt:lpstr>
      <vt:lpstr>任务1  （续）</vt:lpstr>
      <vt:lpstr>任务1  （续）</vt:lpstr>
      <vt:lpstr>任务1  （续）</vt:lpstr>
      <vt:lpstr>任务1  （续）</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400</cp:revision>
  <dcterms:created xsi:type="dcterms:W3CDTF">2007-10-24T11:33:37Z</dcterms:created>
  <dcterms:modified xsi:type="dcterms:W3CDTF">2012-08-26T09:19:13Z</dcterms:modified>
</cp:coreProperties>
</file>