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79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7" r:id="rId25"/>
    <p:sldId id="276" r:id="rId26"/>
  </p:sldIdLst>
  <p:sldSz cx="9906000" cy="6858000" type="A4"/>
  <p:notesSz cx="6858000" cy="9144000"/>
  <p:custDataLst>
    <p:tags r:id="rId3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华文宋体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华文宋体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华文宋体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华文宋体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华文宋体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华文宋体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华文宋体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华文宋体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华文宋体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00"/>
    <p:restoredTop sz="94700"/>
  </p:normalViewPr>
  <p:slideViewPr>
    <p:cSldViewPr>
      <p:cViewPr varScale="1">
        <p:scale>
          <a:sx n="56" d="100"/>
          <a:sy n="56" d="100"/>
        </p:scale>
        <p:origin x="-348" y="-90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fld id="{D24B0860-A0FB-43F5-B9AF-3EC4DC2EC9F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340" name="Rectangle 4"/>
          <p:cNvSpPr>
            <a:spLocks noGrp="1" noRot="1" noTextEdit="1"/>
          </p:cNvSpPr>
          <p:nvPr>
            <p:ph type="sldImg" idx="2"/>
          </p:nvPr>
        </p:nvSpPr>
        <p:spPr bwMode="auto">
          <a:xfrm>
            <a:off x="952500" y="685800"/>
            <a:ext cx="4953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fld id="{F0E23B08-4B90-4767-966B-BA8E72EDB84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975248-78F1-4240-BC08-CFC530907E8C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  <a:cs typeface="华文宋体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  <a:cs typeface="华文宋体"/>
            </a:endParaRPr>
          </a:p>
        </p:txBody>
      </p:sp>
      <p:sp>
        <p:nvSpPr>
          <p:cNvPr id="17410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17411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866EF7-ACE8-46E2-8875-65572B0A90E2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  <a:cs typeface="华文宋体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  <a:cs typeface="华文宋体"/>
            </a:endParaRPr>
          </a:p>
        </p:txBody>
      </p:sp>
      <p:sp>
        <p:nvSpPr>
          <p:cNvPr id="35842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0194D4-E719-430A-AE59-49B1843D7D07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  <a:cs typeface="华文宋体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  <a:cs typeface="华文宋体"/>
            </a:endParaRPr>
          </a:p>
        </p:txBody>
      </p:sp>
      <p:sp>
        <p:nvSpPr>
          <p:cNvPr id="37890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7891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814EF8-9A23-4E2B-AEEF-7F318BF588EF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  <a:cs typeface="华文宋体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  <a:cs typeface="华文宋体"/>
            </a:endParaRPr>
          </a:p>
        </p:txBody>
      </p:sp>
      <p:sp>
        <p:nvSpPr>
          <p:cNvPr id="39938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1CAEEA-BD0A-4F4C-9011-DC27E5C31305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  <a:cs typeface="华文宋体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  <a:cs typeface="华文宋体"/>
            </a:endParaRPr>
          </a:p>
        </p:txBody>
      </p:sp>
      <p:sp>
        <p:nvSpPr>
          <p:cNvPr id="41986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41987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EC09D7-45C8-4E05-9C6F-C8FB4E4B4268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  <a:cs typeface="华文宋体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  <a:cs typeface="华文宋体"/>
            </a:endParaRPr>
          </a:p>
        </p:txBody>
      </p:sp>
      <p:sp>
        <p:nvSpPr>
          <p:cNvPr id="44034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44035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EB72DB-ED5E-4E38-BB5B-B2E85A7C64A3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  <a:cs typeface="华文宋体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  <a:cs typeface="华文宋体"/>
            </a:endParaRPr>
          </a:p>
        </p:txBody>
      </p:sp>
      <p:sp>
        <p:nvSpPr>
          <p:cNvPr id="46082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46083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99EF44-DB77-44D2-8270-51618C30E7BC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  <a:cs typeface="华文宋体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  <a:cs typeface="华文宋体"/>
            </a:endParaRPr>
          </a:p>
        </p:txBody>
      </p:sp>
      <p:sp>
        <p:nvSpPr>
          <p:cNvPr id="48130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48131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10C866-BF76-4901-BE6A-D01C333AEB0C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  <a:cs typeface="华文宋体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  <a:cs typeface="华文宋体"/>
            </a:endParaRPr>
          </a:p>
        </p:txBody>
      </p:sp>
      <p:sp>
        <p:nvSpPr>
          <p:cNvPr id="50178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50179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2DEEFD-52FA-4B0B-BF70-65BB88AFCDF1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  <a:cs typeface="华文宋体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  <a:cs typeface="华文宋体"/>
            </a:endParaRPr>
          </a:p>
        </p:txBody>
      </p:sp>
      <p:sp>
        <p:nvSpPr>
          <p:cNvPr id="52226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52227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5B2934-E165-4AFE-A53A-4C413B172362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  <a:cs typeface="华文宋体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  <a:cs typeface="华文宋体"/>
            </a:endParaRPr>
          </a:p>
        </p:txBody>
      </p:sp>
      <p:sp>
        <p:nvSpPr>
          <p:cNvPr id="54274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54275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65FD17-D0D0-467D-8E28-4B27928482B1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  <a:cs typeface="华文宋体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  <a:cs typeface="华文宋体"/>
            </a:endParaRPr>
          </a:p>
        </p:txBody>
      </p:sp>
      <p:sp>
        <p:nvSpPr>
          <p:cNvPr id="19458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19459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2FADBE-68FE-4B51-805C-BD2A4FD784F8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  <a:cs typeface="华文宋体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  <a:cs typeface="华文宋体"/>
            </a:endParaRPr>
          </a:p>
        </p:txBody>
      </p:sp>
      <p:sp>
        <p:nvSpPr>
          <p:cNvPr id="56322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56323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D3E8BA-FE70-406C-A1C5-1FB2392F80A1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  <a:cs typeface="华文宋体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  <a:cs typeface="华文宋体"/>
            </a:endParaRPr>
          </a:p>
        </p:txBody>
      </p:sp>
      <p:sp>
        <p:nvSpPr>
          <p:cNvPr id="58370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96C102-5EB9-4D98-87CF-6C6ADA83A601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  <a:cs typeface="华文宋体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  <a:cs typeface="华文宋体"/>
            </a:endParaRPr>
          </a:p>
        </p:txBody>
      </p:sp>
      <p:sp>
        <p:nvSpPr>
          <p:cNvPr id="60418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60419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A974FD-1136-4686-97B9-E28585EBED8C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  <a:cs typeface="华文宋体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  <a:cs typeface="华文宋体"/>
            </a:endParaRPr>
          </a:p>
        </p:txBody>
      </p:sp>
      <p:sp>
        <p:nvSpPr>
          <p:cNvPr id="21506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21507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88483C-40DE-47A7-A0CC-3AEEC08215EF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  <a:cs typeface="华文宋体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  <a:cs typeface="华文宋体"/>
            </a:endParaRPr>
          </a:p>
        </p:txBody>
      </p:sp>
      <p:sp>
        <p:nvSpPr>
          <p:cNvPr id="23554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23555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4330B2-C456-4C55-96F4-A2919E251B4F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  <a:cs typeface="华文宋体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  <a:cs typeface="华文宋体"/>
            </a:endParaRPr>
          </a:p>
        </p:txBody>
      </p:sp>
      <p:sp>
        <p:nvSpPr>
          <p:cNvPr id="25602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DB96AB-10FE-444B-8A48-AF40AC2982D5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  <a:cs typeface="华文宋体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  <a:cs typeface="华文宋体"/>
            </a:endParaRPr>
          </a:p>
        </p:txBody>
      </p:sp>
      <p:sp>
        <p:nvSpPr>
          <p:cNvPr id="27650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27651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332891-6D60-4898-A952-3C5306D305E7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  <a:cs typeface="华文宋体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  <a:cs typeface="华文宋体"/>
            </a:endParaRPr>
          </a:p>
        </p:txBody>
      </p:sp>
      <p:sp>
        <p:nvSpPr>
          <p:cNvPr id="29698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29699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E3411F-76A9-436B-85F8-AA65D934D33E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  <a:cs typeface="华文宋体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  <a:cs typeface="华文宋体"/>
            </a:endParaRPr>
          </a:p>
        </p:txBody>
      </p:sp>
      <p:sp>
        <p:nvSpPr>
          <p:cNvPr id="31746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1747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0A8211-9AA9-4A8F-B9D3-6E3DE6A7FC16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  <a:cs typeface="华文宋体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  <a:cs typeface="华文宋体"/>
            </a:endParaRPr>
          </a:p>
        </p:txBody>
      </p:sp>
      <p:sp>
        <p:nvSpPr>
          <p:cNvPr id="33794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3795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049" descr="5副本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741231" y="3357563"/>
            <a:ext cx="8420100" cy="12541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1485900" y="4654550"/>
            <a:ext cx="6934200" cy="9858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5" name="日期占位符 2052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 sz="1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2053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 algn="r">
              <a:defRPr sz="1000"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2054"/>
          <p:cNvSpPr>
            <a:spLocks noGrp="1"/>
          </p:cNvSpPr>
          <p:nvPr>
            <p:ph type="sldNum" sz="quarter" idx="12"/>
          </p:nvPr>
        </p:nvSpPr>
        <p:spPr/>
        <p:txBody>
          <a:bodyPr anchor="t"/>
          <a:lstStyle>
            <a:lvl1pPr algn="r">
              <a:defRPr sz="1400" dirty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A538FBF-7F90-4255-AFCB-82688215434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BD539-21A8-4D8B-8377-02F58BBA1C6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90880" y="620713"/>
            <a:ext cx="2231860" cy="55070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95300" y="620713"/>
            <a:ext cx="6566196" cy="55070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8BE6D-4CD5-4F75-992E-E149C1F500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73570-8080-4F3D-867B-1814835176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4370F-052D-4F5F-BBE6-63B45907B8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5879" y="1709738"/>
            <a:ext cx="854392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75879" y="4589463"/>
            <a:ext cx="854392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9DCAD-09DE-4736-AC0D-F2CBF137F79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95300" y="1412875"/>
            <a:ext cx="4368546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42154" y="1412875"/>
            <a:ext cx="4368546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495E0-5BD8-4A67-92DC-C77C2E6C99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365125"/>
            <a:ext cx="8543925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4254" y="1778438"/>
            <a:ext cx="3959779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64254" y="2665379"/>
            <a:ext cx="3959779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83763" y="1778438"/>
            <a:ext cx="3979280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83763" y="2665379"/>
            <a:ext cx="3979280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7EB90-8C21-4805-A23A-13CE8D1AB7C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D6F92-7FE9-48E6-B72E-3EA512DA431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D0184-AADD-444C-AE12-FE16D98F933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340" y="987425"/>
            <a:ext cx="501491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A4F729-230A-4A77-8840-FBE9BE20F83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384346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211340" y="457201"/>
            <a:ext cx="5014913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384346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421B0-3ADD-4916-9BB8-5426229AE16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 bwMode="auto">
          <a:xfrm>
            <a:off x="508000" y="620713"/>
            <a:ext cx="8915400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 bwMode="auto">
          <a:xfrm>
            <a:off x="495300" y="1412875"/>
            <a:ext cx="8915400" cy="4714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>
                <a:latin typeface="Arial" panose="020B0604020202020204" pitchFamily="34" charset="0"/>
                <a:ea typeface="华文宋体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>
                <a:latin typeface="Arial" panose="020B0604020202020204" pitchFamily="34" charset="0"/>
                <a:ea typeface="华文宋体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dirty="0">
                <a:latin typeface="Arial" panose="020B0604020202020204" pitchFamily="34" charset="0"/>
                <a:ea typeface="华文宋体" pitchFamily="2" charset="-122"/>
                <a:cs typeface="+mn-cs"/>
              </a:defRPr>
            </a:lvl1pPr>
          </a:lstStyle>
          <a:p>
            <a:pPr>
              <a:defRPr/>
            </a:pPr>
            <a:fld id="{BAA99712-F9FD-4221-B174-A4FA695DCA2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2112327" y="2763202"/>
            <a:ext cx="11713209" cy="2421256"/>
          </a:xfrm>
        </p:spPr>
        <p:txBody>
          <a:bodyPr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zh-CN" altLang="en-US" sz="48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第二章</a:t>
            </a:r>
            <a:br>
              <a:rPr lang="zh-CN" altLang="en-US" sz="48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</a:br>
            <a:br>
              <a:rPr lang="zh-CN" altLang="en-US" sz="48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</a:br>
            <a:r>
              <a:rPr lang="zh-CN" altLang="en-US" sz="48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市场调查与预测行业、机构及人员 </a:t>
            </a:r>
            <a:endParaRPr lang="zh-CN" altLang="en-US" sz="4800" b="1" smtClean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352550" y="1123950"/>
            <a:ext cx="69723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2400" smtClean="0">
                <a:latin typeface="+mn-lt"/>
                <a:ea typeface="+mn-ea"/>
                <a:cs typeface="+mn-cs"/>
              </a:rPr>
              <a:t>【小知识】（中国十大市场调研公司排名）</a:t>
            </a:r>
            <a:r>
              <a:rPr lang="en-US" sz="1200" b="0">
                <a:latin typeface="宋体" panose="02010600030101010101" pitchFamily="2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483870" y="1987550"/>
          <a:ext cx="8878570" cy="2926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0415"/>
                <a:gridCol w="2634615"/>
                <a:gridCol w="795655"/>
                <a:gridCol w="4667885"/>
              </a:tblGrid>
              <a:tr h="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en-US" altLang="en-US" sz="24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企业名称</a:t>
                      </a:r>
                      <a:endParaRPr lang="en-US" altLang="en-US" sz="24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en-US" altLang="en-US" sz="24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企业名称</a:t>
                      </a:r>
                      <a:endParaRPr lang="en-US" altLang="en-US" sz="24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4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益普索中国</a:t>
                      </a:r>
                      <a:endParaRPr lang="en-US" altLang="en-US" sz="24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endParaRPr lang="en-US" altLang="en-US" sz="24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央视市场研究股份有限公司（CTR）</a:t>
                      </a:r>
                      <a:endParaRPr lang="en-US" altLang="en-US" sz="24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24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TNS中国</a:t>
                      </a:r>
                      <a:endParaRPr lang="en-US" altLang="en-US" sz="24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</a:t>
                      </a:r>
                      <a:endParaRPr lang="en-US" altLang="en-US" sz="24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北京中研世纪咨询有限公司</a:t>
                      </a:r>
                      <a:endParaRPr lang="en-US" altLang="en-US" sz="24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24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零点研究咨询集团</a:t>
                      </a:r>
                      <a:endParaRPr lang="en-US" altLang="en-US" sz="24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</a:t>
                      </a:r>
                      <a:endParaRPr lang="en-US" altLang="en-US" sz="24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北京艾力森中研咨询有限公司</a:t>
                      </a:r>
                      <a:endParaRPr lang="en-US" altLang="en-US" sz="24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24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中标兴质科技（北京）有限公司</a:t>
                      </a:r>
                      <a:endParaRPr lang="en-US" altLang="en-US" sz="24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</a:t>
                      </a:r>
                      <a:endParaRPr lang="en-US" altLang="en-US" sz="24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华夏盈联咨询集团</a:t>
                      </a:r>
                      <a:endParaRPr lang="en-US" altLang="en-US" sz="24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endParaRPr lang="en-US" altLang="en-US" sz="24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北京数字100市场咨询有限公司</a:t>
                      </a:r>
                      <a:endParaRPr lang="en-US" altLang="en-US" sz="24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</a:t>
                      </a:r>
                      <a:endParaRPr lang="en-US" altLang="en-US" sz="24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北京斯特威信息咨询有限公司</a:t>
                      </a:r>
                      <a:endParaRPr lang="en-US" altLang="en-US" sz="24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en-US" smtClean="0"/>
              <a:t>三、选择市场调查与预测专业机构的程序 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（一）初步选择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	    在评估市场调查公司时，一般要考虑的因素有以下几个方面： 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   （</a:t>
            </a:r>
            <a:r>
              <a:rPr lang="en-US" altLang="zh-CN" smtClean="0"/>
              <a:t>1</a:t>
            </a:r>
            <a:r>
              <a:rPr lang="zh-CN" altLang="en-US" smtClean="0"/>
              <a:t>） 市场调查公司的声誉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   （</a:t>
            </a:r>
            <a:r>
              <a:rPr lang="en-US" altLang="zh-CN" smtClean="0"/>
              <a:t>2</a:t>
            </a:r>
            <a:r>
              <a:rPr lang="zh-CN" altLang="en-US" smtClean="0"/>
              <a:t>） 公司规模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   （</a:t>
            </a:r>
            <a:r>
              <a:rPr lang="en-US" altLang="zh-CN" smtClean="0"/>
              <a:t>3</a:t>
            </a:r>
            <a:r>
              <a:rPr lang="zh-CN" altLang="en-US" smtClean="0"/>
              <a:t>） 人员素质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   （</a:t>
            </a:r>
            <a:r>
              <a:rPr lang="en-US" altLang="zh-CN" smtClean="0"/>
              <a:t>4</a:t>
            </a:r>
            <a:r>
              <a:rPr lang="zh-CN" altLang="en-US" smtClean="0"/>
              <a:t>） 经验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   （</a:t>
            </a:r>
            <a:r>
              <a:rPr lang="en-US" altLang="zh-CN" smtClean="0"/>
              <a:t>5</a:t>
            </a:r>
            <a:r>
              <a:rPr lang="zh-CN" altLang="en-US" smtClean="0"/>
              <a:t>） 报价</a:t>
            </a:r>
            <a:endParaRPr lang="zh-CN" altLang="en-US" smtClean="0"/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507365" y="621030"/>
            <a:ext cx="9650730" cy="791845"/>
          </a:xfrm>
        </p:spPr>
        <p:txBody>
          <a:bodyPr rtlCol="0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sz="41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第三节 市场调查与预测专业机构的选择</a:t>
            </a:r>
            <a:endParaRPr lang="zh-CN" altLang="en-US" sz="4100" b="1" smtClean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mtClean="0"/>
              <a:t>（二）比较选择</a:t>
            </a:r>
            <a:endParaRPr lang="zh-CN" altLang="en-US" smtClean="0"/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mtClean="0"/>
              <a:t>	    初步会晤后，要求各家代理机构提出书面的调查计划书，内容包括：</a:t>
            </a:r>
            <a:endParaRPr lang="zh-CN" altLang="en-US" smtClean="0"/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mtClean="0"/>
              <a:t>   （</a:t>
            </a:r>
            <a:r>
              <a:rPr lang="en-US" altLang="zh-CN" smtClean="0"/>
              <a:t>1</a:t>
            </a:r>
            <a:r>
              <a:rPr lang="zh-CN" altLang="en-US" smtClean="0"/>
              <a:t>）工作人员的配备、专业水平、时间、工作经验和能力；</a:t>
            </a:r>
            <a:endParaRPr lang="zh-CN" altLang="en-US" smtClean="0"/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mtClean="0"/>
              <a:t>   （</a:t>
            </a:r>
            <a:r>
              <a:rPr lang="en-US" altLang="zh-CN" smtClean="0"/>
              <a:t>2</a:t>
            </a:r>
            <a:r>
              <a:rPr lang="zh-CN" altLang="en-US" smtClean="0"/>
              <a:t>）拟定问卷的构思和问卷的样本；</a:t>
            </a:r>
            <a:endParaRPr lang="zh-CN" altLang="en-US" smtClean="0"/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mtClean="0"/>
              <a:t>   （</a:t>
            </a:r>
            <a:r>
              <a:rPr lang="en-US" altLang="zh-CN" smtClean="0"/>
              <a:t>3</a:t>
            </a:r>
            <a:r>
              <a:rPr lang="zh-CN" altLang="en-US" smtClean="0"/>
              <a:t>）实地采访中，专职访问员和管理人员的配备情况；</a:t>
            </a:r>
            <a:endParaRPr lang="zh-CN" altLang="en-US" smtClean="0"/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mtClean="0"/>
              <a:t>   （</a:t>
            </a:r>
            <a:r>
              <a:rPr lang="en-US" altLang="zh-CN" smtClean="0"/>
              <a:t>4</a:t>
            </a:r>
            <a:r>
              <a:rPr lang="zh-CN" altLang="en-US" smtClean="0"/>
              <a:t>）调查员和临时调查员的配备情况；</a:t>
            </a:r>
            <a:endParaRPr lang="zh-CN" altLang="en-US" smtClean="0"/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mtClean="0"/>
              <a:t>   （</a:t>
            </a:r>
            <a:r>
              <a:rPr lang="en-US" altLang="zh-CN" smtClean="0"/>
              <a:t>5</a:t>
            </a:r>
            <a:r>
              <a:rPr lang="zh-CN" altLang="en-US" smtClean="0"/>
              <a:t>）选择访问员的标准与培训的机会；</a:t>
            </a:r>
            <a:endParaRPr lang="zh-CN" altLang="en-US" smtClean="0"/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mtClean="0"/>
              <a:t>   （</a:t>
            </a:r>
            <a:r>
              <a:rPr lang="en-US" altLang="zh-CN" smtClean="0"/>
              <a:t>6</a:t>
            </a:r>
            <a:r>
              <a:rPr lang="zh-CN" altLang="en-US" smtClean="0"/>
              <a:t>）对问卷有效性的监督、管理措施；</a:t>
            </a:r>
            <a:endParaRPr lang="zh-CN" altLang="en-US" smtClean="0"/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mtClean="0"/>
              <a:t>   （</a:t>
            </a:r>
            <a:r>
              <a:rPr lang="en-US" altLang="zh-CN" smtClean="0"/>
              <a:t>7</a:t>
            </a:r>
            <a:r>
              <a:rPr lang="zh-CN" altLang="en-US" smtClean="0"/>
              <a:t>）制作图表的设备与技巧；</a:t>
            </a:r>
            <a:endParaRPr lang="zh-CN" altLang="en-US" smtClean="0"/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mtClean="0"/>
              <a:t>   （</a:t>
            </a:r>
            <a:r>
              <a:rPr lang="en-US" altLang="zh-CN" smtClean="0"/>
              <a:t>8</a:t>
            </a:r>
            <a:r>
              <a:rPr lang="zh-CN" altLang="en-US" smtClean="0"/>
              <a:t>）项目完成所需时间的估计；</a:t>
            </a:r>
            <a:endParaRPr lang="zh-CN" altLang="en-US" smtClean="0"/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mtClean="0"/>
              <a:t>   （</a:t>
            </a:r>
            <a:r>
              <a:rPr lang="en-US" altLang="zh-CN" smtClean="0"/>
              <a:t>9</a:t>
            </a:r>
            <a:r>
              <a:rPr lang="zh-CN" altLang="en-US" smtClean="0"/>
              <a:t>）项目的费用预算情况。</a:t>
            </a:r>
            <a:endParaRPr lang="zh-CN" altLang="en-US" smtClean="0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507365" y="621030"/>
            <a:ext cx="9134475" cy="720725"/>
          </a:xfrm>
        </p:spPr>
        <p:txBody>
          <a:bodyPr rtlCol="0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sz="40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第三节 市场调查与预测专业机构的选择</a:t>
            </a:r>
            <a:endParaRPr lang="zh-CN" altLang="en-US" sz="4000" b="1" smtClean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en-US" smtClean="0"/>
              <a:t>（三）签订代理合约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	    为了确保市场调查与预测活动的顺利进行，必须签订代理合约来明确双方应承担的义务、责任和享有的权利，一般应包括以下内容：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       1. </a:t>
            </a:r>
            <a:r>
              <a:rPr lang="zh-CN" altLang="en-US" smtClean="0"/>
              <a:t>调查的范围与调查方式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       2. </a:t>
            </a:r>
            <a:r>
              <a:rPr lang="zh-CN" altLang="en-US" smtClean="0"/>
              <a:t>预算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       3. </a:t>
            </a:r>
            <a:r>
              <a:rPr lang="zh-CN" altLang="en-US" smtClean="0"/>
              <a:t>付款条件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       4. </a:t>
            </a:r>
            <a:r>
              <a:rPr lang="zh-CN" altLang="en-US" smtClean="0"/>
              <a:t>人员配备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       5. </a:t>
            </a:r>
            <a:r>
              <a:rPr lang="zh-CN" altLang="en-US" smtClean="0"/>
              <a:t>期限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       6. </a:t>
            </a:r>
            <a:r>
              <a:rPr lang="zh-CN" altLang="en-US" smtClean="0"/>
              <a:t>调查结果</a:t>
            </a:r>
            <a:endParaRPr lang="zh-CN" altLang="en-US" smtClean="0"/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507365" y="621030"/>
            <a:ext cx="9597390" cy="720725"/>
          </a:xfrm>
        </p:spPr>
        <p:txBody>
          <a:bodyPr rtlCol="0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sz="41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第三节 市场调查与预测专业机构的选择</a:t>
            </a:r>
            <a:endParaRPr lang="zh-CN" altLang="en-US" sz="4100" b="1" smtClean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en-US" smtClean="0"/>
              <a:t>四、与市场调查专业机构的合作</a:t>
            </a:r>
            <a:endParaRPr lang="zh-CN" altLang="en-US" smtClean="0"/>
          </a:p>
          <a:p>
            <a:r>
              <a:rPr lang="zh-CN" altLang="en-US" smtClean="0"/>
              <a:t>选定了某家市场调查公司或当地商业咨询服务机构之后，委托人就必须切实地与之一道协同工作。</a:t>
            </a:r>
            <a:endParaRPr lang="zh-CN" altLang="en-US" smtClean="0"/>
          </a:p>
          <a:p>
            <a:r>
              <a:rPr lang="zh-CN" altLang="en-US" smtClean="0"/>
              <a:t>委托人和市场调查代理公司二者的关系是“对等交换”的关系，应该彼此相互信赖和配合。</a:t>
            </a:r>
            <a:endParaRPr lang="zh-CN" altLang="en-US" smtClean="0"/>
          </a:p>
          <a:p>
            <a:r>
              <a:rPr lang="zh-CN" altLang="en-US" smtClean="0"/>
              <a:t>委托人要自始至终提供调查公司所需的帮助，便于调查公司充分了解和掌握企业的实际情况和要解决的问题，确定调查主体、范围、方式和技巧。 </a:t>
            </a:r>
            <a:endParaRPr lang="zh-CN" altLang="en-US" smtClean="0"/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507365" y="621030"/>
            <a:ext cx="9389110" cy="720725"/>
          </a:xfrm>
        </p:spPr>
        <p:txBody>
          <a:bodyPr rtlCol="0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sz="41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第三节 市场调查与预测专业机构的选择</a:t>
            </a:r>
            <a:endParaRPr lang="zh-CN" altLang="en-US" sz="4100" b="1" smtClean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en-US" smtClean="0"/>
              <a:t>一、市场调查人员应具备的素质条件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    1. </a:t>
            </a:r>
            <a:r>
              <a:rPr lang="zh-CN" altLang="en-US" smtClean="0"/>
              <a:t>要有强烈的事业心和责任感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    2. </a:t>
            </a:r>
            <a:r>
              <a:rPr lang="zh-CN" altLang="en-US" smtClean="0"/>
              <a:t>要有高度的敏感性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    3. </a:t>
            </a:r>
            <a:r>
              <a:rPr lang="zh-CN" altLang="en-US" smtClean="0"/>
              <a:t>要有广博的知识、广泛的兴趣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    4. </a:t>
            </a:r>
            <a:r>
              <a:rPr lang="zh-CN" altLang="en-US" smtClean="0"/>
              <a:t>要有较高的综合分析的能力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    5. </a:t>
            </a:r>
            <a:r>
              <a:rPr lang="zh-CN" altLang="en-US" smtClean="0"/>
              <a:t>要有良好的工作态度和严谨的工作作风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    6. </a:t>
            </a:r>
            <a:r>
              <a:rPr lang="zh-CN" altLang="en-US" smtClean="0"/>
              <a:t>要为人诚恳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    7. </a:t>
            </a:r>
            <a:r>
              <a:rPr lang="zh-CN" altLang="en-US" smtClean="0"/>
              <a:t>要掌握现代科学知识</a:t>
            </a:r>
            <a:endParaRPr lang="zh-CN" altLang="en-US" smtClean="0"/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363855" y="621030"/>
            <a:ext cx="9988550" cy="791210"/>
          </a:xfrm>
        </p:spPr>
        <p:txBody>
          <a:bodyPr rtlCol="0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914400" indent="-914400" algn="l" fontAlgn="auto">
              <a:spcAft>
                <a:spcPts val="0"/>
              </a:spcAft>
              <a:defRPr/>
            </a:pPr>
            <a:r>
              <a:rPr lang="zh-CN" altLang="en-US" sz="40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第四节 市场调查人员的选择、培训与管理</a:t>
            </a:r>
            <a:endParaRPr lang="zh-CN" altLang="en-US" sz="4000" b="1" smtClean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mtClean="0"/>
              <a:t> 二、市场调查人员的职责</a:t>
            </a:r>
            <a:endParaRPr lang="zh-CN" altLang="en-US" smtClean="0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mtClean="0"/>
              <a:t>      1. </a:t>
            </a:r>
            <a:r>
              <a:rPr lang="zh-CN" altLang="en-US" smtClean="0"/>
              <a:t>管理人员：组织、控制整个市场调查与预测工作，协调下属各部门之间的工作；制定公司的管理规则、人员的职责。 </a:t>
            </a:r>
            <a:endParaRPr lang="zh-CN" altLang="en-US" smtClean="0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mtClean="0"/>
              <a:t>      2. </a:t>
            </a:r>
            <a:r>
              <a:rPr lang="zh-CN" altLang="en-US" smtClean="0"/>
              <a:t>研究人员：拟定调查方案和数据处理计划，进行抽样设计、文具设计、数据分析以及撰写调查报告，此外还负责向客户汇报调查结果、提供咨询服务。 </a:t>
            </a:r>
            <a:endParaRPr lang="zh-CN" altLang="en-US" smtClean="0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mtClean="0"/>
              <a:t>      3. </a:t>
            </a:r>
            <a:r>
              <a:rPr lang="zh-CN" altLang="en-US" smtClean="0"/>
              <a:t>督导：访问员的招聘、访问员的培训，以及对访问员的工作进行指导、监督和检查。</a:t>
            </a:r>
            <a:endParaRPr lang="zh-CN" altLang="en-US" smtClean="0"/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220345" y="549275"/>
            <a:ext cx="9816465" cy="720725"/>
          </a:xfrm>
        </p:spPr>
        <p:txBody>
          <a:bodyPr rtlCol="0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sz="41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第四节 市场调查人员的选择、培训与管理</a:t>
            </a:r>
            <a:endParaRPr lang="zh-CN" altLang="en-US" sz="4100" b="1" smtClean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en-US" smtClean="0"/>
              <a:t> 二、市场调查人员的职责</a:t>
            </a:r>
            <a:endParaRPr lang="en-US" altLang="zh-CN" smtClean="0"/>
          </a:p>
          <a:p>
            <a:pPr>
              <a:buFontTx/>
              <a:buNone/>
            </a:pPr>
            <a:r>
              <a:rPr lang="en-US" altLang="zh-CN" smtClean="0"/>
              <a:t>      4. </a:t>
            </a:r>
            <a:r>
              <a:rPr lang="zh-CN" altLang="en-US" smtClean="0"/>
              <a:t>访问员或调查员：采集资料，对指定的受调查者进行调查访问，以获得原始数据资料。 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      5. </a:t>
            </a:r>
            <a:r>
              <a:rPr lang="zh-CN" altLang="en-US" smtClean="0"/>
              <a:t>电脑录入员：对收集到的问卷资料进行编码，并将数据资料输入电脑，以便研究人员作统计分析处理。 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      6. </a:t>
            </a:r>
            <a:r>
              <a:rPr lang="zh-CN" altLang="en-US" smtClean="0"/>
              <a:t>资料员：各种一般性的商业资料的搜集、分类、整理和归档，以便研究人员查询。资料一般来自各种媒体，包括报纸、杂志、商业通报、邮函或出版物。</a:t>
            </a:r>
            <a:endParaRPr lang="zh-CN" altLang="en-US" smtClean="0"/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220345" y="621030"/>
            <a:ext cx="9954895" cy="791845"/>
          </a:xfrm>
        </p:spPr>
        <p:txBody>
          <a:bodyPr rtlCol="0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sz="41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第四节 市场调查人员的选择、培训与管理</a:t>
            </a:r>
            <a:endParaRPr lang="zh-CN" altLang="en-US" sz="4100" b="1" smtClean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en-US" smtClean="0"/>
              <a:t>三、市场调查人员的培训</a:t>
            </a:r>
            <a:endParaRPr lang="zh-CN" altLang="en-US" smtClean="0"/>
          </a:p>
          <a:p>
            <a:r>
              <a:rPr lang="zh-CN" altLang="en-US" smtClean="0"/>
              <a:t>对市场调查人员应该进行全员培训。 </a:t>
            </a:r>
            <a:endParaRPr lang="zh-CN" altLang="en-US" smtClean="0"/>
          </a:p>
          <a:p>
            <a:r>
              <a:rPr lang="zh-CN" altLang="en-US" smtClean="0"/>
              <a:t>市场调查人员的培训中涉及最多的是对访问员的训练 。</a:t>
            </a:r>
            <a:endParaRPr lang="zh-CN" altLang="en-US" smtClean="0"/>
          </a:p>
          <a:p>
            <a:r>
              <a:rPr lang="zh-CN" altLang="en-US" smtClean="0"/>
              <a:t>对调查访问员的培训目的是：增强必要的调查知识；培养访问时应变的能力。 </a:t>
            </a:r>
            <a:endParaRPr lang="zh-CN" altLang="en-US" smtClean="0"/>
          </a:p>
          <a:p>
            <a:r>
              <a:rPr lang="zh-CN" altLang="en-US" smtClean="0"/>
              <a:t>访问员的培训主要有</a:t>
            </a:r>
            <a:r>
              <a:rPr lang="en-US" altLang="zh-CN" smtClean="0"/>
              <a:t>:</a:t>
            </a:r>
            <a:endParaRPr lang="en-US" altLang="zh-CN" smtClean="0"/>
          </a:p>
          <a:p>
            <a:pPr>
              <a:buFontTx/>
              <a:buNone/>
            </a:pPr>
            <a:r>
              <a:rPr lang="zh-CN" altLang="en-US" smtClean="0"/>
              <a:t>        书面训练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        口头训练</a:t>
            </a:r>
            <a:endParaRPr lang="zh-CN" altLang="en-US" smtClean="0"/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220345" y="549275"/>
            <a:ext cx="9931400" cy="907415"/>
          </a:xfrm>
        </p:spPr>
        <p:txBody>
          <a:bodyPr rtlCol="0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sz="41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第四节 市场调查人员的选择、培训与管理</a:t>
            </a:r>
            <a:endParaRPr lang="zh-CN" altLang="en-US" sz="4100" b="1" smtClean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3400" indent="-533400">
              <a:lnSpc>
                <a:spcPct val="90000"/>
              </a:lnSpc>
              <a:buFontTx/>
              <a:buNone/>
            </a:pPr>
            <a:r>
              <a:rPr lang="zh-CN" altLang="en-US" smtClean="0"/>
              <a:t>三、市场调查人员的培训</a:t>
            </a:r>
            <a:endParaRPr lang="zh-CN" altLang="en-US" smtClean="0"/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altLang="zh-CN" smtClean="0"/>
              <a:t>    1. </a:t>
            </a:r>
            <a:r>
              <a:rPr lang="zh-CN" altLang="en-US" smtClean="0"/>
              <a:t>书面训练 </a:t>
            </a:r>
            <a:endParaRPr lang="zh-CN" altLang="en-US" smtClean="0"/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zh-CN" altLang="en-US" smtClean="0"/>
              <a:t>    （</a:t>
            </a:r>
            <a:r>
              <a:rPr lang="en-US" altLang="zh-CN" smtClean="0"/>
              <a:t>1</a:t>
            </a:r>
            <a:r>
              <a:rPr lang="zh-CN" altLang="en-US" smtClean="0"/>
              <a:t>）熟悉调查项目的内容与目的；</a:t>
            </a:r>
            <a:endParaRPr lang="zh-CN" altLang="en-US" smtClean="0"/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zh-CN" altLang="en-US" smtClean="0"/>
              <a:t>    （</a:t>
            </a:r>
            <a:r>
              <a:rPr lang="en-US" altLang="zh-CN" smtClean="0"/>
              <a:t>2</a:t>
            </a:r>
            <a:r>
              <a:rPr lang="zh-CN" altLang="en-US" smtClean="0"/>
              <a:t>）熟悉并掌握按样本计划选择被调查对象，选择恰当时机、地点和访问对象的方法；</a:t>
            </a:r>
            <a:endParaRPr lang="zh-CN" altLang="en-US" smtClean="0"/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zh-CN" altLang="en-US" smtClean="0"/>
              <a:t>    （</a:t>
            </a:r>
            <a:r>
              <a:rPr lang="en-US" altLang="zh-CN" smtClean="0"/>
              <a:t>3</a:t>
            </a:r>
            <a:r>
              <a:rPr lang="zh-CN" altLang="en-US" smtClean="0"/>
              <a:t>）获得访问对象合作的有关访问技巧；</a:t>
            </a:r>
            <a:endParaRPr lang="zh-CN" altLang="en-US" smtClean="0"/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zh-CN" altLang="en-US" smtClean="0"/>
              <a:t>    （</a:t>
            </a:r>
            <a:r>
              <a:rPr lang="en-US" altLang="zh-CN" smtClean="0"/>
              <a:t>4</a:t>
            </a:r>
            <a:r>
              <a:rPr lang="zh-CN" altLang="en-US" smtClean="0"/>
              <a:t>）关于调查询问的技术；</a:t>
            </a:r>
            <a:endParaRPr lang="zh-CN" altLang="en-US" smtClean="0"/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zh-CN" altLang="en-US" smtClean="0"/>
              <a:t>    （</a:t>
            </a:r>
            <a:r>
              <a:rPr lang="en-US" altLang="zh-CN" smtClean="0"/>
              <a:t>5</a:t>
            </a:r>
            <a:r>
              <a:rPr lang="zh-CN" altLang="en-US" smtClean="0"/>
              <a:t>）关于如何鉴定调查形式、检查调查问卷的提示说明，以及如何处理访问中发生的特殊情况的说明。</a:t>
            </a:r>
            <a:endParaRPr lang="zh-CN" altLang="en-US" smtClean="0"/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220345" y="621030"/>
            <a:ext cx="9932035" cy="791845"/>
          </a:xfrm>
        </p:spPr>
        <p:txBody>
          <a:bodyPr rtlCol="0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sz="41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第四节 市场调查人员的选择、培训与管理</a:t>
            </a:r>
            <a:endParaRPr lang="zh-CN" altLang="en-US" sz="4100" b="1" smtClean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了解市场调查与预测的行业发展历程</a:t>
            </a:r>
            <a:endParaRPr lang="zh-CN" altLang="en-US" smtClean="0"/>
          </a:p>
          <a:p>
            <a:r>
              <a:rPr lang="zh-CN" altLang="en-US" smtClean="0"/>
              <a:t>认识市场调查与预测机构的类型、职能</a:t>
            </a:r>
            <a:endParaRPr lang="zh-CN" altLang="en-US" smtClean="0"/>
          </a:p>
          <a:p>
            <a:r>
              <a:rPr lang="zh-CN" altLang="en-US" smtClean="0"/>
              <a:t>掌握市场调查与预测机构选择的必要性、渠道和步骤</a:t>
            </a:r>
            <a:endParaRPr lang="zh-CN" altLang="en-US" smtClean="0"/>
          </a:p>
          <a:p>
            <a:r>
              <a:rPr lang="zh-CN" altLang="en-US" smtClean="0"/>
              <a:t>了解市场调查人员应具备的条件、职责以及市场调查人员的管理</a:t>
            </a:r>
            <a:endParaRPr lang="zh-CN" altLang="en-US" smtClean="0"/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507339" y="620713"/>
            <a:ext cx="8915400" cy="720725"/>
          </a:xfrm>
        </p:spPr>
        <p:txBody>
          <a:bodyPr rtlCol="0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altLang="zh-CN" sz="41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【</a:t>
            </a:r>
            <a:r>
              <a:rPr lang="zh-CN" altLang="en-US" sz="41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学习目的与要求</a:t>
            </a:r>
            <a:r>
              <a:rPr lang="en-US" altLang="zh-CN" sz="41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】</a:t>
            </a:r>
            <a:endParaRPr lang="zh-CN" altLang="en-US" sz="4100" b="1" smtClean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3400" indent="-533400">
              <a:buFontTx/>
              <a:buNone/>
            </a:pPr>
            <a:r>
              <a:rPr lang="zh-CN" altLang="en-US" smtClean="0"/>
              <a:t>三、市场调查人员的培训</a:t>
            </a:r>
            <a:endParaRPr lang="zh-CN" altLang="en-US" smtClean="0"/>
          </a:p>
          <a:p>
            <a:pPr marL="533400" indent="-533400">
              <a:buFontTx/>
              <a:buNone/>
            </a:pPr>
            <a:r>
              <a:rPr lang="en-US" altLang="zh-CN" smtClean="0"/>
              <a:t>    2. </a:t>
            </a:r>
            <a:r>
              <a:rPr lang="zh-CN" altLang="en-US" smtClean="0"/>
              <a:t>口头训练 </a:t>
            </a:r>
            <a:endParaRPr lang="zh-CN" altLang="en-US" smtClean="0"/>
          </a:p>
          <a:p>
            <a:pPr marL="533400" indent="-533400">
              <a:buFontTx/>
              <a:buNone/>
            </a:pPr>
            <a:r>
              <a:rPr lang="zh-CN" altLang="en-US" smtClean="0"/>
              <a:t>	通过训练，访问员应该具备下列素质：</a:t>
            </a:r>
            <a:endParaRPr lang="zh-CN" altLang="en-US" smtClean="0"/>
          </a:p>
          <a:p>
            <a:pPr marL="533400" indent="-533400">
              <a:buFontTx/>
              <a:buNone/>
            </a:pPr>
            <a:r>
              <a:rPr lang="zh-CN" altLang="en-US" smtClean="0"/>
              <a:t>   （</a:t>
            </a:r>
            <a:r>
              <a:rPr lang="en-US" altLang="zh-CN" smtClean="0"/>
              <a:t>1</a:t>
            </a:r>
            <a:r>
              <a:rPr lang="zh-CN" altLang="en-US" smtClean="0"/>
              <a:t>）访问态度和蔼、友好、彬彬有礼；</a:t>
            </a:r>
            <a:endParaRPr lang="zh-CN" altLang="en-US" smtClean="0"/>
          </a:p>
          <a:p>
            <a:pPr marL="533400" indent="-533400">
              <a:buFontTx/>
              <a:buNone/>
            </a:pPr>
            <a:r>
              <a:rPr lang="zh-CN" altLang="en-US" smtClean="0"/>
              <a:t>   （</a:t>
            </a:r>
            <a:r>
              <a:rPr lang="en-US" altLang="zh-CN" smtClean="0"/>
              <a:t>2</a:t>
            </a:r>
            <a:r>
              <a:rPr lang="zh-CN" altLang="en-US" smtClean="0"/>
              <a:t>）提出的问题能抓住重点，简单明了，并给予被访者充分的回答余地；</a:t>
            </a:r>
            <a:endParaRPr lang="zh-CN" altLang="en-US" smtClean="0"/>
          </a:p>
          <a:p>
            <a:pPr marL="533400" indent="-533400">
              <a:buFontTx/>
              <a:buNone/>
            </a:pPr>
            <a:r>
              <a:rPr lang="zh-CN" altLang="en-US" smtClean="0"/>
              <a:t>   （</a:t>
            </a:r>
            <a:r>
              <a:rPr lang="en-US" altLang="zh-CN" smtClean="0"/>
              <a:t>3</a:t>
            </a:r>
            <a:r>
              <a:rPr lang="zh-CN" altLang="en-US" smtClean="0"/>
              <a:t>）善于选择访问时机；</a:t>
            </a:r>
            <a:endParaRPr lang="zh-CN" altLang="en-US" smtClean="0"/>
          </a:p>
          <a:p>
            <a:pPr marL="533400" indent="-533400">
              <a:buFontTx/>
              <a:buNone/>
            </a:pPr>
            <a:r>
              <a:rPr lang="zh-CN" altLang="en-US" smtClean="0"/>
              <a:t>   （</a:t>
            </a:r>
            <a:r>
              <a:rPr lang="en-US" altLang="zh-CN" smtClean="0"/>
              <a:t>4</a:t>
            </a:r>
            <a:r>
              <a:rPr lang="zh-CN" altLang="en-US" smtClean="0"/>
              <a:t>）有较强的判断力，善于明辨是非，善于诱导；</a:t>
            </a:r>
            <a:endParaRPr lang="zh-CN" altLang="en-US" smtClean="0"/>
          </a:p>
          <a:p>
            <a:pPr marL="533400" indent="-533400">
              <a:buFontTx/>
              <a:buNone/>
            </a:pPr>
            <a:r>
              <a:rPr lang="zh-CN" altLang="en-US" smtClean="0"/>
              <a:t>   （</a:t>
            </a:r>
            <a:r>
              <a:rPr lang="en-US" altLang="zh-CN" smtClean="0"/>
              <a:t>5</a:t>
            </a:r>
            <a:r>
              <a:rPr lang="zh-CN" altLang="en-US" smtClean="0"/>
              <a:t>）善于完整、清楚地记录，忠实地反映被访者的本意。</a:t>
            </a:r>
            <a:endParaRPr lang="zh-CN" altLang="en-US" smtClean="0"/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20345" y="549275"/>
            <a:ext cx="9782810" cy="791845"/>
          </a:xfrm>
        </p:spPr>
        <p:txBody>
          <a:bodyPr rtlCol="0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sz="41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第四节 市场调查人员的选择、培训与管理</a:t>
            </a:r>
            <a:endParaRPr lang="zh-CN" altLang="en-US" sz="4100" b="1" smtClean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en-US" smtClean="0"/>
              <a:t>四、市场调查人员的监督管理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    1. </a:t>
            </a:r>
            <a:r>
              <a:rPr lang="zh-CN" altLang="en-US" smtClean="0"/>
              <a:t>建立一套行之有效的优秀访问员晋级制度为核心的激励机制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    2. </a:t>
            </a:r>
            <a:r>
              <a:rPr lang="zh-CN" altLang="en-US" smtClean="0"/>
              <a:t>强化市场调查质量监督和外在约束机制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    3. </a:t>
            </a:r>
            <a:r>
              <a:rPr lang="zh-CN" altLang="en-US" smtClean="0"/>
              <a:t>注意增进管理者和访问员之间的情感交流</a:t>
            </a:r>
            <a:endParaRPr lang="zh-CN" altLang="en-US" smtClean="0"/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220345" y="621030"/>
            <a:ext cx="9745980" cy="791845"/>
          </a:xfrm>
        </p:spPr>
        <p:txBody>
          <a:bodyPr rtlCol="0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sz="41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第四节 市场调查人员的选择、培训与管理</a:t>
            </a:r>
            <a:endParaRPr lang="zh-CN" altLang="en-US" sz="4100" b="1" smtClean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mtClean="0"/>
              <a:t>根据世界专业研究者协会提供的数字，中国内地目前已有</a:t>
            </a:r>
            <a:r>
              <a:rPr lang="en-US" altLang="zh-CN" smtClean="0"/>
              <a:t>3000</a:t>
            </a:r>
            <a:r>
              <a:rPr lang="zh-CN" altLang="en-US" smtClean="0"/>
              <a:t>多家市场调查公司，数量及增幅均居世界首位。调查机构多，但是目前市场调查业却面临操作缺乏规范的现象。据市场信息调查协会有关人士告诉记者，市场调查中“会虫”泛滥、数据“掺水”的现状已使市场调查遭遇信用危机。</a:t>
            </a:r>
            <a:endParaRPr lang="zh-CN" altLang="en-US" smtClean="0"/>
          </a:p>
          <a:p>
            <a:pPr>
              <a:lnSpc>
                <a:spcPct val="80000"/>
              </a:lnSpc>
            </a:pPr>
            <a:r>
              <a:rPr lang="zh-CN" altLang="en-US" smtClean="0"/>
              <a:t>因为目前许多调查都是付费调查，“会虫”专门组织参与各种市场调查，胡说八道一番后能得到</a:t>
            </a:r>
            <a:r>
              <a:rPr lang="en-US" altLang="zh-CN" smtClean="0"/>
              <a:t>50</a:t>
            </a:r>
            <a:r>
              <a:rPr lang="zh-CN" altLang="en-US" smtClean="0"/>
              <a:t>元至</a:t>
            </a:r>
            <a:r>
              <a:rPr lang="en-US" altLang="zh-CN" smtClean="0"/>
              <a:t>150</a:t>
            </a:r>
            <a:r>
              <a:rPr lang="zh-CN" altLang="en-US" smtClean="0"/>
              <a:t>元的劳务费。但由此得出的市场调查数据却毫无准确性可言。有些调查员为省事专门找“会虫”做分析，有些调查员自己就是会虫。每年国内将近</a:t>
            </a:r>
            <a:r>
              <a:rPr lang="en-US" altLang="zh-CN" smtClean="0"/>
              <a:t>2</a:t>
            </a:r>
            <a:r>
              <a:rPr lang="zh-CN" altLang="en-US" smtClean="0"/>
              <a:t>万份调查报告中，真实性被“会虫”缩水的为数不少。</a:t>
            </a:r>
            <a:endParaRPr lang="zh-CN" altLang="en-US" smtClean="0"/>
          </a:p>
          <a:p>
            <a:pPr>
              <a:lnSpc>
                <a:spcPct val="80000"/>
              </a:lnSpc>
            </a:pPr>
            <a:endParaRPr lang="en-US" altLang="zh-CN" smtClean="0"/>
          </a:p>
          <a:p>
            <a:pPr>
              <a:lnSpc>
                <a:spcPct val="80000"/>
              </a:lnSpc>
            </a:pPr>
            <a:r>
              <a:rPr lang="zh-CN" altLang="en-US" smtClean="0"/>
              <a:t>你如何看待调查业的这种现象</a:t>
            </a:r>
            <a:r>
              <a:rPr lang="en-US" altLang="zh-CN" smtClean="0"/>
              <a:t>?</a:t>
            </a:r>
            <a:endParaRPr lang="en-US" altLang="zh-CN" smtClean="0"/>
          </a:p>
        </p:txBody>
      </p:sp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507339" y="620713"/>
            <a:ext cx="8915400" cy="720725"/>
          </a:xfrm>
        </p:spPr>
        <p:txBody>
          <a:bodyPr rtlCol="0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altLang="zh-CN" sz="41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【</a:t>
            </a:r>
            <a:r>
              <a:rPr lang="zh-CN" altLang="en-US" sz="41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案例分析</a:t>
            </a:r>
            <a:r>
              <a:rPr lang="en-US" altLang="zh-CN" sz="41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】</a:t>
            </a:r>
            <a:r>
              <a:rPr lang="en-US" altLang="zh-CN" sz="24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 </a:t>
            </a:r>
            <a:r>
              <a:rPr lang="en-US" altLang="zh-CN" sz="41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“</a:t>
            </a:r>
            <a:r>
              <a:rPr lang="zh-CN" altLang="en-US" sz="41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会虫”干扰调查业</a:t>
            </a:r>
            <a:endParaRPr lang="zh-CN" altLang="en-US" sz="4100" b="1" smtClean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市场调查与预测行业的结构分为</a:t>
            </a:r>
            <a:r>
              <a:rPr lang="en-US" altLang="zh-CN" smtClean="0"/>
              <a:t>4</a:t>
            </a:r>
            <a:r>
              <a:rPr lang="zh-CN" altLang="en-US" smtClean="0"/>
              <a:t>个层次 </a:t>
            </a:r>
            <a:endParaRPr lang="zh-CN" altLang="en-US" smtClean="0"/>
          </a:p>
          <a:p>
            <a:r>
              <a:rPr lang="zh-CN" altLang="en-US" smtClean="0"/>
              <a:t>市场调查与预测的机构和人员 </a:t>
            </a:r>
            <a:endParaRPr lang="zh-CN" altLang="en-US" smtClean="0"/>
          </a:p>
          <a:p>
            <a:r>
              <a:rPr lang="zh-CN" altLang="en-US" smtClean="0"/>
              <a:t>选择调查与预测专业机构的必要性</a:t>
            </a:r>
            <a:endParaRPr lang="zh-CN" altLang="en-US" smtClean="0"/>
          </a:p>
          <a:p>
            <a:endParaRPr lang="zh-CN" altLang="en-US" smtClean="0"/>
          </a:p>
        </p:txBody>
      </p:sp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07339" y="620713"/>
            <a:ext cx="8915400" cy="720725"/>
          </a:xfrm>
        </p:spPr>
        <p:txBody>
          <a:bodyPr rtlCol="0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altLang="zh-CN" sz="41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【</a:t>
            </a:r>
            <a:r>
              <a:rPr lang="zh-CN" altLang="en-US" sz="41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本章小结</a:t>
            </a:r>
            <a:r>
              <a:rPr lang="en-US" altLang="zh-CN" sz="41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】</a:t>
            </a:r>
            <a:endParaRPr lang="en-US" altLang="zh-CN" sz="4100" b="1" smtClean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507339" y="620713"/>
            <a:ext cx="8915400" cy="720725"/>
          </a:xfrm>
        </p:spPr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sz="41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第一节 市场调查与预测行业的发展与结构</a:t>
            </a:r>
            <a:endParaRPr lang="zh-CN" altLang="en-US" sz="4100" b="1" smtClean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  <p:sp>
        <p:nvSpPr>
          <p:cNvPr id="20482" name="Rectangle 3"/>
          <p:cNvSpPr>
            <a:spLocks noGrp="1"/>
          </p:cNvSpPr>
          <p:nvPr>
            <p:ph type="body" sz="half" idx="4294967295"/>
          </p:nvPr>
        </p:nvSpPr>
        <p:spPr>
          <a:xfrm>
            <a:off x="358775" y="1430338"/>
            <a:ext cx="5289550" cy="47244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mtClean="0"/>
              <a:t>一、市场调查与预测行业的发展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二、市场调查与预测行业的结构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层次</a:t>
            </a:r>
            <a:r>
              <a:rPr lang="en-US" altLang="zh-CN" smtClean="0"/>
              <a:t>1</a:t>
            </a:r>
            <a:r>
              <a:rPr lang="zh-CN" altLang="en-US" smtClean="0"/>
              <a:t>：主要的信息使用者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           （企业营销部门）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层次</a:t>
            </a:r>
            <a:r>
              <a:rPr lang="en-US" altLang="zh-CN" smtClean="0"/>
              <a:t>2</a:t>
            </a:r>
            <a:r>
              <a:rPr lang="zh-CN" altLang="en-US" smtClean="0"/>
              <a:t>：信息使用者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           （广告代理商） 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层次</a:t>
            </a:r>
            <a:r>
              <a:rPr lang="en-US" altLang="zh-CN" smtClean="0"/>
              <a:t>3</a:t>
            </a:r>
            <a:r>
              <a:rPr lang="zh-CN" altLang="en-US" smtClean="0"/>
              <a:t>：调查设计者和提供者 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层次</a:t>
            </a:r>
            <a:r>
              <a:rPr lang="en-US" altLang="zh-CN" smtClean="0"/>
              <a:t>4</a:t>
            </a:r>
            <a:r>
              <a:rPr lang="zh-CN" altLang="en-US" smtClean="0"/>
              <a:t>：数据收集者  </a:t>
            </a:r>
            <a:endParaRPr lang="zh-CN" altLang="en-US" smtClean="0"/>
          </a:p>
        </p:txBody>
      </p:sp>
      <p:pic>
        <p:nvPicPr>
          <p:cNvPr id="20483" name="Picture 86" descr="2"/>
          <p:cNvPicPr>
            <a:picLocks noGrp="1" noChangeAspect="1"/>
          </p:cNvPicPr>
          <p:nvPr>
            <p:ph type="clipArt" sz="half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5730875" y="2032000"/>
            <a:ext cx="4175125" cy="29464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en-US" smtClean="0"/>
              <a:t>一、市场调查与预测专业机构的类型 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（一）专业市场调查与预测公司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（二）顾问咨询公司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（三）广告公司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（四）政府统计机构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（五）大专院校研究机构</a:t>
            </a:r>
            <a:endParaRPr lang="zh-CN" altLang="en-US" smtClean="0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507339" y="620713"/>
            <a:ext cx="8915400" cy="720725"/>
          </a:xfrm>
        </p:spPr>
        <p:txBody>
          <a:bodyPr rtlCol="0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sz="41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第二节 市场调查与预测的机构</a:t>
            </a:r>
            <a:endParaRPr lang="zh-CN" altLang="en-US" sz="4100" b="1" smtClean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11200" indent="-711200">
              <a:lnSpc>
                <a:spcPct val="90000"/>
              </a:lnSpc>
              <a:buFontTx/>
              <a:buNone/>
            </a:pPr>
            <a:r>
              <a:rPr lang="zh-CN" altLang="en-US" smtClean="0"/>
              <a:t>二、市场调查与预测专业机构的职能</a:t>
            </a:r>
            <a:endParaRPr lang="zh-CN" altLang="en-US" smtClean="0"/>
          </a:p>
          <a:p>
            <a:pPr marL="711200" indent="-711200">
              <a:lnSpc>
                <a:spcPct val="90000"/>
              </a:lnSpc>
              <a:buSzPct val="50000"/>
              <a:buFont typeface="Wingdings" panose="05000000000000000000" pitchFamily="2" charset="2"/>
              <a:buChar char="l"/>
            </a:pPr>
            <a:r>
              <a:rPr lang="zh-CN" altLang="en-US" smtClean="0"/>
              <a:t>市场调查与预测专业机构的最主要职能是服务职能，即根据委托方的要求，进行各种市场调查、研究和预测，提供企业所需的各类数据、资料、情报、信息，为企业的经营服务。 </a:t>
            </a:r>
            <a:endParaRPr lang="zh-CN" altLang="en-US" smtClean="0"/>
          </a:p>
          <a:p>
            <a:pPr marL="711200" indent="-711200">
              <a:lnSpc>
                <a:spcPct val="90000"/>
              </a:lnSpc>
              <a:buSzPct val="50000"/>
              <a:buFont typeface="Wingdings" panose="05000000000000000000" pitchFamily="2" charset="2"/>
              <a:buChar char="l"/>
            </a:pPr>
            <a:r>
              <a:rPr lang="zh-CN" altLang="en-US" smtClean="0"/>
              <a:t>具体来说，市场调查与预测专业机构的职能有以下一些： </a:t>
            </a:r>
            <a:endParaRPr lang="zh-CN" altLang="en-US" smtClean="0"/>
          </a:p>
          <a:p>
            <a:pPr marL="711200" indent="-711200">
              <a:lnSpc>
                <a:spcPct val="90000"/>
              </a:lnSpc>
              <a:buFontTx/>
              <a:buNone/>
            </a:pPr>
            <a:r>
              <a:rPr lang="en-US" altLang="zh-CN" smtClean="0"/>
              <a:t>	   1. </a:t>
            </a:r>
            <a:r>
              <a:rPr lang="zh-CN" altLang="en-US" smtClean="0"/>
              <a:t>承接市场调查项目</a:t>
            </a:r>
            <a:endParaRPr lang="zh-CN" altLang="en-US" smtClean="0"/>
          </a:p>
          <a:p>
            <a:pPr marL="711200" indent="-711200">
              <a:lnSpc>
                <a:spcPct val="90000"/>
              </a:lnSpc>
              <a:buFontTx/>
              <a:buNone/>
            </a:pPr>
            <a:r>
              <a:rPr lang="en-US" altLang="zh-CN" smtClean="0"/>
              <a:t>		 2. </a:t>
            </a:r>
            <a:r>
              <a:rPr lang="zh-CN" altLang="en-US" smtClean="0"/>
              <a:t>提供信息</a:t>
            </a:r>
            <a:endParaRPr lang="zh-CN" altLang="en-US" smtClean="0"/>
          </a:p>
          <a:p>
            <a:pPr marL="711200" indent="-711200">
              <a:lnSpc>
                <a:spcPct val="90000"/>
              </a:lnSpc>
              <a:buFontTx/>
              <a:buNone/>
            </a:pPr>
            <a:r>
              <a:rPr lang="en-US" altLang="zh-CN" smtClean="0"/>
              <a:t>		 3. </a:t>
            </a:r>
            <a:r>
              <a:rPr lang="zh-CN" altLang="en-US" smtClean="0"/>
              <a:t>咨询顾问</a:t>
            </a:r>
            <a:endParaRPr lang="zh-CN" altLang="en-US" smtClean="0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507339" y="620713"/>
            <a:ext cx="8915400" cy="720725"/>
          </a:xfrm>
        </p:spPr>
        <p:txBody>
          <a:bodyPr rtlCol="0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sz="41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第二节 市场调查与预测的机构</a:t>
            </a:r>
            <a:endParaRPr lang="zh-CN" altLang="en-US" sz="4100" b="1" smtClean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en-US" smtClean="0"/>
              <a:t>三、企业内部的市场调查与预测机构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（一）企业内部市场调查预测机构的分类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	       按发展逻辑过程、发达程度和表现形态，企业内部的市场调查预测机构大体可以归纳为三类：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	 1. </a:t>
            </a:r>
            <a:r>
              <a:rPr lang="zh-CN" altLang="en-US" smtClean="0"/>
              <a:t>兼职市场调查预测人员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     2. </a:t>
            </a:r>
            <a:r>
              <a:rPr lang="zh-CN" altLang="en-US" smtClean="0"/>
              <a:t>兼职市场调查与预测机构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     3. </a:t>
            </a:r>
            <a:r>
              <a:rPr lang="zh-CN" altLang="en-US" smtClean="0"/>
              <a:t>专职市场调查与预测机构</a:t>
            </a:r>
            <a:endParaRPr lang="zh-CN" altLang="en-US" smtClean="0"/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507339" y="620713"/>
            <a:ext cx="8915400" cy="720725"/>
          </a:xfrm>
        </p:spPr>
        <p:txBody>
          <a:bodyPr rtlCol="0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sz="41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第二节 市场调查与预测的机构</a:t>
            </a:r>
            <a:endParaRPr lang="zh-CN" altLang="en-US" sz="4100" b="1" smtClean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en-US" smtClean="0"/>
              <a:t>三、企业内部的市场调查与预测机构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（二）企业内部配置市场调查预测机构的影响因素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	1. </a:t>
            </a:r>
            <a:r>
              <a:rPr lang="zh-CN" altLang="en-US" smtClean="0"/>
              <a:t>企业规模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	2. </a:t>
            </a:r>
            <a:r>
              <a:rPr lang="zh-CN" altLang="en-US" smtClean="0"/>
              <a:t>经营业务性质和范围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	3. </a:t>
            </a:r>
            <a:r>
              <a:rPr lang="zh-CN" altLang="en-US" smtClean="0"/>
              <a:t>企业的经营条件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	4. </a:t>
            </a:r>
            <a:r>
              <a:rPr lang="zh-CN" altLang="en-US" smtClean="0"/>
              <a:t>市场状况</a:t>
            </a:r>
            <a:endParaRPr lang="zh-CN" altLang="en-US" smtClean="0"/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507339" y="620713"/>
            <a:ext cx="8915400" cy="720725"/>
          </a:xfrm>
        </p:spPr>
        <p:txBody>
          <a:bodyPr rtlCol="0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sz="41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第二节 市场调查与预测的机构</a:t>
            </a:r>
            <a:endParaRPr lang="zh-CN" altLang="en-US" sz="4100" b="1" smtClean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en-US" smtClean="0"/>
              <a:t>一、选择调查与预测专业机构的必要性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	    选择市场调查与预测专业机构来实施调查，具有以下优点： 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	  1. </a:t>
            </a:r>
            <a:r>
              <a:rPr lang="zh-CN" altLang="en-US" smtClean="0"/>
              <a:t>无地理和语言上的障碍 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	  2. </a:t>
            </a:r>
            <a:r>
              <a:rPr lang="zh-CN" altLang="en-US" smtClean="0"/>
              <a:t>节约成本 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	  3. </a:t>
            </a:r>
            <a:r>
              <a:rPr lang="zh-CN" altLang="en-US" smtClean="0"/>
              <a:t>客观性和准确性 </a:t>
            </a:r>
            <a:endParaRPr lang="zh-CN" altLang="en-US" smtClean="0"/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507365" y="621030"/>
            <a:ext cx="9307830" cy="791845"/>
          </a:xfrm>
        </p:spPr>
        <p:txBody>
          <a:bodyPr rtlCol="0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sz="41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第三节 市场调查与预测专业机构的选择</a:t>
            </a:r>
            <a:endParaRPr lang="zh-CN" altLang="en-US" sz="4100" b="1" smtClean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en-US" smtClean="0"/>
              <a:t>二、选择市场调查与预测专业机构的途径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 （</a:t>
            </a:r>
            <a:r>
              <a:rPr lang="en-US" altLang="zh-CN" smtClean="0"/>
              <a:t>1</a:t>
            </a:r>
            <a:r>
              <a:rPr lang="zh-CN" altLang="en-US" smtClean="0"/>
              <a:t>）同业协会、出版物和其他销售研究部门；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 （</a:t>
            </a:r>
            <a:r>
              <a:rPr lang="en-US" altLang="zh-CN" smtClean="0"/>
              <a:t>2</a:t>
            </a:r>
            <a:r>
              <a:rPr lang="zh-CN" altLang="en-US" smtClean="0"/>
              <a:t>）全国性的工商管理机构和工商业咨询协会以及它们的出版物、企业名录等；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 （</a:t>
            </a:r>
            <a:r>
              <a:rPr lang="en-US" altLang="zh-CN" smtClean="0"/>
              <a:t>3</a:t>
            </a:r>
            <a:r>
              <a:rPr lang="zh-CN" altLang="en-US" smtClean="0"/>
              <a:t>）各驻外使馆的商务处，这是寻找境外调查代理机构的常用渠道；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 （</a:t>
            </a:r>
            <a:r>
              <a:rPr lang="en-US" altLang="zh-CN" smtClean="0"/>
              <a:t>4</a:t>
            </a:r>
            <a:r>
              <a:rPr lang="zh-CN" altLang="en-US" smtClean="0"/>
              <a:t>）如国际贸易促进会之类的国际性机构和组织；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 （</a:t>
            </a:r>
            <a:r>
              <a:rPr lang="en-US" altLang="zh-CN" smtClean="0"/>
              <a:t>5</a:t>
            </a:r>
            <a:r>
              <a:rPr lang="zh-CN" altLang="en-US" smtClean="0"/>
              <a:t>）广告代理公司；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mtClean="0"/>
              <a:t> （</a:t>
            </a:r>
            <a:r>
              <a:rPr lang="en-US" altLang="zh-CN" smtClean="0"/>
              <a:t>6</a:t>
            </a:r>
            <a:r>
              <a:rPr lang="zh-CN" altLang="en-US" smtClean="0"/>
              <a:t>）市场所在地的进口商、批发商和经销商等。</a:t>
            </a:r>
            <a:endParaRPr lang="zh-CN" altLang="en-US" smtClean="0"/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507365" y="621030"/>
            <a:ext cx="9296400" cy="791845"/>
          </a:xfrm>
        </p:spPr>
        <p:txBody>
          <a:bodyPr rtlCol="0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sz="4100" b="1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第三节 市场调查与预测专业机构的选择</a:t>
            </a:r>
            <a:endParaRPr lang="zh-CN" altLang="en-US" sz="4100" b="1" smtClean="0"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8ccac437-a215-4000-9d12-b5ccdaec8afe}"/>
  <p:tag name="TABLE_ENDDRAG_ORIGIN_RECT" val="649*345"/>
  <p:tag name="TABLE_ENDDRAG_RECT" val="95*128*649*345"/>
</p:tagLst>
</file>

<file path=ppt/tags/tag2.xml><?xml version="1.0" encoding="utf-8"?>
<p:tagLst xmlns:p="http://schemas.openxmlformats.org/presentationml/2006/main">
  <p:tag name="COMMONDATA" val="eyJoZGlkIjoiMTgyY2Y5Y2UxZjkwY2NiYzg1MTM4ZmQzOTFhYWJhY2IifQ=="/>
</p:tagLst>
</file>

<file path=ppt/theme/theme1.xml><?xml version="1.0" encoding="utf-8"?>
<a:theme xmlns:a="http://schemas.openxmlformats.org/drawingml/2006/main" name="科技宣讲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科技宣讲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科技宣讲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科技宣讲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科技宣讲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科技宣讲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科技宣讲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科技宣讲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科技宣讲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科技宣讲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科技宣讲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科技宣讲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科技宣讲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3500</Words>
  <Application>WPS 演示</Application>
  <PresentationFormat>A4 纸张(210x297 毫米)</PresentationFormat>
  <Paragraphs>246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华文宋体</vt:lpstr>
      <vt:lpstr>华文宋体</vt:lpstr>
      <vt:lpstr>黑体</vt:lpstr>
      <vt:lpstr>微软雅黑</vt:lpstr>
      <vt:lpstr>Arial Unicode MS</vt:lpstr>
      <vt:lpstr>Times New Roman</vt:lpstr>
      <vt:lpstr>科技宣讲</vt:lpstr>
      <vt:lpstr>第二章  市场调查与预测行业、机构及人员 </vt:lpstr>
      <vt:lpstr>【学习目的与要求】</vt:lpstr>
      <vt:lpstr>第一节 市场调查与预测行业的发展与结构</vt:lpstr>
      <vt:lpstr>第二节 市场调查与预测的机构</vt:lpstr>
      <vt:lpstr>第二节 市场调查与预测的机构</vt:lpstr>
      <vt:lpstr>第二节 市场调查与预测的机构</vt:lpstr>
      <vt:lpstr>第二节 市场调查与预测的机构</vt:lpstr>
      <vt:lpstr>第三节 市场调查与预测专业机构的选择</vt:lpstr>
      <vt:lpstr>第三节 市场调查与预测专业机构的选择</vt:lpstr>
      <vt:lpstr>PowerPoint 演示文稿</vt:lpstr>
      <vt:lpstr>第三节 市场调查与预测专业机构的选择</vt:lpstr>
      <vt:lpstr>第三节 市场调查与预测专业机构的选择</vt:lpstr>
      <vt:lpstr>第三节 市场调查与预测专业机构的选择</vt:lpstr>
      <vt:lpstr>第三节 市场调查与预测专业机构的选择</vt:lpstr>
      <vt:lpstr>第四节 市场调查人员的选择、培训与管理</vt:lpstr>
      <vt:lpstr>第四节 市场调查人员的选择、培训与管理</vt:lpstr>
      <vt:lpstr>第四节 市场调查人员的选择、培训与管理</vt:lpstr>
      <vt:lpstr>第四节 市场调查人员的选择、培训与管理</vt:lpstr>
      <vt:lpstr>第四节 市场调查人员的选择、培训与管理</vt:lpstr>
      <vt:lpstr>第四节 市场调查人员的选择、培训与管理</vt:lpstr>
      <vt:lpstr>第四节 市场调查人员的选择、培训与管理</vt:lpstr>
      <vt:lpstr>【案例分析】 “会虫”干扰调查业</vt:lpstr>
      <vt:lpstr>【本章小结】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torrannce</dc:creator>
  <cp:lastModifiedBy>佳佳</cp:lastModifiedBy>
  <cp:revision>26</cp:revision>
  <dcterms:created xsi:type="dcterms:W3CDTF">2009-01-21T08:01:00Z</dcterms:created>
  <dcterms:modified xsi:type="dcterms:W3CDTF">2022-05-28T15:08:57Z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TC010721382052</vt:lpwstr>
  </property>
  <property fmtid="{D5CDD505-2E9C-101B-9397-08002B2CF9AE}" pid="3" name="KSOProductBuildVer">
    <vt:lpwstr>2052-11.1.0.11691</vt:lpwstr>
  </property>
  <property fmtid="{D5CDD505-2E9C-101B-9397-08002B2CF9AE}" pid="4" name="ICV">
    <vt:lpwstr>49A0E7DBEAB94C85BCBEBF0E65033503</vt:lpwstr>
  </property>
</Properties>
</file>