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338" r:id="rId3"/>
    <p:sldId id="265" r:id="rId4"/>
    <p:sldId id="305" r:id="rId5"/>
    <p:sldId id="306" r:id="rId6"/>
    <p:sldId id="308" r:id="rId7"/>
    <p:sldId id="307" r:id="rId8"/>
    <p:sldId id="309" r:id="rId9"/>
    <p:sldId id="310" r:id="rId10"/>
    <p:sldId id="311" r:id="rId11"/>
    <p:sldId id="312" r:id="rId12"/>
    <p:sldId id="313" r:id="rId13"/>
    <p:sldId id="314" r:id="rId14"/>
    <p:sldId id="315" r:id="rId15"/>
    <p:sldId id="316" r:id="rId16"/>
    <p:sldId id="317" r:id="rId17"/>
    <p:sldId id="318" r:id="rId18"/>
    <p:sldId id="319" r:id="rId19"/>
    <p:sldId id="320" r:id="rId20"/>
    <p:sldId id="321" r:id="rId21"/>
    <p:sldId id="339" r:id="rId22"/>
    <p:sldId id="322" r:id="rId23"/>
    <p:sldId id="323" r:id="rId24"/>
    <p:sldId id="340" r:id="rId25"/>
    <p:sldId id="325" r:id="rId26"/>
    <p:sldId id="326" r:id="rId27"/>
    <p:sldId id="327" r:id="rId28"/>
    <p:sldId id="328" r:id="rId29"/>
    <p:sldId id="329" r:id="rId30"/>
    <p:sldId id="330" r:id="rId31"/>
    <p:sldId id="331" r:id="rId32"/>
    <p:sldId id="332" r:id="rId33"/>
    <p:sldId id="333" r:id="rId34"/>
    <p:sldId id="334" r:id="rId35"/>
    <p:sldId id="341" r:id="rId36"/>
  </p:sldIdLst>
  <p:sldSz cx="9144000" cy="6858000" type="screen4x3"/>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1" autoAdjust="0"/>
    <p:restoredTop sz="86397" autoAdjust="0"/>
  </p:normalViewPr>
  <p:slideViewPr>
    <p:cSldViewPr showGuides="1">
      <p:cViewPr varScale="1">
        <p:scale>
          <a:sx n="48" d="100"/>
          <a:sy n="48" d="100"/>
        </p:scale>
        <p:origin x="-706" y="-45"/>
      </p:cViewPr>
      <p:guideLst>
        <p:guide orient="horz" pos="2160"/>
        <p:guide pos="2880"/>
      </p:guideLst>
    </p:cSldViewPr>
  </p:slideViewPr>
  <p:outlineViewPr>
    <p:cViewPr>
      <p:scale>
        <a:sx n="33" d="100"/>
        <a:sy n="33" d="100"/>
      </p:scale>
      <p:origin x="0" y="31865"/>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9.emf"/><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1.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27584" y="2636912"/>
            <a:ext cx="7772400" cy="793799"/>
          </a:xfrm>
        </p:spPr>
        <p:txBody>
          <a:bodyPr/>
          <a:lstStyle/>
          <a:p>
            <a:r>
              <a:rPr lang="zh-CN" altLang="zh-CN" dirty="0">
                <a:latin typeface="华文楷体" panose="02010600040101010101" pitchFamily="2" charset="-122"/>
                <a:ea typeface="华文楷体" panose="02010600040101010101" pitchFamily="2" charset="-122"/>
              </a:rPr>
              <a:t>第十八</a:t>
            </a:r>
            <a:r>
              <a:rPr lang="zh-CN" altLang="zh-CN" dirty="0" smtClean="0">
                <a:latin typeface="华文楷体" panose="02010600040101010101" pitchFamily="2" charset="-122"/>
                <a:ea typeface="华文楷体" panose="02010600040101010101" pitchFamily="2" charset="-122"/>
              </a:rPr>
              <a:t>章</a:t>
            </a:r>
            <a:r>
              <a:rPr lang="en-US" altLang="zh-CN" dirty="0" smtClean="0">
                <a:latin typeface="华文楷体" panose="02010600040101010101" pitchFamily="2" charset="-122"/>
                <a:ea typeface="华文楷体" panose="02010600040101010101" pitchFamily="2" charset="-122"/>
              </a:rPr>
              <a:t>  </a:t>
            </a:r>
            <a:r>
              <a:rPr lang="zh-CN" altLang="en-US" dirty="0" smtClean="0">
                <a:latin typeface="华文楷体" panose="02010600040101010101" pitchFamily="2" charset="-122"/>
                <a:ea typeface="华文楷体" panose="02010600040101010101" pitchFamily="2" charset="-122"/>
              </a:rPr>
              <a:t>套期保值策略</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lnSpcReduction="10000"/>
          </a:bodyPr>
          <a:lstStyle/>
          <a:p>
            <a:pPr>
              <a:buNone/>
            </a:pPr>
            <a:r>
              <a:rPr lang="zh-CN" altLang="en-US" sz="2800" b="1" dirty="0" smtClean="0">
                <a:latin typeface="华文楷体" panose="02010600040101010101" pitchFamily="2" charset="-122"/>
                <a:ea typeface="华文楷体" panose="02010600040101010101" pitchFamily="2" charset="-122"/>
              </a:rPr>
              <a:t>一、应用</a:t>
            </a:r>
            <a:r>
              <a:rPr lang="zh-CN" altLang="en-US" sz="2800" b="1" dirty="0" smtClean="0">
                <a:latin typeface="华文楷体" panose="02010600040101010101" pitchFamily="2" charset="-122"/>
                <a:ea typeface="华文楷体" panose="02010600040101010101" pitchFamily="2" charset="-122"/>
              </a:rPr>
              <a:t>期货套期保值</a:t>
            </a:r>
            <a:endParaRPr lang="en-US" altLang="zh-CN" sz="2800" b="1" dirty="0">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a:solidFill>
                  <a:schemeClr val="tx1"/>
                </a:solidFill>
                <a:latin typeface="华文楷体" panose="02010600040101010101" pitchFamily="2" charset="-122"/>
                <a:ea typeface="华文楷体" panose="02010600040101010101" pitchFamily="2" charset="-122"/>
              </a:rPr>
              <a:t>套期保值率是指投资者为了对套保对象进行套保而使用的期货合约的数量</a:t>
            </a:r>
          </a:p>
          <a:p>
            <a:pPr fontAlgn="auto">
              <a:lnSpc>
                <a:spcPct val="150000"/>
              </a:lnSpc>
              <a:spcBef>
                <a:spcPts val="0"/>
              </a:spcBef>
              <a:buFont typeface="Wingdings" panose="05000000000000000000" charset="0"/>
              <a:buChar char="u"/>
            </a:pPr>
            <a:r>
              <a:rPr lang="zh-CN" altLang="en-US" sz="2400" dirty="0">
                <a:solidFill>
                  <a:schemeClr val="tx1"/>
                </a:solidFill>
                <a:latin typeface="华文楷体" panose="02010600040101010101" pitchFamily="2" charset="-122"/>
                <a:ea typeface="华文楷体" panose="02010600040101010101" pitchFamily="2" charset="-122"/>
              </a:rPr>
              <a:t>假设现货与期货的标的资产完全相同</a:t>
            </a:r>
          </a:p>
          <a:p>
            <a:pPr fontAlgn="auto">
              <a:lnSpc>
                <a:spcPct val="150000"/>
              </a:lnSpc>
              <a:spcBef>
                <a:spcPts val="0"/>
              </a:spcBef>
              <a:buFont typeface="Wingdings" panose="05000000000000000000" charset="0"/>
              <a:buChar char="u"/>
            </a:pPr>
            <a:endParaRPr lang="zh-CN" altLang="en-US" sz="2400" dirty="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400" dirty="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a:solidFill>
                  <a:schemeClr val="tx1"/>
                </a:solidFill>
                <a:latin typeface="华文楷体" panose="02010600040101010101" pitchFamily="2" charset="-122"/>
                <a:ea typeface="华文楷体" panose="02010600040101010101" pitchFamily="2" charset="-122"/>
              </a:rPr>
              <a:t>如果用于套保的期货合约所需交易的标的资产的数量，与现货市场上资产的交易数量不同，则套期保值不能完全规避风险。</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第二节 期货</a:t>
            </a:r>
            <a:r>
              <a:rPr lang="zh-CN" altLang="en-US" sz="4000" dirty="0" smtClean="0">
                <a:solidFill>
                  <a:schemeClr val="tx2"/>
                </a:solidFill>
                <a:latin typeface="华文楷体" panose="02010600040101010101" pitchFamily="2" charset="-122"/>
                <a:ea typeface="华文楷体" panose="02010600040101010101" pitchFamily="2" charset="-122"/>
              </a:rPr>
              <a:t>套期保值策略</a:t>
            </a:r>
          </a:p>
        </p:txBody>
      </p:sp>
      <p:pic>
        <p:nvPicPr>
          <p:cNvPr id="2" name="图片 1"/>
          <p:cNvPicPr>
            <a:picLocks noChangeAspect="1"/>
          </p:cNvPicPr>
          <p:nvPr>
            <p:custDataLst>
              <p:tags r:id="rId1"/>
            </p:custDataLst>
          </p:nvPr>
        </p:nvPicPr>
        <p:blipFill>
          <a:blip r:embed="rId3"/>
          <a:srcRect l="30867" t="1702" r="30867" b="1809"/>
          <a:stretch>
            <a:fillRect/>
          </a:stretch>
        </p:blipFill>
        <p:spPr>
          <a:xfrm>
            <a:off x="2423160" y="3500755"/>
            <a:ext cx="3459480" cy="9880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None/>
            </a:pPr>
            <a:r>
              <a:rPr lang="zh-CN" altLang="en-US" sz="2800" dirty="0" smtClean="0">
                <a:solidFill>
                  <a:schemeClr val="tx1"/>
                </a:solidFill>
                <a:latin typeface="华文楷体" panose="02010600040101010101" pitchFamily="2" charset="-122"/>
                <a:ea typeface="华文楷体" panose="02010600040101010101" pitchFamily="2" charset="-122"/>
              </a:rPr>
              <a:t>在</a:t>
            </a:r>
            <a:r>
              <a:rPr lang="zh-CN" altLang="en-US" sz="2800" dirty="0">
                <a:solidFill>
                  <a:schemeClr val="tx1"/>
                </a:solidFill>
                <a:latin typeface="华文楷体" panose="02010600040101010101" pitchFamily="2" charset="-122"/>
                <a:ea typeface="华文楷体" panose="02010600040101010101" pitchFamily="2" charset="-122"/>
              </a:rPr>
              <a:t>运用衍生工具套期保值时，衍生工具合约的头寸不一定应该与资产风险暴露一致，两者之间存在一个最佳比率，使得套期保值后资产组合的风险最小，这个比率称为</a:t>
            </a:r>
            <a:r>
              <a:rPr lang="zh-CN" altLang="en-US" sz="2800" b="1" dirty="0">
                <a:solidFill>
                  <a:schemeClr val="accent5">
                    <a:lumMod val="75000"/>
                  </a:schemeClr>
                </a:solidFill>
                <a:latin typeface="华文楷体" panose="02010600040101010101" pitchFamily="2" charset="-122"/>
                <a:ea typeface="华文楷体" panose="02010600040101010101" pitchFamily="2" charset="-122"/>
              </a:rPr>
              <a:t>最佳套期比率。</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最佳套期</a:t>
            </a:r>
            <a:r>
              <a:rPr lang="zh-CN" altLang="en-US" sz="4000" b="1" dirty="0" smtClean="0">
                <a:latin typeface="华文楷体" panose="02010600040101010101" pitchFamily="2" charset="-122"/>
                <a:ea typeface="华文楷体" panose="02010600040101010101" pitchFamily="2" charset="-122"/>
              </a:rPr>
              <a:t>比率</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428750"/>
                <a:ext cx="8363272" cy="4857750"/>
              </a:xfrm>
            </p:spPr>
            <p:txBody>
              <a:bodyPr>
                <a:normAutofit lnSpcReduction="10000"/>
              </a:bodyPr>
              <a:lstStyle/>
              <a:p>
                <a:pPr>
                  <a:buNone/>
                </a:pPr>
                <a:r>
                  <a:rPr lang="zh-CN" altLang="en-US" sz="2800" dirty="0" smtClean="0">
                    <a:solidFill>
                      <a:schemeClr val="tx2"/>
                    </a:solidFill>
                    <a:latin typeface="华文楷体" panose="02010600040101010101" pitchFamily="2" charset="-122"/>
                    <a:ea typeface="华文楷体" panose="02010600040101010101" pitchFamily="2" charset="-122"/>
                  </a:rPr>
                  <a:t>空头</a:t>
                </a:r>
                <a:r>
                  <a:rPr lang="zh-CN" altLang="en-US" sz="2800" dirty="0">
                    <a:solidFill>
                      <a:schemeClr val="tx2"/>
                    </a:solidFill>
                    <a:latin typeface="华文楷体" panose="02010600040101010101" pitchFamily="2" charset="-122"/>
                    <a:ea typeface="华文楷体" panose="02010600040101010101" pitchFamily="2" charset="-122"/>
                  </a:rPr>
                  <a:t>套期保值：套保组合价值变化</a:t>
                </a: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𝑆</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oMath>
                </a14:m>
                <a:endParaRPr lang="en-US" altLang="zh-CN" sz="2800" i="1" dirty="0">
                  <a:solidFill>
                    <a:schemeClr val="tx2"/>
                  </a:solidFill>
                  <a:latin typeface="华文楷体" panose="02010600040101010101" pitchFamily="2" charset="-122"/>
                  <a:ea typeface="华文楷体" panose="02010600040101010101" pitchFamily="2" charset="-122"/>
                  <a:cs typeface="Cambria Math" panose="02040503050406030204" charset="0"/>
                </a:endParaRPr>
              </a:p>
              <a:p>
                <a:pPr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多头套期保值：套保组合价值变化</a:t>
                </a: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𝑆</m:t>
                    </m:r>
                  </m:oMath>
                </a14:m>
                <a:endParaRPr lang="en-US" altLang="zh-CN" sz="2800" i="1" dirty="0">
                  <a:solidFill>
                    <a:schemeClr val="tx2"/>
                  </a:solidFill>
                  <a:latin typeface="华文楷体" panose="02010600040101010101" pitchFamily="2" charset="-122"/>
                  <a:ea typeface="华文楷体" panose="02010600040101010101" pitchFamily="2" charset="-122"/>
                  <a:cs typeface="Cambria Math" panose="02040503050406030204" charset="0"/>
                </a:endParaRPr>
              </a:p>
              <a:p>
                <a:pPr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套保组合价值变化的方差：</a:t>
                </a: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𝑣</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sSubSup>
                      <m:sSubSupPr>
                        <m:ctrlPr>
                          <a:rPr lang="en-US" altLang="zh-CN" sz="2800" i="1" dirty="0">
                            <a:solidFill>
                              <a:schemeClr val="tx2"/>
                            </a:solidFill>
                            <a:latin typeface="Cambria Math"/>
                            <a:ea typeface="华文楷体" panose="02010600040101010101" pitchFamily="2" charset="-122"/>
                            <a:cs typeface="Cambria Math" panose="02040503050406030204" charset="0"/>
                          </a:rPr>
                        </m:ctrlPr>
                      </m:sSubSup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𝑠</m:t>
                        </m:r>
                      </m:sub>
                      <m: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sup>
                    </m:sSub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sSup>
                      <m:sSupPr>
                        <m:ctrlPr>
                          <a:rPr lang="en-US" altLang="zh-CN" sz="2800" i="1" dirty="0">
                            <a:solidFill>
                              <a:schemeClr val="tx2"/>
                            </a:solidFill>
                            <a:latin typeface="Cambria Math"/>
                            <a:ea typeface="华文楷体" panose="02010600040101010101" pitchFamily="2" charset="-122"/>
                            <a:cs typeface="Cambria Math" panose="02040503050406030204" charset="0"/>
                          </a:rPr>
                        </m:ctrlPr>
                      </m:sSup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e>
                      <m: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sup>
                    </m:sSup>
                    <m:sSubSup>
                      <m:sSubSupPr>
                        <m:ctrlPr>
                          <a:rPr lang="en-US" altLang="zh-CN" sz="2800" i="1" dirty="0">
                            <a:solidFill>
                              <a:schemeClr val="tx2"/>
                            </a:solidFill>
                            <a:latin typeface="Cambria Math"/>
                            <a:ea typeface="华文楷体" panose="02010600040101010101" pitchFamily="2" charset="-122"/>
                            <a:cs typeface="Cambria Math" panose="02040503050406030204" charset="0"/>
                          </a:rPr>
                        </m:ctrlPr>
                      </m:sSubSup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sub>
                      <m: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sup>
                    </m:sSub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𝜌</m:t>
                    </m:r>
                    <m:sSub>
                      <m:sSubPr>
                        <m:ctrlPr>
                          <a:rPr lang="en-US" altLang="zh-CN" sz="2800" i="1" dirty="0">
                            <a:solidFill>
                              <a:schemeClr val="tx2"/>
                            </a:solidFill>
                            <a:latin typeface="Cambria Math"/>
                            <a:ea typeface="华文楷体" panose="02010600040101010101" pitchFamily="2" charset="-122"/>
                            <a:cs typeface="Cambria Math" panose="02040503050406030204" charset="0"/>
                          </a:rPr>
                        </m:ctrlPr>
                      </m:sSub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𝑆</m:t>
                        </m:r>
                      </m:sub>
                    </m:sSub>
                    <m:sSub>
                      <m:sSubPr>
                        <m:ctrlPr>
                          <a:rPr lang="en-US" altLang="zh-CN" sz="2800" i="1" dirty="0">
                            <a:solidFill>
                              <a:schemeClr val="tx2"/>
                            </a:solidFill>
                            <a:latin typeface="Cambria Math"/>
                            <a:ea typeface="华文楷体" panose="02010600040101010101" pitchFamily="2" charset="-122"/>
                            <a:cs typeface="Cambria Math" panose="02040503050406030204" charset="0"/>
                          </a:rPr>
                        </m:ctrlPr>
                      </m:sSub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sub>
                    </m:sSub>
                  </m:oMath>
                </a14:m>
                <a:endParaRPr lang="en-US" altLang="zh-CN" sz="2800" i="1" dirty="0">
                  <a:solidFill>
                    <a:schemeClr val="tx2"/>
                  </a:solidFill>
                  <a:latin typeface="华文楷体" panose="02010600040101010101" pitchFamily="2" charset="-122"/>
                  <a:ea typeface="华文楷体" panose="02010600040101010101" pitchFamily="2" charset="-122"/>
                  <a:cs typeface="Cambria Math" panose="02040503050406030204" charset="0"/>
                </a:endParaRPr>
              </a:p>
              <a:p>
                <a:pPr marL="0" indent="0" fontAlgn="auto">
                  <a:lnSpc>
                    <a:spcPct val="150000"/>
                  </a:lnSpc>
                  <a:spcBef>
                    <a:spcPts val="0"/>
                  </a:spcBef>
                  <a:buFont typeface="Wingdings" panose="05000000000000000000" charset="0"/>
                  <a:buNone/>
                </a:pPr>
                <a14:m>
                  <m:oMathPara xmlns:m="http://schemas.openxmlformats.org/officeDocument/2006/math">
                    <m:oMathParaPr>
                      <m:jc m:val="centerGroup"/>
                    </m:oMathParaPr>
                    <m:oMath xmlns:m="http://schemas.openxmlformats.org/officeDocument/2006/math">
                      <m:f>
                        <m:fPr>
                          <m:ctrlPr>
                            <a:rPr lang="en-US" altLang="zh-CN" sz="2800" i="1" dirty="0">
                              <a:solidFill>
                                <a:schemeClr val="tx2"/>
                              </a:solidFill>
                              <a:latin typeface="Cambria Math"/>
                              <a:ea typeface="华文楷体" panose="02010600040101010101" pitchFamily="2" charset="-122"/>
                              <a:cs typeface="Cambria Math" panose="02040503050406030204" charset="0"/>
                            </a:rPr>
                          </m:ctrlPr>
                        </m:fPr>
                        <m:num>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𝑣</m:t>
                          </m:r>
                        </m:num>
                        <m:den>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den>
                      </m:f>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=0                     </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f>
                        <m:fPr>
                          <m:ctrlPr>
                            <a:rPr lang="en-US" altLang="zh-CN" sz="2800" i="1" dirty="0">
                              <a:solidFill>
                                <a:schemeClr val="tx2"/>
                              </a:solidFill>
                              <a:latin typeface="Cambria Math"/>
                              <a:ea typeface="华文楷体" panose="02010600040101010101" pitchFamily="2" charset="-122"/>
                              <a:cs typeface="Cambria Math" panose="02040503050406030204" charset="0"/>
                            </a:rPr>
                          </m:ctrlPr>
                        </m:fPr>
                        <m:num>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𝜌</m:t>
                          </m:r>
                          <m:sSub>
                            <m:sSubPr>
                              <m:ctrlPr>
                                <a:rPr lang="en-US" altLang="zh-CN" sz="2800" i="1" dirty="0">
                                  <a:solidFill>
                                    <a:schemeClr val="tx2"/>
                                  </a:solidFill>
                                  <a:latin typeface="Cambria Math"/>
                                  <a:ea typeface="华文楷体" panose="02010600040101010101" pitchFamily="2" charset="-122"/>
                                  <a:cs typeface="Cambria Math" panose="02040503050406030204" charset="0"/>
                                </a:rPr>
                              </m:ctrlPr>
                            </m:sSub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𝑠</m:t>
                              </m:r>
                            </m:sub>
                          </m:sSub>
                        </m:num>
                        <m:den>
                          <m:sSub>
                            <m:sSubPr>
                              <m:ctrlPr>
                                <a:rPr lang="en-US" altLang="zh-CN" sz="2800" i="1" dirty="0">
                                  <a:solidFill>
                                    <a:schemeClr val="tx2"/>
                                  </a:solidFill>
                                  <a:latin typeface="Cambria Math"/>
                                  <a:ea typeface="华文楷体" panose="02010600040101010101" pitchFamily="2" charset="-122"/>
                                  <a:cs typeface="Cambria Math" panose="02040503050406030204" charset="0"/>
                                </a:rPr>
                              </m:ctrlPr>
                            </m:sSub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sub>
                          </m:sSub>
                        </m:den>
                      </m:f>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          </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𝑣</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=(1−</m:t>
                      </m:r>
                      <m:sSup>
                        <m:sSupPr>
                          <m:ctrlPr>
                            <a:rPr lang="en-US" altLang="zh-CN" sz="2800" i="1" dirty="0">
                              <a:solidFill>
                                <a:schemeClr val="tx2"/>
                              </a:solidFill>
                              <a:latin typeface="Cambria Math"/>
                              <a:ea typeface="华文楷体" panose="02010600040101010101" pitchFamily="2" charset="-122"/>
                              <a:cs typeface="Cambria Math" panose="02040503050406030204" charset="0"/>
                            </a:rPr>
                          </m:ctrlPr>
                        </m:sSup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𝜌</m:t>
                          </m:r>
                        </m:e>
                        <m: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sup>
                      </m:s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sSubSup>
                        <m:sSubSupPr>
                          <m:ctrlPr>
                            <a:rPr lang="en-US" altLang="zh-CN" sz="2800" i="1" dirty="0">
                              <a:solidFill>
                                <a:schemeClr val="tx2"/>
                              </a:solidFill>
                              <a:latin typeface="Cambria Math"/>
                              <a:ea typeface="华文楷体" panose="02010600040101010101" pitchFamily="2" charset="-122"/>
                              <a:cs typeface="Cambria Math" panose="02040503050406030204" charset="0"/>
                            </a:rPr>
                          </m:ctrlPr>
                        </m:sSubSupPr>
                        <m:e>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𝜎</m:t>
                          </m:r>
                        </m:e>
                        <m:sub>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𝑠</m:t>
                          </m:r>
                        </m:sub>
                        <m:sup>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2</m:t>
                          </m:r>
                        </m:sup>
                      </m:sSubSup>
                    </m:oMath>
                  </m:oMathPara>
                </a14:m>
                <a:endParaRPr lang="en-US" altLang="zh-CN" sz="2800" i="1" dirty="0">
                  <a:solidFill>
                    <a:schemeClr val="tx2"/>
                  </a:solidFill>
                  <a:latin typeface="华文楷体" panose="02010600040101010101" pitchFamily="2" charset="-122"/>
                  <a:ea typeface="华文楷体" panose="02010600040101010101" pitchFamily="2" charset="-122"/>
                  <a:cs typeface="Cambria Math" panose="02040503050406030204" charset="0"/>
                </a:endParaRPr>
              </a:p>
              <a:p>
                <a:pPr marL="0" indent="0" fontAlgn="auto">
                  <a:lnSpc>
                    <a:spcPct val="150000"/>
                  </a:lnSpc>
                  <a:spcBef>
                    <a:spcPts val="0"/>
                  </a:spcBef>
                  <a:buFont typeface="Wingdings" panose="05000000000000000000" charset="0"/>
                  <a:buNone/>
                </a:pPr>
                <a14:m>
                  <m:oMath xmlns:m="http://schemas.openxmlformats.org/officeDocument/2006/math">
                    <m:r>
                      <a:rPr lang="en-US" altLang="zh-CN" sz="2800" i="1" dirty="0" smtClean="0">
                        <a:solidFill>
                          <a:schemeClr val="tx2"/>
                        </a:solidFill>
                        <a:latin typeface="Cambria Math" panose="02040503050406030204" charset="0"/>
                        <a:ea typeface="华文楷体" panose="02010600040101010101" pitchFamily="2" charset="-122"/>
                        <a:cs typeface="Cambria Math" panose="02040503050406030204" charset="0"/>
                      </a:rPr>
                      <m:t>𝜌</m:t>
                    </m:r>
                  </m:oMath>
                </a14:m>
                <a:r>
                  <a:rPr lang="zh-CN" altLang="en-US" sz="2800" dirty="0" smtClean="0">
                    <a:solidFill>
                      <a:schemeClr val="tx2"/>
                    </a:solidFill>
                    <a:latin typeface="华文楷体" panose="02010600040101010101" pitchFamily="2" charset="-122"/>
                    <a:ea typeface="华文楷体" panose="02010600040101010101" pitchFamily="2" charset="-122"/>
                  </a:rPr>
                  <a:t>为</a:t>
                </a: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𝑆</m:t>
                    </m:r>
                  </m:oMath>
                </a14:m>
                <a:r>
                  <a:rPr lang="zh-CN" altLang="en-US" sz="2800" dirty="0">
                    <a:solidFill>
                      <a:schemeClr val="tx2"/>
                    </a:solidFill>
                    <a:latin typeface="华文楷体" panose="02010600040101010101" pitchFamily="2" charset="-122"/>
                    <a:ea typeface="华文楷体" panose="02010600040101010101" pitchFamily="2" charset="-122"/>
                  </a:rPr>
                  <a:t>与</a:t>
                </a: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m:t>
                    </m:r>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𝐹</m:t>
                    </m:r>
                  </m:oMath>
                </a14:m>
                <a:r>
                  <a:rPr lang="zh-CN" altLang="en-US" sz="2800" dirty="0">
                    <a:solidFill>
                      <a:schemeClr val="tx2"/>
                    </a:solidFill>
                    <a:latin typeface="华文楷体" panose="02010600040101010101" pitchFamily="2" charset="-122"/>
                    <a:ea typeface="华文楷体" panose="02010600040101010101" pitchFamily="2" charset="-122"/>
                  </a:rPr>
                  <a:t>之间的相关系数</a:t>
                </a:r>
              </a:p>
              <a:p>
                <a:pPr marL="0" indent="0" fontAlgn="auto">
                  <a:lnSpc>
                    <a:spcPct val="150000"/>
                  </a:lnSpc>
                  <a:spcBef>
                    <a:spcPts val="0"/>
                  </a:spcBef>
                  <a:buFont typeface="Wingdings" panose="05000000000000000000" charset="0"/>
                  <a:buNone/>
                </a:pPr>
                <a14:m>
                  <m:oMath xmlns:m="http://schemas.openxmlformats.org/officeDocument/2006/math">
                    <m:r>
                      <a:rPr lang="en-US" altLang="zh-CN" sz="2800" i="1" dirty="0">
                        <a:solidFill>
                          <a:schemeClr val="tx2"/>
                        </a:solidFill>
                        <a:latin typeface="Cambria Math" panose="02040503050406030204" charset="0"/>
                        <a:ea typeface="华文楷体" panose="02010600040101010101" pitchFamily="2" charset="-122"/>
                        <a:cs typeface="Cambria Math" panose="02040503050406030204" charset="0"/>
                      </a:rPr>
                      <m:t>h</m:t>
                    </m:r>
                  </m:oMath>
                </a14:m>
                <a:r>
                  <a:rPr lang="zh-CN" altLang="en-US" sz="2800" dirty="0">
                    <a:solidFill>
                      <a:schemeClr val="tx2"/>
                    </a:solidFill>
                    <a:latin typeface="华文楷体" panose="02010600040101010101" pitchFamily="2" charset="-122"/>
                    <a:ea typeface="华文楷体" panose="02010600040101010101" pitchFamily="2" charset="-122"/>
                  </a:rPr>
                  <a:t>表示套期保值比率</a:t>
                </a: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428750"/>
                <a:ext cx="8363272" cy="4857750"/>
              </a:xfrm>
              <a:blipFill rotWithShape="1">
                <a:blip r:embed="rId2"/>
                <a:stretch>
                  <a:fillRect l="-1458" t="-2133" b="-1129"/>
                </a:stretch>
              </a:blipFill>
            </p:spPr>
            <p:txBody>
              <a:bodyPr/>
              <a:lstStyle/>
              <a:p>
                <a:r>
                  <a:rPr lang="zh-CN" altLang="en-US">
                    <a:noFill/>
                  </a:rPr>
                  <a:t> </a:t>
                </a:r>
              </a:p>
            </p:txBody>
          </p:sp>
        </mc:Fallback>
      </mc:AlternateContent>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最佳套期</a:t>
            </a:r>
            <a:r>
              <a:rPr lang="zh-CN" altLang="en-US" sz="4000" b="1" dirty="0" smtClean="0">
                <a:latin typeface="华文楷体" panose="02010600040101010101" pitchFamily="2" charset="-122"/>
                <a:ea typeface="华文楷体" panose="02010600040101010101" pitchFamily="2" charset="-122"/>
              </a:rPr>
              <a:t>比率</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None/>
            </a:pPr>
            <a:r>
              <a:rPr lang="zh-CN" altLang="en-US" sz="2400" dirty="0" smtClean="0">
                <a:solidFill>
                  <a:schemeClr val="tx2"/>
                </a:solidFill>
                <a:latin typeface="华文楷体" panose="02010600040101010101" pitchFamily="2" charset="-122"/>
                <a:ea typeface="华文楷体" panose="02010600040101010101" pitchFamily="2" charset="-122"/>
              </a:rPr>
              <a:t>[</a:t>
            </a:r>
            <a:r>
              <a:rPr lang="zh-CN" altLang="en-US" sz="2800" dirty="0">
                <a:solidFill>
                  <a:schemeClr val="tx2"/>
                </a:solidFill>
                <a:latin typeface="华文楷体" panose="02010600040101010101" pitchFamily="2" charset="-122"/>
                <a:ea typeface="华文楷体" panose="02010600040101010101" pitchFamily="2" charset="-122"/>
              </a:rPr>
              <a:t>例18-2] 假设某企业预期在3个月后需要购入1百万加仑的汽油，已知一加仑飞机燃油在未来3个月内价格变动的标准差为0.03。该企业选择购买原油期货进行套期保值，该期货在未来3个月价格变动的标准差为0.04，并且飞机燃油与原油期货的相关系数为0.8。则最佳保值比率为：</a:t>
            </a:r>
            <a:r>
              <a:rPr lang="en-US" altLang="zh-CN" sz="2800" dirty="0">
                <a:solidFill>
                  <a:schemeClr val="tx2"/>
                </a:solidFill>
                <a:latin typeface="华文楷体" panose="02010600040101010101" pitchFamily="2" charset="-122"/>
                <a:ea typeface="华文楷体" panose="02010600040101010101" pitchFamily="2" charset="-122"/>
              </a:rPr>
              <a:t>h=0.8*0.03/0.04=0.6</a:t>
            </a:r>
            <a:r>
              <a:rPr lang="zh-CN" altLang="en-US" sz="2800" dirty="0">
                <a:solidFill>
                  <a:schemeClr val="tx2"/>
                </a:solidFill>
                <a:latin typeface="华文楷体" panose="02010600040101010101" pitchFamily="2" charset="-122"/>
                <a:ea typeface="华文楷体" panose="02010600040101010101" pitchFamily="2" charset="-122"/>
              </a:rPr>
              <a:t>。如果一份原油期货的交易数量为42,000加仑，则该公司需要购买的合约份数为</a:t>
            </a:r>
            <a:r>
              <a:rPr lang="en-US" altLang="zh-CN" sz="2800" dirty="0">
                <a:solidFill>
                  <a:schemeClr val="tx2"/>
                </a:solidFill>
                <a:latin typeface="华文楷体" panose="02010600040101010101" pitchFamily="2" charset="-122"/>
                <a:ea typeface="华文楷体" panose="02010600040101010101" pitchFamily="2" charset="-122"/>
              </a:rPr>
              <a:t>0.6</a:t>
            </a:r>
            <a:r>
              <a:rPr lang="zh-CN" altLang="en-US" sz="2800" dirty="0">
                <a:solidFill>
                  <a:schemeClr val="tx2"/>
                </a:solidFill>
                <a:latin typeface="华文楷体" panose="02010600040101010101" pitchFamily="2" charset="-122"/>
                <a:ea typeface="华文楷体" panose="02010600040101010101" pitchFamily="2" charset="-122"/>
              </a:rPr>
              <a:t>，则</a:t>
            </a:r>
            <a:r>
              <a:rPr lang="en-US" altLang="zh-CN" sz="2800" dirty="0">
                <a:solidFill>
                  <a:schemeClr val="tx2"/>
                </a:solidFill>
                <a:latin typeface="华文楷体" panose="02010600040101010101" pitchFamily="2" charset="-122"/>
                <a:ea typeface="华文楷体" panose="02010600040101010101" pitchFamily="2" charset="-122"/>
              </a:rPr>
              <a:t>(1000000/42000)*0.6=14.3</a:t>
            </a:r>
            <a:r>
              <a:rPr lang="zh-CN" altLang="en-US" sz="2800" dirty="0">
                <a:solidFill>
                  <a:schemeClr val="tx2"/>
                </a:solidFill>
                <a:latin typeface="华文楷体" panose="02010600040101010101" pitchFamily="2" charset="-122"/>
                <a:ea typeface="华文楷体" panose="02010600040101010101" pitchFamily="2" charset="-122"/>
              </a:rPr>
              <a:t>，所以该公司应该购买14份原油期货合约。</a:t>
            </a: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dirty="0">
                <a:latin typeface="华文楷体" panose="02010600040101010101" pitchFamily="2" charset="-122"/>
                <a:ea typeface="华文楷体" panose="02010600040101010101" pitchFamily="2" charset="-122"/>
              </a:rPr>
              <a:t>最佳套期</a:t>
            </a:r>
            <a:r>
              <a:rPr lang="zh-CN" altLang="en-US" sz="4000" dirty="0" smtClean="0">
                <a:latin typeface="华文楷体" panose="02010600040101010101" pitchFamily="2" charset="-122"/>
                <a:ea typeface="华文楷体" panose="02010600040101010101" pitchFamily="2" charset="-122"/>
              </a:rPr>
              <a:t>比率确定实例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435280" cy="5184576"/>
          </a:xfrm>
        </p:spPr>
        <p:txBody>
          <a:bodyPr>
            <a:noAutofit/>
          </a:bodyPr>
          <a:lstStyle/>
          <a:p>
            <a:pPr fontAlgn="auto">
              <a:lnSpc>
                <a:spcPct val="150000"/>
              </a:lnSpc>
              <a:spcBef>
                <a:spcPts val="0"/>
              </a:spcBef>
              <a:buFont typeface="Wingdings" panose="05000000000000000000" charset="0"/>
              <a:buChar char="u"/>
            </a:pPr>
            <a:r>
              <a:rPr lang="zh-CN" altLang="en-US" sz="2400" dirty="0" smtClean="0">
                <a:solidFill>
                  <a:schemeClr val="tx2"/>
                </a:solidFill>
                <a:latin typeface="华文楷体" panose="02010600040101010101" pitchFamily="2" charset="-122"/>
                <a:ea typeface="华文楷体" panose="02010600040101010101" pitchFamily="2" charset="-122"/>
              </a:rPr>
              <a:t>不能</a:t>
            </a:r>
            <a:r>
              <a:rPr lang="zh-CN" altLang="en-US" sz="2400" dirty="0">
                <a:solidFill>
                  <a:schemeClr val="tx2"/>
                </a:solidFill>
                <a:latin typeface="华文楷体" panose="02010600040101010101" pitchFamily="2" charset="-122"/>
                <a:ea typeface="华文楷体" panose="02010600040101010101" pitchFamily="2" charset="-122"/>
              </a:rPr>
              <a:t>完全对冲风险的原因</a:t>
            </a:r>
          </a:p>
          <a:p>
            <a:pPr lvl="1"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需要对冲其价格风险的资产与衍生工具合约的标的资产可能不完全相同</a:t>
            </a:r>
          </a:p>
          <a:p>
            <a:pPr lvl="1"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可能不能肯定将来进行资产交易的确切时间</a:t>
            </a:r>
          </a:p>
          <a:p>
            <a:pPr lvl="1"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衍生工具合约到期日与实际需要交割的日期不相匹配</a:t>
            </a:r>
          </a:p>
          <a:p>
            <a:pPr lvl="0" fontAlgn="auto">
              <a:lnSpc>
                <a:spcPct val="150000"/>
              </a:lnSpc>
              <a:spcBef>
                <a:spcPts val="0"/>
              </a:spcBef>
              <a:buFont typeface="Wingdings" panose="05000000000000000000" charset="0"/>
              <a:buChar char="u"/>
            </a:pPr>
            <a:r>
              <a:rPr lang="zh-CN" altLang="en-US" sz="2400" dirty="0">
                <a:solidFill>
                  <a:schemeClr val="tx2"/>
                </a:solidFill>
                <a:latin typeface="华文楷体" panose="02010600040101010101" pitchFamily="2" charset="-122"/>
                <a:ea typeface="华文楷体" panose="02010600040101010101" pitchFamily="2" charset="-122"/>
              </a:rPr>
              <a:t>基差</a:t>
            </a:r>
            <a:r>
              <a:rPr lang="en-US" altLang="zh-CN" sz="2400" dirty="0">
                <a:solidFill>
                  <a:schemeClr val="tx2"/>
                </a:solidFill>
                <a:latin typeface="华文楷体" panose="02010600040101010101" pitchFamily="2" charset="-122"/>
                <a:ea typeface="华文楷体" panose="02010600040101010101" pitchFamily="2" charset="-122"/>
              </a:rPr>
              <a:t>=</a:t>
            </a:r>
            <a:r>
              <a:rPr lang="zh-CN" altLang="en-US" sz="2400" dirty="0">
                <a:solidFill>
                  <a:schemeClr val="tx2"/>
                </a:solidFill>
                <a:latin typeface="华文楷体" panose="02010600040101010101" pitchFamily="2" charset="-122"/>
                <a:ea typeface="华文楷体" panose="02010600040101010101" pitchFamily="2" charset="-122"/>
              </a:rPr>
              <a:t>现货价格</a:t>
            </a:r>
            <a:r>
              <a:rPr lang="en-US" altLang="zh-CN" sz="2400" dirty="0">
                <a:solidFill>
                  <a:schemeClr val="tx2"/>
                </a:solidFill>
                <a:latin typeface="华文楷体" panose="02010600040101010101" pitchFamily="2" charset="-122"/>
                <a:ea typeface="华文楷体" panose="02010600040101010101" pitchFamily="2" charset="-122"/>
              </a:rPr>
              <a:t>-</a:t>
            </a:r>
            <a:r>
              <a:rPr lang="zh-CN" altLang="en-US" sz="2400" dirty="0">
                <a:solidFill>
                  <a:schemeClr val="tx2"/>
                </a:solidFill>
                <a:latin typeface="华文楷体" panose="02010600040101010101" pitchFamily="2" charset="-122"/>
                <a:ea typeface="华文楷体" panose="02010600040101010101" pitchFamily="2" charset="-122"/>
              </a:rPr>
              <a:t>期货价格</a:t>
            </a:r>
          </a:p>
          <a:p>
            <a:pPr marL="742950" lvl="1" indent="-285750"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需要对冲的资产与衍生工具合约的标的资产的相关性</a:t>
            </a:r>
          </a:p>
          <a:p>
            <a:pPr marL="742950" lvl="1" indent="-285750"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购买或出售资产时间的不确定性</a:t>
            </a:r>
          </a:p>
          <a:p>
            <a:pPr marL="742950" lvl="1" indent="-285750" fontAlgn="auto">
              <a:lnSpc>
                <a:spcPct val="150000"/>
              </a:lnSpc>
              <a:spcBef>
                <a:spcPts val="0"/>
              </a:spcBef>
              <a:buFont typeface="Wingdings" panose="05000000000000000000" charset="0"/>
              <a:buChar char="Ø"/>
            </a:pPr>
            <a:r>
              <a:rPr lang="zh-CN" altLang="en-US" sz="2400" dirty="0">
                <a:solidFill>
                  <a:schemeClr val="tx2"/>
                </a:solidFill>
                <a:latin typeface="华文楷体" panose="02010600040101010101" pitchFamily="2" charset="-122"/>
                <a:ea typeface="华文楷体" panose="02010600040101010101" pitchFamily="2" charset="-122"/>
              </a:rPr>
              <a:t>套期保值时间与衍生工具合约到期日之间的差异</a:t>
            </a:r>
          </a:p>
        </p:txBody>
      </p:sp>
      <p:sp>
        <p:nvSpPr>
          <p:cNvPr id="4" name="标题 3"/>
          <p:cNvSpPr>
            <a:spLocks noGrp="1"/>
          </p:cNvSpPr>
          <p:nvPr>
            <p:ph type="title"/>
          </p:nvPr>
        </p:nvSpPr>
        <p:spPr>
          <a:xfrm>
            <a:off x="457200" y="274638"/>
            <a:ext cx="8229600" cy="778098"/>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三、基</a:t>
            </a:r>
            <a:r>
              <a:rPr lang="zh-CN" altLang="en-US" sz="4000" b="1" dirty="0">
                <a:latin typeface="华文楷体" panose="02010600040101010101" pitchFamily="2" charset="-122"/>
                <a:ea typeface="华文楷体" panose="02010600040101010101" pitchFamily="2" charset="-122"/>
              </a:rPr>
              <a:t>差</a:t>
            </a:r>
            <a:r>
              <a:rPr lang="zh-CN" altLang="en-US" sz="4000" b="1" dirty="0" smtClean="0">
                <a:latin typeface="华文楷体" panose="02010600040101010101" pitchFamily="2" charset="-122"/>
                <a:ea typeface="华文楷体" panose="02010600040101010101" pitchFamily="2" charset="-122"/>
              </a:rPr>
              <a:t>分析</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2"/>
                </a:solidFill>
                <a:latin typeface="华文楷体" panose="02010600040101010101" pitchFamily="2" charset="-122"/>
                <a:ea typeface="华文楷体" panose="02010600040101010101" pitchFamily="2" charset="-122"/>
              </a:rPr>
              <a:t>基</a:t>
            </a:r>
            <a:r>
              <a:rPr lang="zh-CN" altLang="en-US" sz="2800" dirty="0">
                <a:solidFill>
                  <a:schemeClr val="tx2"/>
                </a:solidFill>
                <a:latin typeface="华文楷体" panose="02010600040101010101" pitchFamily="2" charset="-122"/>
                <a:ea typeface="华文楷体" panose="02010600040101010101" pitchFamily="2" charset="-122"/>
              </a:rPr>
              <a:t>差风险可以使得套期保值者的头寸状况变好或变坏</a:t>
            </a:r>
          </a:p>
          <a:p>
            <a:pPr lvl="1"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空头套期保值</a:t>
            </a:r>
          </a:p>
          <a:p>
            <a:pPr lvl="1"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多头套期保值</a:t>
            </a:r>
          </a:p>
          <a:p>
            <a:pPr lvl="0"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基差大小</a:t>
            </a:r>
          </a:p>
          <a:p>
            <a:pPr marL="742950" lvl="1" indent="-285750"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基差为</a:t>
            </a:r>
            <a:r>
              <a:rPr lang="en-US" altLang="zh-CN" dirty="0">
                <a:solidFill>
                  <a:schemeClr val="tx2"/>
                </a:solidFill>
                <a:latin typeface="华文楷体" panose="02010600040101010101" pitchFamily="2" charset="-122"/>
                <a:ea typeface="华文楷体" panose="02010600040101010101" pitchFamily="2" charset="-122"/>
              </a:rPr>
              <a:t>0</a:t>
            </a:r>
            <a:r>
              <a:rPr lang="zh-CN" altLang="en-US" dirty="0">
                <a:solidFill>
                  <a:schemeClr val="tx2"/>
                </a:solidFill>
                <a:latin typeface="华文楷体" panose="02010600040101010101" pitchFamily="2" charset="-122"/>
                <a:ea typeface="华文楷体" panose="02010600040101010101" pitchFamily="2" charset="-122"/>
              </a:rPr>
              <a:t>：完全套期保值</a:t>
            </a:r>
          </a:p>
          <a:p>
            <a:pPr marL="742950" lvl="1" indent="-285750"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基差不为</a:t>
            </a:r>
            <a:r>
              <a:rPr lang="en-US" altLang="zh-CN" dirty="0">
                <a:solidFill>
                  <a:schemeClr val="tx2"/>
                </a:solidFill>
                <a:latin typeface="华文楷体" panose="02010600040101010101" pitchFamily="2" charset="-122"/>
                <a:ea typeface="华文楷体" panose="02010600040101010101" pitchFamily="2" charset="-122"/>
              </a:rPr>
              <a:t>0</a:t>
            </a:r>
            <a:r>
              <a:rPr lang="zh-CN" altLang="en-US" dirty="0">
                <a:solidFill>
                  <a:schemeClr val="tx2"/>
                </a:solidFill>
                <a:latin typeface="华文楷体" panose="02010600040101010101" pitchFamily="2" charset="-122"/>
                <a:ea typeface="华文楷体" panose="02010600040101010101" pitchFamily="2" charset="-122"/>
              </a:rPr>
              <a:t>：遭受损失或者获得收益</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三、基</a:t>
            </a:r>
            <a:r>
              <a:rPr lang="zh-CN" altLang="en-US" sz="4000" b="1" dirty="0">
                <a:latin typeface="华文楷体" panose="02010600040101010101" pitchFamily="2" charset="-122"/>
                <a:ea typeface="华文楷体" panose="02010600040101010101" pitchFamily="2" charset="-122"/>
              </a:rPr>
              <a:t>差</a:t>
            </a:r>
            <a:r>
              <a:rPr lang="zh-CN" altLang="en-US" sz="4000" b="1" dirty="0" smtClean="0">
                <a:latin typeface="华文楷体" panose="02010600040101010101" pitchFamily="2" charset="-122"/>
                <a:ea typeface="华文楷体" panose="02010600040101010101" pitchFamily="2" charset="-122"/>
              </a:rPr>
              <a:t>分析</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428750"/>
                <a:ext cx="8507288" cy="521525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2"/>
                    </a:solidFill>
                    <a:latin typeface="华文楷体" panose="02010600040101010101" pitchFamily="2" charset="-122"/>
                    <a:ea typeface="华文楷体" panose="02010600040101010101" pitchFamily="2" charset="-122"/>
                  </a:rPr>
                  <a:t>假设</a:t>
                </a:r>
                <a:r>
                  <a:rPr lang="zh-CN" altLang="en-US" sz="2400" dirty="0">
                    <a:solidFill>
                      <a:schemeClr val="tx2"/>
                    </a:solidFill>
                    <a:latin typeface="华文楷体" panose="02010600040101010101" pitchFamily="2" charset="-122"/>
                    <a:ea typeface="华文楷体" panose="02010600040101010101" pitchFamily="2" charset="-122"/>
                  </a:rPr>
                  <a:t>T为套期保值终止的时刻，</a:t>
                </a:r>
                <a14:m>
                  <m:oMath xmlns:m="http://schemas.openxmlformats.org/officeDocument/2006/math">
                    <m:sSub>
                      <m:sSubPr>
                        <m:ctrlPr>
                          <a:rPr lang="en-US" altLang="zh-CN" sz="2400" i="1" dirty="0">
                            <a:solidFill>
                              <a:schemeClr val="tx2"/>
                            </a:solidFill>
                            <a:latin typeface="Cambria Math"/>
                            <a:ea typeface="华文楷体" panose="02010600040101010101" pitchFamily="2" charset="-122"/>
                            <a:cs typeface="Cambria Math" panose="02040503050406030204" charset="0"/>
                          </a:rPr>
                        </m:ctrlPr>
                      </m:sSub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𝑆</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0</m:t>
                        </m:r>
                      </m:sub>
                    </m:sSub>
                  </m:oMath>
                </a14:m>
                <a:r>
                  <a:rPr lang="zh-CN" altLang="en-US" sz="2400" dirty="0">
                    <a:solidFill>
                      <a:schemeClr val="tx2"/>
                    </a:solidFill>
                    <a:latin typeface="华文楷体" panose="02010600040101010101" pitchFamily="2" charset="-122"/>
                    <a:ea typeface="华文楷体" panose="02010600040101010101" pitchFamily="2" charset="-122"/>
                  </a:rPr>
                  <a:t>为需要套期保值的资产在当前的现货价格，</a:t>
                </a:r>
                <a14:m>
                  <m:oMath xmlns:m="http://schemas.openxmlformats.org/officeDocument/2006/math">
                    <m:sSub>
                      <m:sSubPr>
                        <m:ctrlPr>
                          <a:rPr lang="en-US" altLang="zh-CN" sz="2400" i="1" dirty="0">
                            <a:solidFill>
                              <a:schemeClr val="tx2"/>
                            </a:solidFill>
                            <a:latin typeface="Cambria Math"/>
                            <a:ea typeface="华文楷体" panose="02010600040101010101" pitchFamily="2" charset="-122"/>
                            <a:cs typeface="Cambria Math" panose="02040503050406030204" charset="0"/>
                          </a:rPr>
                        </m:ctrlPr>
                      </m:sSub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𝑆</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𝑇</m:t>
                        </m:r>
                      </m:sub>
                    </m:sSub>
                  </m:oMath>
                </a14:m>
                <a:r>
                  <a:rPr lang="zh-CN" altLang="en-US" sz="2400" dirty="0">
                    <a:solidFill>
                      <a:schemeClr val="tx2"/>
                    </a:solidFill>
                    <a:latin typeface="华文楷体" panose="02010600040101010101" pitchFamily="2" charset="-122"/>
                    <a:ea typeface="华文楷体" panose="02010600040101010101" pitchFamily="2" charset="-122"/>
                  </a:rPr>
                  <a:t>为已经进行套期保值的资产在T时刻的现货价格，</a:t>
                </a:r>
                <a14:m>
                  <m:oMath xmlns:m="http://schemas.openxmlformats.org/officeDocument/2006/math">
                    <m:sSub>
                      <m:sSubPr>
                        <m:ctrlPr>
                          <a:rPr lang="en-US" altLang="zh-CN" sz="2400" i="1" dirty="0">
                            <a:solidFill>
                              <a:schemeClr val="tx2"/>
                            </a:solidFill>
                            <a:latin typeface="Cambria Math"/>
                            <a:ea typeface="华文楷体" panose="02010600040101010101" pitchFamily="2" charset="-122"/>
                            <a:cs typeface="Cambria Math" panose="02040503050406030204" charset="0"/>
                          </a:rPr>
                        </m:ctrlPr>
                      </m:sSub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𝐹</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0</m:t>
                        </m:r>
                      </m:sub>
                    </m:sSub>
                  </m:oMath>
                </a14:m>
                <a:r>
                  <a:rPr lang="zh-CN" altLang="en-US" sz="2400" dirty="0">
                    <a:solidFill>
                      <a:schemeClr val="tx2"/>
                    </a:solidFill>
                    <a:latin typeface="华文楷体" panose="02010600040101010101" pitchFamily="2" charset="-122"/>
                    <a:ea typeface="华文楷体" panose="02010600040101010101" pitchFamily="2" charset="-122"/>
                  </a:rPr>
                  <a:t>为当前期货价格，</a:t>
                </a:r>
                <a14:m>
                  <m:oMath xmlns:m="http://schemas.openxmlformats.org/officeDocument/2006/math">
                    <m:sSub>
                      <m:sSubPr>
                        <m:ctrlPr>
                          <a:rPr lang="en-US" altLang="zh-CN" sz="2400" i="1" dirty="0">
                            <a:solidFill>
                              <a:schemeClr val="tx2"/>
                            </a:solidFill>
                            <a:latin typeface="Cambria Math"/>
                            <a:ea typeface="华文楷体" panose="02010600040101010101" pitchFamily="2" charset="-122"/>
                            <a:cs typeface="Cambria Math" panose="02040503050406030204" charset="0"/>
                          </a:rPr>
                        </m:ctrlPr>
                      </m:sSub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𝐹</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𝑇</m:t>
                        </m:r>
                      </m:sub>
                    </m:sSub>
                  </m:oMath>
                </a14:m>
                <a:r>
                  <a:rPr lang="zh-CN" altLang="en-US" sz="2400" dirty="0">
                    <a:solidFill>
                      <a:schemeClr val="tx2"/>
                    </a:solidFill>
                    <a:latin typeface="华文楷体" panose="02010600040101010101" pitchFamily="2" charset="-122"/>
                    <a:ea typeface="华文楷体" panose="02010600040101010101" pitchFamily="2" charset="-122"/>
                  </a:rPr>
                  <a:t>为合约到期时的期货价格，</a:t>
                </a:r>
                <a14:m>
                  <m:oMath xmlns:m="http://schemas.openxmlformats.org/officeDocument/2006/math">
                    <m:sSubSup>
                      <m:sSubSupPr>
                        <m:ctrlPr>
                          <a:rPr lang="en-US" altLang="zh-CN" sz="2400" i="1" dirty="0">
                            <a:solidFill>
                              <a:schemeClr val="tx2"/>
                            </a:solidFill>
                            <a:latin typeface="Cambria Math"/>
                            <a:ea typeface="华文楷体" panose="02010600040101010101" pitchFamily="2" charset="-122"/>
                            <a:cs typeface="Cambria Math" panose="02040503050406030204" charset="0"/>
                          </a:rPr>
                        </m:ctrlPr>
                      </m:sSubSup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𝑆</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𝑇</m:t>
                        </m:r>
                      </m:sub>
                      <m:sup>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m:t>
                        </m:r>
                      </m:sup>
                    </m:sSubSup>
                  </m:oMath>
                </a14:m>
                <a:r>
                  <a:rPr lang="zh-CN" altLang="en-US" sz="2400" dirty="0">
                    <a:solidFill>
                      <a:schemeClr val="tx2"/>
                    </a:solidFill>
                    <a:latin typeface="华文楷体" panose="02010600040101010101" pitchFamily="2" charset="-122"/>
                    <a:ea typeface="华文楷体" panose="02010600040101010101" pitchFamily="2" charset="-122"/>
                  </a:rPr>
                  <a:t>为T时刻期货合约的标的资产的价格，</a:t>
                </a:r>
                <a14:m>
                  <m:oMath xmlns:m="http://schemas.openxmlformats.org/officeDocument/2006/math">
                    <m:sSubSup>
                      <m:sSubSupPr>
                        <m:ctrlPr>
                          <a:rPr lang="en-US" altLang="zh-CN" sz="2400" i="1" dirty="0">
                            <a:solidFill>
                              <a:schemeClr val="tx2"/>
                            </a:solidFill>
                            <a:latin typeface="Cambria Math"/>
                            <a:ea typeface="华文楷体" panose="02010600040101010101" pitchFamily="2" charset="-122"/>
                            <a:cs typeface="Cambria Math" panose="02040503050406030204" charset="0"/>
                          </a:rPr>
                        </m:ctrlPr>
                      </m:sSubSupPr>
                      <m:e>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𝑣</m:t>
                        </m:r>
                      </m:e>
                      <m:sub>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𝑡</m:t>
                        </m:r>
                      </m:sub>
                      <m:sup>
                        <m:r>
                          <a:rPr lang="en-US" altLang="zh-CN" sz="2400" i="1" dirty="0">
                            <a:solidFill>
                              <a:schemeClr val="tx2"/>
                            </a:solidFill>
                            <a:latin typeface="Cambria Math" panose="02040503050406030204" charset="0"/>
                            <a:ea typeface="华文楷体" panose="02010600040101010101" pitchFamily="2" charset="-122"/>
                            <a:cs typeface="Cambria Math" panose="02040503050406030204" charset="0"/>
                          </a:rPr>
                          <m:t>∗</m:t>
                        </m:r>
                      </m:sup>
                    </m:sSubSup>
                  </m:oMath>
                </a14:m>
                <a:r>
                  <a:rPr lang="zh-CN" altLang="en-US" sz="2400" dirty="0">
                    <a:solidFill>
                      <a:schemeClr val="tx2"/>
                    </a:solidFill>
                    <a:latin typeface="华文楷体" panose="02010600040101010101" pitchFamily="2" charset="-122"/>
                    <a:ea typeface="华文楷体" panose="02010600040101010101" pitchFamily="2" charset="-122"/>
                  </a:rPr>
                  <a:t>为投资策略收益</a:t>
                </a:r>
              </a:p>
              <a:p>
                <a:pPr fontAlgn="auto">
                  <a:lnSpc>
                    <a:spcPct val="150000"/>
                  </a:lnSpc>
                  <a:spcBef>
                    <a:spcPts val="0"/>
                  </a:spcBef>
                  <a:buFont typeface="Wingdings" panose="05000000000000000000" charset="0"/>
                  <a:buChar char="u"/>
                </a:pPr>
                <a:r>
                  <a:rPr lang="zh-CN" altLang="en-US" sz="2400" dirty="0">
                    <a:solidFill>
                      <a:schemeClr val="tx2"/>
                    </a:solidFill>
                    <a:latin typeface="华文楷体" panose="02010600040101010101" pitchFamily="2" charset="-122"/>
                    <a:ea typeface="华文楷体" panose="02010600040101010101" pitchFamily="2" charset="-122"/>
                  </a:rPr>
                  <a:t>公司确定的购买（或出售）资产的价格：</a:t>
                </a:r>
              </a:p>
              <a:p>
                <a:pPr fontAlgn="auto">
                  <a:lnSpc>
                    <a:spcPct val="150000"/>
                  </a:lnSpc>
                  <a:spcBef>
                    <a:spcPts val="0"/>
                  </a:spcBef>
                  <a:buFont typeface="Wingdings" panose="05000000000000000000" charset="0"/>
                  <a:buChar char="u"/>
                </a:pPr>
                <a:endParaRPr lang="zh-CN" altLang="en-US" sz="2000" dirty="0">
                  <a:solidFill>
                    <a:schemeClr val="tx2"/>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smtClean="0">
                    <a:solidFill>
                      <a:schemeClr val="tx2"/>
                    </a:solidFill>
                    <a:latin typeface="华文楷体" panose="02010600040101010101" pitchFamily="2" charset="-122"/>
                    <a:ea typeface="华文楷体" panose="02010600040101010101" pitchFamily="2" charset="-122"/>
                  </a:rPr>
                  <a:t>套</a:t>
                </a:r>
                <a:r>
                  <a:rPr lang="zh-CN" altLang="en-US" sz="2400" dirty="0">
                    <a:solidFill>
                      <a:schemeClr val="tx2"/>
                    </a:solidFill>
                    <a:latin typeface="华文楷体" panose="02010600040101010101" pitchFamily="2" charset="-122"/>
                    <a:ea typeface="华文楷体" panose="02010600040101010101" pitchFamily="2" charset="-122"/>
                  </a:rPr>
                  <a:t>保到期时，空头套保价值：</a:t>
                </a:r>
              </a:p>
              <a:p>
                <a:pPr fontAlgn="auto">
                  <a:lnSpc>
                    <a:spcPct val="150000"/>
                  </a:lnSpc>
                  <a:spcBef>
                    <a:spcPts val="0"/>
                  </a:spcBef>
                  <a:buFont typeface="Wingdings" panose="05000000000000000000" charset="0"/>
                  <a:buChar char="u"/>
                </a:pPr>
                <a:endParaRPr lang="zh-CN" altLang="en-US" sz="2400" dirty="0">
                  <a:solidFill>
                    <a:schemeClr val="tx2"/>
                  </a:solidFill>
                  <a:latin typeface="华文楷体" panose="02010600040101010101" pitchFamily="2" charset="-122"/>
                  <a:ea typeface="华文楷体" panose="02010600040101010101" pitchFamily="2" charset="-122"/>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428750"/>
                <a:ext cx="8507288" cy="5215255"/>
              </a:xfrm>
              <a:blipFill rotWithShape="1">
                <a:blip r:embed="rId3"/>
                <a:stretch>
                  <a:fillRect r="-4585"/>
                </a:stretch>
              </a:blipFill>
            </p:spPr>
            <p:txBody>
              <a:bodyPr/>
              <a:lstStyle/>
              <a:p>
                <a:r>
                  <a:rPr lang="zh-CN" altLang="en-US">
                    <a:noFill/>
                  </a:rPr>
                  <a:t> </a:t>
                </a:r>
              </a:p>
            </p:txBody>
          </p:sp>
        </mc:Fallback>
      </mc:AlternateContent>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三、基</a:t>
            </a:r>
            <a:r>
              <a:rPr lang="zh-CN" altLang="en-US" sz="4000" b="1" dirty="0">
                <a:latin typeface="华文楷体" panose="02010600040101010101" pitchFamily="2" charset="-122"/>
                <a:ea typeface="华文楷体" panose="02010600040101010101" pitchFamily="2" charset="-122"/>
              </a:rPr>
              <a:t>差</a:t>
            </a:r>
            <a:r>
              <a:rPr lang="zh-CN" altLang="en-US" sz="4000" b="1" dirty="0" smtClean="0">
                <a:latin typeface="华文楷体" panose="02010600040101010101" pitchFamily="2" charset="-122"/>
                <a:ea typeface="华文楷体" panose="02010600040101010101" pitchFamily="2" charset="-122"/>
              </a:rPr>
              <a:t>分析</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custDataLst>
              <p:tags r:id="rId1"/>
            </p:custDataLst>
          </p:nvPr>
        </p:nvPicPr>
        <p:blipFill>
          <a:blip r:embed="rId4"/>
          <a:srcRect l="25952" r="26229" b="-6250"/>
          <a:stretch>
            <a:fillRect/>
          </a:stretch>
        </p:blipFill>
        <p:spPr>
          <a:xfrm>
            <a:off x="2123439" y="4292387"/>
            <a:ext cx="4632325" cy="396875"/>
          </a:xfrm>
          <a:prstGeom prst="rect">
            <a:avLst/>
          </a:prstGeom>
        </p:spPr>
      </p:pic>
      <p:pic>
        <p:nvPicPr>
          <p:cNvPr id="5" name="图片 4"/>
          <p:cNvPicPr>
            <a:picLocks noChangeAspect="1"/>
          </p:cNvPicPr>
          <p:nvPr/>
        </p:nvPicPr>
        <p:blipFill>
          <a:blip r:embed="rId5"/>
          <a:srcRect l="24590" r="26217" b="-8511"/>
          <a:stretch>
            <a:fillRect/>
          </a:stretch>
        </p:blipFill>
        <p:spPr>
          <a:xfrm>
            <a:off x="2395220" y="5372735"/>
            <a:ext cx="4089400" cy="102171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1"/>
            <a:ext cx="8583930" cy="5096594"/>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2"/>
                </a:solidFill>
                <a:latin typeface="华文楷体" panose="02010600040101010101" pitchFamily="2" charset="-122"/>
                <a:ea typeface="华文楷体" panose="02010600040101010101" pitchFamily="2" charset="-122"/>
              </a:rPr>
              <a:t>选择</a:t>
            </a:r>
            <a:r>
              <a:rPr lang="zh-CN" altLang="en-US" sz="2800" dirty="0">
                <a:solidFill>
                  <a:schemeClr val="tx2"/>
                </a:solidFill>
                <a:latin typeface="华文楷体" panose="02010600040101010101" pitchFamily="2" charset="-122"/>
                <a:ea typeface="华文楷体" panose="02010600040101010101" pitchFamily="2" charset="-122"/>
              </a:rPr>
              <a:t>流动性高、与被套期保值的现货商品高度相关的合约品种</a:t>
            </a:r>
          </a:p>
          <a:p>
            <a:pPr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套期保值者持有期货合约头寸的时间应当尽可能接近合约到期日，并且该月份应在套期保值终止之后</a:t>
            </a:r>
          </a:p>
          <a:p>
            <a:pPr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要建立可获利的期货头寸</a:t>
            </a:r>
          </a:p>
          <a:p>
            <a:pPr fontAlgn="auto">
              <a:lnSpc>
                <a:spcPct val="150000"/>
              </a:lnSpc>
              <a:spcBef>
                <a:spcPts val="0"/>
              </a:spcBef>
              <a:buFont typeface="Wingdings" panose="05000000000000000000" charset="0"/>
              <a:buChar char="u"/>
            </a:pPr>
            <a:r>
              <a:rPr lang="zh-CN" altLang="en-US" sz="2800" dirty="0">
                <a:solidFill>
                  <a:schemeClr val="tx2"/>
                </a:solidFill>
                <a:latin typeface="华文楷体" panose="02010600040101010101" pitchFamily="2" charset="-122"/>
                <a:ea typeface="华文楷体" panose="02010600040101010101" pitchFamily="2" charset="-122"/>
              </a:rPr>
              <a:t>权衡期货合约是否被正确定价</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四、期货</a:t>
            </a:r>
            <a:r>
              <a:rPr lang="zh-CN" altLang="en-US" sz="4000" b="1" dirty="0">
                <a:latin typeface="华文楷体" panose="02010600040101010101" pitchFamily="2" charset="-122"/>
                <a:ea typeface="华文楷体" panose="02010600040101010101" pitchFamily="2" charset="-122"/>
              </a:rPr>
              <a:t>合约的</a:t>
            </a:r>
            <a:r>
              <a:rPr lang="zh-CN" altLang="en-US" sz="4000" b="1" dirty="0" smtClean="0">
                <a:latin typeface="华文楷体" panose="02010600040101010101" pitchFamily="2" charset="-122"/>
                <a:ea typeface="华文楷体" panose="02010600040101010101" pitchFamily="2" charset="-122"/>
              </a:rPr>
              <a:t>选择</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196752"/>
            <a:ext cx="8789610" cy="5447253"/>
          </a:xfrm>
        </p:spPr>
        <p:txBody>
          <a:bodyPr>
            <a:normAutofit/>
          </a:bodyPr>
          <a:lstStyle/>
          <a:p>
            <a:pPr>
              <a:buNone/>
            </a:pPr>
            <a:r>
              <a:rPr lang="zh-CN" altLang="en-US" sz="2400" dirty="0" smtClean="0">
                <a:solidFill>
                  <a:schemeClr val="tx2"/>
                </a:solidFill>
                <a:latin typeface="华文楷体" panose="02010600040101010101" pitchFamily="2" charset="-122"/>
                <a:ea typeface="华文楷体" panose="02010600040101010101" pitchFamily="2" charset="-122"/>
              </a:rPr>
              <a:t>[</a:t>
            </a:r>
            <a:r>
              <a:rPr lang="zh-CN" altLang="en-US" sz="2400" dirty="0">
                <a:solidFill>
                  <a:schemeClr val="tx2"/>
                </a:solidFill>
                <a:latin typeface="华文楷体" panose="02010600040101010101" pitchFamily="2" charset="-122"/>
                <a:ea typeface="华文楷体" panose="02010600040101010101" pitchFamily="2" charset="-122"/>
              </a:rPr>
              <a:t>例18-3] 一个英国进出口贸易公司，在二个月后得到一笔213.5万美元的出口货物货款，在三个月后付出150.2万欧元的进口货物货款，公司用英镑支付员工工资和计算利润。该公司面临未来英镑对美元和欧元汇率变化的风险，消除任何汇率波动的影响。</a:t>
            </a:r>
          </a:p>
          <a:p>
            <a:pPr>
              <a:buNone/>
            </a:pPr>
            <a:r>
              <a:rPr lang="zh-CN" altLang="en-US" sz="2400" dirty="0">
                <a:solidFill>
                  <a:schemeClr val="tx2"/>
                </a:solidFill>
                <a:latin typeface="华文楷体" panose="02010600040101010101" pitchFamily="2" charset="-122"/>
                <a:ea typeface="华文楷体" panose="02010600040101010101" pitchFamily="2" charset="-122"/>
              </a:rPr>
              <a:t>该公司可以采取如下套期保值策略。</a:t>
            </a:r>
          </a:p>
          <a:p>
            <a:pPr>
              <a:buNone/>
            </a:pPr>
            <a:r>
              <a:rPr lang="zh-CN" altLang="en-US" sz="2400" dirty="0">
                <a:solidFill>
                  <a:schemeClr val="tx2"/>
                </a:solidFill>
                <a:latin typeface="华文楷体" panose="02010600040101010101" pitchFamily="2" charset="-122"/>
                <a:ea typeface="华文楷体" panose="02010600040101010101" pitchFamily="2" charset="-122"/>
              </a:rPr>
              <a:t>策略一：签两个外汇远期合约，一个外汇远期合约在二个月后卖出213.5万美元，获得英镑；另一个外汇远期合约在三个月后买入150.2万欧元，支付英镑。</a:t>
            </a:r>
          </a:p>
          <a:p>
            <a:pPr>
              <a:buNone/>
            </a:pPr>
            <a:r>
              <a:rPr lang="zh-CN" altLang="en-US" sz="2400" dirty="0">
                <a:solidFill>
                  <a:schemeClr val="tx2"/>
                </a:solidFill>
                <a:latin typeface="华文楷体" panose="02010600040101010101" pitchFamily="2" charset="-122"/>
                <a:ea typeface="华文楷体" panose="02010600040101010101" pitchFamily="2" charset="-122"/>
              </a:rPr>
              <a:t>策略二：在期货交易所购买两个外汇期货合约，一个外汇期货合约在二个月后卖出美元，卖出美元的数量尽可能与213.5万美元接近。另一个外汇期货合约在三个月后买入欧元，买入欧元的数量尽可能与150.2万欧元接近。</a:t>
            </a:r>
          </a:p>
        </p:txBody>
      </p:sp>
      <p:sp>
        <p:nvSpPr>
          <p:cNvPr id="4" name="标题 3"/>
          <p:cNvSpPr>
            <a:spLocks noGrp="1"/>
          </p:cNvSpPr>
          <p:nvPr>
            <p:ph type="title"/>
          </p:nvPr>
        </p:nvSpPr>
        <p:spPr>
          <a:xfrm>
            <a:off x="971600" y="274638"/>
            <a:ext cx="7128792" cy="778098"/>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期货合约选择实例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340768"/>
            <a:ext cx="8717602" cy="5303237"/>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2"/>
                </a:solidFill>
                <a:latin typeface="华文楷体" panose="02010600040101010101" pitchFamily="2" charset="-122"/>
                <a:ea typeface="华文楷体" panose="02010600040101010101" pitchFamily="2" charset="-122"/>
              </a:rPr>
              <a:t>策略</a:t>
            </a:r>
            <a:r>
              <a:rPr lang="zh-CN" altLang="en-US" sz="2800" dirty="0">
                <a:solidFill>
                  <a:schemeClr val="tx2"/>
                </a:solidFill>
                <a:latin typeface="华文楷体" panose="02010600040101010101" pitchFamily="2" charset="-122"/>
                <a:ea typeface="华文楷体" panose="02010600040101010101" pitchFamily="2" charset="-122"/>
              </a:rPr>
              <a:t>比较：</a:t>
            </a:r>
          </a:p>
          <a:p>
            <a:pPr lvl="1"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应用远期合约可以实现完全的套期保值，没有套期保值的成本，但远期合约并不总是随时随地可以得到，并且还存在着对手的违约风险</a:t>
            </a:r>
          </a:p>
          <a:p>
            <a:pPr lvl="1" fontAlgn="auto">
              <a:lnSpc>
                <a:spcPct val="150000"/>
              </a:lnSpc>
              <a:spcBef>
                <a:spcPts val="0"/>
              </a:spcBef>
              <a:buFont typeface="Wingdings" panose="05000000000000000000" charset="0"/>
              <a:buChar char="Ø"/>
            </a:pPr>
            <a:r>
              <a:rPr lang="zh-CN" altLang="en-US" dirty="0">
                <a:solidFill>
                  <a:schemeClr val="tx2"/>
                </a:solidFill>
                <a:latin typeface="华文楷体" panose="02010600040101010101" pitchFamily="2" charset="-122"/>
                <a:ea typeface="华文楷体" panose="02010600040101010101" pitchFamily="2" charset="-122"/>
              </a:rPr>
              <a:t>应用期货合约不一定能够实现完全的套期保值，有套期保值的成本，但期货合约可以很方便的在期货交易所得到</a:t>
            </a:r>
          </a:p>
        </p:txBody>
      </p:sp>
      <p:sp>
        <p:nvSpPr>
          <p:cNvPr id="4" name="标题 3"/>
          <p:cNvSpPr>
            <a:spLocks noGrp="1"/>
          </p:cNvSpPr>
          <p:nvPr>
            <p:ph type="title"/>
          </p:nvPr>
        </p:nvSpPr>
        <p:spPr>
          <a:xfrm>
            <a:off x="899592" y="274638"/>
            <a:ext cx="684076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四、期货</a:t>
            </a:r>
            <a:r>
              <a:rPr lang="zh-CN" altLang="en-US" sz="4000" b="1" dirty="0">
                <a:latin typeface="华文楷体" panose="02010600040101010101" pitchFamily="2" charset="-122"/>
                <a:ea typeface="华文楷体" panose="02010600040101010101" pitchFamily="2" charset="-122"/>
              </a:rPr>
              <a:t>合约的</a:t>
            </a:r>
            <a:r>
              <a:rPr lang="zh-CN" altLang="en-US" sz="4000" b="1" dirty="0" smtClean="0">
                <a:latin typeface="华文楷体" panose="02010600040101010101" pitchFamily="2" charset="-122"/>
                <a:ea typeface="华文楷体" panose="02010600040101010101" pitchFamily="2" charset="-122"/>
              </a:rPr>
              <a:t>选择</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zh-CN" altLang="en-US" dirty="0" smtClean="0">
                <a:latin typeface="华文楷体" pitchFamily="2" charset="-122"/>
                <a:ea typeface="华文楷体" pitchFamily="2" charset="-122"/>
              </a:rPr>
              <a:t>本章学习提要 </a:t>
            </a:r>
          </a:p>
        </p:txBody>
      </p:sp>
      <p:sp>
        <p:nvSpPr>
          <p:cNvPr id="13315" name="Rectangle 3"/>
          <p:cNvSpPr>
            <a:spLocks noGrp="1"/>
          </p:cNvSpPr>
          <p:nvPr>
            <p:ph idx="1"/>
          </p:nvPr>
        </p:nvSpPr>
        <p:spPr/>
        <p:txBody>
          <a:bodyPr>
            <a:normAutofit/>
          </a:bodyPr>
          <a:lstStyle/>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套期保值策略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期货套期保值策略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期权套期保值策略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套期保值的应用</a:t>
            </a:r>
            <a:endParaRPr lang="zh-CN" altLang="zh-CN" dirty="0">
              <a:effectLst/>
              <a:latin typeface="华文楷体" panose="02010600040101010101" pitchFamily="2" charset="-122"/>
              <a:ea typeface="华文楷体" panose="02010600040101010101" pitchFamily="2" charset="-122"/>
            </a:endParaRPr>
          </a:p>
        </p:txBody>
      </p:sp>
      <p:sp>
        <p:nvSpPr>
          <p:cNvPr id="13316" name="灯片编号占位符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Wingdings 2" pitchFamily="18" charset="2"/>
              <a:buChar char="ß"/>
              <a:defRPr sz="3200">
                <a:solidFill>
                  <a:schemeClr val="tx1"/>
                </a:solidFill>
                <a:latin typeface="Franklin Gothic Book" pitchFamily="34" charset="0"/>
                <a:ea typeface="黑体" pitchFamily="49" charset="-122"/>
              </a:defRPr>
            </a:lvl1pPr>
            <a:lvl2pPr marL="742950" indent="-285750">
              <a:spcBef>
                <a:spcPct val="20000"/>
              </a:spcBef>
              <a:buClr>
                <a:schemeClr val="tx2"/>
              </a:buClr>
              <a:buSzPct val="50000"/>
              <a:buFont typeface="Wingdings 2" pitchFamily="18" charset="2"/>
              <a:buChar char="Þ"/>
              <a:defRPr sz="2800">
                <a:solidFill>
                  <a:schemeClr val="tx1"/>
                </a:solidFill>
                <a:latin typeface="Franklin Gothic Book" pitchFamily="34" charset="0"/>
                <a:ea typeface="黑体" pitchFamily="49" charset="-122"/>
              </a:defRPr>
            </a:lvl2pPr>
            <a:lvl3pPr marL="1143000" indent="-228600">
              <a:spcBef>
                <a:spcPct val="20000"/>
              </a:spcBef>
              <a:buClr>
                <a:schemeClr val="tx2"/>
              </a:buClr>
              <a:buSzPct val="50000"/>
              <a:buFont typeface="Wingdings 2" pitchFamily="18" charset="2"/>
              <a:buChar char=""/>
              <a:defRPr sz="2400">
                <a:solidFill>
                  <a:schemeClr val="tx1"/>
                </a:solidFill>
                <a:latin typeface="Franklin Gothic Book" pitchFamily="34" charset="0"/>
                <a:ea typeface="黑体" pitchFamily="49" charset="-122"/>
              </a:defRPr>
            </a:lvl3pPr>
            <a:lvl4pPr marL="16002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4pPr>
            <a:lvl5pPr marL="20574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5pPr>
            <a:lvl6pPr marL="25146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6pPr>
            <a:lvl7pPr marL="29718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7pPr>
            <a:lvl8pPr marL="34290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8pPr>
            <a:lvl9pPr marL="38862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9pPr>
          </a:lstStyle>
          <a:p>
            <a:pPr>
              <a:spcBef>
                <a:spcPct val="0"/>
              </a:spcBef>
              <a:buClrTx/>
              <a:buSzTx/>
              <a:buFontTx/>
              <a:buNone/>
            </a:pPr>
            <a:fld id="{6C205BC2-7195-435D-B86B-44B2112EFDBC}" type="slidenum">
              <a:rPr lang="zh-CN" altLang="zh-CN" sz="1100">
                <a:latin typeface="Arial" pitchFamily="34" charset="0"/>
                <a:ea typeface="宋体" pitchFamily="2" charset="-122"/>
              </a:rPr>
              <a:pPr>
                <a:spcBef>
                  <a:spcPct val="0"/>
                </a:spcBef>
                <a:buClrTx/>
                <a:buSzTx/>
                <a:buFontTx/>
                <a:buNone/>
              </a:pPr>
              <a:t>2</a:t>
            </a:fld>
            <a:endParaRPr lang="zh-CN" altLang="zh-CN" sz="1100">
              <a:latin typeface="Arial" pitchFamily="34" charset="0"/>
              <a:ea typeface="宋体" pitchFamily="2" charset="-122"/>
            </a:endParaRPr>
          </a:p>
        </p:txBody>
      </p:sp>
    </p:spTree>
    <p:extLst>
      <p:ext uri="{BB962C8B-B14F-4D97-AF65-F5344CB8AC3E}">
        <p14:creationId xmlns:p14="http://schemas.microsoft.com/office/powerpoint/2010/main" val="2277665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268760"/>
            <a:ext cx="8717602" cy="537524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2"/>
                </a:solidFill>
                <a:latin typeface="华文楷体" panose="02010600040101010101" pitchFamily="2" charset="-122"/>
                <a:ea typeface="华文楷体" panose="02010600040101010101" pitchFamily="2" charset="-122"/>
              </a:rPr>
              <a:t>[</a:t>
            </a:r>
            <a:r>
              <a:rPr lang="zh-CN" altLang="en-US" sz="2400" dirty="0">
                <a:solidFill>
                  <a:schemeClr val="tx2"/>
                </a:solidFill>
                <a:latin typeface="华文楷体" panose="02010600040101010101" pitchFamily="2" charset="-122"/>
                <a:ea typeface="华文楷体" panose="02010600040101010101" pitchFamily="2" charset="-122"/>
              </a:rPr>
              <a:t>例18-4] 上市公司CHGF计划发行5000万元的长期债券，其息票率为10%，一年派息两次，在30年后一次性支付本金，它需要１个月的时间准备有关的文件。该公司担心在它发行债券之前，市场利率会上升１个百分点。</a:t>
            </a:r>
          </a:p>
          <a:p>
            <a:pPr fontAlgn="auto">
              <a:lnSpc>
                <a:spcPct val="150000"/>
              </a:lnSpc>
              <a:spcBef>
                <a:spcPts val="0"/>
              </a:spcBef>
              <a:buFont typeface="Wingdings" panose="05000000000000000000" charset="0"/>
              <a:buChar char="u"/>
            </a:pPr>
            <a:r>
              <a:rPr lang="zh-CN" altLang="en-US" sz="2400" dirty="0">
                <a:solidFill>
                  <a:schemeClr val="tx2"/>
                </a:solidFill>
                <a:latin typeface="华文楷体" panose="02010600040101010101" pitchFamily="2" charset="-122"/>
                <a:ea typeface="华文楷体" panose="02010600040101010101" pitchFamily="2" charset="-122"/>
              </a:rPr>
              <a:t>为了避免市场利率上升增加公司的融资成本，该公司可以通过卖出国债期货来进行套期保值。假设当前年息票率8%、为期20年的国债的到期收益率为9%，企业债的到期收益率为10%，当市场利率上升时，所有债券的到期收益率同样幅度上升</a:t>
            </a:r>
            <a:r>
              <a:rPr lang="zh-CN" altLang="en-US" sz="2400" dirty="0" smtClean="0">
                <a:solidFill>
                  <a:schemeClr val="tx2"/>
                </a:solidFill>
                <a:latin typeface="华文楷体" panose="02010600040101010101" pitchFamily="2" charset="-122"/>
                <a:ea typeface="华文楷体" panose="02010600040101010101" pitchFamily="2" charset="-122"/>
              </a:rPr>
              <a:t>。</a:t>
            </a:r>
            <a:endParaRPr lang="en-US" altLang="zh-CN" sz="2400" dirty="0" smtClean="0">
              <a:solidFill>
                <a:schemeClr val="tx2"/>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400" dirty="0">
              <a:solidFill>
                <a:schemeClr val="tx2"/>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期货</a:t>
            </a:r>
            <a:r>
              <a:rPr lang="zh-CN" altLang="en-US" sz="4000" dirty="0" smtClean="0">
                <a:solidFill>
                  <a:schemeClr val="tx2"/>
                </a:solidFill>
                <a:latin typeface="华文楷体" panose="02010600040101010101" pitchFamily="2" charset="-122"/>
                <a:ea typeface="华文楷体" panose="02010600040101010101" pitchFamily="2" charset="-122"/>
              </a:rPr>
              <a:t>套期保值</a:t>
            </a:r>
            <a:r>
              <a:rPr lang="zh-CN" altLang="en-US" sz="4000" dirty="0" smtClean="0">
                <a:solidFill>
                  <a:schemeClr val="tx2"/>
                </a:solidFill>
                <a:latin typeface="华文楷体" panose="02010600040101010101" pitchFamily="2" charset="-122"/>
                <a:ea typeface="华文楷体" panose="02010600040101010101" pitchFamily="2" charset="-122"/>
              </a:rPr>
              <a:t>策略实例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268760"/>
            <a:ext cx="8717602" cy="537524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2"/>
                </a:solidFill>
                <a:latin typeface="华文楷体" panose="02010600040101010101" pitchFamily="2" charset="-122"/>
                <a:ea typeface="华文楷体" panose="02010600040101010101" pitchFamily="2" charset="-122"/>
              </a:rPr>
              <a:t>[</a:t>
            </a:r>
            <a:r>
              <a:rPr lang="zh-CN" altLang="en-US" sz="2400" dirty="0">
                <a:solidFill>
                  <a:schemeClr val="tx2"/>
                </a:solidFill>
                <a:latin typeface="华文楷体" panose="02010600040101010101" pitchFamily="2" charset="-122"/>
                <a:ea typeface="华文楷体" panose="02010600040101010101" pitchFamily="2" charset="-122"/>
              </a:rPr>
              <a:t>例18-4] </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期货</a:t>
            </a:r>
            <a:r>
              <a:rPr lang="zh-CN" altLang="en-US" sz="4000" dirty="0" smtClean="0">
                <a:solidFill>
                  <a:schemeClr val="tx2"/>
                </a:solidFill>
                <a:latin typeface="华文楷体" panose="02010600040101010101" pitchFamily="2" charset="-122"/>
                <a:ea typeface="华文楷体" panose="02010600040101010101" pitchFamily="2" charset="-122"/>
              </a:rPr>
              <a:t>套期保值</a:t>
            </a:r>
            <a:r>
              <a:rPr lang="zh-CN" altLang="en-US" sz="4000" dirty="0" smtClean="0">
                <a:solidFill>
                  <a:schemeClr val="tx2"/>
                </a:solidFill>
                <a:latin typeface="华文楷体" panose="02010600040101010101" pitchFamily="2" charset="-122"/>
                <a:ea typeface="华文楷体" panose="02010600040101010101" pitchFamily="2" charset="-122"/>
              </a:rPr>
              <a:t>策略实例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963434"/>
            <a:ext cx="8119590" cy="4417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0007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None/>
                </a:pPr>
                <a:r>
                  <a:rPr lang="zh-CN" altLang="en-US" sz="2800" b="1" dirty="0" smtClean="0">
                    <a:latin typeface="华文楷体" panose="02010600040101010101" pitchFamily="2" charset="-122"/>
                    <a:ea typeface="华文楷体" panose="02010600040101010101" pitchFamily="2" charset="-122"/>
                  </a:rPr>
                  <a:t>一）Delta对冲(套期保值)策略</a:t>
                </a:r>
              </a:p>
              <a:p>
                <a:pPr fontAlgn="auto">
                  <a:lnSpc>
                    <a:spcPct val="150000"/>
                  </a:lnSpc>
                  <a:spcBef>
                    <a:spcPts val="0"/>
                  </a:spcBef>
                  <a:buFont typeface="Wingdings" panose="05000000000000000000" charset="0"/>
                  <a:buChar char="u"/>
                </a:pPr>
                <a:r>
                  <a:rPr lang="zh-CN" altLang="en-US" sz="2400" dirty="0" smtClean="0">
                    <a:latin typeface="华文楷体" panose="02010600040101010101" pitchFamily="2" charset="-122"/>
                    <a:ea typeface="华文楷体" panose="02010600040101010101" pitchFamily="2" charset="-122"/>
                  </a:rPr>
                  <a:t>记</a:t>
                </a:r>
                <a:r>
                  <a:rPr lang="en-US" altLang="zh-CN" sz="2400" dirty="0" smtClean="0">
                    <a:latin typeface="华文楷体" panose="02010600040101010101" pitchFamily="2" charset="-122"/>
                    <a:ea typeface="华文楷体" panose="02010600040101010101" pitchFamily="2" charset="-122"/>
                  </a:rPr>
                  <a:t>S</a:t>
                </a:r>
                <a:r>
                  <a:rPr lang="zh-CN" altLang="en-US" sz="2400" dirty="0" smtClean="0">
                    <a:latin typeface="华文楷体" panose="02010600040101010101" pitchFamily="2" charset="-122"/>
                    <a:ea typeface="华文楷体" panose="02010600040101010101" pitchFamily="2" charset="-122"/>
                  </a:rPr>
                  <a:t>为需要套期保值的资产，对冲这个资产的衍生证券头寸价值为</a:t>
                </a:r>
                <a:r>
                  <a:rPr lang="en-US" altLang="zh-CN" sz="2400" dirty="0" smtClean="0">
                    <a:latin typeface="华文楷体" panose="02010600040101010101" pitchFamily="2" charset="-122"/>
                    <a:ea typeface="华文楷体" panose="02010600040101010101" pitchFamily="2" charset="-122"/>
                  </a:rPr>
                  <a:t>f</a:t>
                </a:r>
                <a:r>
                  <a:rPr lang="zh-CN" altLang="en-US" sz="2400" dirty="0" smtClean="0">
                    <a:latin typeface="华文楷体" panose="02010600040101010101" pitchFamily="2" charset="-122"/>
                    <a:ea typeface="华文楷体" panose="02010600040101010101" pitchFamily="2" charset="-122"/>
                  </a:rPr>
                  <a:t>，所谓Delta对冲，即选择适当的</a:t>
                </a:r>
                <a14:m>
                  <m:oMath xmlns:m="http://schemas.openxmlformats.org/officeDocument/2006/math">
                    <m:r>
                      <a:rPr lang="en-US" altLang="zh-CN" sz="2400" i="1" dirty="0" smtClean="0">
                        <a:latin typeface="Cambria Math" panose="02040503050406030204" charset="0"/>
                        <a:ea typeface="华文楷体" panose="02010600040101010101" pitchFamily="2" charset="-122"/>
                        <a:cs typeface="Cambria Math" panose="02040503050406030204" charset="0"/>
                      </a:rPr>
                      <m:t>∆</m:t>
                    </m:r>
                  </m:oMath>
                </a14:m>
                <a:r>
                  <a:rPr lang="zh-CN" altLang="en-US" sz="2400" dirty="0" smtClean="0">
                    <a:latin typeface="华文楷体" panose="02010600040101010101" pitchFamily="2" charset="-122"/>
                    <a:ea typeface="华文楷体" panose="02010600040101010101" pitchFamily="2" charset="-122"/>
                  </a:rPr>
                  <a:t>，使得当</a:t>
                </a:r>
                <a:r>
                  <a:rPr lang="en-US" altLang="zh-CN" sz="2400" dirty="0" smtClean="0">
                    <a:latin typeface="华文楷体" panose="02010600040101010101" pitchFamily="2" charset="-122"/>
                    <a:ea typeface="华文楷体" panose="02010600040101010101" pitchFamily="2" charset="-122"/>
                  </a:rPr>
                  <a:t>S</a:t>
                </a:r>
                <a:r>
                  <a:rPr lang="zh-CN" altLang="en-US" sz="2400" dirty="0" smtClean="0">
                    <a:latin typeface="华文楷体" panose="02010600040101010101" pitchFamily="2" charset="-122"/>
                    <a:ea typeface="华文楷体" panose="02010600040101010101" pitchFamily="2" charset="-122"/>
                  </a:rPr>
                  <a:t>有一个小的变化时，</a:t>
                </a:r>
                <a14:m>
                  <m:oMath xmlns:m="http://schemas.openxmlformats.org/officeDocument/2006/math">
                    <m:r>
                      <a:rPr lang="en-US" altLang="zh-CN" sz="2400" i="1" dirty="0" smtClean="0">
                        <a:latin typeface="Cambria Math" panose="02040503050406030204" charset="0"/>
                        <a:ea typeface="华文楷体" panose="02010600040101010101" pitchFamily="2" charset="-122"/>
                        <a:cs typeface="Cambria Math" panose="02040503050406030204" charset="0"/>
                      </a:rPr>
                      <m:t>∆</m:t>
                    </m:r>
                    <m:r>
                      <a:rPr lang="en-US" altLang="zh-CN" sz="2400" i="1" dirty="0" smtClean="0">
                        <a:latin typeface="Cambria Math" panose="02040503050406030204" charset="0"/>
                        <a:ea typeface="华文楷体" panose="02010600040101010101" pitchFamily="2" charset="-122"/>
                        <a:cs typeface="Cambria Math" panose="02040503050406030204" charset="0"/>
                      </a:rPr>
                      <m:t>𝑆</m:t>
                    </m:r>
                    <m:r>
                      <a:rPr lang="en-US" altLang="zh-CN" sz="2400" i="1" dirty="0" smtClean="0">
                        <a:latin typeface="Cambria Math" panose="02040503050406030204" charset="0"/>
                        <a:ea typeface="华文楷体" panose="02010600040101010101" pitchFamily="2" charset="-122"/>
                        <a:cs typeface="Cambria Math" panose="02040503050406030204" charset="0"/>
                      </a:rPr>
                      <m:t>−</m:t>
                    </m:r>
                    <m:r>
                      <a:rPr lang="en-US" altLang="zh-CN" sz="2400" i="1" dirty="0" smtClean="0">
                        <a:latin typeface="Cambria Math" panose="02040503050406030204" charset="0"/>
                        <a:ea typeface="华文楷体" panose="02010600040101010101" pitchFamily="2" charset="-122"/>
                        <a:cs typeface="Cambria Math" panose="02040503050406030204" charset="0"/>
                      </a:rPr>
                      <m:t>���</m:t>
                    </m:r>
                  </m:oMath>
                </a14:m>
                <a:r>
                  <a:rPr lang="zh-CN" altLang="en-US" sz="2400" dirty="0" smtClean="0">
                    <a:latin typeface="华文楷体" panose="02010600040101010101" pitchFamily="2" charset="-122"/>
                    <a:ea typeface="华文楷体" panose="02010600040101010101" pitchFamily="2" charset="-122"/>
                  </a:rPr>
                  <a:t>基本不变</a:t>
                </a:r>
              </a:p>
              <a:p>
                <a:pPr fontAlgn="auto">
                  <a:lnSpc>
                    <a:spcPct val="150000"/>
                  </a:lnSpc>
                  <a:spcBef>
                    <a:spcPts val="0"/>
                  </a:spcBef>
                  <a:buFont typeface="Wingdings" panose="05000000000000000000" charset="0"/>
                  <a:buChar char="u"/>
                </a:pPr>
                <a:endParaRPr lang="zh-CN" altLang="en-US" sz="2400" dirty="0" smtClean="0">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400" dirty="0" smtClean="0">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14:m>
                  <m:oMath xmlns:m="http://schemas.openxmlformats.org/officeDocument/2006/math">
                    <m:r>
                      <a:rPr lang="en-US" altLang="zh-CN" sz="2400" i="1" dirty="0" smtClean="0">
                        <a:latin typeface="Cambria Math" panose="02040503050406030204" charset="0"/>
                        <a:ea typeface="华文楷体" panose="02010600040101010101" pitchFamily="2" charset="-122"/>
                        <a:cs typeface="Cambria Math" panose="02040503050406030204" charset="0"/>
                      </a:rPr>
                      <m:t>∆=0</m:t>
                    </m:r>
                  </m:oMath>
                </a14:m>
                <a:r>
                  <a:rPr lang="zh-CN" altLang="en-US" sz="2400" dirty="0" smtClean="0">
                    <a:solidFill>
                      <a:schemeClr val="tx1"/>
                    </a:solidFill>
                    <a:latin typeface="华文楷体" panose="02010600040101010101" pitchFamily="2" charset="-122"/>
                    <a:ea typeface="华文楷体" panose="02010600040101010101" pitchFamily="2" charset="-122"/>
                  </a:rPr>
                  <a:t>，则称为Delta中性策略</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如果希望继续保持套期保值后的资产组合保持Delta中性，需要不断地调整套保头寸</a:t>
                </a:r>
                <a:r>
                  <a:rPr lang="en-US" altLang="zh-CN" sz="2400" dirty="0" smtClean="0">
                    <a:solidFill>
                      <a:schemeClr val="tx1"/>
                    </a:solidFill>
                    <a:latin typeface="华文楷体" panose="02010600040101010101" pitchFamily="2" charset="-122"/>
                    <a:ea typeface="华文楷体" panose="02010600040101010101" pitchFamily="2" charset="-122"/>
                  </a:rPr>
                  <a:t>,</a:t>
                </a:r>
                <a:r>
                  <a:rPr lang="zh-CN" altLang="en-US" sz="2400" dirty="0" smtClean="0">
                    <a:solidFill>
                      <a:schemeClr val="tx1"/>
                    </a:solidFill>
                    <a:latin typeface="华文楷体" panose="02010600040101010101" pitchFamily="2" charset="-122"/>
                    <a:ea typeface="华文楷体" panose="02010600040101010101" pitchFamily="2" charset="-122"/>
                  </a:rPr>
                  <a:t>这种策略称为动态对冲策略</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457200" y="1428750"/>
                <a:ext cx="8583930" cy="5215255"/>
              </a:xfrm>
              <a:blipFill rotWithShape="1">
                <a:blip r:embed="rId3"/>
                <a:stretch>
                  <a:fillRect/>
                </a:stretch>
              </a:blipFill>
            </p:spPr>
            <p:txBody>
              <a:bodyPr/>
              <a:lstStyle/>
              <a:p>
                <a:r>
                  <a:rPr lang="zh-CN" altLang="en-US">
                    <a:noFill/>
                  </a:rPr>
                  <a:t> </a:t>
                </a:r>
              </a:p>
            </p:txBody>
          </p:sp>
        </mc:Fallback>
      </mc:AlternateContent>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三、期权套期保值策略</a:t>
            </a:r>
          </a:p>
        </p:txBody>
      </p:sp>
      <p:pic>
        <p:nvPicPr>
          <p:cNvPr id="2" name="图片 1"/>
          <p:cNvPicPr>
            <a:picLocks noChangeAspect="1"/>
          </p:cNvPicPr>
          <p:nvPr>
            <p:custDataLst>
              <p:tags r:id="rId1"/>
            </p:custDataLst>
          </p:nvPr>
        </p:nvPicPr>
        <p:blipFill>
          <a:blip r:embed="rId4"/>
          <a:srcRect l="33602" t="1702" r="30867" b="1809"/>
          <a:stretch>
            <a:fillRect/>
          </a:stretch>
        </p:blipFill>
        <p:spPr>
          <a:xfrm>
            <a:off x="2843530" y="3356610"/>
            <a:ext cx="3770630" cy="115951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None/>
            </a:pPr>
            <a:r>
              <a:rPr lang="zh-CN" altLang="en-US" sz="2800" b="1" dirty="0" smtClean="0">
                <a:latin typeface="华文楷体" panose="02010600040101010101" pitchFamily="2" charset="-122"/>
                <a:ea typeface="华文楷体" panose="02010600040101010101" pitchFamily="2" charset="-122"/>
              </a:rPr>
              <a:t>一、Delta</a:t>
            </a:r>
            <a:r>
              <a:rPr lang="zh-CN" altLang="en-US" sz="2800" b="1" dirty="0" smtClean="0">
                <a:latin typeface="华文楷体" panose="02010600040101010101" pitchFamily="2" charset="-122"/>
                <a:ea typeface="华文楷体" panose="02010600040101010101" pitchFamily="2" charset="-122"/>
              </a:rPr>
              <a:t>对冲(套期保值)策略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[例18-5] 假设某股票看涨期权的Δ=0.6，当前期权价格为10元，当前股票价格为100元，投资者出售20份股票看涨期权(即出售2,000股股票的期权)。</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投资者如果采用对冲策略，购买0.6×2,000=1,200股股票，则投资者在期权头寸上的损益与股票头寸上的损益抵消(Delta中性)，对冲结果是得到瞬时无风险证券组合。</a:t>
            </a:r>
          </a:p>
          <a:p>
            <a:pPr fontAlgn="auto">
              <a:lnSpc>
                <a:spcPct val="150000"/>
              </a:lnSpc>
              <a:spcBef>
                <a:spcPts val="0"/>
              </a:spcBef>
              <a:buFont typeface="Wingdings" panose="05000000000000000000" charset="0"/>
              <a:buChar char="u"/>
            </a:pPr>
            <a:endParaRPr lang="zh-CN" altLang="en-US" sz="20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0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404664"/>
            <a:ext cx="8229600" cy="1012974"/>
          </a:xfrm>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第三节 期权</a:t>
            </a:r>
            <a:r>
              <a:rPr lang="zh-CN" altLang="en-US" sz="3600" dirty="0" smtClean="0">
                <a:solidFill>
                  <a:schemeClr val="tx2"/>
                </a:solidFill>
                <a:latin typeface="华文楷体" panose="02010600040101010101" pitchFamily="2" charset="-122"/>
                <a:ea typeface="华文楷体" panose="02010600040101010101" pitchFamily="2" charset="-122"/>
              </a:rPr>
              <a:t>套期保值策略</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None/>
            </a:pPr>
            <a:r>
              <a:rPr lang="zh-CN" altLang="en-US" sz="2800" b="1" dirty="0" smtClean="0">
                <a:latin typeface="华文楷体" panose="02010600040101010101" pitchFamily="2" charset="-122"/>
                <a:ea typeface="华文楷体" panose="02010600040101010101" pitchFamily="2" charset="-122"/>
              </a:rPr>
              <a:t>一、Delta</a:t>
            </a:r>
            <a:r>
              <a:rPr lang="zh-CN" altLang="en-US" sz="2800" b="1" dirty="0" smtClean="0">
                <a:latin typeface="华文楷体" panose="02010600040101010101" pitchFamily="2" charset="-122"/>
                <a:ea typeface="华文楷体" panose="02010600040101010101" pitchFamily="2" charset="-122"/>
              </a:rPr>
              <a:t>对冲(套期保值)策略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a:t>
            </a:r>
            <a:r>
              <a:rPr lang="zh-CN" altLang="en-US" sz="2800" dirty="0" smtClean="0">
                <a:solidFill>
                  <a:schemeClr val="tx1"/>
                </a:solidFill>
                <a:latin typeface="华文楷体" panose="02010600040101010101" pitchFamily="2" charset="-122"/>
                <a:ea typeface="华文楷体" panose="02010600040101010101" pitchFamily="2" charset="-122"/>
              </a:rPr>
              <a:t>例18-6] 在例18-5中，股票价格的上升，将导致Delta的增加，从0.60上升到0.65。这时，为保持Delta中性，应该持有0.65×2,000=1,300股股票，即需要增加购买100股股票。可见，为保持Delta中性，需要随着时间的推移，不断调整对冲头寸，也就是需要动态对冲操作。</a:t>
            </a:r>
          </a:p>
        </p:txBody>
      </p:sp>
      <p:sp>
        <p:nvSpPr>
          <p:cNvPr id="4" name="标题 3"/>
          <p:cNvSpPr>
            <a:spLocks noGrp="1"/>
          </p:cNvSpPr>
          <p:nvPr>
            <p:ph type="title"/>
          </p:nvPr>
        </p:nvSpPr>
        <p:spPr>
          <a:xfrm>
            <a:off x="457200" y="404664"/>
            <a:ext cx="8229600" cy="1012974"/>
          </a:xfrm>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第三节 期权</a:t>
            </a:r>
            <a:r>
              <a:rPr lang="zh-CN" altLang="en-US" sz="3600" dirty="0" smtClean="0">
                <a:solidFill>
                  <a:schemeClr val="tx2"/>
                </a:solidFill>
                <a:latin typeface="华文楷体" panose="02010600040101010101" pitchFamily="2" charset="-122"/>
                <a:ea typeface="华文楷体" panose="02010600040101010101" pitchFamily="2" charset="-122"/>
              </a:rPr>
              <a:t>套期保值策略</a:t>
            </a:r>
          </a:p>
        </p:txBody>
      </p:sp>
    </p:spTree>
    <p:extLst>
      <p:ext uri="{BB962C8B-B14F-4D97-AF65-F5344CB8AC3E}">
        <p14:creationId xmlns:p14="http://schemas.microsoft.com/office/powerpoint/2010/main" val="3215301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583930" cy="5375245"/>
          </a:xfrm>
        </p:spPr>
        <p:txBody>
          <a:bodyPr>
            <a:normAutofit/>
          </a:bodyPr>
          <a:lstStyle/>
          <a:p>
            <a:pPr fontAlgn="auto">
              <a:lnSpc>
                <a:spcPct val="150000"/>
              </a:lnSpc>
              <a:spcBef>
                <a:spcPts val="0"/>
              </a:spcBef>
              <a:buFont typeface="Wingdings" panose="05000000000000000000" charset="0"/>
              <a:buChar char="u"/>
            </a:pPr>
            <a:r>
              <a:rPr lang="zh-CN" altLang="en-US" sz="2000" dirty="0" smtClean="0">
                <a:solidFill>
                  <a:schemeClr val="tx1"/>
                </a:solidFill>
                <a:latin typeface="华文楷体" panose="02010600040101010101" pitchFamily="2" charset="-122"/>
                <a:ea typeface="华文楷体" panose="02010600040101010101" pitchFamily="2" charset="-122"/>
              </a:rPr>
              <a:t>[例18-7] 一个英国进出口贸易公司，在180天内要支付100万美元。该公司面临美元汇率变化的风险。作为套期保值的目标，该公司既希望防止在美元升值时造成过多的损失，又希望在美元贬值时，能够从中获利。</a:t>
            </a:r>
          </a:p>
          <a:p>
            <a:pPr fontAlgn="auto">
              <a:lnSpc>
                <a:spcPct val="150000"/>
              </a:lnSpc>
              <a:spcBef>
                <a:spcPts val="0"/>
              </a:spcBef>
              <a:buFont typeface="Wingdings" panose="05000000000000000000" charset="0"/>
              <a:buChar char="u"/>
            </a:pPr>
            <a:r>
              <a:rPr lang="zh-CN" altLang="en-US" sz="2000" dirty="0" smtClean="0">
                <a:solidFill>
                  <a:schemeClr val="tx1"/>
                </a:solidFill>
                <a:latin typeface="华文楷体" panose="02010600040101010101" pitchFamily="2" charset="-122"/>
                <a:ea typeface="华文楷体" panose="02010600040101010101" pitchFamily="2" charset="-122"/>
              </a:rPr>
              <a:t>该公司可以采取如下套期保值策略。</a:t>
            </a:r>
          </a:p>
          <a:p>
            <a:pPr fontAlgn="auto">
              <a:lnSpc>
                <a:spcPct val="150000"/>
              </a:lnSpc>
              <a:spcBef>
                <a:spcPts val="0"/>
              </a:spcBef>
              <a:buFont typeface="Wingdings" panose="05000000000000000000" charset="0"/>
              <a:buChar char="u"/>
            </a:pPr>
            <a:r>
              <a:rPr lang="zh-CN" altLang="en-US" sz="2000" dirty="0" smtClean="0">
                <a:solidFill>
                  <a:schemeClr val="tx1"/>
                </a:solidFill>
                <a:latin typeface="华文楷体" panose="02010600040101010101" pitchFamily="2" charset="-122"/>
                <a:ea typeface="华文楷体" panose="02010600040101010101" pitchFamily="2" charset="-122"/>
              </a:rPr>
              <a:t>策略一：按照即期汇率购买美元，考虑到利率因素，使所购买的美元在180天后价值100万美元；</a:t>
            </a:r>
          </a:p>
          <a:p>
            <a:pPr fontAlgn="auto">
              <a:lnSpc>
                <a:spcPct val="150000"/>
              </a:lnSpc>
              <a:spcBef>
                <a:spcPts val="0"/>
              </a:spcBef>
              <a:buFont typeface="Wingdings" panose="05000000000000000000" charset="0"/>
              <a:buChar char="u"/>
            </a:pPr>
            <a:r>
              <a:rPr lang="zh-CN" altLang="en-US" sz="2000" dirty="0" smtClean="0">
                <a:solidFill>
                  <a:schemeClr val="tx1"/>
                </a:solidFill>
                <a:latin typeface="华文楷体" panose="02010600040101010101" pitchFamily="2" charset="-122"/>
                <a:ea typeface="华文楷体" panose="02010600040101010101" pitchFamily="2" charset="-122"/>
              </a:rPr>
              <a:t>策略二：购买看涨期权，即按照某一确定的英镑/美元汇率购买100万美元的权利。如果英镑相对美元升值，使得该期权处于虚值，则不执行该期权，直接从现货市场购买美元，支付货款。否则，执行该期权，用得到的美元支付货款。</a:t>
            </a:r>
            <a:endParaRPr lang="zh-CN" altLang="en-US" sz="20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一、Delta对冲(套期保值)</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为</a:t>
            </a:r>
            <a:r>
              <a:rPr lang="zh-CN" altLang="en-US" sz="2800" dirty="0" smtClean="0">
                <a:latin typeface="华文楷体" panose="02010600040101010101" pitchFamily="2" charset="-122"/>
                <a:ea typeface="华文楷体" panose="02010600040101010101" pitchFamily="2" charset="-122"/>
              </a:rPr>
              <a:t>高度分散化的资产组合进行套期保值</a:t>
            </a:r>
          </a:p>
          <a:p>
            <a:pPr fontAlgn="auto">
              <a:lnSpc>
                <a:spcPct val="150000"/>
              </a:lnSpc>
              <a:spcBef>
                <a:spcPts val="0"/>
              </a:spcBef>
              <a:buFont typeface="Wingdings" panose="05000000000000000000" charset="0"/>
              <a:buChar char="u"/>
            </a:pPr>
            <a:endParaRPr lang="zh-CN" altLang="en-US" sz="2800" dirty="0" smtClean="0">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如果机构希望保证其持有的资产组合价值不低于某一确定目标，则机构仍然可以采取Delta对冲策略，即持有指数的看跌期权的套期保值策略</a:t>
            </a:r>
          </a:p>
        </p:txBody>
      </p:sp>
      <p:sp>
        <p:nvSpPr>
          <p:cNvPr id="4" name="标题 3"/>
          <p:cNvSpPr>
            <a:spLocks noGrp="1"/>
          </p:cNvSpPr>
          <p:nvPr>
            <p:ph type="title"/>
          </p:nvPr>
        </p:nvSpPr>
        <p:spPr>
          <a:xfrm>
            <a:off x="457200" y="404664"/>
            <a:ext cx="8229600" cy="1012974"/>
          </a:xfrm>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二、资产</a:t>
            </a:r>
            <a:r>
              <a:rPr lang="zh-CN" altLang="en-US" sz="4000" b="1" dirty="0">
                <a:latin typeface="华文楷体" panose="02010600040101010101" pitchFamily="2" charset="-122"/>
                <a:ea typeface="华文楷体" panose="02010600040101010101" pitchFamily="2" charset="-122"/>
              </a:rPr>
              <a:t>组合保险与指数套期</a:t>
            </a:r>
            <a:r>
              <a:rPr lang="zh-CN" altLang="en-US" sz="4000" b="1" dirty="0" smtClean="0">
                <a:latin typeface="华文楷体" panose="02010600040101010101" pitchFamily="2" charset="-122"/>
                <a:ea typeface="华文楷体" panose="02010600040101010101" pitchFamily="2" charset="-122"/>
              </a:rPr>
              <a:t>保值</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340768"/>
                <a:ext cx="8583930" cy="5303237"/>
              </a:xfrm>
            </p:spPr>
            <p:txBody>
              <a:bodyPr>
                <a:normAutofit/>
              </a:bodyPr>
              <a:lstStyle/>
              <a:p>
                <a:pPr fontAlgn="auto">
                  <a:lnSpc>
                    <a:spcPct val="150000"/>
                  </a:lnSpc>
                  <a:spcBef>
                    <a:spcPts val="0"/>
                  </a:spcBef>
                  <a:buFont typeface="Wingdings" panose="05000000000000000000" charset="0"/>
                  <a:buChar char="u"/>
                </a:pPr>
                <a:r>
                  <a:rPr lang="zh-CN" altLang="en-US" sz="2400" dirty="0" smtClean="0">
                    <a:latin typeface="华文楷体" panose="02010600040101010101" pitchFamily="2" charset="-122"/>
                    <a:ea typeface="华文楷体" panose="02010600040101010101" pitchFamily="2" charset="-122"/>
                  </a:rPr>
                  <a:t>套</a:t>
                </a:r>
                <a:r>
                  <a:rPr lang="zh-CN" altLang="en-US" sz="2400" dirty="0" smtClean="0">
                    <a:latin typeface="华文楷体" panose="02010600040101010101" pitchFamily="2" charset="-122"/>
                    <a:ea typeface="华文楷体" panose="02010600040101010101" pitchFamily="2" charset="-122"/>
                  </a:rPr>
                  <a:t>保资产组合的β系数、资产组合的现在价值是</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𝑣</m:t>
                        </m:r>
                      </m:e>
                      <m:sub>
                        <m:r>
                          <a:rPr lang="en-US" altLang="zh-CN" sz="2400" i="1" dirty="0" smtClean="0">
                            <a:latin typeface="Cambria Math" panose="02040503050406030204" charset="0"/>
                            <a:ea typeface="华文楷体" panose="02010600040101010101" pitchFamily="2" charset="-122"/>
                            <a:cs typeface="Cambria Math" panose="02040503050406030204" charset="0"/>
                          </a:rPr>
                          <m:t>0</m:t>
                        </m:r>
                      </m:sub>
                    </m:sSub>
                  </m:oMath>
                </a14:m>
                <a:r>
                  <a:rPr lang="zh-CN" altLang="en-US" sz="2400" dirty="0" smtClean="0">
                    <a:latin typeface="华文楷体" panose="02010600040101010101" pitchFamily="2" charset="-122"/>
                    <a:ea typeface="华文楷体" panose="02010600040101010101" pitchFamily="2" charset="-122"/>
                  </a:rPr>
                  <a:t>，套期保值的目标价值是资产组合价值保持</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𝑣</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𝑡</m:t>
                        </m:r>
                      </m:sub>
                    </m:sSub>
                  </m:oMath>
                </a14:m>
                <a:r>
                  <a:rPr lang="zh-CN" altLang="en-US" sz="2400" dirty="0" smtClean="0">
                    <a:latin typeface="华文楷体" panose="02010600040101010101" pitchFamily="2" charset="-122"/>
                    <a:ea typeface="华文楷体" panose="02010600040101010101" pitchFamily="2" charset="-122"/>
                  </a:rPr>
                  <a:t>或更高，无风险利率为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𝑟</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𝑓</m:t>
                        </m:r>
                      </m:sub>
                    </m:sSub>
                  </m:oMath>
                </a14:m>
                <a:r>
                  <a:rPr lang="zh-CN" altLang="en-US" sz="2400" dirty="0" smtClean="0">
                    <a:latin typeface="华文楷体" panose="02010600040101010101" pitchFamily="2" charset="-122"/>
                    <a:ea typeface="华文楷体" panose="02010600040101010101" pitchFamily="2" charset="-122"/>
                  </a:rPr>
                  <a:t>，资产组合的红利率为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𝑟</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lang="zh-CN" altLang="en-US" sz="2400" dirty="0" smtClean="0">
                    <a:latin typeface="华文楷体" panose="02010600040101010101" pitchFamily="2" charset="-122"/>
                    <a:ea typeface="华文楷体" panose="02010600040101010101" pitchFamily="2" charset="-122"/>
                  </a:rPr>
                  <a:t>，指数的红利率为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𝑟</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𝑠</m:t>
                        </m:r>
                      </m:sub>
                    </m:sSub>
                  </m:oMath>
                </a14:m>
                <a:r>
                  <a:rPr lang="zh-CN" altLang="en-US" sz="2400" dirty="0" smtClean="0">
                    <a:latin typeface="华文楷体" panose="02010600040101010101" pitchFamily="2" charset="-122"/>
                    <a:ea typeface="华文楷体" panose="02010600040101010101" pitchFamily="2" charset="-122"/>
                  </a:rPr>
                  <a:t>，指数现值为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𝑆</m:t>
                        </m:r>
                      </m:e>
                      <m:sub>
                        <m:r>
                          <a:rPr lang="en-US" altLang="zh-CN" sz="2400" i="1" dirty="0" smtClean="0">
                            <a:latin typeface="Cambria Math" panose="02040503050406030204" charset="0"/>
                            <a:ea typeface="华文楷体" panose="02010600040101010101" pitchFamily="2" charset="-122"/>
                            <a:cs typeface="Cambria Math" panose="02040503050406030204" charset="0"/>
                          </a:rPr>
                          <m:t>0</m:t>
                        </m:r>
                      </m:sub>
                    </m:sSub>
                  </m:oMath>
                </a14:m>
                <a:r>
                  <a:rPr lang="zh-CN" altLang="en-US" sz="2400" dirty="0" smtClean="0">
                    <a:latin typeface="华文楷体" panose="02010600040101010101" pitchFamily="2" charset="-122"/>
                    <a:ea typeface="华文楷体" panose="02010600040101010101" pitchFamily="2" charset="-122"/>
                  </a:rPr>
                  <a:t>，指数在时刻</a:t>
                </a:r>
                <a:r>
                  <a:rPr lang="en-US" altLang="zh-CN" sz="2400" dirty="0" smtClean="0">
                    <a:latin typeface="华文楷体" panose="02010600040101010101" pitchFamily="2" charset="-122"/>
                    <a:ea typeface="华文楷体" panose="02010600040101010101" pitchFamily="2" charset="-122"/>
                  </a:rPr>
                  <a:t>t</a:t>
                </a:r>
                <a:r>
                  <a:rPr lang="zh-CN" altLang="en-US" sz="2400" dirty="0" smtClean="0">
                    <a:latin typeface="华文楷体" panose="02010600040101010101" pitchFamily="2" charset="-122"/>
                    <a:ea typeface="华文楷体" panose="02010600040101010101" pitchFamily="2" charset="-122"/>
                  </a:rPr>
                  <a:t>的价值为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𝑆</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𝑡</m:t>
                        </m:r>
                      </m:sub>
                    </m:sSub>
                  </m:oMath>
                </a14:m>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fontAlgn="auto">
                  <a:lnSpc>
                    <a:spcPct val="150000"/>
                  </a:lnSpc>
                  <a:spcBef>
                    <a:spcPts val="0"/>
                  </a:spcBef>
                  <a:buFont typeface="Wingdings" panose="05000000000000000000" charset="0"/>
                  <a:buChar char="u"/>
                </a:pPr>
                <a:r>
                  <a:rPr lang="zh-CN" altLang="en-US" sz="2400" dirty="0" smtClean="0">
                    <a:latin typeface="华文楷体" panose="02010600040101010101" pitchFamily="2" charset="-122"/>
                    <a:ea typeface="华文楷体" panose="02010600040101010101" pitchFamily="2" charset="-122"/>
                  </a:rPr>
                  <a:t>计算实现套期保值目标的指数期权合约的执行价格</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𝑆</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𝑡</m:t>
                        </m:r>
                      </m:sub>
                    </m:sSub>
                  </m:oMath>
                </a14:m>
                <a:endParaRPr lang="zh-CN" altLang="en-US" sz="2400" dirty="0" smtClean="0">
                  <a:latin typeface="华文楷体" panose="02010600040101010101" pitchFamily="2" charset="-122"/>
                  <a:ea typeface="华文楷体" panose="02010600040101010101" pitchFamily="2" charset="-122"/>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340768"/>
                <a:ext cx="8583930" cy="5303237"/>
              </a:xfrm>
              <a:blipFill rotWithShape="1">
                <a:blip r:embed="rId4"/>
                <a:stretch>
                  <a:fillRect r="-710"/>
                </a:stretch>
              </a:blipFill>
            </p:spPr>
            <p:txBody>
              <a:bodyPr/>
              <a:lstStyle/>
              <a:p>
                <a:r>
                  <a:rPr lang="zh-CN" altLang="en-US">
                    <a:noFill/>
                  </a:rPr>
                  <a:t> </a:t>
                </a:r>
              </a:p>
            </p:txBody>
          </p:sp>
        </mc:Fallback>
      </mc:AlternateContent>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二、资产</a:t>
            </a:r>
            <a:r>
              <a:rPr lang="zh-CN" altLang="en-US" sz="4000" b="1" dirty="0">
                <a:latin typeface="华文楷体" panose="02010600040101010101" pitchFamily="2" charset="-122"/>
                <a:ea typeface="华文楷体" panose="02010600040101010101" pitchFamily="2" charset="-122"/>
              </a:rPr>
              <a:t>组合保险与指数套期</a:t>
            </a:r>
            <a:r>
              <a:rPr lang="zh-CN" altLang="en-US" sz="4000" b="1" dirty="0" smtClean="0">
                <a:latin typeface="华文楷体" panose="02010600040101010101" pitchFamily="2" charset="-122"/>
                <a:ea typeface="华文楷体" panose="02010600040101010101" pitchFamily="2" charset="-122"/>
              </a:rPr>
              <a:t>保值</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custDataLst>
              <p:tags r:id="rId1"/>
            </p:custDataLst>
          </p:nvPr>
        </p:nvPicPr>
        <p:blipFill>
          <a:blip r:embed="rId5"/>
          <a:srcRect l="22675" t="-3968" r="21313" b="-3968"/>
          <a:stretch>
            <a:fillRect/>
          </a:stretch>
        </p:blipFill>
        <p:spPr>
          <a:xfrm>
            <a:off x="1763688" y="4293095"/>
            <a:ext cx="5040560" cy="737319"/>
          </a:xfrm>
          <a:prstGeom prst="rect">
            <a:avLst/>
          </a:prstGeom>
        </p:spPr>
      </p:pic>
      <p:pic>
        <p:nvPicPr>
          <p:cNvPr id="5" name="图片 4"/>
          <p:cNvPicPr>
            <a:picLocks noChangeAspect="1"/>
          </p:cNvPicPr>
          <p:nvPr>
            <p:custDataLst>
              <p:tags r:id="rId2"/>
            </p:custDataLst>
          </p:nvPr>
        </p:nvPicPr>
        <p:blipFill>
          <a:blip r:embed="rId6"/>
          <a:srcRect l="26771" r="25410" b="-4400"/>
          <a:stretch>
            <a:fillRect/>
          </a:stretch>
        </p:blipFill>
        <p:spPr>
          <a:xfrm>
            <a:off x="2284022" y="5156835"/>
            <a:ext cx="3724886" cy="122449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None/>
            </a:pPr>
            <a:r>
              <a:rPr lang="zh-CN" altLang="en-US" sz="2400" dirty="0" smtClean="0">
                <a:latin typeface="华文楷体" panose="02010600040101010101" pitchFamily="2" charset="-122"/>
                <a:ea typeface="华文楷体" panose="02010600040101010101" pitchFamily="2" charset="-122"/>
              </a:rPr>
              <a:t>根据</a:t>
            </a:r>
            <a:r>
              <a:rPr lang="zh-CN" altLang="en-US" sz="2400" dirty="0" smtClean="0">
                <a:latin typeface="华文楷体" panose="02010600040101010101" pitchFamily="2" charset="-122"/>
                <a:ea typeface="华文楷体" panose="02010600040101010101" pitchFamily="2" charset="-122"/>
              </a:rPr>
              <a:t>对冲Δ，在一定时间，卖出占原资产组合的一定比例的资产，并投资于无风险资产，或者反向操作，卖空无风险资产，买进资产</a:t>
            </a:r>
          </a:p>
          <a:p>
            <a:pPr lvl="1" algn="l" fontAlgn="auto">
              <a:lnSpc>
                <a:spcPct val="150000"/>
              </a:lnSpc>
              <a:spcBef>
                <a:spcPts val="0"/>
              </a:spcBef>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sym typeface="+mn-ea"/>
              </a:rPr>
              <a:t>为高度分散化的资产组合进行套期保值</a:t>
            </a:r>
            <a:endParaRPr lang="zh-CN" altLang="en-US" sz="2400"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市场上没有足够的期权满足对冲的需要</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可能得不到想要的期权</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期权执行条件不一定符合要求</a:t>
            </a:r>
          </a:p>
          <a:p>
            <a:pPr lvl="0"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当应用合成期权进行套期保值时，必须经常关注市场行情</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三</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构造合成</a:t>
            </a:r>
            <a:r>
              <a:rPr lang="zh-CN" altLang="en-US" sz="4000" b="1" dirty="0" smtClean="0">
                <a:latin typeface="华文楷体" panose="02010600040101010101" pitchFamily="2" charset="-122"/>
                <a:ea typeface="华文楷体" panose="02010600040101010101" pitchFamily="2" charset="-122"/>
              </a:rPr>
              <a:t>期权</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None/>
            </a:pPr>
            <a:r>
              <a:rPr lang="zh-CN" altLang="en-US" sz="2800" b="1" dirty="0" smtClean="0">
                <a:latin typeface="华文楷体" panose="02010600040101010101" pitchFamily="2" charset="-122"/>
                <a:ea typeface="华文楷体" panose="02010600040101010101" pitchFamily="2" charset="-122"/>
              </a:rPr>
              <a:t>一、减少</a:t>
            </a:r>
            <a:r>
              <a:rPr lang="zh-CN" altLang="en-US" sz="2800" b="1" dirty="0" smtClean="0">
                <a:latin typeface="华文楷体" panose="02010600040101010101" pitchFamily="2" charset="-122"/>
                <a:ea typeface="华文楷体" panose="02010600040101010101" pitchFamily="2" charset="-122"/>
              </a:rPr>
              <a:t>成本的策略</a:t>
            </a:r>
          </a:p>
          <a:p>
            <a:pPr fontAlgn="auto">
              <a:lnSpc>
                <a:spcPct val="150000"/>
              </a:lnSpc>
              <a:spcBef>
                <a:spcPts val="0"/>
              </a:spcBef>
              <a:buFont typeface="Wingdings" panose="05000000000000000000" charset="0"/>
              <a:buChar char="u"/>
            </a:pPr>
            <a:r>
              <a:rPr lang="zh-CN" altLang="en-US" sz="2700" b="1" dirty="0" smtClean="0">
                <a:solidFill>
                  <a:schemeClr val="tx1"/>
                </a:solidFill>
                <a:latin typeface="华文楷体" panose="02010600040101010101" pitchFamily="2" charset="-122"/>
                <a:ea typeface="华文楷体" panose="02010600040101010101" pitchFamily="2" charset="-122"/>
              </a:rPr>
              <a:t>减少对冲的成本，是以承担的风险增加为代价的</a:t>
            </a:r>
          </a:p>
          <a:p>
            <a:pPr fontAlgn="auto">
              <a:lnSpc>
                <a:spcPct val="150000"/>
              </a:lnSpc>
              <a:spcBef>
                <a:spcPts val="0"/>
              </a:spcBef>
              <a:buFont typeface="Wingdings" panose="05000000000000000000" charset="0"/>
              <a:buChar char="u"/>
            </a:pPr>
            <a:r>
              <a:rPr lang="zh-CN" altLang="en-US" sz="2200" dirty="0" smtClean="0">
                <a:solidFill>
                  <a:schemeClr val="tx1"/>
                </a:solidFill>
                <a:latin typeface="华文楷体" panose="02010600040101010101" pitchFamily="2" charset="-122"/>
                <a:ea typeface="华文楷体" panose="02010600040101010101" pitchFamily="2" charset="-122"/>
              </a:rPr>
              <a:t>[例18-10] 一家德国进出口贸易公司预计在90天内要支付100万美元进口货款，因此该公司面临欧元汇率变化的风险。公司认为未来外汇市场中很可能1美元大约等于0.9~1.3欧元。作为套期保值的目标，该公司既希望防止在美元升值时造成过多的损失，又希望在美元贬值时能够从中获利，并且要使对美元的不利变动提供的保护所需的成本小，保护的程度应充分。当前，欧元对美元的现货汇率为1美元换1.1欧元，3个月的远期汇率为1美元换1.2欧元。</a:t>
            </a:r>
          </a:p>
        </p:txBody>
      </p:sp>
      <p:sp>
        <p:nvSpPr>
          <p:cNvPr id="4" name="标题 3"/>
          <p:cNvSpPr>
            <a:spLocks noGrp="1"/>
          </p:cNvSpPr>
          <p:nvPr>
            <p:ph type="title"/>
          </p:nvPr>
        </p:nvSpPr>
        <p:spPr>
          <a:xfrm>
            <a:off x="467544" y="476672"/>
            <a:ext cx="8229600" cy="864096"/>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第四节套</a:t>
            </a:r>
            <a:r>
              <a:rPr lang="zh-CN" altLang="en-US" sz="4000" dirty="0" smtClean="0">
                <a:solidFill>
                  <a:schemeClr val="tx2"/>
                </a:solidFill>
                <a:latin typeface="华文楷体" panose="02010600040101010101" pitchFamily="2" charset="-122"/>
                <a:ea typeface="华文楷体" panose="02010600040101010101" pitchFamily="2" charset="-122"/>
              </a:rPr>
              <a:t>期保值的应用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428750"/>
                <a:ext cx="8583930" cy="4857750"/>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一、套</a:t>
                </a:r>
                <a:r>
                  <a:rPr lang="zh-CN" altLang="en-US" sz="2800" b="1" dirty="0" smtClean="0">
                    <a:latin typeface="华文楷体" panose="02010600040101010101" pitchFamily="2" charset="-122"/>
                    <a:ea typeface="华文楷体" panose="02010600040101010101" pitchFamily="2" charset="-122"/>
                  </a:rPr>
                  <a:t>期保值（套保或对冲）</a:t>
                </a:r>
                <a:endParaRPr lang="en-US" altLang="zh-CN" sz="2800" b="1" dirty="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400" dirty="0">
                    <a:latin typeface="华文楷体" panose="02010600040101010101" pitchFamily="2" charset="-122"/>
                    <a:ea typeface="华文楷体" panose="02010600040101010101" pitchFamily="2" charset="-122"/>
                  </a:rPr>
                  <a:t>对于一个资产组合</a:t>
                </a:r>
                <a14:m>
                  <m:oMath xmlns:m="http://schemas.openxmlformats.org/officeDocument/2006/math">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r>
                  <a:rPr lang="zh-CN" altLang="en-US" sz="2400" dirty="0">
                    <a:latin typeface="华文楷体" panose="02010600040101010101" pitchFamily="2" charset="-122"/>
                    <a:ea typeface="华文楷体" panose="02010600040101010101" pitchFamily="2" charset="-122"/>
                  </a:rPr>
                  <a:t>，寻找一个对冲资产或资产组合</a:t>
                </a:r>
                <a14:m>
                  <m:oMath xmlns:m="http://schemas.openxmlformats.org/officeDocument/2006/math">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h</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r>
                  <a:rPr lang="zh-CN" altLang="en-US" sz="2400" dirty="0">
                    <a:latin typeface="华文楷体" panose="02010600040101010101" pitchFamily="2" charset="-122"/>
                    <a:ea typeface="华文楷体" panose="02010600040101010101" pitchFamily="2" charset="-122"/>
                  </a:rPr>
                  <a:t>，使得在预定的将来，它们的组合</a:t>
                </a:r>
                <a14:m>
                  <m:oMath xmlns:m="http://schemas.openxmlformats.org/officeDocument/2006/math">
                    <m:sSubSup>
                      <m:sSubSupPr>
                        <m:ctrlPr>
                          <a:rPr lang="en-US" altLang="zh-CN" sz="2400" i="1" dirty="0">
                            <a:latin typeface="Cambria Math"/>
                            <a:ea typeface="华文楷体" panose="02010600040101010101" pitchFamily="2" charset="-122"/>
                            <a:cs typeface="Cambria Math" panose="02040503050406030204" charset="0"/>
                          </a:rPr>
                        </m:ctrlPr>
                      </m:sSubSup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up>
                        <m:r>
                          <a:rPr lang="en-US" altLang="zh-CN" sz="2400" i="1" dirty="0">
                            <a:latin typeface="Cambria Math" panose="02040503050406030204" charset="0"/>
                            <a:ea typeface="华文楷体" panose="02010600040101010101" pitchFamily="2" charset="-122"/>
                            <a:cs typeface="Cambria Math" panose="02040503050406030204" charset="0"/>
                          </a:rPr>
                          <m:t>∗</m:t>
                        </m:r>
                      </m:sup>
                    </m:sSubSup>
                    <m:r>
                      <a:rPr lang="en-US" altLang="zh-CN" sz="2400" i="1" dirty="0">
                        <a:latin typeface="Cambria Math" panose="02040503050406030204" charset="0"/>
                        <a:ea typeface="华文楷体" panose="02010600040101010101" pitchFamily="2" charset="-122"/>
                        <a:cs typeface="Cambria Math" panose="02040503050406030204" charset="0"/>
                      </a:rPr>
                      <m:t>=</m:t>
                    </m:r>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r>
                      <a:rPr lang="en-US" altLang="zh-CN" sz="2400" i="1" dirty="0">
                        <a:latin typeface="Cambria Math" panose="02040503050406030204" charset="0"/>
                        <a:ea typeface="华文楷体" panose="02010600040101010101" pitchFamily="2" charset="-122"/>
                        <a:cs typeface="Cambria Math" panose="02040503050406030204" charset="0"/>
                      </a:rPr>
                      <m:t>+</m:t>
                    </m:r>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h</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r>
                  <a:rPr lang="zh-CN" altLang="en-US" sz="2400" dirty="0">
                    <a:latin typeface="华文楷体" panose="02010600040101010101" pitchFamily="2" charset="-122"/>
                    <a:ea typeface="华文楷体" panose="02010600040101010101" pitchFamily="2" charset="-122"/>
                  </a:rPr>
                  <a:t>价值在一定范围内</a:t>
                </a:r>
              </a:p>
              <a:p>
                <a:pPr lvl="1">
                  <a:buFont typeface="Wingdings" panose="05000000000000000000" charset="0"/>
                  <a:buChar char="Ø"/>
                </a:pPr>
                <a:r>
                  <a:rPr lang="zh-CN" altLang="en-US" sz="2400" dirty="0">
                    <a:latin typeface="华文楷体" panose="02010600040101010101" pitchFamily="2" charset="-122"/>
                    <a:ea typeface="华文楷体" panose="02010600040101010101" pitchFamily="2" charset="-122"/>
                    <a:sym typeface="+mn-ea"/>
                  </a:rPr>
                  <a:t>套保对象：资产组合</a:t>
                </a:r>
                <a14:m>
                  <m:oMath xmlns:m="http://schemas.openxmlformats.org/officeDocument/2006/math">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endParaRPr lang="en-US" altLang="zh-CN" sz="2400" i="1" dirty="0">
                  <a:latin typeface="Cambria Math" panose="02040503050406030204" charset="0"/>
                  <a:ea typeface="华文楷体" panose="02010600040101010101" pitchFamily="2" charset="-122"/>
                  <a:cs typeface="Cambria Math" panose="02040503050406030204" charset="0"/>
                </a:endParaRP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套保工具：</a:t>
                </a:r>
                <a:r>
                  <a:rPr lang="zh-CN" altLang="en-US" sz="2400" dirty="0">
                    <a:latin typeface="华文楷体" panose="02010600040101010101" pitchFamily="2" charset="-122"/>
                    <a:ea typeface="华文楷体" panose="02010600040101010101" pitchFamily="2" charset="-122"/>
                    <a:sym typeface="+mn-ea"/>
                  </a:rPr>
                  <a:t>对冲资产或资产组合</a:t>
                </a:r>
                <a14:m>
                  <m:oMath xmlns:m="http://schemas.openxmlformats.org/officeDocument/2006/math">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h</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endParaRPr lang="en-US" altLang="zh-CN" sz="2400" i="1" dirty="0">
                  <a:latin typeface="Cambria Math" panose="02040503050406030204" charset="0"/>
                  <a:ea typeface="华文楷体" panose="02010600040101010101" pitchFamily="2" charset="-122"/>
                  <a:cs typeface="Cambria Math" panose="02040503050406030204" charset="0"/>
                </a:endParaRP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套保组合：资产</a:t>
                </a:r>
                <a:r>
                  <a:rPr lang="zh-CN" altLang="en-US" sz="2400" dirty="0">
                    <a:latin typeface="华文楷体" panose="02010600040101010101" pitchFamily="2" charset="-122"/>
                    <a:ea typeface="华文楷体" panose="02010600040101010101" pitchFamily="2" charset="-122"/>
                    <a:sym typeface="+mn-ea"/>
                  </a:rPr>
                  <a:t>组合</a:t>
                </a:r>
                <a14:m>
                  <m:oMath xmlns:m="http://schemas.openxmlformats.org/officeDocument/2006/math">
                    <m:sSubSup>
                      <m:sSubSupPr>
                        <m:ctrlPr>
                          <a:rPr lang="en-US" altLang="zh-CN" sz="2400" i="1" dirty="0">
                            <a:latin typeface="Cambria Math"/>
                            <a:ea typeface="华文楷体" panose="02010600040101010101" pitchFamily="2" charset="-122"/>
                            <a:cs typeface="Cambria Math" panose="02040503050406030204" charset="0"/>
                          </a:rPr>
                        </m:ctrlPr>
                      </m:sSubSup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up>
                        <m:r>
                          <a:rPr lang="en-US" altLang="zh-CN" sz="2400" i="1" dirty="0">
                            <a:latin typeface="Cambria Math" panose="02040503050406030204" charset="0"/>
                            <a:ea typeface="华文楷体" panose="02010600040101010101" pitchFamily="2" charset="-122"/>
                            <a:cs typeface="Cambria Math" panose="02040503050406030204" charset="0"/>
                          </a:rPr>
                          <m:t>∗</m:t>
                        </m:r>
                      </m:sup>
                    </m:sSubSup>
                    <m:r>
                      <a:rPr lang="en-US" altLang="zh-CN" sz="2400" i="1" dirty="0">
                        <a:latin typeface="Cambria Math" panose="02040503050406030204" charset="0"/>
                        <a:ea typeface="华文楷体" panose="02010600040101010101" pitchFamily="2" charset="-122"/>
                        <a:cs typeface="Cambria Math" panose="02040503050406030204" charset="0"/>
                      </a:rPr>
                      <m:t>=</m:t>
                    </m:r>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r>
                      <a:rPr lang="en-US" altLang="zh-CN" sz="2400" i="1" dirty="0">
                        <a:latin typeface="Cambria Math" panose="02040503050406030204" charset="0"/>
                        <a:ea typeface="华文楷体" panose="02010600040101010101" pitchFamily="2" charset="-122"/>
                        <a:cs typeface="Cambria Math" panose="02040503050406030204" charset="0"/>
                      </a:rPr>
                      <m:t>+</m:t>
                    </m:r>
                    <m:sSub>
                      <m:sSubPr>
                        <m:ctrlPr>
                          <a:rPr lang="en-US" altLang="zh-CN" sz="2400" i="1" dirty="0">
                            <a:latin typeface="Cambria Math"/>
                            <a:ea typeface="华文楷体" panose="02010600040101010101" pitchFamily="2" charset="-122"/>
                            <a:cs typeface="Cambria Math" panose="02040503050406030204" charset="0"/>
                          </a:rPr>
                        </m:ctrlPr>
                      </m:sSubPr>
                      <m:e>
                        <m:r>
                          <a:rPr lang="en-US" altLang="zh-CN" sz="2400" i="1" dirty="0">
                            <a:latin typeface="Cambria Math" panose="02040503050406030204" charset="0"/>
                            <a:ea typeface="华文楷体" panose="02010600040101010101" pitchFamily="2" charset="-122"/>
                            <a:cs typeface="Cambria Math" panose="02040503050406030204" charset="0"/>
                          </a:rPr>
                          <m:t>h</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Sub>
                  </m:oMath>
                </a14:m>
                <a:endParaRPr lang="en-US" altLang="zh-CN" sz="2400" i="1" dirty="0">
                  <a:latin typeface="Cambria Math" panose="02040503050406030204" charset="0"/>
                  <a:ea typeface="华文楷体" panose="02010600040101010101" pitchFamily="2" charset="-122"/>
                  <a:cs typeface="Cambria Math" panose="02040503050406030204" charset="0"/>
                </a:endParaRPr>
              </a:p>
              <a:p>
                <a:pPr lvl="0">
                  <a:buFont typeface="Wingdings" panose="05000000000000000000" charset="0"/>
                  <a:buChar char="u"/>
                </a:pPr>
                <a:r>
                  <a:rPr lang="zh-CN" altLang="en-US" sz="2400" dirty="0">
                    <a:solidFill>
                      <a:schemeClr val="tx1"/>
                    </a:solidFill>
                    <a:latin typeface="华文楷体" panose="02010600040101010101" pitchFamily="2" charset="-122"/>
                    <a:ea typeface="华文楷体" panose="02010600040101010101" pitchFamily="2" charset="-122"/>
                  </a:rPr>
                  <a:t>最优套期保值交易</a:t>
                </a:r>
                <a14:m>
                  <m:oMath xmlns:m="http://schemas.openxmlformats.org/officeDocument/2006/math">
                    <m:sSubSup>
                      <m:sSubSupPr>
                        <m:ctrlPr>
                          <a:rPr lang="en-US" altLang="zh-CN" sz="2400" i="1" dirty="0">
                            <a:latin typeface="Cambria Math"/>
                            <a:ea typeface="华文楷体" panose="02010600040101010101" pitchFamily="2" charset="-122"/>
                            <a:cs typeface="Cambria Math" panose="02040503050406030204" charset="0"/>
                          </a:rPr>
                        </m:ctrlPr>
                      </m:sSubSupPr>
                      <m:e>
                        <m:r>
                          <a:rPr lang="en-US" altLang="zh-CN" sz="2400" i="1" dirty="0">
                            <a:latin typeface="Cambria Math" panose="02040503050406030204" charset="0"/>
                            <a:ea typeface="华文楷体" panose="02010600040101010101" pitchFamily="2" charset="-122"/>
                            <a:cs typeface="Cambria Math" panose="02040503050406030204" charset="0"/>
                          </a:rPr>
                          <m:t>𝑣</m:t>
                        </m:r>
                      </m:e>
                      <m:sub>
                        <m:r>
                          <a:rPr lang="en-US" altLang="zh-CN" sz="2400" i="1" dirty="0">
                            <a:latin typeface="Cambria Math" panose="02040503050406030204" charset="0"/>
                            <a:ea typeface="华文楷体" panose="02010600040101010101" pitchFamily="2" charset="-122"/>
                            <a:cs typeface="Cambria Math" panose="02040503050406030204" charset="0"/>
                          </a:rPr>
                          <m:t>𝑡</m:t>
                        </m:r>
                      </m:sub>
                      <m:sup>
                        <m:r>
                          <a:rPr lang="en-US" altLang="zh-CN" sz="2400" i="1" dirty="0">
                            <a:latin typeface="Cambria Math" panose="02040503050406030204" charset="0"/>
                            <a:ea typeface="华文楷体" panose="02010600040101010101" pitchFamily="2" charset="-122"/>
                            <a:cs typeface="Cambria Math" panose="02040503050406030204" charset="0"/>
                          </a:rPr>
                          <m:t>∗</m:t>
                        </m:r>
                      </m:sup>
                    </m:sSubSup>
                  </m:oMath>
                </a14:m>
                <a:r>
                  <a:rPr lang="zh-CN" altLang="en-US" sz="2400" dirty="0">
                    <a:solidFill>
                      <a:schemeClr val="tx1"/>
                    </a:solidFill>
                    <a:latin typeface="华文楷体" panose="02010600040101010101" pitchFamily="2" charset="-122"/>
                    <a:ea typeface="华文楷体" panose="02010600040101010101" pitchFamily="2" charset="-122"/>
                  </a:rPr>
                  <a:t>是如下优化问题的解：</a:t>
                </a:r>
              </a:p>
              <a:p>
                <a:pPr lvl="0">
                  <a:buFont typeface="Wingdings" panose="05000000000000000000" charset="0"/>
                  <a:buChar char="u"/>
                </a:pPr>
                <a:endParaRPr lang="zh-CN" altLang="en-US" sz="2400" dirty="0">
                  <a:solidFill>
                    <a:schemeClr val="tx1"/>
                  </a:solidFill>
                  <a:latin typeface="华文楷体" panose="02010600040101010101" pitchFamily="2" charset="-122"/>
                  <a:ea typeface="华文楷体" panose="02010600040101010101" pitchFamily="2" charset="-122"/>
                </a:endParaRPr>
              </a:p>
              <a:p>
                <a:pPr lvl="0">
                  <a:buFont typeface="Wingdings" panose="05000000000000000000" charset="0"/>
                  <a:buChar char="u"/>
                </a:pPr>
                <a:endParaRPr lang="zh-CN" altLang="en-US" sz="2400" dirty="0">
                  <a:solidFill>
                    <a:schemeClr val="tx1"/>
                  </a:solidFill>
                  <a:latin typeface="华文楷体" panose="02010600040101010101" pitchFamily="2" charset="-122"/>
                  <a:ea typeface="华文楷体" panose="02010600040101010101" pitchFamily="2" charset="-122"/>
                </a:endParaRPr>
              </a:p>
              <a:p>
                <a:pPr lvl="0">
                  <a:buFont typeface="Wingdings" panose="05000000000000000000" charset="0"/>
                  <a:buChar char="u"/>
                </a:pPr>
                <a:r>
                  <a:rPr lang="zh-CN" altLang="en-US" sz="2400" dirty="0">
                    <a:solidFill>
                      <a:schemeClr val="tx1"/>
                    </a:solidFill>
                    <a:latin typeface="华文楷体" panose="02010600040101010101" pitchFamily="2" charset="-122"/>
                    <a:ea typeface="华文楷体" panose="02010600040101010101" pitchFamily="2" charset="-122"/>
                  </a:rPr>
                  <a:t>套期保值交易的目标：</a:t>
                </a:r>
                <a14:m>
                  <m:oMath xmlns:m="http://schemas.openxmlformats.org/officeDocument/2006/math">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𝑑</m:t>
                    </m:r>
                    <m:sSubSup>
                      <m:sSubSupPr>
                        <m:ctrlPr>
                          <a:rPr lang="en-US" altLang="zh-CN" sz="2400" i="1" dirty="0">
                            <a:solidFill>
                              <a:schemeClr val="tx1"/>
                            </a:solidFill>
                            <a:latin typeface="Cambria Math"/>
                            <a:ea typeface="华文楷体" panose="02010600040101010101" pitchFamily="2" charset="-122"/>
                            <a:cs typeface="Cambria Math" panose="02040503050406030204" charset="0"/>
                          </a:rPr>
                        </m:ctrlPr>
                      </m:sSubSupPr>
                      <m:e>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𝑣</m:t>
                        </m:r>
                      </m:e>
                      <m:sub>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𝑡</m:t>
                        </m:r>
                      </m:sub>
                      <m:sup>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m:t>
                        </m:r>
                      </m:sup>
                    </m:sSubSup>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≅0</m:t>
                    </m:r>
                  </m:oMath>
                </a14:m>
                <a:r>
                  <a:rPr lang="zh-CN" altLang="en-US" sz="2400" dirty="0">
                    <a:solidFill>
                      <a:schemeClr val="tx1"/>
                    </a:solidFill>
                    <a:latin typeface="华文楷体" panose="02010600040101010101" pitchFamily="2" charset="-122"/>
                    <a:ea typeface="华文楷体" panose="02010600040101010101" pitchFamily="2" charset="-122"/>
                  </a:rPr>
                  <a:t>，即</a:t>
                </a:r>
                <a14:m>
                  <m:oMath xmlns:m="http://schemas.openxmlformats.org/officeDocument/2006/math">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𝑑</m:t>
                    </m:r>
                    <m:sSub>
                      <m:sSubPr>
                        <m:ctrlPr>
                          <a:rPr lang="en-US" altLang="zh-CN" sz="2400" i="1" dirty="0">
                            <a:solidFill>
                              <a:schemeClr val="tx1"/>
                            </a:solidFill>
                            <a:latin typeface="Cambria Math"/>
                            <a:ea typeface="华文楷体" panose="02010600040101010101" pitchFamily="2" charset="-122"/>
                            <a:cs typeface="Cambria Math" panose="02040503050406030204" charset="0"/>
                          </a:rPr>
                        </m:ctrlPr>
                      </m:sSubPr>
                      <m:e>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𝑣</m:t>
                        </m:r>
                      </m:e>
                      <m:sub>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𝑡</m:t>
                        </m:r>
                      </m:sub>
                    </m:sSub>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m:t>
                    </m:r>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m:t>
                    </m:r>
                    <m:sSub>
                      <m:sSubPr>
                        <m:ctrlPr>
                          <a:rPr lang="en-US" altLang="zh-CN" sz="2400" i="1" dirty="0">
                            <a:solidFill>
                              <a:schemeClr val="tx1"/>
                            </a:solidFill>
                            <a:latin typeface="Cambria Math"/>
                            <a:ea typeface="华文楷体" panose="02010600040101010101" pitchFamily="2" charset="-122"/>
                            <a:cs typeface="Cambria Math" panose="02040503050406030204" charset="0"/>
                          </a:rPr>
                        </m:ctrlPr>
                      </m:sSubPr>
                      <m:e>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h</m:t>
                        </m:r>
                      </m:e>
                      <m:sub>
                        <m:r>
                          <a:rPr lang="en-US" altLang="zh-CN" sz="2400" i="1" dirty="0">
                            <a:solidFill>
                              <a:schemeClr val="tx1"/>
                            </a:solidFill>
                            <a:latin typeface="Cambria Math" panose="02040503050406030204" charset="0"/>
                            <a:ea typeface="华文楷体" panose="02010600040101010101" pitchFamily="2" charset="-122"/>
                            <a:cs typeface="Cambria Math" panose="02040503050406030204" charset="0"/>
                          </a:rPr>
                          <m:t>𝑡</m:t>
                        </m:r>
                      </m:sub>
                    </m:sSub>
                  </m:oMath>
                </a14:m>
                <a:endParaRPr lang="zh-CN" altLang="en-US" sz="2400" dirty="0">
                  <a:solidFill>
                    <a:schemeClr val="tx1"/>
                  </a:solidFill>
                  <a:latin typeface="华文楷体" panose="02010600040101010101" pitchFamily="2" charset="-122"/>
                  <a:ea typeface="华文楷体" panose="02010600040101010101" pitchFamily="2" charset="-122"/>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428750"/>
                <a:ext cx="8583930" cy="4857750"/>
              </a:xfrm>
              <a:blipFill rotWithShape="1">
                <a:blip r:embed="rId3"/>
                <a:stretch>
                  <a:fillRect l="-1420" t="-1255" r="-710"/>
                </a:stretch>
              </a:blipFill>
            </p:spPr>
            <p:txBody>
              <a:bodyPr/>
              <a:lstStyle/>
              <a:p>
                <a:r>
                  <a:rPr lang="zh-CN" altLang="en-US">
                    <a:noFill/>
                  </a:rPr>
                  <a:t> </a:t>
                </a:r>
              </a:p>
            </p:txBody>
          </p:sp>
        </mc:Fallback>
      </mc:AlternateContent>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第一节 套</a:t>
            </a:r>
            <a:r>
              <a:rPr lang="zh-CN" altLang="en-US" sz="4000" dirty="0" smtClean="0">
                <a:solidFill>
                  <a:schemeClr val="tx2"/>
                </a:solidFill>
                <a:latin typeface="华文楷体" panose="02010600040101010101" pitchFamily="2" charset="-122"/>
                <a:ea typeface="华文楷体" panose="02010600040101010101" pitchFamily="2" charset="-122"/>
              </a:rPr>
              <a:t>期保值策略</a:t>
            </a:r>
          </a:p>
        </p:txBody>
      </p:sp>
      <p:pic>
        <p:nvPicPr>
          <p:cNvPr id="2" name="图片 1"/>
          <p:cNvPicPr>
            <a:picLocks noChangeAspect="1"/>
          </p:cNvPicPr>
          <p:nvPr>
            <p:custDataLst>
              <p:tags r:id="rId1"/>
            </p:custDataLst>
          </p:nvPr>
        </p:nvPicPr>
        <p:blipFill>
          <a:blip r:embed="rId4"/>
          <a:srcRect l="32241" r="32241" b="-6250"/>
          <a:stretch>
            <a:fillRect/>
          </a:stretch>
        </p:blipFill>
        <p:spPr>
          <a:xfrm>
            <a:off x="2339975" y="4653280"/>
            <a:ext cx="4558665" cy="52578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Font typeface="Wingdings" panose="05000000000000000000" charset="0"/>
              <a:buChar char="u"/>
            </a:pPr>
            <a:endParaRPr lang="zh-CN" altLang="en-US" sz="22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548680"/>
            <a:ext cx="8229600" cy="868958"/>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一、减少</a:t>
            </a:r>
            <a:r>
              <a:rPr lang="zh-CN" altLang="en-US" sz="4000" b="1" dirty="0">
                <a:latin typeface="华文楷体" panose="02010600040101010101" pitchFamily="2" charset="-122"/>
                <a:ea typeface="华文楷体" panose="02010600040101010101" pitchFamily="2" charset="-122"/>
              </a:rPr>
              <a:t>成本的</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l="11020" r="21987" b="8845"/>
          <a:stretch>
            <a:fillRect/>
          </a:stretch>
        </p:blipFill>
        <p:spPr>
          <a:xfrm>
            <a:off x="683567" y="1484784"/>
            <a:ext cx="7479497" cy="403244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策略</a:t>
            </a:r>
            <a:r>
              <a:rPr lang="zh-CN" altLang="en-US" sz="2400" dirty="0" smtClean="0">
                <a:solidFill>
                  <a:schemeClr val="tx1"/>
                </a:solidFill>
                <a:latin typeface="华文楷体" panose="02010600040101010101" pitchFamily="2" charset="-122"/>
                <a:ea typeface="华文楷体" panose="02010600040101010101" pitchFamily="2" charset="-122"/>
              </a:rPr>
              <a:t>一：不进行套期保值。</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策略二：应用期货（远期）合约套期保值。</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策略三：购买执行价格为1.1的看涨期权套期保值。</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策略四：购买执行价格为1.1的看涨期权，同时出售一个执行价格为1.2或1.3的看涨期权来套期保值；或者，购买执行价格为1.1的看跌期权，同时出售一个执行价格为1.2或1.3的看跌期权来套期保值</a:t>
            </a:r>
            <a:r>
              <a:rPr lang="zh-CN" altLang="en-US" sz="2200" dirty="0" smtClean="0">
                <a:solidFill>
                  <a:schemeClr val="tx1"/>
                </a:solidFill>
                <a:latin typeface="华文楷体" panose="02010600040101010101" pitchFamily="2" charset="-122"/>
                <a:ea typeface="华文楷体" panose="02010600040101010101" pitchFamily="2" charset="-122"/>
              </a:rPr>
              <a:t>。</a:t>
            </a:r>
          </a:p>
        </p:txBody>
      </p:sp>
      <p:sp>
        <p:nvSpPr>
          <p:cNvPr id="4" name="标题 3"/>
          <p:cNvSpPr>
            <a:spLocks noGrp="1"/>
          </p:cNvSpPr>
          <p:nvPr>
            <p:ph type="title"/>
          </p:nvPr>
        </p:nvSpPr>
        <p:spPr>
          <a:xfrm>
            <a:off x="457200" y="476672"/>
            <a:ext cx="8229600" cy="940966"/>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一、减少</a:t>
            </a:r>
            <a:r>
              <a:rPr lang="zh-CN" altLang="en-US" sz="4000" b="1" dirty="0">
                <a:latin typeface="华文楷体" panose="02010600040101010101" pitchFamily="2" charset="-122"/>
                <a:ea typeface="华文楷体" panose="02010600040101010101" pitchFamily="2" charset="-122"/>
              </a:rPr>
              <a:t>成本的</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基本</a:t>
            </a:r>
            <a:r>
              <a:rPr lang="zh-CN" altLang="en-US" sz="2400" dirty="0" smtClean="0">
                <a:solidFill>
                  <a:schemeClr val="tx1"/>
                </a:solidFill>
                <a:latin typeface="华文楷体" panose="02010600040101010101" pitchFamily="2" charset="-122"/>
                <a:ea typeface="华文楷体" panose="02010600040101010101" pitchFamily="2" charset="-122"/>
              </a:rPr>
              <a:t>的套期保值交易策略是应用远期（期货）、期权和互换进行套期保值的结果，使得将来资产价值的最终结果确定，减少公司面临的金融风险，并不一定改进财务绩效。</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套期保值会带来成本</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企业在决定进行套期保值时，必须仔细考虑各种可能性</a:t>
            </a:r>
          </a:p>
        </p:txBody>
      </p:sp>
      <p:sp>
        <p:nvSpPr>
          <p:cNvPr id="4" name="标题 3"/>
          <p:cNvSpPr>
            <a:spLocks noGrp="1"/>
          </p:cNvSpPr>
          <p:nvPr>
            <p:ph type="title"/>
          </p:nvPr>
        </p:nvSpPr>
        <p:spPr>
          <a:xfrm>
            <a:off x="457200" y="548680"/>
            <a:ext cx="8229600" cy="868958"/>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二、套</a:t>
            </a:r>
            <a:r>
              <a:rPr lang="zh-CN" altLang="en-US" sz="4000" b="1" dirty="0">
                <a:latin typeface="华文楷体" panose="02010600040101010101" pitchFamily="2" charset="-122"/>
                <a:ea typeface="华文楷体" panose="02010600040101010101" pitchFamily="2" charset="-122"/>
              </a:rPr>
              <a:t>期保值交易</a:t>
            </a:r>
            <a:r>
              <a:rPr lang="zh-CN" altLang="en-US" sz="4000" b="1" dirty="0" smtClean="0">
                <a:latin typeface="华文楷体" panose="02010600040101010101" pitchFamily="2" charset="-122"/>
                <a:ea typeface="华文楷体" panose="02010600040101010101" pitchFamily="2" charset="-122"/>
              </a:rPr>
              <a:t>评述</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marL="0"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rPr>
              <a:t>[</a:t>
            </a:r>
            <a:r>
              <a:rPr lang="zh-CN" altLang="en-US" sz="2400" dirty="0" smtClean="0">
                <a:solidFill>
                  <a:schemeClr val="tx1"/>
                </a:solidFill>
                <a:latin typeface="华文楷体" panose="02010600040101010101" pitchFamily="2" charset="-122"/>
                <a:ea typeface="华文楷体" panose="02010600040101010101" pitchFamily="2" charset="-122"/>
              </a:rPr>
              <a:t>例18-12] 德国金属公司石油套保事件</a:t>
            </a:r>
          </a:p>
          <a:p>
            <a:pPr marL="0"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rPr>
              <a:t>1992年，德国金属公司（Matallgesellschaft，MG）签约以稍高于当时市场价格的固定价格向客户出售5~10年的石油产品，同时采用期货合约多头进行套期保值。期货合约向前滚动以维持套期保值。1993年底，因为石油价格持续下降，MG需要补充保证金。出于MG公司担心流动性风险，公司平仓所有对冲交易，同时放弃了向客户支付固定价格的合约。最终MG损失了13.3亿美元</a:t>
            </a:r>
          </a:p>
        </p:txBody>
      </p:sp>
      <p:sp>
        <p:nvSpPr>
          <p:cNvPr id="4" name="标题 3"/>
          <p:cNvSpPr>
            <a:spLocks noGrp="1"/>
          </p:cNvSpPr>
          <p:nvPr>
            <p:ph type="title"/>
          </p:nvPr>
        </p:nvSpPr>
        <p:spPr>
          <a:xfrm>
            <a:off x="457200" y="476672"/>
            <a:ext cx="8229600" cy="940966"/>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三、套期保值</a:t>
            </a:r>
            <a:r>
              <a:rPr lang="zh-CN" altLang="en-US" sz="4000" b="1" dirty="0" smtClean="0">
                <a:latin typeface="华文楷体" panose="02010600040101010101" pitchFamily="2" charset="-122"/>
                <a:ea typeface="华文楷体" panose="02010600040101010101" pitchFamily="2" charset="-122"/>
              </a:rPr>
              <a:t>教训</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5215255"/>
          </a:xfrm>
        </p:spPr>
        <p:txBody>
          <a:bodyPr>
            <a:normAutofit/>
          </a:bodyPr>
          <a:lstStyle/>
          <a:p>
            <a:pPr marL="0"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rPr>
              <a:t>[</a:t>
            </a:r>
            <a:r>
              <a:rPr lang="zh-CN" altLang="en-US" sz="2400" dirty="0" smtClean="0">
                <a:solidFill>
                  <a:schemeClr val="tx1"/>
                </a:solidFill>
                <a:latin typeface="华文楷体" panose="02010600040101010101" pitchFamily="2" charset="-122"/>
                <a:ea typeface="华文楷体" panose="02010600040101010101" pitchFamily="2" charset="-122"/>
              </a:rPr>
              <a:t>例18-13] 株冶锌期货套保事件</a:t>
            </a:r>
          </a:p>
          <a:p>
            <a:pPr marL="0"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rPr>
              <a:t>1997年株冶的年锌锭产量为25万吨左右，但是，在伦敦金属交易所株冶卖出了45万吨的期货合约，交割月份为1997年5-8月份，卖出价格基本上在1 000美元左右。由于具体经办人员越权透支进行交易，出现亏损后继续在伦敦市场上抛出期锌合约，在伦敦卖出锌的数量远远超过株冶的年锌锭产量。结果发生逼仓现象，导致亏损越来越大。株冶最后集中性平仓的3天内亏损额达1.758亿多美元，折合人民币14.591亿多元</a:t>
            </a:r>
            <a:r>
              <a:rPr lang="zh-CN" altLang="en-US" sz="2400" dirty="0" smtClean="0">
                <a:solidFill>
                  <a:schemeClr val="tx1"/>
                </a:solidFill>
                <a:latin typeface="华文楷体" panose="02010600040101010101" pitchFamily="2" charset="-122"/>
                <a:ea typeface="华文楷体" panose="02010600040101010101" pitchFamily="2" charset="-122"/>
              </a:rPr>
              <a:t>。</a:t>
            </a:r>
            <a:endParaRPr lang="en-US" altLang="zh-CN"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548680"/>
            <a:ext cx="8229600" cy="868958"/>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三、套期保值</a:t>
            </a:r>
            <a:r>
              <a:rPr lang="zh-CN" altLang="en-US" sz="4000" b="1" dirty="0" smtClean="0">
                <a:latin typeface="华文楷体" panose="02010600040101010101" pitchFamily="2" charset="-122"/>
                <a:ea typeface="华文楷体" panose="02010600040101010101" pitchFamily="2" charset="-122"/>
              </a:rPr>
              <a:t>教训</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476672"/>
            <a:ext cx="6840760" cy="940966"/>
          </a:xfrm>
        </p:spPr>
        <p:txBody>
          <a:bodyPr>
            <a:normAutofit/>
          </a:bodyPr>
          <a:lstStyle/>
          <a:p>
            <a:r>
              <a:rPr lang="zh-CN" altLang="zh-CN" sz="3600" b="1" dirty="0">
                <a:latin typeface="华文楷体" panose="02010600040101010101" pitchFamily="2" charset="-122"/>
                <a:ea typeface="华文楷体" panose="02010600040101010101" pitchFamily="2" charset="-122"/>
              </a:rPr>
              <a:t>本章</a:t>
            </a:r>
            <a:r>
              <a:rPr lang="zh-CN" altLang="zh-CN" sz="3600" b="1" dirty="0" smtClean="0">
                <a:latin typeface="华文楷体" panose="02010600040101010101" pitchFamily="2" charset="-122"/>
                <a:ea typeface="华文楷体" panose="02010600040101010101" pitchFamily="2" charset="-122"/>
              </a:rPr>
              <a:t>小结</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12776"/>
            <a:ext cx="8229600" cy="4873744"/>
          </a:xfrm>
        </p:spPr>
        <p:txBody>
          <a:bodyPr/>
          <a:lstStyle/>
          <a:p>
            <a:r>
              <a:rPr lang="zh-CN" altLang="zh-CN" sz="2800" dirty="0" smtClean="0">
                <a:latin typeface="华文楷体" panose="02010600040101010101" pitchFamily="2" charset="-122"/>
                <a:ea typeface="华文楷体" panose="02010600040101010101" pitchFamily="2" charset="-122"/>
              </a:rPr>
              <a:t>本章</a:t>
            </a:r>
            <a:r>
              <a:rPr lang="zh-CN" altLang="zh-CN" sz="2800" dirty="0">
                <a:latin typeface="华文楷体" panose="02010600040101010101" pitchFamily="2" charset="-122"/>
                <a:ea typeface="华文楷体" panose="02010600040101010101" pitchFamily="2" charset="-122"/>
              </a:rPr>
              <a:t>首先介绍套期保值的基本原理和衍生产品交易</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en-US" sz="2800" smtClean="0">
                <a:latin typeface="华文楷体" panose="02010600040101010101" pitchFamily="2" charset="-122"/>
                <a:ea typeface="华文楷体" panose="02010600040101010101" pitchFamily="2" charset="-122"/>
              </a:rPr>
              <a:t>其次</a:t>
            </a:r>
            <a:r>
              <a:rPr lang="zh-CN" altLang="zh-CN" sz="2800" smtClean="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逐次介绍应用期货对冲投资者风险和用期权的套期保值策略。</a:t>
            </a:r>
          </a:p>
          <a:p>
            <a:endParaRPr lang="zh-CN" altLang="en-US" dirty="0"/>
          </a:p>
        </p:txBody>
      </p:sp>
    </p:spTree>
    <p:extLst>
      <p:ext uri="{BB962C8B-B14F-4D97-AF65-F5344CB8AC3E}">
        <p14:creationId xmlns:p14="http://schemas.microsoft.com/office/powerpoint/2010/main" val="2463598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r>
              <a:rPr lang="zh-CN" altLang="en-US" sz="2800" dirty="0" smtClean="0">
                <a:solidFill>
                  <a:schemeClr val="tx1"/>
                </a:solidFill>
                <a:latin typeface="华文楷体" panose="02010600040101010101" pitchFamily="2" charset="-122"/>
                <a:ea typeface="华文楷体" panose="02010600040101010101" pitchFamily="2" charset="-122"/>
              </a:rPr>
              <a:t>策略</a:t>
            </a:r>
            <a:r>
              <a:rPr lang="zh-CN" altLang="en-US" sz="2800" dirty="0">
                <a:solidFill>
                  <a:schemeClr val="tx1"/>
                </a:solidFill>
                <a:latin typeface="华文楷体" panose="02010600040101010101" pitchFamily="2" charset="-122"/>
                <a:ea typeface="华文楷体" panose="02010600040101010101" pitchFamily="2" charset="-122"/>
              </a:rPr>
              <a:t>：选择适当数量的衍生工具，使原始资产组合加上衍生工具构成的新资产组合的未来不确定性减到最小</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多头套期保值：用衍生证券多头</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空头套期保值：用衍生证券空头</a:t>
            </a:r>
          </a:p>
          <a:p>
            <a:pPr lvl="0">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市场交易行为</a:t>
            </a:r>
          </a:p>
          <a:p>
            <a:pPr marL="742950" lvl="1" indent="-285750">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套期保值交易：在一个时间点通常只有一笔交易</a:t>
            </a:r>
          </a:p>
          <a:p>
            <a:pPr marL="742950" lvl="1" indent="-285750">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套利交易：至少有两笔交易</a:t>
            </a:r>
          </a:p>
          <a:p>
            <a:pPr marL="742950" lvl="1" indent="-285750">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投机交易：在一个时间点通常只有一笔交易</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一</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smtClean="0">
                <a:latin typeface="华文楷体" panose="02010600040101010101" pitchFamily="2" charset="-122"/>
                <a:ea typeface="华文楷体" panose="02010600040101010101" pitchFamily="2" charset="-122"/>
              </a:rPr>
              <a:t>套</a:t>
            </a:r>
            <a:r>
              <a:rPr lang="zh-CN" altLang="en-US" sz="4000" b="1" dirty="0">
                <a:latin typeface="华文楷体" panose="02010600040101010101" pitchFamily="2" charset="-122"/>
                <a:ea typeface="华文楷体" panose="02010600040101010101" pitchFamily="2" charset="-122"/>
              </a:rPr>
              <a:t>期保值（套保或对冲</a:t>
            </a:r>
            <a:r>
              <a:rPr lang="zh-CN" altLang="en-US" sz="4000" b="1" dirty="0" smtClean="0">
                <a:latin typeface="华文楷体" panose="02010600040101010101" pitchFamily="2" charset="-122"/>
                <a:ea typeface="华文楷体" panose="02010600040101010101" pitchFamily="2" charset="-122"/>
              </a:rPr>
              <a:t>）</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期货交易操作</a:t>
            </a:r>
            <a:endParaRPr lang="en-US" altLang="zh-CN" sz="2800" b="1" dirty="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开仓也叫建仓，是指投资者新买入或新卖出一定数量的期货合约。</a:t>
            </a:r>
          </a:p>
          <a:p>
            <a:pPr>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平仓是指投资者买入或者卖出与其所持仓合约的品种、数量及交割月份相同但交易方向相反的合约，以了结期货交易的行为。</a:t>
            </a:r>
          </a:p>
          <a:p>
            <a:pPr>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期货投资者在开仓之后尚没有平仓的合约，叫做未平仓合约，也叫持仓</a:t>
            </a:r>
          </a:p>
        </p:txBody>
      </p:sp>
      <p:sp>
        <p:nvSpPr>
          <p:cNvPr id="4" name="标题 3"/>
          <p:cNvSpPr>
            <a:spLocks noGrp="1"/>
          </p:cNvSpPr>
          <p:nvPr>
            <p:ph type="title"/>
          </p:nvPr>
        </p:nvSpPr>
        <p:spPr/>
        <p:txBody>
          <a:bodyPr>
            <a:normAutofit/>
          </a:bodyPr>
          <a:lstStyle/>
          <a:p>
            <a:r>
              <a:rPr lang="zh-CN" altLang="zh-CN" sz="3600" dirty="0">
                <a:latin typeface="华文楷体" panose="02010600040101010101" pitchFamily="2" charset="-122"/>
                <a:ea typeface="华文楷体" panose="02010600040101010101" pitchFamily="2" charset="-122"/>
              </a:rPr>
              <a:t>二、衍生品交易操作</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rPr>
              <a:t>主要</a:t>
            </a:r>
            <a:r>
              <a:rPr lang="zh-CN" altLang="en-US" sz="2800" b="1" dirty="0">
                <a:solidFill>
                  <a:schemeClr val="tx1"/>
                </a:solidFill>
                <a:latin typeface="华文楷体" panose="02010600040101010101" pitchFamily="2" charset="-122"/>
                <a:ea typeface="华文楷体" panose="02010600040101010101" pitchFamily="2" charset="-122"/>
              </a:rPr>
              <a:t>交易制度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保证金制度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每日结算制度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强制平仓制度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到期交割制度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持仓限额制度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大户持仓报告制度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涨跌停板制度</a:t>
            </a:r>
          </a:p>
          <a:p>
            <a:pPr lvl="1">
              <a:buFont typeface="Wingdings" panose="05000000000000000000" charset="0"/>
              <a:buChar char="Ø"/>
            </a:pPr>
            <a:r>
              <a:rPr lang="zh-CN" altLang="en-US" dirty="0">
                <a:solidFill>
                  <a:schemeClr val="tx1"/>
                </a:solidFill>
                <a:latin typeface="华文楷体" panose="02010600040101010101" pitchFamily="2" charset="-122"/>
                <a:ea typeface="华文楷体" panose="02010600040101010101" pitchFamily="2" charset="-122"/>
              </a:rPr>
              <a:t>保证金存管制度等</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a:t>
            </a:r>
            <a:r>
              <a:rPr lang="zh-CN" altLang="en-US" sz="4000" b="1" dirty="0">
                <a:latin typeface="华文楷体" panose="02010600040101010101" pitchFamily="2" charset="-122"/>
                <a:ea typeface="华文楷体" panose="02010600040101010101" pitchFamily="2" charset="-122"/>
              </a:rPr>
              <a:t>期货交易</a:t>
            </a:r>
            <a:r>
              <a:rPr lang="zh-CN" altLang="en-US" sz="4000" b="1" dirty="0" smtClean="0">
                <a:latin typeface="华文楷体" panose="02010600040101010101" pitchFamily="2" charset="-122"/>
                <a:ea typeface="华文楷体" panose="02010600040101010101" pitchFamily="2" charset="-122"/>
              </a:rPr>
              <a:t>操作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rPr>
              <a:t>期货</a:t>
            </a:r>
            <a:r>
              <a:rPr lang="zh-CN" altLang="en-US" sz="2800" b="1" dirty="0">
                <a:solidFill>
                  <a:schemeClr val="tx1"/>
                </a:solidFill>
                <a:latin typeface="华文楷体" panose="02010600040101010101" pitchFamily="2" charset="-122"/>
                <a:ea typeface="华文楷体" panose="02010600040101010101" pitchFamily="2" charset="-122"/>
              </a:rPr>
              <a:t>交易流程</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选择期货经纪公司</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开户、签署代理合同</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建立期货交易账户</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交收保证金</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下达交易指令</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报单、进场交易</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交易回报和确认</a:t>
            </a:r>
          </a:p>
          <a:p>
            <a:pPr lvl="1">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结算</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a:t>
            </a:r>
            <a:r>
              <a:rPr lang="zh-CN" altLang="en-US" sz="4000" b="1" dirty="0">
                <a:latin typeface="华文楷体" panose="02010600040101010101" pitchFamily="2" charset="-122"/>
                <a:ea typeface="华文楷体" panose="02010600040101010101" pitchFamily="2" charset="-122"/>
              </a:rPr>
              <a:t>期货交易</a:t>
            </a:r>
            <a:r>
              <a:rPr lang="zh-CN" altLang="en-US" sz="4000" b="1" dirty="0" smtClean="0">
                <a:latin typeface="华文楷体" panose="02010600040101010101" pitchFamily="2" charset="-122"/>
                <a:ea typeface="华文楷体" panose="02010600040101010101" pitchFamily="2" charset="-122"/>
              </a:rPr>
              <a:t>操作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rPr>
              <a:t>期权</a:t>
            </a:r>
            <a:r>
              <a:rPr lang="zh-CN" altLang="en-US" sz="2800" b="1" dirty="0">
                <a:solidFill>
                  <a:schemeClr val="tx1"/>
                </a:solidFill>
                <a:latin typeface="华文楷体" panose="02010600040101010101" pitchFamily="2" charset="-122"/>
                <a:ea typeface="华文楷体" panose="02010600040101010101" pitchFamily="2" charset="-122"/>
              </a:rPr>
              <a:t>交易类型</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买入开仓</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卖出平仓</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卖出开仓：需保证金</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买入平仓：释放保证金</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备兑开仓：需要100%现券担保</a:t>
            </a:r>
          </a:p>
          <a:p>
            <a:pPr marL="457200" lvl="1" indent="0" fontAlgn="auto">
              <a:lnSpc>
                <a:spcPct val="150000"/>
              </a:lnSpc>
              <a:spcBef>
                <a:spcPts val="0"/>
              </a:spcBef>
              <a:buFont typeface="Wingdings" panose="05000000000000000000" charset="0"/>
              <a:buNone/>
            </a:pPr>
            <a:r>
              <a:rPr lang="zh-CN" altLang="en-US" sz="2400" dirty="0">
                <a:solidFill>
                  <a:schemeClr val="tx1"/>
                </a:solidFill>
                <a:latin typeface="华文楷体" panose="02010600040101010101" pitchFamily="2" charset="-122"/>
                <a:ea typeface="华文楷体" panose="02010600040101010101" pitchFamily="2" charset="-122"/>
              </a:rPr>
              <a:t>持有标的现货、进行锁券、以标的证券作担保卖出认购期权</a:t>
            </a:r>
          </a:p>
          <a:p>
            <a:pPr marL="742950" lvl="1" indent="-285750" fontAlgn="auto">
              <a:lnSpc>
                <a:spcPct val="150000"/>
              </a:lnSpc>
              <a:spcBef>
                <a:spcPts val="0"/>
              </a:spcBef>
              <a:buFont typeface="Wingdings" panose="05000000000000000000" charset="0"/>
              <a:buChar char="Ø"/>
            </a:pPr>
            <a:r>
              <a:rPr lang="zh-CN" altLang="en-US" sz="2400" dirty="0">
                <a:solidFill>
                  <a:schemeClr val="tx1"/>
                </a:solidFill>
                <a:latin typeface="华文楷体" panose="02010600040101010101" pitchFamily="2" charset="-122"/>
                <a:ea typeface="华文楷体" panose="02010600040101010101" pitchFamily="2" charset="-122"/>
              </a:rPr>
              <a:t>备兑平仓：释放担保现券</a:t>
            </a:r>
          </a:p>
          <a:p>
            <a:pPr lvl="1">
              <a:buFont typeface="Wingdings" panose="05000000000000000000" charset="0"/>
              <a:buChar char="Ø"/>
            </a:pPr>
            <a:endParaRPr lang="zh-CN" altLang="en-US" sz="2400" dirty="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4000" b="1" dirty="0">
                <a:latin typeface="华文楷体" panose="02010600040101010101" pitchFamily="2" charset="-122"/>
                <a:ea typeface="华文楷体" panose="02010600040101010101" pitchFamily="2" charset="-122"/>
              </a:rPr>
              <a:t>（二）期权交易</a:t>
            </a:r>
            <a:r>
              <a:rPr lang="zh-CN" altLang="en-US" sz="4000" b="1" dirty="0" smtClean="0">
                <a:latin typeface="华文楷体" panose="02010600040101010101" pitchFamily="2" charset="-122"/>
                <a:ea typeface="华文楷体" panose="02010600040101010101" pitchFamily="2" charset="-122"/>
              </a:rPr>
              <a:t>操作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583930" cy="4857750"/>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上海</a:t>
            </a:r>
            <a:r>
              <a:rPr lang="zh-CN" altLang="en-US" sz="2800" dirty="0">
                <a:solidFill>
                  <a:schemeClr val="tx1"/>
                </a:solidFill>
                <a:latin typeface="华文楷体" panose="02010600040101010101" pitchFamily="2" charset="-122"/>
                <a:ea typeface="华文楷体" panose="02010600040101010101" pitchFamily="2" charset="-122"/>
              </a:rPr>
              <a:t>证券交易所股票期权交易制度采用在竞价制度下引入竞争性做市商的混合交易制度</a:t>
            </a:r>
          </a:p>
          <a:p>
            <a:pPr fontAlgn="auto">
              <a:lnSpc>
                <a:spcPct val="150000"/>
              </a:lnSpc>
              <a:spcBef>
                <a:spcPts val="0"/>
              </a:spcBef>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涨跌停制度和熔断机制、断路器机制</a:t>
            </a:r>
          </a:p>
          <a:p>
            <a:pPr fontAlgn="auto">
              <a:lnSpc>
                <a:spcPct val="150000"/>
              </a:lnSpc>
              <a:spcBef>
                <a:spcPts val="0"/>
              </a:spcBef>
              <a:buFont typeface="Wingdings" panose="05000000000000000000" charset="0"/>
              <a:buChar char="u"/>
            </a:pPr>
            <a:r>
              <a:rPr lang="zh-CN" altLang="en-US" sz="2800" dirty="0">
                <a:solidFill>
                  <a:schemeClr val="tx1"/>
                </a:solidFill>
                <a:latin typeface="华文楷体" panose="02010600040101010101" pitchFamily="2" charset="-122"/>
                <a:ea typeface="华文楷体" panose="02010600040101010101" pitchFamily="2" charset="-122"/>
              </a:rPr>
              <a:t>期权义务方必须按照规则缴纳保证金</a:t>
            </a:r>
          </a:p>
        </p:txBody>
      </p:sp>
      <p:sp>
        <p:nvSpPr>
          <p:cNvPr id="4" name="标题 3"/>
          <p:cNvSpPr>
            <a:spLocks noGrp="1"/>
          </p:cNvSpPr>
          <p:nvPr>
            <p:ph type="title"/>
          </p:nvPr>
        </p:nvSpPr>
        <p:spPr/>
        <p:txBody>
          <a:bodyPr>
            <a:normAutofit/>
          </a:bodyPr>
          <a:lstStyle/>
          <a:p>
            <a:pPr>
              <a:lnSpc>
                <a:spcPct val="150000"/>
              </a:lnSpc>
            </a:pPr>
            <a:r>
              <a:rPr lang="zh-CN" altLang="en-US" sz="4000" b="1" dirty="0">
                <a:latin typeface="华文楷体" panose="02010600040101010101" pitchFamily="2" charset="-122"/>
                <a:ea typeface="华文楷体" panose="02010600040101010101" pitchFamily="2" charset="-122"/>
              </a:rPr>
              <a:t>（二）期权交易</a:t>
            </a:r>
            <a:r>
              <a:rPr lang="zh-CN" altLang="en-US" sz="4000" b="1" dirty="0" smtClean="0">
                <a:latin typeface="华文楷体" panose="02010600040101010101" pitchFamily="2" charset="-122"/>
                <a:ea typeface="华文楷体" panose="02010600040101010101" pitchFamily="2" charset="-122"/>
              </a:rPr>
              <a:t>操作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47</TotalTime>
  <Words>3136</Words>
  <Application>Microsoft Office PowerPoint</Application>
  <PresentationFormat>全屏显示(4:3)</PresentationFormat>
  <Paragraphs>177</Paragraphs>
  <Slides>35</Slides>
  <Notes>0</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暗香扑面</vt:lpstr>
      <vt:lpstr>第十八章  套期保值策略</vt:lpstr>
      <vt:lpstr>本章学习提要 </vt:lpstr>
      <vt:lpstr>第一节 套期保值策略</vt:lpstr>
      <vt:lpstr>一、套期保值（套保或对冲）</vt:lpstr>
      <vt:lpstr>二、衍生品交易操作</vt:lpstr>
      <vt:lpstr>（一）期货交易操作</vt:lpstr>
      <vt:lpstr>（一）期货交易操作</vt:lpstr>
      <vt:lpstr>（二）期权交易操作</vt:lpstr>
      <vt:lpstr>（二）期权交易操作</vt:lpstr>
      <vt:lpstr>第二节 期货套期保值策略</vt:lpstr>
      <vt:lpstr>二、最佳套期比率</vt:lpstr>
      <vt:lpstr>二、最佳套期比率</vt:lpstr>
      <vt:lpstr>最佳套期比率确定实例</vt:lpstr>
      <vt:lpstr>三、基差分析</vt:lpstr>
      <vt:lpstr>三、基差分析</vt:lpstr>
      <vt:lpstr>三、基差分析</vt:lpstr>
      <vt:lpstr>四、期货合约的选择</vt:lpstr>
      <vt:lpstr>期货合约选择实例</vt:lpstr>
      <vt:lpstr>四、期货合约的选择</vt:lpstr>
      <vt:lpstr>期货套期保值策略实例</vt:lpstr>
      <vt:lpstr>期货套期保值策略实例</vt:lpstr>
      <vt:lpstr>三、期权套期保值策略</vt:lpstr>
      <vt:lpstr>第三节 期权套期保值策略</vt:lpstr>
      <vt:lpstr>第三节 期权套期保值策略</vt:lpstr>
      <vt:lpstr>一、Delta对冲(套期保值)策略</vt:lpstr>
      <vt:lpstr>二、资产组合保险与指数套期保值</vt:lpstr>
      <vt:lpstr>二、资产组合保险与指数套期保值</vt:lpstr>
      <vt:lpstr>三、构造合成期权</vt:lpstr>
      <vt:lpstr>第四节套期保值的应用</vt:lpstr>
      <vt:lpstr>一、减少成本的策略</vt:lpstr>
      <vt:lpstr>一、减少成本的策略</vt:lpstr>
      <vt:lpstr>二、套期保值交易评述</vt:lpstr>
      <vt:lpstr>三、套期保值教训</vt:lpstr>
      <vt:lpstr>三、套期保值教训</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资产证券化、资产管理业务的运作模式</dc:title>
  <dc:creator>JDH</dc:creator>
  <cp:lastModifiedBy>mtwang</cp:lastModifiedBy>
  <cp:revision>46</cp:revision>
  <dcterms:created xsi:type="dcterms:W3CDTF">2014-10-25T17:37:00Z</dcterms:created>
  <dcterms:modified xsi:type="dcterms:W3CDTF">2024-01-16T06:12:47Z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FA3130E4C92641C7B8249E7C942976D4_12</vt:lpwstr>
  </property>
  <property fmtid="{D5CDD505-2E9C-101B-9397-08002B2CF9AE}" pid="3" name="KSOProductBuildVer">
    <vt:lpwstr>2052-12.1.0.15712</vt:lpwstr>
  </property>
</Properties>
</file>