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9" r:id="rId1"/>
  </p:sldMasterIdLst>
  <p:notesMasterIdLst>
    <p:notesMasterId r:id="rId37"/>
  </p:notesMasterIdLst>
  <p:handoutMasterIdLst>
    <p:handoutMasterId r:id="rId38"/>
  </p:handoutMasterIdLst>
  <p:sldIdLst>
    <p:sldId id="257" r:id="rId2"/>
    <p:sldId id="583" r:id="rId3"/>
    <p:sldId id="259" r:id="rId4"/>
    <p:sldId id="549" r:id="rId5"/>
    <p:sldId id="550" r:id="rId6"/>
    <p:sldId id="552" r:id="rId7"/>
    <p:sldId id="551" r:id="rId8"/>
    <p:sldId id="553" r:id="rId9"/>
    <p:sldId id="554" r:id="rId10"/>
    <p:sldId id="555" r:id="rId11"/>
    <p:sldId id="556" r:id="rId12"/>
    <p:sldId id="557" r:id="rId13"/>
    <p:sldId id="558" r:id="rId14"/>
    <p:sldId id="559" r:id="rId15"/>
    <p:sldId id="560" r:id="rId16"/>
    <p:sldId id="584" r:id="rId17"/>
    <p:sldId id="562" r:id="rId18"/>
    <p:sldId id="563" r:id="rId19"/>
    <p:sldId id="565" r:id="rId20"/>
    <p:sldId id="564" r:id="rId21"/>
    <p:sldId id="566" r:id="rId22"/>
    <p:sldId id="567" r:id="rId23"/>
    <p:sldId id="568" r:id="rId24"/>
    <p:sldId id="570" r:id="rId25"/>
    <p:sldId id="571" r:id="rId26"/>
    <p:sldId id="572" r:id="rId27"/>
    <p:sldId id="573" r:id="rId28"/>
    <p:sldId id="574" r:id="rId29"/>
    <p:sldId id="575" r:id="rId30"/>
    <p:sldId id="576" r:id="rId31"/>
    <p:sldId id="577" r:id="rId32"/>
    <p:sldId id="578" r:id="rId33"/>
    <p:sldId id="579" r:id="rId34"/>
    <p:sldId id="580" r:id="rId35"/>
    <p:sldId id="581" r:id="rId3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71" autoAdjust="0"/>
    <p:restoredTop sz="86376" autoAdjust="0"/>
  </p:normalViewPr>
  <p:slideViewPr>
    <p:cSldViewPr>
      <p:cViewPr varScale="1">
        <p:scale>
          <a:sx n="48" d="100"/>
          <a:sy n="48" d="100"/>
        </p:scale>
        <p:origin x="-706" y="-4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" y="16255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47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47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CCC6EB4-6F10-4789-B506-4806973F503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05192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467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2467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467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607490C-5A40-4F81-AB99-961FC0453DF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060046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53BC7E0-F23D-4836-8D9A-7AC95F3ECE43}" type="slidenum">
              <a:rPr lang="en-US" altLang="zh-CN" smtClean="0"/>
              <a:pPr/>
              <a:t>1</a:t>
            </a:fld>
            <a:endParaRPr lang="en-US" altLang="zh-CN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11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24529066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12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42940084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13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39723845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14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39573687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15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38693062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17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41088137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18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38597377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19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38933484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20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5411193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21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3751571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3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22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4878885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23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3144797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24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16291624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25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18679407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26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29750445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27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252392547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28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19689561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29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19483541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30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287885205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31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2352163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4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223260710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32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227805374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33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70654605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34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684803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5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3821614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6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347445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7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3834976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8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3969570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9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5889669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9CC06F-85B0-483E-BC06-F3A8CBF7C732}" type="slidenum">
              <a:rPr lang="en-US" altLang="zh-CN" smtClean="0"/>
              <a:pPr/>
              <a:t>10</a:t>
            </a:fld>
            <a:endParaRPr lang="en-US" altLang="zh-CN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val="597006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8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28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7CA8-94FD-4B8B-8CAB-377B06736DFC}" type="datetime1">
              <a:rPr lang="zh-CN" altLang="en-US" smtClean="0"/>
              <a:t>2024/1/17</a:t>
            </a:fld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 smtClean="0"/>
              <a:t>第十章 期货和期权定价分析</a:t>
            </a: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8414F-CC3E-4FAF-8452-576D5E904D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5510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164D0-2849-4E44-B92E-3309A3E85D4A}" type="datetime1">
              <a:rPr lang="zh-CN" altLang="en-US" smtClean="0"/>
              <a:t>2024/1/17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 smtClean="0"/>
              <a:t>第十章 期货和期权定价分析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F4C63-611E-4B2F-B053-C50CEE724E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4510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42BDF-A8C9-4F20-8988-FC175BE841D8}" type="datetime1">
              <a:rPr lang="zh-CN" altLang="en-US" smtClean="0"/>
              <a:t>2024/1/17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 smtClean="0"/>
              <a:t>第十章 期货和期权定价分析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BC635-2DB4-41FC-8FF9-0ACA96CA25A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6111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B87C0-9F12-451A-8DD3-8721909E63B4}" type="datetime1">
              <a:rPr lang="zh-CN" altLang="en-US" smtClean="0"/>
              <a:t>2024/1/17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 smtClean="0"/>
              <a:t>第十章 期货和期权定价分析</a:t>
            </a: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23BE3-E4D0-4570-9956-C2ACA9F9518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46452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EB6ED-49AC-4A16-AA9B-966D4ACB08EB}" type="datetime1">
              <a:rPr lang="zh-CN" altLang="en-US" smtClean="0"/>
              <a:t>2024/1/17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 smtClean="0"/>
              <a:t>第十章 期货和期权定价分析</a:t>
            </a: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0FA48-902F-4E48-ACED-4E5FC05C4D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72005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07CE3-2D3D-4F46-9E4A-394758747EC9}" type="datetime1">
              <a:rPr lang="zh-CN" altLang="en-US" smtClean="0"/>
              <a:t>2024/1/17</a:t>
            </a:fld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 smtClean="0"/>
              <a:t>第十章 期货和期权定价分析</a:t>
            </a: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55AB8-8F5F-4F04-9A6F-C430758AA2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42232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56032-E6CB-40A1-9089-2623767AA6D6}" type="datetime1">
              <a:rPr lang="zh-CN" altLang="en-US" smtClean="0"/>
              <a:t>2024/1/17</a:t>
            </a:fld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 smtClean="0"/>
              <a:t>第十章 期货和期权定价分析</a:t>
            </a: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9F4D0-450A-4D4E-BF31-EFC321CDB5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38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1196E-7C06-44D6-9A4A-4E16BB792853}" type="datetime1">
              <a:rPr lang="zh-CN" altLang="en-US" smtClean="0"/>
              <a:t>2024/1/17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 smtClean="0"/>
              <a:t>第十章 期货和期权定价分析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7F3F6-1AE5-4604-8228-9BEE101B7F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3441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785351-A793-4321-9489-12EC40CB8135}" type="datetime1">
              <a:rPr lang="zh-CN" altLang="en-US" smtClean="0"/>
              <a:t>2024/1/17</a:t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 smtClean="0"/>
              <a:t>第十章 期货和期权定价分析</a:t>
            </a: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7A491-2283-4FEF-AC20-5A5B4B621E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4527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0D0DB-B51C-4CB5-BD86-0F10A26F5B83}" type="datetime1">
              <a:rPr lang="zh-CN" altLang="en-US" smtClean="0"/>
              <a:t>2024/1/17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 smtClean="0"/>
              <a:t>第十章 期货和期权定价分析</a:t>
            </a: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98B17-6093-4159-A29A-E282F15D2C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6321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359FAE-F0D5-466D-A576-B86D89F3F42D}" type="datetime1">
              <a:rPr lang="zh-CN" altLang="en-US" smtClean="0"/>
              <a:t>2024/1/17</a:t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 smtClean="0"/>
              <a:t>第十章 期货和期权定价分析</a:t>
            </a: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24EAF-1368-4E0A-99D3-1804CBDA47B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4828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08F02-0497-41A1-AB1D-743F6E6C6C3D}" type="datetime1">
              <a:rPr lang="zh-CN" altLang="en-US" smtClean="0"/>
              <a:t>2024/1/17</a:t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 smtClean="0"/>
              <a:t>第十章 期货和期权定价分析</a:t>
            </a: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36418-86A7-443F-984A-7B294D3235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3541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3F73B-0AD7-4C00-B2EF-5C4858FAAFE9}" type="datetime1">
              <a:rPr lang="zh-CN" altLang="en-US" smtClean="0"/>
              <a:t>2024/1/17</a:t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 smtClean="0"/>
              <a:t>第十章 期货和期权定价分析</a:t>
            </a: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B217D-E98B-4BDD-B602-2BF1ED3E42A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1398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75635B-AA16-45F0-929E-E3B53D6BE362}" type="datetime1">
              <a:rPr lang="zh-CN" altLang="en-US" smtClean="0"/>
              <a:t>2024/1/17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 smtClean="0"/>
              <a:t>第十章 期货和期权定价分析</a:t>
            </a: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56550-EAB0-40F1-9462-DBA98B4C83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148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1B594-0507-46EB-BA98-FA01DD1CB802}" type="datetime1">
              <a:rPr lang="zh-CN" altLang="en-US" smtClean="0"/>
              <a:t>2024/1/17</a:t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 smtClean="0"/>
              <a:t>第十章 期货和期权定价分析</a:t>
            </a: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049CE-DFD4-4FA0-87ED-7774B683842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0801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048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j-lt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AE1EAD2-B6C4-4C61-BED5-5934531C3A93}" type="datetime1">
              <a:rPr lang="zh-CN" altLang="en-US" smtClean="0"/>
              <a:t>2024/1/17</a:t>
            </a:fld>
            <a:endParaRPr lang="en-US" altLang="zh-CN"/>
          </a:p>
        </p:txBody>
      </p:sp>
      <p:sp>
        <p:nvSpPr>
          <p:cNvPr id="2048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j-lt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r>
              <a:rPr lang="zh-CN" altLang="en-US" smtClean="0"/>
              <a:t>第十章 期货和期权定价分析</a:t>
            </a:r>
            <a:endParaRPr lang="en-US" altLang="zh-CN"/>
          </a:p>
        </p:txBody>
      </p:sp>
      <p:sp>
        <p:nvSpPr>
          <p:cNvPr id="2048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+mj-lt"/>
              </a:defRPr>
            </a:lvl1pPr>
          </a:lstStyle>
          <a:p>
            <a:pPr>
              <a:defRPr/>
            </a:pPr>
            <a:fld id="{B3E97360-59DD-4BE0-AE6E-D8A53010E54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  <p:sldLayoutId id="2147483772" r:id="rId14"/>
    <p:sldLayoutId id="2147483773" r:id="rId1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anose="02020404030301010803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2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42988" y="1808163"/>
            <a:ext cx="7623175" cy="1752600"/>
          </a:xfrm>
        </p:spPr>
        <p:txBody>
          <a:bodyPr/>
          <a:lstStyle/>
          <a:p>
            <a:pPr eaLnBrk="1" hangingPunct="1"/>
            <a:r>
              <a:rPr lang="zh-CN" altLang="en-US" sz="40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第十章 期货和期权定价分析</a:t>
            </a:r>
            <a:endParaRPr lang="en-US" altLang="zh-CN" sz="40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10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6652"/>
            <a:ext cx="8543292" cy="938212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（二）期货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交易</a:t>
            </a:r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流程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49072"/>
            <a:ext cx="8229600" cy="497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开户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下单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竞价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结算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交割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622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11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6652"/>
            <a:ext cx="8543292" cy="938212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期货交易的基本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特征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49072"/>
            <a:ext cx="8229600" cy="497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合约标准化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交易集中化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交割率低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双向交易与对冲机制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杠杆效应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逐日盯市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155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12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6652"/>
            <a:ext cx="8543292" cy="938212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四、期货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交易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的类型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49072"/>
            <a:ext cx="8229600" cy="497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套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期保值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投机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套利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1697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13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6652"/>
            <a:ext cx="8543292" cy="938212"/>
          </a:xfrm>
        </p:spPr>
        <p:txBody>
          <a:bodyPr/>
          <a:lstStyle/>
          <a:p>
            <a:pPr eaLnBrk="1" hangingPunct="1"/>
            <a:r>
              <a:rPr lang="zh-CN" altLang="zh-CN" sz="36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五</a:t>
            </a:r>
            <a:r>
              <a:rPr lang="zh-CN" altLang="zh-CN" sz="36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、远期与期货的定价</a:t>
            </a:r>
            <a:r>
              <a:rPr lang="zh-CN" altLang="zh-CN" dirty="0"/>
              <a:t/>
            </a:r>
            <a:br>
              <a:rPr lang="zh-CN" altLang="zh-CN" dirty="0"/>
            </a:br>
            <a:endParaRPr lang="en-US" altLang="zh-CN" dirty="0" smtClean="0">
              <a:ea typeface="宋体" panose="0201060003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49072"/>
            <a:ext cx="8229600" cy="497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（一）期货</a:t>
            </a: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价格的构成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lvl="1" eaLnBrk="1" hangingPunct="1"/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现货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价格</a:t>
            </a: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lvl="1" eaLnBrk="1" hangingPunct="1"/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期货交易成本</a:t>
            </a: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lvl="1" eaLnBrk="1" hangingPunct="1"/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期货标的物流通费用</a:t>
            </a: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lvl="1" eaLnBrk="1" hangingPunct="1"/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市场投资的机会成本</a:t>
            </a: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793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14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6652"/>
            <a:ext cx="8543292" cy="938212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（二）影响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期货价格的因素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49072"/>
            <a:ext cx="8229600" cy="497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供求关系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经济周期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金融因素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其他因素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766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15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6652"/>
            <a:ext cx="8543292" cy="938212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（三）期货</a:t>
            </a:r>
            <a:r>
              <a:rPr lang="en-US" altLang="zh-CN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-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现货平价关系式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3"/>
              <p:cNvSpPr txBox="1">
                <a:spLocks noChangeArrowheads="1"/>
              </p:cNvSpPr>
              <p:nvPr/>
            </p:nvSpPr>
            <p:spPr bwMode="auto">
              <a:xfrm>
                <a:off x="457200" y="1349072"/>
                <a:ext cx="8229600" cy="49704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69925" indent="-3254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22350" indent="-3508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39850" indent="-31591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81163" indent="-3397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zh-CN" altLang="en-US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定义</a:t>
                </a:r>
                <a:endParaRPr lang="en-US" altLang="zh-CN" sz="28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eaLnBrk="1" hangingPunct="1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：</a:t>
                </a:r>
                <a:r>
                  <a:rPr lang="en-US" altLang="zh-CN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0</a:t>
                </a:r>
                <a:r>
                  <a:rPr lang="zh-CN" altLang="en-US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时刻的期货价格</a:t>
                </a:r>
                <a:endParaRPr lang="en-US" altLang="zh-CN" sz="28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eaLnBrk="1" hangingPunct="1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zh-CN" altLang="zh-CN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CN" sz="28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altLang="zh-CN" sz="2800" i="1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：</a:t>
                </a:r>
                <a:r>
                  <a:rPr lang="en-US" altLang="zh-CN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0</a:t>
                </a:r>
                <a:r>
                  <a:rPr lang="zh-CN" altLang="en-US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时刻的现货价格</a:t>
                </a:r>
                <a:endParaRPr lang="en-US" altLang="zh-CN" sz="28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eaLnBrk="1" hangingPunct="1">
                  <a:buNone/>
                </a:pPr>
                <a:r>
                  <a:rPr lang="en-US" altLang="zh-CN" sz="2800" i="1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T</a:t>
                </a:r>
                <a:r>
                  <a:rPr lang="zh-CN" altLang="en-US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：期货合约到期时间</a:t>
                </a:r>
                <a:endParaRPr lang="en-US" altLang="zh-CN" sz="28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eaLnBrk="1" hangingPunct="1">
                  <a:buNone/>
                </a:pPr>
                <a:r>
                  <a:rPr lang="en-US" altLang="zh-CN" sz="2800" i="1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r </a:t>
                </a:r>
                <a:r>
                  <a:rPr lang="zh-CN" altLang="en-US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：无风险利率</a:t>
                </a:r>
                <a:endParaRPr lang="en-US" altLang="zh-CN" sz="28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eaLnBrk="1" hangingPunct="1"/>
                <a:r>
                  <a:rPr lang="zh-CN" altLang="en-US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则根据无套利原理，有</a:t>
                </a:r>
                <a:endParaRPr lang="en-US" altLang="zh-CN" sz="28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algn="ctr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zh-CN" altLang="zh-CN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en-US" altLang="zh-CN" sz="2800" i="1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US" altLang="zh-CN" sz="28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zh-CN" altLang="zh-CN" sz="2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altLang="zh-CN" sz="2800" i="1">
                              <a:latin typeface="Cambria Math"/>
                            </a:rPr>
                            <m:t>𝑆</m:t>
                          </m:r>
                        </m:e>
                        <m:sub>
                          <m:r>
                            <a:rPr lang="en-US" altLang="zh-CN" sz="2800" i="1">
                              <a:latin typeface="Cambria Math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zh-CN" altLang="zh-CN" sz="2800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zh-CN" altLang="zh-CN" sz="28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altLang="zh-CN" sz="2800" i="1">
                                  <a:latin typeface="Cambria Math"/>
                                </a:rPr>
                                <m:t>1+</m:t>
                              </m:r>
                              <m:r>
                                <a:rPr lang="en-US" altLang="zh-CN" sz="2800" i="1">
                                  <a:latin typeface="Cambria Math"/>
                                </a:rPr>
                                <m:t>𝑟</m:t>
                              </m:r>
                            </m:e>
                          </m:d>
                        </m:e>
                        <m:sup>
                          <m:r>
                            <a:rPr lang="en-US" altLang="zh-CN" sz="2800" i="1">
                              <a:latin typeface="Cambria Math"/>
                            </a:rPr>
                            <m:t>𝑇</m:t>
                          </m:r>
                        </m:sup>
                      </m:sSup>
                    </m:oMath>
                  </m:oMathPara>
                </a14:m>
                <a:endParaRPr lang="en-US" altLang="zh-CN" sz="28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eaLnBrk="1" hangingPunct="1"/>
                <a:r>
                  <a:rPr lang="zh-CN" altLang="en-US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上式称为期货</a:t>
                </a:r>
                <a:r>
                  <a:rPr lang="en-US" altLang="zh-CN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-</a:t>
                </a:r>
                <a:r>
                  <a:rPr lang="zh-CN" altLang="en-US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现货平价关系式</a:t>
                </a:r>
                <a:r>
                  <a:rPr lang="en-US" altLang="zh-CN" sz="2800" dirty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	</a:t>
                </a:r>
                <a:endParaRPr lang="en-US" altLang="zh-CN" sz="28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mc:Choice>
        <mc:Fallback>
          <p:sp>
            <p:nvSpPr>
              <p:cNvPr id="7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" y="1349072"/>
                <a:ext cx="8229600" cy="4970462"/>
              </a:xfrm>
              <a:prstGeom prst="rect">
                <a:avLst/>
              </a:prstGeom>
              <a:blipFill rotWithShape="1">
                <a:blip r:embed="rId3"/>
                <a:stretch>
                  <a:fillRect l="-1481" t="-122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884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810927"/>
          </a:xfrm>
        </p:spPr>
        <p:txBody>
          <a:bodyPr/>
          <a:lstStyle/>
          <a:p>
            <a:pPr algn="ctr"/>
            <a:r>
              <a:rPr lang="zh-CN" altLang="zh-CN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第二节 期权市场的交易机制及定价</a:t>
            </a:r>
            <a:r>
              <a:rPr lang="zh-CN" altLang="zh-CN" dirty="0"/>
              <a:t/>
            </a:r>
            <a:br>
              <a:rPr lang="zh-CN" altLang="zh-CN" dirty="0"/>
            </a:b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34173"/>
          </a:xfrm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None/>
              <a:tabLst/>
              <a:defRPr/>
            </a:pPr>
            <a:r>
              <a:rPr lang="zh-CN" altLang="zh-CN" sz="2800" b="1" kern="1200" dirty="0" smtClean="0">
                <a:solidFill>
                  <a:schemeClr val="tx1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一、期权市场的运作</a:t>
            </a:r>
            <a:endParaRPr lang="en-US" altLang="zh-CN" sz="2800" b="1" kern="1200" dirty="0" smtClean="0">
              <a:solidFill>
                <a:schemeClr val="tx1"/>
              </a:solidFill>
              <a:effectLst/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（一）</a:t>
            </a:r>
            <a:r>
              <a:rPr lang="zh-CN" altLang="zh-CN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期权的种类</a:t>
            </a:r>
            <a:endParaRPr lang="zh-CN" altLang="zh-CN" sz="2800" kern="1200" dirty="0" smtClean="0">
              <a:solidFill>
                <a:schemeClr val="tx1"/>
              </a:solidFill>
              <a:effectLst/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rtl="0" eaLnBrk="1" fontAlgn="base" hangingPunct="1"/>
            <a:r>
              <a:rPr lang="zh-CN" altLang="zh-CN" sz="2800" kern="1200" dirty="0" smtClean="0">
                <a:solidFill>
                  <a:schemeClr val="tx1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看涨期权（认购期权）</a:t>
            </a:r>
            <a:endParaRPr lang="zh-CN" altLang="zh-CN" sz="2800" dirty="0" smtClean="0">
              <a:effectLst/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rtl="0" eaLnBrk="1" fontAlgn="base" hangingPunct="1"/>
            <a:r>
              <a:rPr lang="zh-CN" altLang="zh-CN" sz="2800" kern="1200" dirty="0" smtClean="0">
                <a:solidFill>
                  <a:schemeClr val="tx1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看跌期权（认沽期权）</a:t>
            </a:r>
            <a:endParaRPr lang="zh-CN" altLang="zh-CN" sz="2800" dirty="0" smtClean="0">
              <a:effectLst/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rtl="0" eaLnBrk="1" fontAlgn="base" hangingPunct="1"/>
            <a:r>
              <a:rPr lang="zh-CN" altLang="zh-CN" sz="2800" kern="1200" dirty="0" smtClean="0">
                <a:solidFill>
                  <a:schemeClr val="tx1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欧式期权</a:t>
            </a:r>
            <a:endParaRPr lang="zh-CN" altLang="zh-CN" sz="2800" dirty="0" smtClean="0">
              <a:effectLst/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rtl="0" eaLnBrk="1" fontAlgn="base" hangingPunct="1"/>
            <a:r>
              <a:rPr lang="zh-CN" altLang="zh-CN" sz="2800" kern="1200" dirty="0" smtClean="0">
                <a:solidFill>
                  <a:schemeClr val="tx1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美式期权</a:t>
            </a: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第十章 期货和期权定价分析</a:t>
            </a: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87F3F6-1AE5-4604-8228-9BEE101B7FC1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00787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17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6652"/>
            <a:ext cx="8543292" cy="938212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（二）期权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的标的资产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49072"/>
            <a:ext cx="8229600" cy="497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股票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外汇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股票指数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债券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期货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其他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087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18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6652"/>
            <a:ext cx="8543292" cy="684076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（三）股票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期权的条款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349072"/>
            <a:ext cx="8229600" cy="497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期权标的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期权类型（看涨、看跌）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到期日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行权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价（执行价格、敲定价格）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行权方式（欧式、美式）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交割方式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涨跌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幅限制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保证金约定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其他条款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endParaRPr lang="en-US" altLang="zh-CN" sz="2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endParaRPr lang="en-US" altLang="zh-CN" sz="2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502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19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67684" y="332656"/>
            <a:ext cx="8543292" cy="938212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（四）雇员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期权与认股权证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57200" y="1232756"/>
            <a:ext cx="8229600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雇员期权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en-US" altLang="zh-CN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1. 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公司出于激励目的而发给雇员的看涨期权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en-US" altLang="zh-CN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2. 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发行时一般为平值或虚值期权</a:t>
            </a:r>
            <a:endParaRPr lang="en-US" altLang="zh-CN" sz="28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en-US" altLang="zh-CN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3. 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一般有较长锁定期，在锁定期内不能行权。锁定期后可以行权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认股权证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en-US" altLang="zh-CN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1. 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一般指公司发行的以自身股票为标的的期权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en-US" altLang="zh-CN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2. 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期权持有人行权时，公司通过增发股票满足行权要求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en-US" altLang="zh-CN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3. 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行权的结果将增加总股本，摊薄现有股价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endParaRPr lang="en-US" altLang="zh-CN" sz="2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340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02915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itchFamily="2" charset="-122"/>
                <a:ea typeface="华文楷体" pitchFamily="2" charset="-122"/>
              </a:rPr>
              <a:t>本章学习提要 </a:t>
            </a:r>
          </a:p>
        </p:txBody>
      </p:sp>
      <p:sp>
        <p:nvSpPr>
          <p:cNvPr id="13315" name="Rectangle 3"/>
          <p:cNvSpPr>
            <a:spLocks noGrp="1"/>
          </p:cNvSpPr>
          <p:nvPr>
            <p:ph idx="1"/>
          </p:nvPr>
        </p:nvSpPr>
        <p:spPr>
          <a:xfrm>
            <a:off x="431540" y="1304764"/>
            <a:ext cx="8229600" cy="4530725"/>
          </a:xfrm>
        </p:spPr>
        <p:txBody>
          <a:bodyPr/>
          <a:lstStyle/>
          <a:p>
            <a:pPr rtl="0" eaLnBrk="1" fontAlgn="base" hangingPunct="1"/>
            <a:r>
              <a:rPr lang="zh-CN" altLang="zh-CN" sz="2800" kern="1200" dirty="0" smtClean="0">
                <a:solidFill>
                  <a:schemeClr val="tx1"/>
                </a:solidFill>
                <a:effectLst/>
              </a:rPr>
              <a:t>远期及期货合约</a:t>
            </a:r>
            <a:endParaRPr lang="en-US" altLang="zh-CN" sz="2800" kern="1200" dirty="0" smtClean="0">
              <a:solidFill>
                <a:schemeClr val="tx1"/>
              </a:solidFill>
              <a:effectLst/>
            </a:endParaRPr>
          </a:p>
          <a:p>
            <a:pPr rtl="0" eaLnBrk="1" fontAlgn="base" hangingPunct="1"/>
            <a:r>
              <a:rPr lang="zh-CN" altLang="zh-CN" sz="2800" kern="1200" dirty="0" smtClean="0">
                <a:solidFill>
                  <a:schemeClr val="tx1"/>
                </a:solidFill>
                <a:effectLst/>
              </a:rPr>
              <a:t>期货交易机制与交易流程</a:t>
            </a:r>
            <a:endParaRPr lang="zh-CN" altLang="zh-CN" sz="2800" dirty="0" smtClean="0">
              <a:effectLst/>
            </a:endParaRPr>
          </a:p>
          <a:p>
            <a:pPr rtl="0" eaLnBrk="1" fontAlgn="base" hangingPunct="1"/>
            <a:r>
              <a:rPr lang="zh-CN" altLang="zh-CN" sz="2800" kern="1200" dirty="0" smtClean="0">
                <a:solidFill>
                  <a:schemeClr val="tx1"/>
                </a:solidFill>
                <a:effectLst/>
              </a:rPr>
              <a:t>远期与期货的定价</a:t>
            </a:r>
            <a:endParaRPr lang="zh-CN" altLang="zh-CN" sz="2800" dirty="0" smtClean="0">
              <a:effectLst/>
            </a:endParaRPr>
          </a:p>
          <a:p>
            <a:pPr rtl="0" eaLnBrk="1" fontAlgn="base" hangingPunct="1"/>
            <a:r>
              <a:rPr lang="zh-CN" altLang="zh-CN" sz="2800" kern="1200" dirty="0" smtClean="0">
                <a:solidFill>
                  <a:schemeClr val="tx1"/>
                </a:solidFill>
                <a:effectLst/>
              </a:rPr>
              <a:t>期权市场的运作</a:t>
            </a:r>
            <a:endParaRPr lang="zh-CN" altLang="zh-CN" sz="2800" dirty="0" smtClean="0">
              <a:effectLst/>
            </a:endParaRPr>
          </a:p>
          <a:p>
            <a:pPr rtl="0" eaLnBrk="1" fontAlgn="base" hangingPunct="1"/>
            <a:r>
              <a:rPr lang="zh-CN" altLang="zh-CN" sz="2800" kern="1200" dirty="0" smtClean="0">
                <a:solidFill>
                  <a:schemeClr val="tx1"/>
                </a:solidFill>
                <a:effectLst/>
              </a:rPr>
              <a:t>股票期权的特征</a:t>
            </a:r>
            <a:endParaRPr lang="zh-CN" altLang="zh-CN" sz="2800" dirty="0" smtClean="0">
              <a:effectLst/>
            </a:endParaRPr>
          </a:p>
          <a:p>
            <a:pPr rtl="0" eaLnBrk="1" fontAlgn="base" hangingPunct="1"/>
            <a:r>
              <a:rPr lang="zh-CN" altLang="zh-CN" sz="2800" kern="1200" dirty="0" smtClean="0">
                <a:solidFill>
                  <a:schemeClr val="tx1"/>
                </a:solidFill>
                <a:effectLst/>
              </a:rPr>
              <a:t>期权定价简介</a:t>
            </a:r>
            <a:endParaRPr lang="zh-CN" altLang="zh-CN" sz="2800" dirty="0">
              <a:effectLst/>
            </a:endParaRPr>
          </a:p>
        </p:txBody>
      </p:sp>
      <p:sp>
        <p:nvSpPr>
          <p:cNvPr id="13316" name="灯片编号占位符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ß"/>
              <a:defRPr sz="3200">
                <a:solidFill>
                  <a:schemeClr val="tx1"/>
                </a:solidFill>
                <a:latin typeface="Franklin Gothic Book" pitchFamily="34" charset="0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Þ"/>
              <a:defRPr sz="2800">
                <a:solidFill>
                  <a:schemeClr val="tx1"/>
                </a:solidFill>
                <a:latin typeface="Franklin Gothic Book" pitchFamily="34" charset="0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"/>
              <a:defRPr sz="2400">
                <a:solidFill>
                  <a:schemeClr val="tx1"/>
                </a:solidFill>
                <a:latin typeface="Franklin Gothic Book" pitchFamily="34" charset="0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"/>
              <a:defRPr sz="2000">
                <a:solidFill>
                  <a:schemeClr val="tx1"/>
                </a:solidFill>
                <a:latin typeface="Franklin Gothic Book" pitchFamily="34" charset="0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50000"/>
              <a:buFont typeface="Wingdings 2" pitchFamily="18" charset="2"/>
              <a:buChar char=""/>
              <a:defRPr sz="2000">
                <a:solidFill>
                  <a:schemeClr val="tx1"/>
                </a:solidFill>
                <a:latin typeface="Franklin Gothic Book" pitchFamily="34" charset="0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itchFamily="18" charset="2"/>
              <a:buChar char=""/>
              <a:defRPr sz="2000">
                <a:solidFill>
                  <a:schemeClr val="tx1"/>
                </a:solidFill>
                <a:latin typeface="Franklin Gothic Book" pitchFamily="34" charset="0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itchFamily="18" charset="2"/>
              <a:buChar char=""/>
              <a:defRPr sz="2000">
                <a:solidFill>
                  <a:schemeClr val="tx1"/>
                </a:solidFill>
                <a:latin typeface="Franklin Gothic Book" pitchFamily="34" charset="0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itchFamily="18" charset="2"/>
              <a:buChar char=""/>
              <a:defRPr sz="2000">
                <a:solidFill>
                  <a:schemeClr val="tx1"/>
                </a:solidFill>
                <a:latin typeface="Franklin Gothic Book" pitchFamily="34" charset="0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50000"/>
              <a:buFont typeface="Wingdings 2" pitchFamily="18" charset="2"/>
              <a:buChar char=""/>
              <a:defRPr sz="2000">
                <a:solidFill>
                  <a:schemeClr val="tx1"/>
                </a:solidFill>
                <a:latin typeface="Franklin Gothic Book" pitchFamily="34" charset="0"/>
                <a:ea typeface="黑体" pitchFamily="49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E4163916-C2DB-4048-B5DB-F48AEEE75E73}" type="slidenum">
              <a:rPr lang="zh-CN" altLang="zh-CN" sz="1100" smtClean="0">
                <a:latin typeface="Arial" pitchFamily="34" charset="0"/>
                <a:ea typeface="宋体" pitchFamily="2" charset="-122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zh-CN" altLang="zh-CN" sz="1100" smtClean="0">
              <a:latin typeface="Arial" pitchFamily="34" charset="0"/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90517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20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6652"/>
            <a:ext cx="8543292" cy="938212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二、期权的特征</a:t>
            </a:r>
            <a:r>
              <a:rPr lang="en-US" altLang="zh-CN" dirty="0" smtClean="0">
                <a:ea typeface="宋体" panose="02010600030101010101" pitchFamily="2" charset="-122"/>
              </a:rPr>
              <a:t/>
            </a:r>
            <a:br>
              <a:rPr lang="en-US" altLang="zh-CN" dirty="0" smtClean="0">
                <a:ea typeface="宋体" panose="02010600030101010101" pitchFamily="2" charset="-122"/>
              </a:rPr>
            </a:br>
            <a:endParaRPr lang="en-US" altLang="zh-CN" dirty="0" smtClean="0">
              <a:ea typeface="宋体" panose="0201060003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0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52400" y="355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457200" y="1160748"/>
                <a:ext cx="8229600" cy="51587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69925" indent="-3254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22350" indent="-3508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39850" indent="-31591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81163" indent="-3397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eaLnBrk="1" hangingPunct="1">
                  <a:buNone/>
                </a:pPr>
                <a:r>
                  <a:rPr lang="zh-CN" altLang="en-US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（一）期权</a:t>
                </a:r>
                <a:r>
                  <a:rPr lang="zh-CN" altLang="en-US" sz="2800" dirty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价格的影响因素</a:t>
                </a:r>
                <a:endParaRPr lang="en-US" altLang="zh-CN" sz="28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eaLnBrk="1" hangingPunct="1"/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期权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的价格会受到以下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6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个变量的影响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eaLnBrk="1" hangingPunct="1">
                  <a:buNone/>
                </a:pP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1.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latin typeface="Cambria Math"/>
                            <a:ea typeface="宋体" panose="02010600030101010101" pitchFamily="2" charset="-122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𝑆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：当前股票价格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eaLnBrk="1" hangingPunct="1">
                  <a:buNone/>
                </a:pP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2.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𝐾</m:t>
                    </m:r>
                    <m:r>
                      <a:rPr lang="zh-CN" altLang="en-US" sz="2400" i="1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：</m:t>
                    </m:r>
                  </m:oMath>
                </a14:m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行权价格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eaLnBrk="1" hangingPunct="1">
                  <a:buNone/>
                </a:pP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3.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𝑇</m:t>
                    </m:r>
                    <m:r>
                      <a:rPr lang="zh-CN" altLang="en-US" sz="2400" i="1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：</m:t>
                    </m:r>
                  </m:oMath>
                </a14:m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期权的存续期限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eaLnBrk="1" hangingPunct="1">
                  <a:buNone/>
                </a:pP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4. </a:t>
                </a:r>
                <a14:m>
                  <m:oMath xmlns:m="http://schemas.openxmlformats.org/officeDocument/2006/math">
                    <m:r>
                      <a:rPr lang="zh-CN" altLang="en-US" sz="240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𝜎</m:t>
                    </m:r>
                  </m:oMath>
                </a14:m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：股票价格的波动率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eaLnBrk="1" hangingPunct="1">
                  <a:buNone/>
                </a:pP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5.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𝑟</m:t>
                    </m:r>
                    <m:r>
                      <a:rPr lang="zh-CN" altLang="en-US" sz="2400" i="1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：</m:t>
                    </m:r>
                  </m:oMath>
                </a14:m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无风险利率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eaLnBrk="1" hangingPunct="1">
                  <a:buNone/>
                </a:pP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6. 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𝐷</m:t>
                    </m:r>
                    <m:r>
                      <a:rPr lang="zh-CN" altLang="en-US" sz="2400" i="1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：</m:t>
                    </m:r>
                  </m:oMath>
                </a14:m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期权存续期间股票所发放的股息额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mc:Choice>
        <mc:Fallback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" y="1160748"/>
                <a:ext cx="8229600" cy="5158786"/>
              </a:xfrm>
              <a:prstGeom prst="rect">
                <a:avLst/>
              </a:prstGeom>
              <a:blipFill rotWithShape="1">
                <a:blip r:embed="rId3"/>
                <a:stretch>
                  <a:fillRect l="-1481" t="-118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801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21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6652"/>
            <a:ext cx="8543292" cy="938212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期权价格的影响因素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720"/>
            <a:ext cx="8229600" cy="532859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某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变量</a:t>
            </a:r>
            <a:r>
              <a:rPr lang="zh-CN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变动而其他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变量</a:t>
            </a:r>
            <a:r>
              <a:rPr lang="zh-CN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保持不变时，期权价格随该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变量</a:t>
            </a:r>
            <a:r>
              <a:rPr lang="zh-CN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变动的情况</a:t>
            </a: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1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1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1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1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1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1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18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r>
              <a:rPr lang="zh-CN" altLang="en-US" sz="16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注：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+</a:t>
            </a:r>
            <a:r>
              <a:rPr lang="zh-CN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表示变量值增加会引起期权价格增加；</a:t>
            </a:r>
            <a:r>
              <a:rPr lang="en-US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zh-CN" sz="1600" dirty="0">
                <a:latin typeface="宋体" panose="02010600030101010101" pitchFamily="2" charset="-122"/>
                <a:ea typeface="宋体" panose="02010600030101010101" pitchFamily="2" charset="-122"/>
              </a:rPr>
              <a:t>表示变量值增加会引起期权价格下降；？表示两者关系不确定</a:t>
            </a:r>
            <a:endParaRPr lang="en-US" altLang="zh-CN" sz="16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0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52400" y="355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8078208"/>
              </p:ext>
            </p:extLst>
          </p:nvPr>
        </p:nvGraphicFramePr>
        <p:xfrm>
          <a:off x="575556" y="1700808"/>
          <a:ext cx="7920880" cy="3732118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584176">
                  <a:extLst>
                    <a:ext uri="{9D8B030D-6E8A-4147-A177-3AD203B41FA5}">
                      <a16:colId xmlns="" xmlns:a16="http://schemas.microsoft.com/office/drawing/2014/main" val="1477166913"/>
                    </a:ext>
                  </a:extLst>
                </a:gridCol>
                <a:gridCol w="1584176">
                  <a:extLst>
                    <a:ext uri="{9D8B030D-6E8A-4147-A177-3AD203B41FA5}">
                      <a16:colId xmlns="" xmlns:a16="http://schemas.microsoft.com/office/drawing/2014/main" val="2811773090"/>
                    </a:ext>
                  </a:extLst>
                </a:gridCol>
                <a:gridCol w="1584176">
                  <a:extLst>
                    <a:ext uri="{9D8B030D-6E8A-4147-A177-3AD203B41FA5}">
                      <a16:colId xmlns="" xmlns:a16="http://schemas.microsoft.com/office/drawing/2014/main" val="1386590139"/>
                    </a:ext>
                  </a:extLst>
                </a:gridCol>
                <a:gridCol w="1584176">
                  <a:extLst>
                    <a:ext uri="{9D8B030D-6E8A-4147-A177-3AD203B41FA5}">
                      <a16:colId xmlns="" xmlns:a16="http://schemas.microsoft.com/office/drawing/2014/main" val="2767739888"/>
                    </a:ext>
                  </a:extLst>
                </a:gridCol>
                <a:gridCol w="1584176">
                  <a:extLst>
                    <a:ext uri="{9D8B030D-6E8A-4147-A177-3AD203B41FA5}">
                      <a16:colId xmlns="" xmlns:a16="http://schemas.microsoft.com/office/drawing/2014/main" val="1279514647"/>
                    </a:ext>
                  </a:extLst>
                </a:gridCol>
              </a:tblGrid>
              <a:tr h="44057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因素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欧式看涨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欧式看跌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美式看涨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美式看跌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15136978"/>
                  </a:ext>
                </a:extLst>
              </a:tr>
              <a:tr h="54859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股价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+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-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+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-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70750118"/>
                  </a:ext>
                </a:extLst>
              </a:tr>
              <a:tr h="54859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执行价格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-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+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-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+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104797766"/>
                  </a:ext>
                </a:extLst>
              </a:tr>
              <a:tr h="54859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存续期限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？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？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+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+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16444845"/>
                  </a:ext>
                </a:extLst>
              </a:tr>
              <a:tr h="54859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波动率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+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+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+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+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04657044"/>
                  </a:ext>
                </a:extLst>
              </a:tr>
              <a:tr h="54859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无风险利率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+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-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+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-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36498351"/>
                  </a:ext>
                </a:extLst>
              </a:tr>
              <a:tr h="54859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股息发放额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-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+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-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0" dirty="0" smtClean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+</a:t>
                      </a:r>
                      <a:endParaRPr lang="zh-CN" altLang="en-US" sz="2000" b="0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559908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941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22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6652"/>
            <a:ext cx="8543292" cy="612068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（二）期权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价格的上下限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0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52400" y="355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457200" y="1052736"/>
                <a:ext cx="8229600" cy="52667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69925" indent="-3254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22350" indent="-3508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39850" indent="-31591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81163" indent="-3397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zh-CN" altLang="en-US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除了之前</a:t>
                </a:r>
                <a:r>
                  <a:rPr lang="en-US" altLang="zh-CN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6</a:t>
                </a:r>
                <a:r>
                  <a:rPr lang="zh-CN" altLang="en-US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个变量外，还定义如下变量</a:t>
                </a:r>
                <a:endParaRPr lang="en-US" altLang="zh-CN" sz="28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eaLnBrk="1" hangingPunct="1">
                  <a:buNone/>
                </a:pPr>
                <a:r>
                  <a:rPr lang="en-US" altLang="zh-CN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1.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i="1" smtClean="0">
                            <a:latin typeface="Cambria Math"/>
                            <a:ea typeface="宋体" panose="02010600030101010101" pitchFamily="2" charset="-122"/>
                          </a:rPr>
                        </m:ctrlPr>
                      </m:sSubPr>
                      <m:e>
                        <m:r>
                          <a:rPr lang="en-US" altLang="zh-CN" sz="2800" b="0" i="1" smtClean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𝑆</m:t>
                        </m:r>
                      </m:e>
                      <m:sub>
                        <m:r>
                          <a:rPr lang="en-US" altLang="zh-CN" sz="2800" b="0" i="1" smtClean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zh-CN" altLang="en-US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：期权到期日的股价</a:t>
                </a:r>
                <a:endParaRPr lang="en-US" altLang="zh-CN" sz="28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eaLnBrk="1" hangingPunct="1">
                  <a:buNone/>
                </a:pPr>
                <a:r>
                  <a:rPr lang="en-US" altLang="zh-CN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2. C</a:t>
                </a:r>
                <a14:m>
                  <m:oMath xmlns:m="http://schemas.openxmlformats.org/officeDocument/2006/math">
                    <m:r>
                      <a:rPr lang="zh-CN" altLang="en-US" sz="2800" i="1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：</m:t>
                    </m:r>
                  </m:oMath>
                </a14:m>
                <a:r>
                  <a:rPr lang="zh-CN" altLang="en-US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美式看涨期权的价格</a:t>
                </a:r>
                <a:endParaRPr lang="en-US" altLang="zh-CN" sz="28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eaLnBrk="1" hangingPunct="1">
                  <a:buNone/>
                </a:pPr>
                <a:r>
                  <a:rPr lang="en-US" altLang="zh-CN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3. P</a:t>
                </a:r>
                <a14:m>
                  <m:oMath xmlns:m="http://schemas.openxmlformats.org/officeDocument/2006/math">
                    <m:r>
                      <a:rPr lang="zh-CN" altLang="en-US" sz="2800" i="1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：</m:t>
                    </m:r>
                  </m:oMath>
                </a14:m>
                <a:r>
                  <a:rPr lang="zh-CN" altLang="en-US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美式看跌期权的价格</a:t>
                </a:r>
                <a:endParaRPr lang="en-US" altLang="zh-CN" sz="28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eaLnBrk="1" hangingPunct="1">
                  <a:buNone/>
                </a:pPr>
                <a:r>
                  <a:rPr lang="en-US" altLang="zh-CN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4. </a:t>
                </a:r>
                <a14:m>
                  <m:oMath xmlns:m="http://schemas.openxmlformats.org/officeDocument/2006/math">
                    <m:r>
                      <a:rPr lang="en-US" altLang="zh-CN" sz="28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𝑐</m:t>
                    </m:r>
                  </m:oMath>
                </a14:m>
                <a:r>
                  <a:rPr lang="zh-CN" altLang="en-US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：欧式看涨期权的价格</a:t>
                </a:r>
                <a:endParaRPr lang="en-US" altLang="zh-CN" sz="28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eaLnBrk="1" hangingPunct="1">
                  <a:buNone/>
                </a:pPr>
                <a:r>
                  <a:rPr lang="en-US" altLang="zh-CN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5. p</a:t>
                </a:r>
                <a14:m>
                  <m:oMath xmlns:m="http://schemas.openxmlformats.org/officeDocument/2006/math">
                    <m:r>
                      <a:rPr lang="zh-CN" altLang="en-US" sz="2800" i="1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：</m:t>
                    </m:r>
                  </m:oMath>
                </a14:m>
                <a:r>
                  <a:rPr lang="zh-CN" altLang="en-US" sz="28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欧式看跌期权的价格</a:t>
                </a:r>
                <a:endParaRPr lang="en-US" altLang="zh-CN" sz="28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mc:Choice>
        <mc:Fallback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" y="1052736"/>
                <a:ext cx="8229600" cy="5266798"/>
              </a:xfrm>
              <a:prstGeom prst="rect">
                <a:avLst/>
              </a:prstGeom>
              <a:blipFill rotWithShape="1">
                <a:blip r:embed="rId3"/>
                <a:stretch>
                  <a:fillRect l="-1481" t="-115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233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23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647564" y="296652"/>
            <a:ext cx="7812868" cy="720080"/>
          </a:xfrm>
        </p:spPr>
        <p:txBody>
          <a:bodyPr/>
          <a:lstStyle/>
          <a:p>
            <a:pPr algn="ctr" eaLnBrk="1" hangingPunct="1"/>
            <a:r>
              <a:rPr lang="en-US" altLang="zh-CN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、期权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价格的上限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0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52400" y="355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443435" y="1169490"/>
                <a:ext cx="8229600" cy="47437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69925" indent="-3254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22350" indent="-3508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39850" indent="-31591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81163" indent="-3397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股票价格是看涨期权价格的上限，即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algn="ctr" eaLnBrk="1" hangingPunct="1">
                  <a:buNone/>
                </a:pP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𝑐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altLang="zh-CN" sz="240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2400" dirty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C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en-US" altLang="zh-CN" sz="24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eaLnBrk="1" hangingPunct="1"/>
                <a:r>
                  <a:rPr lang="zh-CN" altLang="en-US" sz="2400" dirty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行权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价格是看跌期权价格的上限，即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algn="ctr" eaLnBrk="1" hangingPunct="1">
                  <a:buNone/>
                </a:pP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𝑝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</m:oMath>
                </a14:m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eaLnBrk="1" hangingPunct="1"/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考虑到欧式看跌期权只能在到期日行权，因此实际上价格上限不会超过行权价格的贴现值，即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0" i="1" smtClean="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𝑝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  <m:sSup>
                        <m:sSupPr>
                          <m:ctrlPr>
                            <a:rPr lang="en-US" altLang="zh-CN" sz="24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𝑟𝑇</m:t>
                          </m:r>
                        </m:sup>
                      </m:sSup>
                    </m:oMath>
                  </m:oMathPara>
                </a14:m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mc:Choice>
        <mc:Fallback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3435" y="1169490"/>
                <a:ext cx="8229600" cy="4743786"/>
              </a:xfrm>
              <a:prstGeom prst="rect">
                <a:avLst/>
              </a:prstGeom>
              <a:blipFill rotWithShape="1">
                <a:blip r:embed="rId3"/>
                <a:stretch>
                  <a:fillRect l="-296" t="-1028" r="-74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9902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24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6652"/>
            <a:ext cx="8215835" cy="648072"/>
          </a:xfrm>
        </p:spPr>
        <p:txBody>
          <a:bodyPr/>
          <a:lstStyle/>
          <a:p>
            <a:pPr algn="ctr" eaLnBrk="1" hangingPunct="1"/>
            <a:r>
              <a:rPr lang="en-US" altLang="zh-CN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、欧式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看涨期权价格的下限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0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52400" y="355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443435" y="1169490"/>
                <a:ext cx="8229600" cy="47437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69925" indent="-3254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22350" indent="-3508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39850" indent="-31591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81163" indent="-3397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考虑以下两个投资组合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eaLnBrk="1" hangingPunct="1">
                  <a:buNone/>
                </a:pP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组合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1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：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1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份欧式看涨期权，加上金额为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𝐾</m:t>
                    </m:r>
                    <m:sSup>
                      <m:sSupPr>
                        <m:ctrlPr>
                          <a:rPr lang="en-US" altLang="zh-CN" sz="2400" b="0" i="1" smtClean="0">
                            <a:latin typeface="Cambria Math"/>
                            <a:ea typeface="宋体" panose="02010600030101010101" pitchFamily="2" charset="-122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𝑒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−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𝑟𝑇</m:t>
                        </m:r>
                      </m:sup>
                    </m:sSup>
                    <m:r>
                      <a:rPr lang="zh-CN" altLang="en-US" sz="2400" i="1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的</m:t>
                    </m:r>
                  </m:oMath>
                </a14:m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现金，现值为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𝑐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+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𝐾</m:t>
                    </m:r>
                    <m:sSup>
                      <m:sSupPr>
                        <m:ctrlPr>
                          <a:rPr lang="en-US" altLang="zh-CN" sz="2400" i="1">
                            <a:latin typeface="Cambria Math"/>
                            <a:ea typeface="宋体" panose="02010600030101010101" pitchFamily="2" charset="-122"/>
                          </a:rPr>
                        </m:ctrlPr>
                      </m:sSup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𝑒</m:t>
                        </m:r>
                      </m:e>
                      <m:sup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−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𝑟𝑇</m:t>
                        </m:r>
                      </m:sup>
                    </m:sSup>
                  </m:oMath>
                </a14:m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eaLnBrk="1" hangingPunct="1">
                  <a:buNone/>
                </a:pP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组合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2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：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1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份股票，现值为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latin typeface="Cambria Math"/>
                            <a:ea typeface="宋体" panose="02010600030101010101" pitchFamily="2" charset="-122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𝑆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0</m:t>
                        </m:r>
                      </m:sub>
                    </m:sSub>
                  </m:oMath>
                </a14:m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eaLnBrk="1" hangingPunct="1"/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可证明，在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𝑇</m:t>
                    </m:r>
                    <m:r>
                      <a:rPr lang="zh-CN" altLang="en-US" sz="2400" i="1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时刻</m:t>
                    </m:r>
                  </m:oMath>
                </a14:m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，在任何情况下，组合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1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的价值不会低于组合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2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的价值。因此在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现时刻    ，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组合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1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的价值也应该不低于组合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2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的价值，即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𝑐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+</m:t>
                    </m:r>
                    <m:sSup>
                      <m:sSupPr>
                        <m:ctrlPr>
                          <a:rPr lang="en-US" altLang="zh-CN" sz="24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𝐾𝑒</m:t>
                        </m:r>
                      </m:e>
                      <m:sup>
                        <m:r>
                          <a:rPr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𝑟𝑇</m:t>
                        </m:r>
                      </m:sup>
                    </m:sSup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en-US" altLang="zh-CN" sz="2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altLang="zh-CN" sz="2400" b="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eaLnBrk="1" hangingPunct="1"/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考虑到期权价格不可能小于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0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，因此看涨期权价格下限为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0" i="1" smtClean="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𝑐</m:t>
                      </m:r>
                      <m:sSup>
                        <m:sSupPr>
                          <m:ctrlPr>
                            <a:rPr lang="en-US" altLang="zh-CN" sz="2400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≥</m:t>
                          </m:r>
                          <m:r>
                            <m:rPr>
                              <m:sty m:val="p"/>
                            </m:rPr>
                            <a:rPr lang="en-US" altLang="zh-CN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max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en-US" altLang="zh-CN" sz="2400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altLang="zh-CN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𝐾𝑒</m:t>
                          </m:r>
                        </m:e>
                        <m:sup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𝑟𝑇</m:t>
                          </m:r>
                        </m:sup>
                      </m:sSup>
                      <m:r>
                        <a:rPr lang="en-US" altLang="zh-CN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,0)</m:t>
                      </m:r>
                    </m:oMath>
                  </m:oMathPara>
                </a14:m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mc:Choice>
        <mc:Fallback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3435" y="1169490"/>
                <a:ext cx="8229600" cy="4743786"/>
              </a:xfrm>
              <a:prstGeom prst="rect">
                <a:avLst/>
              </a:prstGeom>
              <a:blipFill rotWithShape="1">
                <a:blip r:embed="rId3"/>
                <a:stretch>
                  <a:fillRect l="-1185" t="-1028" r="-2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矩形 12"/>
              <p:cNvSpPr/>
              <p:nvPr/>
            </p:nvSpPr>
            <p:spPr>
              <a:xfrm>
                <a:off x="4724400" y="3226179"/>
                <a:ext cx="53194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zh-CN" altLang="en-US" dirty="0" smtClean="0"/>
                  <a:t>  </a:t>
                </a:r>
                <a:endParaRPr lang="zh-CN" altLang="en-US" dirty="0"/>
              </a:p>
            </p:txBody>
          </p:sp>
        </mc:Choice>
        <mc:Fallback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3226179"/>
                <a:ext cx="531940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3504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25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296652"/>
            <a:ext cx="7668852" cy="648072"/>
          </a:xfrm>
        </p:spPr>
        <p:txBody>
          <a:bodyPr/>
          <a:lstStyle/>
          <a:p>
            <a:pPr algn="ctr" eaLnBrk="1" hangingPunct="1"/>
            <a:r>
              <a:rPr lang="en-US" altLang="zh-CN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、看跌</a:t>
            </a:r>
            <a:r>
              <a:rPr lang="en-US" altLang="zh-CN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-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看涨期权平价关系式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0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52400" y="355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443435" y="1169490"/>
                <a:ext cx="8229600" cy="47437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69925" indent="-3254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22350" indent="-3508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39850" indent="-31591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81163" indent="-3397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考虑以下两个投资组合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eaLnBrk="1" hangingPunct="1">
                  <a:buNone/>
                </a:pP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组合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5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：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1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份欧式看涨期权加上</a:t>
                </a:r>
                <a:r>
                  <a:rPr lang="zh-CN" altLang="en-US" sz="2400" dirty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金额为</a:t>
                </a:r>
                <a14:m>
                  <m:oMath xmlns:m="http://schemas.openxmlformats.org/officeDocument/2006/math"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𝐾</m:t>
                    </m:r>
                    <m:sSup>
                      <m:sSupPr>
                        <m:ctrlPr>
                          <a:rPr lang="en-US" altLang="zh-CN" sz="2400" i="1">
                            <a:latin typeface="Cambria Math"/>
                            <a:ea typeface="宋体" panose="02010600030101010101" pitchFamily="2" charset="-122"/>
                          </a:rPr>
                        </m:ctrlPr>
                      </m:sSup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𝑒</m:t>
                        </m:r>
                      </m:e>
                      <m:sup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−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𝑟𝑇</m:t>
                        </m:r>
                      </m:sup>
                    </m:sSup>
                    <m:r>
                      <a:rPr lang="zh-CN" altLang="en-US" sz="2400" i="1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的</m:t>
                    </m:r>
                  </m:oMath>
                </a14:m>
                <a:r>
                  <a:rPr lang="zh-CN" altLang="en-US" sz="2400" dirty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现金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，现值为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𝑐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+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𝐾</m:t>
                    </m:r>
                    <m:sSup>
                      <m:sSupPr>
                        <m:ctrlPr>
                          <a:rPr lang="en-US" altLang="zh-CN" sz="2400" i="1">
                            <a:latin typeface="Cambria Math"/>
                            <a:ea typeface="宋体" panose="02010600030101010101" pitchFamily="2" charset="-122"/>
                          </a:rPr>
                        </m:ctrlPr>
                      </m:sSup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𝑒</m:t>
                        </m:r>
                      </m:e>
                      <m:sup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−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𝑟𝑇</m:t>
                        </m:r>
                      </m:sup>
                    </m:sSup>
                  </m:oMath>
                </a14:m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eaLnBrk="1" hangingPunct="1">
                  <a:buNone/>
                </a:pP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组合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6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：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1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份欧式看跌期权加上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1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份股票，现值为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>
                            <a:latin typeface="Cambria Math"/>
                            <a:ea typeface="宋体" panose="02010600030101010101" pitchFamily="2" charset="-122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𝑝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+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𝑆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0</m:t>
                        </m:r>
                      </m:sub>
                    </m:sSub>
                  </m:oMath>
                </a14:m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eaLnBrk="1" hangingPunct="1"/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可证明，在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𝑇</m:t>
                    </m:r>
                    <m:r>
                      <a:rPr lang="zh-CN" altLang="en-US" sz="2400" i="1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时刻</m:t>
                    </m:r>
                  </m:oMath>
                </a14:m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，在任何情况下，组合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5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的价值总是等于组合</a:t>
                </a:r>
                <a:r>
                  <a:rPr lang="en-US" altLang="zh-CN" sz="2400" dirty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6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的价值。因此在现时刻，组合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5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的价值也应等于组合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6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的价值，即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eaLnBrk="1" hangingPunct="1"/>
                <a:endParaRPr lang="en-US" altLang="zh-CN" sz="2400" dirty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eaLnBrk="1" hangingPunct="1"/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该等式表明在无套利的情况下，在其他条件均相同的条件下（同一标的资产、同一行权价、同一期限等），看涨和看跌期权必须满足的关系，称为看跌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-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看涨平价关系式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eaLnBrk="1" hangingPunct="1"/>
                <a:endParaRPr lang="en-US" altLang="zh-CN" sz="2400" dirty="0" smtClean="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  <a:p>
                <a:pPr marL="0" indent="0" eaLnBrk="1" hangingPunct="1">
                  <a:buNone/>
                </a:pPr>
                <a:endParaRPr lang="en-US" altLang="zh-CN" sz="2400" dirty="0" smtClean="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mc:Choice>
        <mc:Fallback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3435" y="1169490"/>
                <a:ext cx="8229600" cy="4743786"/>
              </a:xfrm>
              <a:prstGeom prst="rect">
                <a:avLst/>
              </a:prstGeom>
              <a:blipFill rotWithShape="1">
                <a:blip r:embed="rId4"/>
                <a:stretch>
                  <a:fillRect l="-1185" t="-1028" r="-29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2" name="Object 1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8491297"/>
              </p:ext>
            </p:extLst>
          </p:nvPr>
        </p:nvGraphicFramePr>
        <p:xfrm>
          <a:off x="3244089" y="3897053"/>
          <a:ext cx="2552047" cy="5319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5" name="Equation" r:id="rId5" imgW="1130040" imgH="241200" progId="Equation.DSMT4">
                  <p:embed/>
                </p:oleObj>
              </mc:Choice>
              <mc:Fallback>
                <p:oleObj name="Equation" r:id="rId5" imgW="1130040" imgH="241200" progId="Equation.DSMT4">
                  <p:embed/>
                  <p:pic>
                    <p:nvPicPr>
                      <p:cNvPr id="18611" name="Object 1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4089" y="3897053"/>
                        <a:ext cx="2552047" cy="5319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6564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26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6652"/>
            <a:ext cx="8543292" cy="938212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三、期权定价模型</a:t>
            </a:r>
            <a:r>
              <a:rPr lang="en-US" altLang="zh-CN" dirty="0" smtClean="0">
                <a:ea typeface="宋体" panose="02010600030101010101" pitchFamily="2" charset="-122"/>
              </a:rPr>
              <a:t/>
            </a:r>
            <a:br>
              <a:rPr lang="en-US" altLang="zh-CN" dirty="0" smtClean="0">
                <a:ea typeface="宋体" panose="02010600030101010101" pitchFamily="2" charset="-122"/>
              </a:rPr>
            </a:br>
            <a:endParaRPr lang="en-US" altLang="zh-CN" dirty="0" smtClean="0">
              <a:ea typeface="宋体" panose="0201060003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0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52400" y="355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34953" y="1052737"/>
            <a:ext cx="8229600" cy="5148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（一）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二叉树模型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en-US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、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单期二叉树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模型</a:t>
            </a: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一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份看涨期权，行权价为</a:t>
            </a:r>
            <a:r>
              <a:rPr lang="en-US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100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，期限为</a:t>
            </a:r>
            <a:r>
              <a:rPr lang="en-US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个月。股票期初价格为</a:t>
            </a:r>
            <a:r>
              <a:rPr lang="en-US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100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，假设股价在</a:t>
            </a:r>
            <a:r>
              <a:rPr lang="en-US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个月后要么上涨至</a:t>
            </a:r>
            <a:r>
              <a:rPr lang="en-US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110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，要么下跌至</a:t>
            </a:r>
            <a:r>
              <a:rPr lang="en-US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90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，即期权到期时的收益分别为</a:t>
            </a:r>
            <a:r>
              <a:rPr lang="en-US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10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和</a:t>
            </a:r>
            <a:r>
              <a:rPr lang="en-US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0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。无风险利率为</a:t>
            </a:r>
            <a:r>
              <a:rPr lang="en-US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5%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，求该期权在今天的价格。</a:t>
            </a: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pSp>
        <p:nvGrpSpPr>
          <p:cNvPr id="21" name="Group 10"/>
          <p:cNvGrpSpPr>
            <a:grpSpLocks/>
          </p:cNvGrpSpPr>
          <p:nvPr/>
        </p:nvGrpSpPr>
        <p:grpSpPr bwMode="auto">
          <a:xfrm>
            <a:off x="791580" y="3212976"/>
            <a:ext cx="7273925" cy="1703388"/>
            <a:chOff x="685800" y="3194050"/>
            <a:chExt cx="7858125" cy="1997075"/>
          </a:xfrm>
        </p:grpSpPr>
        <p:sp>
          <p:nvSpPr>
            <p:cNvPr id="22" name="Line 2"/>
            <p:cNvSpPr>
              <a:spLocks noChangeShapeType="1"/>
            </p:cNvSpPr>
            <p:nvPr/>
          </p:nvSpPr>
          <p:spPr bwMode="auto">
            <a:xfrm flipV="1">
              <a:off x="3338513" y="3595688"/>
              <a:ext cx="2111375" cy="8159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3" name="Line 3"/>
            <p:cNvSpPr>
              <a:spLocks noChangeShapeType="1"/>
            </p:cNvSpPr>
            <p:nvPr/>
          </p:nvSpPr>
          <p:spPr bwMode="auto">
            <a:xfrm>
              <a:off x="3338513" y="4375150"/>
              <a:ext cx="2111375" cy="8159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" name="Rectangle 4"/>
            <p:cNvSpPr>
              <a:spLocks noChangeArrowheads="1"/>
            </p:cNvSpPr>
            <p:nvPr/>
          </p:nvSpPr>
          <p:spPr bwMode="auto">
            <a:xfrm>
              <a:off x="5657582" y="3194050"/>
              <a:ext cx="2886343" cy="830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hangingPunct="0"/>
              <a:r>
                <a:rPr kumimoji="0" lang="zh-CN" altLang="en-US" sz="2000" b="0" dirty="0">
                  <a:latin typeface="Arial" panose="020B0604020202020204" pitchFamily="34" charset="0"/>
                </a:rPr>
                <a:t>股价 </a:t>
              </a:r>
              <a:r>
                <a:rPr kumimoji="0" lang="en-US" altLang="zh-CN" sz="2000" b="0" dirty="0">
                  <a:latin typeface="Arial" panose="020B0604020202020204" pitchFamily="34" charset="0"/>
                </a:rPr>
                <a:t>= </a:t>
              </a:r>
              <a:r>
                <a:rPr kumimoji="0" lang="en-US" altLang="zh-CN" sz="2000" dirty="0" smtClean="0">
                  <a:latin typeface="Arial" panose="020B0604020202020204" pitchFamily="34" charset="0"/>
                </a:rPr>
                <a:t>110</a:t>
              </a:r>
              <a:endParaRPr kumimoji="0" lang="en-US" altLang="zh-CN" sz="2000" b="0" dirty="0">
                <a:latin typeface="Arial" panose="020B0604020202020204" pitchFamily="34" charset="0"/>
              </a:endParaRPr>
            </a:p>
            <a:p>
              <a:pPr eaLnBrk="0" hangingPunct="0"/>
              <a:r>
                <a:rPr kumimoji="0" lang="zh-CN" altLang="en-US" sz="2000" b="0" dirty="0">
                  <a:latin typeface="Arial" panose="020B0604020202020204" pitchFamily="34" charset="0"/>
                </a:rPr>
                <a:t>期权价值 </a:t>
              </a:r>
              <a:r>
                <a:rPr kumimoji="0" lang="en-US" altLang="zh-CN" sz="2000" b="0" dirty="0">
                  <a:latin typeface="Arial" panose="020B0604020202020204" pitchFamily="34" charset="0"/>
                </a:rPr>
                <a:t>= </a:t>
              </a:r>
              <a:r>
                <a:rPr kumimoji="0" lang="en-US" altLang="zh-CN" sz="2000" b="0" dirty="0" smtClean="0">
                  <a:latin typeface="Arial" panose="020B0604020202020204" pitchFamily="34" charset="0"/>
                </a:rPr>
                <a:t>10</a:t>
              </a:r>
              <a:endParaRPr kumimoji="0" lang="en-US" altLang="zh-CN" sz="2000" b="0" dirty="0">
                <a:latin typeface="Arial" panose="020B0604020202020204" pitchFamily="34" charset="0"/>
              </a:endParaRPr>
            </a:p>
          </p:txBody>
        </p:sp>
        <p:sp>
          <p:nvSpPr>
            <p:cNvPr id="25" name="Rectangle 6"/>
            <p:cNvSpPr>
              <a:spLocks noChangeArrowheads="1"/>
            </p:cNvSpPr>
            <p:nvPr/>
          </p:nvSpPr>
          <p:spPr bwMode="auto">
            <a:xfrm>
              <a:off x="685800" y="4029732"/>
              <a:ext cx="2735423" cy="830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hangingPunct="0"/>
              <a:r>
                <a:rPr kumimoji="0" lang="en-US" altLang="zh-CN" sz="1800" b="0" dirty="0">
                  <a:latin typeface="Arial" panose="020B0604020202020204" pitchFamily="34" charset="0"/>
                </a:rPr>
                <a:t>             </a:t>
              </a:r>
              <a:r>
                <a:rPr kumimoji="0" lang="zh-CN" altLang="en-US" sz="2000" b="0" dirty="0">
                  <a:latin typeface="Arial" panose="020B0604020202020204" pitchFamily="34" charset="0"/>
                </a:rPr>
                <a:t>股价 </a:t>
              </a:r>
              <a:r>
                <a:rPr kumimoji="0" lang="en-US" altLang="zh-CN" sz="2000" b="0" dirty="0">
                  <a:latin typeface="Arial" panose="020B0604020202020204" pitchFamily="34" charset="0"/>
                </a:rPr>
                <a:t>= </a:t>
              </a:r>
              <a:r>
                <a:rPr kumimoji="0" lang="en-US" altLang="zh-CN" sz="2000" b="0" dirty="0" smtClean="0">
                  <a:latin typeface="Arial" panose="020B0604020202020204" pitchFamily="34" charset="0"/>
                </a:rPr>
                <a:t>100</a:t>
              </a:r>
              <a:endParaRPr kumimoji="0" lang="en-US" altLang="zh-CN" sz="2000" b="0" dirty="0">
                <a:latin typeface="Arial" panose="020B0604020202020204" pitchFamily="34" charset="0"/>
              </a:endParaRPr>
            </a:p>
            <a:p>
              <a:pPr eaLnBrk="0" hangingPunct="0"/>
              <a:r>
                <a:rPr kumimoji="0" lang="en-US" altLang="zh-CN" sz="2000" b="0" dirty="0">
                  <a:latin typeface="Arial" panose="020B0604020202020204" pitchFamily="34" charset="0"/>
                </a:rPr>
                <a:t>            </a:t>
              </a:r>
              <a:r>
                <a:rPr kumimoji="0" lang="zh-CN" altLang="en-US" sz="2000" b="0" dirty="0" smtClean="0">
                  <a:latin typeface="Arial" panose="020B0604020202020204" pitchFamily="34" charset="0"/>
                </a:rPr>
                <a:t>期权</a:t>
              </a:r>
              <a:r>
                <a:rPr kumimoji="0" lang="zh-CN" altLang="en-US" sz="2000" b="0" dirty="0">
                  <a:latin typeface="Arial" panose="020B0604020202020204" pitchFamily="34" charset="0"/>
                </a:rPr>
                <a:t>价格</a:t>
              </a:r>
              <a:r>
                <a:rPr kumimoji="0" lang="en-US" altLang="zh-CN" sz="2000" b="0" dirty="0">
                  <a:latin typeface="Arial" panose="020B0604020202020204" pitchFamily="34" charset="0"/>
                </a:rPr>
                <a:t>=?</a:t>
              </a:r>
            </a:p>
          </p:txBody>
        </p:sp>
      </p:grp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5383557" y="4532334"/>
            <a:ext cx="2671762" cy="708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kumimoji="0" lang="zh-CN" altLang="en-US" sz="2000" b="0" dirty="0">
                <a:latin typeface="Arial" panose="020B0604020202020204" pitchFamily="34" charset="0"/>
              </a:rPr>
              <a:t>股价 </a:t>
            </a:r>
            <a:r>
              <a:rPr kumimoji="0" lang="en-US" altLang="zh-CN" sz="2000" b="0" dirty="0">
                <a:latin typeface="Arial" panose="020B0604020202020204" pitchFamily="34" charset="0"/>
              </a:rPr>
              <a:t>= </a:t>
            </a:r>
            <a:r>
              <a:rPr kumimoji="0" lang="en-US" altLang="zh-CN" sz="2000" dirty="0">
                <a:latin typeface="Arial" panose="020B0604020202020204" pitchFamily="34" charset="0"/>
              </a:rPr>
              <a:t>9</a:t>
            </a:r>
            <a:r>
              <a:rPr kumimoji="0" lang="en-US" altLang="zh-CN" sz="2000" dirty="0" smtClean="0">
                <a:latin typeface="Arial" panose="020B0604020202020204" pitchFamily="34" charset="0"/>
              </a:rPr>
              <a:t>0</a:t>
            </a:r>
            <a:endParaRPr kumimoji="0" lang="en-US" altLang="zh-CN" sz="2000" b="0" dirty="0">
              <a:latin typeface="Arial" panose="020B0604020202020204" pitchFamily="34" charset="0"/>
            </a:endParaRPr>
          </a:p>
          <a:p>
            <a:pPr eaLnBrk="0" hangingPunct="0"/>
            <a:r>
              <a:rPr kumimoji="0" lang="zh-CN" altLang="en-US" sz="2000" b="0" dirty="0">
                <a:latin typeface="Arial" panose="020B0604020202020204" pitchFamily="34" charset="0"/>
              </a:rPr>
              <a:t>期权价值 </a:t>
            </a:r>
            <a:r>
              <a:rPr kumimoji="0" lang="en-US" altLang="zh-CN" sz="2000" b="0" dirty="0">
                <a:latin typeface="Arial" panose="020B0604020202020204" pitchFamily="34" charset="0"/>
              </a:rPr>
              <a:t>= </a:t>
            </a:r>
            <a:r>
              <a:rPr kumimoji="0" lang="en-US" altLang="zh-CN" sz="2000" b="0" dirty="0" smtClean="0">
                <a:latin typeface="Arial" panose="020B0604020202020204" pitchFamily="34" charset="0"/>
              </a:rPr>
              <a:t>0</a:t>
            </a:r>
            <a:endParaRPr kumimoji="0" lang="en-US" altLang="zh-CN" sz="2000" b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69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27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6652"/>
            <a:ext cx="7823212" cy="504056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单期二叉树模型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0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52400" y="355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442315" y="1107907"/>
            <a:ext cx="8229600" cy="4743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考虑一个用股票和期权建立的投资组合，使得在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个月后不论股价发生何种变动，这个投资组合的价值都不变。</a:t>
            </a:r>
          </a:p>
          <a:p>
            <a:pPr algn="just"/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因为组合的价值没有不确定性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(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无风险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)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，因此组合的收益应该是无风险利率。</a:t>
            </a:r>
          </a:p>
          <a:p>
            <a:pPr algn="just"/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用无风险利率把组合在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个月后的价值贴现到今天，从而计算出期权的价值。</a:t>
            </a:r>
          </a:p>
          <a:p>
            <a:pPr algn="just"/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组合构建如下：</a:t>
            </a:r>
          </a:p>
          <a:p>
            <a:pPr algn="just">
              <a:buFontTx/>
              <a:buNone/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	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1. 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持有</a:t>
            </a:r>
            <a:r>
              <a:rPr lang="el-GR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Δ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数量的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股票的长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头寸</a:t>
            </a:r>
          </a:p>
          <a:p>
            <a:pPr algn="just">
              <a:buFontTx/>
              <a:buNone/>
            </a:pP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	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持有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一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份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期权的短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头寸</a:t>
            </a:r>
          </a:p>
          <a:p>
            <a:pPr algn="just"/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假设期权的价格为</a:t>
            </a:r>
            <a:r>
              <a:rPr lang="en-US" altLang="zh-CN" sz="2400" i="1" dirty="0">
                <a:latin typeface="华文楷体" panose="02010600040101010101" pitchFamily="2" charset="-122"/>
                <a:ea typeface="华文楷体" panose="02010600040101010101" pitchFamily="2" charset="-122"/>
              </a:rPr>
              <a:t>f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, 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组合在今天的价值为</a:t>
            </a:r>
            <a:r>
              <a:rPr lang="el-GR" altLang="zh-CN" sz="2400" i="1" dirty="0">
                <a:latin typeface="华文楷体" panose="02010600040101010101" pitchFamily="2" charset="-122"/>
                <a:ea typeface="华文楷体" panose="02010600040101010101" pitchFamily="2" charset="-122"/>
              </a:rPr>
              <a:t>Δ</a:t>
            </a:r>
            <a:r>
              <a:rPr lang="en-US" altLang="zh-CN" sz="2400" i="1" dirty="0">
                <a:latin typeface="华文楷体" panose="02010600040101010101" pitchFamily="2" charset="-122"/>
                <a:ea typeface="华文楷体" panose="02010600040101010101" pitchFamily="2" charset="-122"/>
              </a:rPr>
              <a:t>S</a:t>
            </a:r>
            <a:r>
              <a:rPr lang="en-US" altLang="zh-CN" sz="2400" i="1" baseline="-25000" dirty="0">
                <a:latin typeface="华文楷体" panose="02010600040101010101" pitchFamily="2" charset="-122"/>
                <a:ea typeface="华文楷体" panose="02010600040101010101" pitchFamily="2" charset="-122"/>
              </a:rPr>
              <a:t>0 </a:t>
            </a:r>
            <a:r>
              <a:rPr lang="en-US" altLang="zh-CN" sz="2400" i="1" dirty="0">
                <a:latin typeface="华文楷体" panose="02010600040101010101" pitchFamily="2" charset="-122"/>
                <a:ea typeface="华文楷体" panose="02010600040101010101" pitchFamily="2" charset="-122"/>
              </a:rPr>
              <a:t>– f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l-GR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822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28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719572" y="296652"/>
            <a:ext cx="7560840" cy="576064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单期二叉树模型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0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52400" y="355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439491" y="1008062"/>
                <a:ext cx="8229600" cy="51572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69925" indent="-3254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22350" indent="-3508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39850" indent="-31591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81163" indent="-3397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在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3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个月之后，组合的价值如下图所示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algn="just"/>
                <a:endParaRPr lang="en-US" altLang="zh-CN" sz="2400" dirty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algn="just"/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algn="just"/>
                <a:endParaRPr lang="en-US" altLang="zh-CN" sz="2400" dirty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algn="just"/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algn="just"/>
                <a:endParaRPr lang="en-US" altLang="zh-CN" sz="2400" dirty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algn="just"/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因此当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110</a:t>
                </a:r>
                <a:r>
                  <a:rPr lang="el-GR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Δ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-10=90</a:t>
                </a:r>
                <a:r>
                  <a:rPr lang="el-GR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Δ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时，组合没有任何风险，求得</a:t>
                </a:r>
                <a:r>
                  <a:rPr lang="el-GR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Δ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=0.5</a:t>
                </a:r>
                <a:endParaRPr lang="zh-CN" altLang="el-GR" sz="2400" dirty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eaLnBrk="1" hangingPunct="1"/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期权到期时，不论股价如何变动，该组合价值为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45</a:t>
                </a:r>
              </a:p>
              <a:p>
                <a:pPr eaLnBrk="1" hangingPunct="1"/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因此组合在今天的价值为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45</m:t>
                    </m:r>
                    <m:sSup>
                      <m:sSupPr>
                        <m:ctrlPr>
                          <a:rPr lang="en-US" altLang="zh-CN" sz="2400" b="0" i="1" smtClean="0">
                            <a:latin typeface="Cambria Math"/>
                            <a:ea typeface="宋体" panose="02010600030101010101" pitchFamily="2" charset="-122"/>
                          </a:rPr>
                        </m:ctrlPr>
                      </m:sSup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𝑒</m:t>
                        </m:r>
                      </m:e>
                      <m:sup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−0.05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×0.25</m:t>
                        </m:r>
                      </m:sup>
                    </m:sSup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=44.44</m:t>
                    </m:r>
                  </m:oMath>
                </a14:m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eaLnBrk="1" hangingPunct="1"/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所以期权在今天的价格为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𝑓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=100</m:t>
                    </m:r>
                    <m:r>
                      <m:rPr>
                        <m:sty m:val="p"/>
                      </m:rPr>
                      <a:rPr lang="el-GR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Δ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−44.44=5.56</m:t>
                    </m:r>
                  </m:oMath>
                </a14:m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mc:Choice>
        <mc:Fallback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9491" y="1008062"/>
                <a:ext cx="8229600" cy="5157242"/>
              </a:xfrm>
              <a:prstGeom prst="rect">
                <a:avLst/>
              </a:prstGeom>
              <a:blipFill rotWithShape="1">
                <a:blip r:embed="rId3"/>
                <a:stretch>
                  <a:fillRect l="-222" t="-94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0"/>
          <p:cNvGrpSpPr>
            <a:grpSpLocks/>
          </p:cNvGrpSpPr>
          <p:nvPr/>
        </p:nvGrpSpPr>
        <p:grpSpPr bwMode="auto">
          <a:xfrm>
            <a:off x="2315188" y="1638973"/>
            <a:ext cx="4784559" cy="1623613"/>
            <a:chOff x="3338513" y="3287579"/>
            <a:chExt cx="5168827" cy="1903546"/>
          </a:xfrm>
        </p:grpSpPr>
        <p:sp>
          <p:nvSpPr>
            <p:cNvPr id="19" name="Line 2"/>
            <p:cNvSpPr>
              <a:spLocks noChangeShapeType="1"/>
            </p:cNvSpPr>
            <p:nvPr/>
          </p:nvSpPr>
          <p:spPr bwMode="auto">
            <a:xfrm flipV="1">
              <a:off x="3338513" y="3595688"/>
              <a:ext cx="2111375" cy="8159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" name="Line 3"/>
            <p:cNvSpPr>
              <a:spLocks noChangeShapeType="1"/>
            </p:cNvSpPr>
            <p:nvPr/>
          </p:nvSpPr>
          <p:spPr bwMode="auto">
            <a:xfrm>
              <a:off x="3338513" y="4375150"/>
              <a:ext cx="2111375" cy="815975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" name="Rectangle 4"/>
            <p:cNvSpPr>
              <a:spLocks noChangeArrowheads="1"/>
            </p:cNvSpPr>
            <p:nvPr/>
          </p:nvSpPr>
          <p:spPr bwMode="auto">
            <a:xfrm>
              <a:off x="5620997" y="3287579"/>
              <a:ext cx="2886343" cy="4698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hangingPunct="0"/>
              <a:r>
                <a:rPr kumimoji="0" lang="en-US" altLang="zh-CN" sz="2000" b="0" dirty="0" smtClean="0">
                  <a:latin typeface="Arial" panose="020B0604020202020204" pitchFamily="34" charset="0"/>
                </a:rPr>
                <a:t>110</a:t>
              </a:r>
              <a:r>
                <a:rPr kumimoji="0" lang="el-GR" altLang="zh-CN" sz="2000" b="0" dirty="0" smtClean="0">
                  <a:latin typeface="Arial" panose="020B0604020202020204" pitchFamily="34" charset="0"/>
                </a:rPr>
                <a:t>Δ</a:t>
              </a:r>
              <a:r>
                <a:rPr kumimoji="0" lang="en-US" altLang="zh-CN" sz="2000" dirty="0" smtClean="0">
                  <a:latin typeface="Arial" panose="020B0604020202020204" pitchFamily="34" charset="0"/>
                </a:rPr>
                <a:t>-10</a:t>
              </a:r>
              <a:endParaRPr kumimoji="0" lang="en-US" altLang="zh-CN" sz="2000" b="0" dirty="0">
                <a:latin typeface="Arial" panose="020B0604020202020204" pitchFamily="34" charset="0"/>
              </a:endParaRPr>
            </a:p>
          </p:txBody>
        </p:sp>
      </p:grp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4422564" y="3062210"/>
            <a:ext cx="2671763" cy="400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hangingPunct="0"/>
            <a:r>
              <a:rPr kumimoji="0" lang="en-US" altLang="zh-CN" sz="2000" dirty="0" smtClean="0">
                <a:latin typeface="Arial" panose="020B0604020202020204" pitchFamily="34" charset="0"/>
              </a:rPr>
              <a:t>90</a:t>
            </a:r>
            <a:r>
              <a:rPr kumimoji="0" lang="el-GR" altLang="zh-CN" sz="2000" b="0" dirty="0" smtClean="0">
                <a:latin typeface="Arial" panose="020B0604020202020204" pitchFamily="34" charset="0"/>
              </a:rPr>
              <a:t>Δ</a:t>
            </a:r>
            <a:endParaRPr kumimoji="0" lang="en-US" altLang="zh-CN" sz="2000" b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21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29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03200"/>
            <a:ext cx="8543292" cy="525500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单期二叉树模型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0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52400" y="355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359532" y="1008063"/>
            <a:ext cx="8460940" cy="501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推广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到一般情况。假定股票价格为</a:t>
            </a:r>
            <a:r>
              <a:rPr lang="en-US" altLang="zh-CN" sz="2400" i="1" dirty="0">
                <a:latin typeface="华文楷体" panose="02010600040101010101" pitchFamily="2" charset="-122"/>
                <a:ea typeface="华文楷体" panose="02010600040101010101" pitchFamily="2" charset="-122"/>
              </a:rPr>
              <a:t>S</a:t>
            </a:r>
            <a:r>
              <a:rPr lang="en-US" altLang="zh-CN" sz="2400" i="1" baseline="-25000" dirty="0">
                <a:latin typeface="华文楷体" panose="02010600040101010101" pitchFamily="2" charset="-122"/>
                <a:ea typeface="华文楷体" panose="02010600040101010101" pitchFamily="2" charset="-122"/>
              </a:rPr>
              <a:t>0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，一个期权的价格为</a:t>
            </a:r>
            <a:r>
              <a:rPr lang="en-US" altLang="zh-CN" sz="2400" i="1" dirty="0">
                <a:latin typeface="华文楷体" panose="02010600040101010101" pitchFamily="2" charset="-122"/>
                <a:ea typeface="华文楷体" panose="02010600040101010101" pitchFamily="2" charset="-122"/>
              </a:rPr>
              <a:t>f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。假定期权的期限为</a:t>
            </a:r>
            <a:r>
              <a:rPr lang="en-US" altLang="zh-CN" sz="2400" i="1" dirty="0">
                <a:latin typeface="华文楷体" panose="02010600040101010101" pitchFamily="2" charset="-122"/>
                <a:ea typeface="华文楷体" panose="02010600040101010101" pitchFamily="2" charset="-122"/>
              </a:rPr>
              <a:t>T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，在期权期限内，股票价格或者会上涨到</a:t>
            </a:r>
            <a:r>
              <a:rPr lang="en-US" altLang="zh-CN" sz="2400" i="1" dirty="0">
                <a:latin typeface="华文楷体" panose="02010600040101010101" pitchFamily="2" charset="-122"/>
                <a:ea typeface="华文楷体" panose="02010600040101010101" pitchFamily="2" charset="-122"/>
              </a:rPr>
              <a:t>S</a:t>
            </a:r>
            <a:r>
              <a:rPr lang="en-US" altLang="zh-CN" sz="2400" i="1" baseline="-25000" dirty="0">
                <a:latin typeface="华文楷体" panose="02010600040101010101" pitchFamily="2" charset="-122"/>
                <a:ea typeface="华文楷体" panose="02010600040101010101" pitchFamily="2" charset="-122"/>
              </a:rPr>
              <a:t>0</a:t>
            </a:r>
            <a:r>
              <a:rPr lang="en-US" altLang="zh-CN" sz="2400" i="1" dirty="0">
                <a:latin typeface="华文楷体" panose="02010600040101010101" pitchFamily="2" charset="-122"/>
                <a:ea typeface="华文楷体" panose="02010600040101010101" pitchFamily="2" charset="-122"/>
              </a:rPr>
              <a:t>u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，或者会下降到</a:t>
            </a:r>
            <a:r>
              <a:rPr lang="en-US" altLang="zh-CN" sz="2400" i="1" dirty="0">
                <a:latin typeface="华文楷体" panose="02010600040101010101" pitchFamily="2" charset="-122"/>
                <a:ea typeface="华文楷体" panose="02010600040101010101" pitchFamily="2" charset="-122"/>
              </a:rPr>
              <a:t>S</a:t>
            </a:r>
            <a:r>
              <a:rPr lang="en-US" altLang="zh-CN" sz="2400" i="1" baseline="-25000" dirty="0">
                <a:latin typeface="华文楷体" panose="02010600040101010101" pitchFamily="2" charset="-122"/>
                <a:ea typeface="华文楷体" panose="02010600040101010101" pitchFamily="2" charset="-122"/>
              </a:rPr>
              <a:t>0</a:t>
            </a:r>
            <a:r>
              <a:rPr lang="en-US" altLang="zh-CN" sz="2400" i="1" dirty="0">
                <a:latin typeface="华文楷体" panose="02010600040101010101" pitchFamily="2" charset="-122"/>
                <a:ea typeface="华文楷体" panose="02010600040101010101" pitchFamily="2" charset="-122"/>
              </a:rPr>
              <a:t>d</a:t>
            </a:r>
            <a:r>
              <a:rPr lang="zh-CN" altLang="en-US" sz="2400" i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其中</a:t>
            </a:r>
            <a:r>
              <a:rPr lang="en-US" altLang="zh-CN" sz="2400" i="1" dirty="0">
                <a:latin typeface="华文楷体" panose="02010600040101010101" pitchFamily="2" charset="-122"/>
                <a:ea typeface="华文楷体" panose="02010600040101010101" pitchFamily="2" charset="-122"/>
              </a:rPr>
              <a:t>u&gt;1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</a:t>
            </a:r>
            <a:r>
              <a:rPr lang="en-US" altLang="zh-CN" sz="2400" i="1" dirty="0">
                <a:latin typeface="华文楷体" panose="02010600040101010101" pitchFamily="2" charset="-122"/>
                <a:ea typeface="华文楷体" panose="02010600040101010101" pitchFamily="2" charset="-122"/>
              </a:rPr>
              <a:t>d&lt;1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，并且</a:t>
            </a:r>
            <a:r>
              <a:rPr lang="en-US" altLang="zh-CN" sz="2400" i="1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ud</a:t>
            </a:r>
            <a:r>
              <a:rPr lang="en-US" altLang="zh-CN" sz="2400" i="1" dirty="0">
                <a:latin typeface="华文楷体" panose="02010600040101010101" pitchFamily="2" charset="-122"/>
                <a:ea typeface="华文楷体" panose="02010600040101010101" pitchFamily="2" charset="-122"/>
              </a:rPr>
              <a:t>=1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。当股票价格为</a:t>
            </a:r>
            <a:r>
              <a:rPr lang="en-US" altLang="zh-CN" sz="2400" i="1" dirty="0">
                <a:latin typeface="华文楷体" panose="02010600040101010101" pitchFamily="2" charset="-122"/>
                <a:ea typeface="华文楷体" panose="02010600040101010101" pitchFamily="2" charset="-122"/>
              </a:rPr>
              <a:t>S</a:t>
            </a:r>
            <a:r>
              <a:rPr lang="en-US" altLang="zh-CN" sz="2400" i="1" baseline="-25000" dirty="0">
                <a:latin typeface="华文楷体" panose="02010600040101010101" pitchFamily="2" charset="-122"/>
                <a:ea typeface="华文楷体" panose="02010600040101010101" pitchFamily="2" charset="-122"/>
              </a:rPr>
              <a:t>0</a:t>
            </a:r>
            <a:r>
              <a:rPr lang="en-US" altLang="zh-CN" sz="2400" i="1" dirty="0">
                <a:latin typeface="华文楷体" panose="02010600040101010101" pitchFamily="2" charset="-122"/>
                <a:ea typeface="华文楷体" panose="02010600040101010101" pitchFamily="2" charset="-122"/>
              </a:rPr>
              <a:t>u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时，期权收益为</a:t>
            </a:r>
            <a:r>
              <a:rPr lang="en-US" altLang="zh-CN" sz="2400" i="1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f</a:t>
            </a:r>
            <a:r>
              <a:rPr lang="en-US" altLang="zh-CN" sz="2400" i="1" baseline="-25000" dirty="0" err="1">
                <a:latin typeface="华文楷体" panose="02010600040101010101" pitchFamily="2" charset="-122"/>
                <a:ea typeface="华文楷体" panose="02010600040101010101" pitchFamily="2" charset="-122"/>
              </a:rPr>
              <a:t>u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，当股票价格为</a:t>
            </a:r>
            <a:r>
              <a:rPr lang="en-US" altLang="zh-CN" sz="2400" i="1" dirty="0">
                <a:latin typeface="华文楷体" panose="02010600040101010101" pitchFamily="2" charset="-122"/>
                <a:ea typeface="华文楷体" panose="02010600040101010101" pitchFamily="2" charset="-122"/>
              </a:rPr>
              <a:t>S</a:t>
            </a:r>
            <a:r>
              <a:rPr lang="en-US" altLang="zh-CN" sz="2400" i="1" baseline="-25000" dirty="0">
                <a:latin typeface="华文楷体" panose="02010600040101010101" pitchFamily="2" charset="-122"/>
                <a:ea typeface="华文楷体" panose="02010600040101010101" pitchFamily="2" charset="-122"/>
              </a:rPr>
              <a:t>0</a:t>
            </a:r>
            <a:r>
              <a:rPr lang="en-US" altLang="zh-CN" sz="2400" i="1" dirty="0">
                <a:latin typeface="华文楷体" panose="02010600040101010101" pitchFamily="2" charset="-122"/>
                <a:ea typeface="华文楷体" panose="02010600040101010101" pitchFamily="2" charset="-122"/>
              </a:rPr>
              <a:t>d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时，期权收益为</a:t>
            </a:r>
            <a:r>
              <a:rPr lang="en-US" altLang="zh-CN" sz="2400" i="1" dirty="0" err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f</a:t>
            </a:r>
            <a:r>
              <a:rPr lang="en-US" altLang="zh-CN" sz="2400" i="1" baseline="-25000" dirty="0" err="1" smtClean="0">
                <a:latin typeface="华文楷体" panose="02010600040101010101" pitchFamily="2" charset="-122"/>
                <a:ea typeface="华文楷体" panose="02010600040101010101" pitchFamily="2" charset="-122"/>
              </a:rPr>
              <a:t>d</a:t>
            </a:r>
            <a:endParaRPr lang="zh-CN" altLang="en-US" sz="24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just"/>
            <a:endParaRPr lang="en-US" altLang="zh-CN" sz="2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6" name="Group 9"/>
          <p:cNvGrpSpPr>
            <a:grpSpLocks/>
          </p:cNvGrpSpPr>
          <p:nvPr/>
        </p:nvGrpSpPr>
        <p:grpSpPr bwMode="auto">
          <a:xfrm>
            <a:off x="2930876" y="2888940"/>
            <a:ext cx="3086100" cy="2646363"/>
            <a:chOff x="2602" y="2285"/>
            <a:chExt cx="1944" cy="1528"/>
          </a:xfrm>
        </p:grpSpPr>
        <p:sp>
          <p:nvSpPr>
            <p:cNvPr id="17" name="Line 4"/>
            <p:cNvSpPr>
              <a:spLocks noChangeShapeType="1"/>
            </p:cNvSpPr>
            <p:nvPr/>
          </p:nvSpPr>
          <p:spPr bwMode="auto">
            <a:xfrm flipV="1">
              <a:off x="2852" y="2612"/>
              <a:ext cx="1263" cy="46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2" name="Line 5"/>
            <p:cNvSpPr>
              <a:spLocks noChangeShapeType="1"/>
            </p:cNvSpPr>
            <p:nvPr/>
          </p:nvSpPr>
          <p:spPr bwMode="auto">
            <a:xfrm>
              <a:off x="2852" y="3072"/>
              <a:ext cx="1263" cy="46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4090" y="2285"/>
              <a:ext cx="456" cy="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hangingPunct="0"/>
              <a:r>
                <a:rPr kumimoji="0" lang="en-US" altLang="zh-CN" sz="3200" b="0" i="1"/>
                <a:t>S</a:t>
              </a:r>
              <a:r>
                <a:rPr kumimoji="0" lang="en-CA" altLang="zh-CN" sz="3200" b="0" baseline="-25000"/>
                <a:t>0</a:t>
              </a:r>
              <a:r>
                <a:rPr kumimoji="0" lang="en-US" altLang="zh-CN" sz="3200" b="0" i="1"/>
                <a:t>u</a:t>
              </a:r>
              <a:endParaRPr kumimoji="0" lang="en-US" altLang="zh-CN" sz="3200" b="0"/>
            </a:p>
            <a:p>
              <a:pPr eaLnBrk="0" hangingPunct="0"/>
              <a:r>
                <a:rPr kumimoji="0" lang="en-US" altLang="zh-CN" sz="3200" b="0"/>
                <a:t> ƒ</a:t>
              </a:r>
              <a:r>
                <a:rPr kumimoji="0" lang="en-US" altLang="zh-CN" sz="3200" b="0" i="1" baseline="-25000"/>
                <a:t>u</a:t>
              </a:r>
              <a:endParaRPr kumimoji="0" lang="en-US" altLang="zh-CN" sz="3200" b="0" i="1" baseline="-25000">
                <a:latin typeface="Arial" panose="020B0604020202020204" pitchFamily="34" charset="0"/>
              </a:endParaRPr>
            </a:p>
          </p:txBody>
        </p:sp>
        <p:sp>
          <p:nvSpPr>
            <p:cNvPr id="25" name="Rectangle 7"/>
            <p:cNvSpPr>
              <a:spLocks noChangeArrowheads="1"/>
            </p:cNvSpPr>
            <p:nvPr/>
          </p:nvSpPr>
          <p:spPr bwMode="auto">
            <a:xfrm>
              <a:off x="4090" y="3197"/>
              <a:ext cx="456" cy="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hangingPunct="0"/>
              <a:r>
                <a:rPr kumimoji="0" lang="en-US" altLang="zh-CN" sz="3200" b="0" i="1"/>
                <a:t>S</a:t>
              </a:r>
              <a:r>
                <a:rPr kumimoji="0" lang="en-CA" altLang="zh-CN" sz="3200" b="0" baseline="-25000"/>
                <a:t>0</a:t>
              </a:r>
              <a:r>
                <a:rPr kumimoji="0" lang="en-US" altLang="zh-CN" sz="3200" b="0" i="1"/>
                <a:t>d</a:t>
              </a:r>
            </a:p>
            <a:p>
              <a:pPr eaLnBrk="0" hangingPunct="0"/>
              <a:r>
                <a:rPr kumimoji="0" lang="en-US" altLang="zh-CN" sz="3200" b="0"/>
                <a:t> ƒ</a:t>
              </a:r>
              <a:r>
                <a:rPr kumimoji="0" lang="en-US" altLang="zh-CN" sz="3200" b="0" i="1" baseline="-25000"/>
                <a:t>d</a:t>
              </a:r>
              <a:endParaRPr kumimoji="0" lang="en-US" altLang="zh-CN" sz="3200" b="0" i="1" baseline="-25000">
                <a:latin typeface="Arial" panose="020B0604020202020204" pitchFamily="34" charset="0"/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/>
          </p:nvSpPr>
          <p:spPr bwMode="auto">
            <a:xfrm>
              <a:off x="2602" y="2765"/>
              <a:ext cx="328" cy="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0" hangingPunct="0"/>
              <a:r>
                <a:rPr kumimoji="0" lang="en-US" altLang="zh-CN" sz="3200" b="0" i="1" dirty="0"/>
                <a:t>S</a:t>
              </a:r>
              <a:r>
                <a:rPr kumimoji="0" lang="en-CA" altLang="zh-CN" sz="3200" b="0" baseline="-25000" dirty="0"/>
                <a:t>0</a:t>
              </a:r>
              <a:endParaRPr kumimoji="0" lang="en-US" altLang="zh-CN" sz="3200" b="0" dirty="0"/>
            </a:p>
            <a:p>
              <a:pPr eaLnBrk="0" hangingPunct="0"/>
              <a:r>
                <a:rPr kumimoji="0" lang="en-US" altLang="zh-CN" sz="3200" b="0" dirty="0"/>
                <a:t>ƒ</a:t>
              </a:r>
              <a:endParaRPr kumimoji="0" lang="en-US" altLang="zh-CN" sz="3200" b="0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609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3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6652"/>
            <a:ext cx="8543292" cy="720080"/>
          </a:xfrm>
        </p:spPr>
        <p:txBody>
          <a:bodyPr/>
          <a:lstStyle/>
          <a:p>
            <a:pPr lvl="0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第一节 </a:t>
            </a:r>
            <a:r>
              <a:rPr lang="zh-CN" altLang="zh-CN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远期</a:t>
            </a:r>
            <a:r>
              <a:rPr lang="zh-CN" altLang="zh-CN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与期货市场的交易机制及定价</a:t>
            </a:r>
            <a:r>
              <a:rPr lang="zh-CN" altLang="zh-CN" dirty="0"/>
              <a:t/>
            </a:r>
            <a:br>
              <a:rPr lang="zh-CN" altLang="zh-CN" dirty="0"/>
            </a:br>
            <a:endParaRPr lang="en-US" altLang="zh-CN" dirty="0" smtClean="0">
              <a:ea typeface="宋体" panose="0201060003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一、远期</a:t>
            </a: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与期货合约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交易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双方在今天达成的协议</a:t>
            </a: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在将来约定的时间以约定的价格买入或卖出特定数量的资产</a:t>
            </a: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远期合约</a:t>
            </a:r>
            <a:r>
              <a:rPr lang="en-US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(Forwards)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在场外市场交易，非标准化合约</a:t>
            </a: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期货合约</a:t>
            </a:r>
            <a:r>
              <a:rPr lang="en-US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(Futures)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在交易所内交易，标准化合约</a:t>
            </a: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远期与期货合约的标的物又称标的资产或基础资产，可包括：</a:t>
            </a: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en-US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1. 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股票、外汇、债券等金融资产</a:t>
            </a: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en-US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2. 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商品资产，如黄金、原油、大豆、小麦、咖啡等</a:t>
            </a: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en-US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3. 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股票指数、商品指数、利率等金融或宏观变量</a:t>
            </a: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endParaRPr lang="en-US" altLang="zh-CN" sz="2200" dirty="0" smtClean="0"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30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6652"/>
            <a:ext cx="8543292" cy="576064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单期二叉树模型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0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52400" y="355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3"/>
              <p:cNvSpPr txBox="1">
                <a:spLocks noChangeArrowheads="1"/>
              </p:cNvSpPr>
              <p:nvPr/>
            </p:nvSpPr>
            <p:spPr bwMode="auto">
              <a:xfrm>
                <a:off x="359532" y="1008063"/>
                <a:ext cx="8460940" cy="50132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69925" indent="-3254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22350" indent="-3508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39850" indent="-31591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81163" indent="-3397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zh-CN" altLang="da-DK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考虑一个投资组合，持有</a:t>
                </a:r>
                <a:r>
                  <a:rPr lang="el-GR" altLang="zh-CN" sz="2400" dirty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Δ</a:t>
                </a:r>
                <a:r>
                  <a:rPr lang="zh-CN" altLang="en-US" sz="2400" dirty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数量的股票，并卖出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一份期权</a:t>
                </a:r>
                <a:r>
                  <a:rPr lang="zh-CN" altLang="en-US" sz="2400" dirty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。组合在期末的收益如下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：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algn="just"/>
                <a:endParaRPr lang="en-US" altLang="zh-CN" sz="2400" dirty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algn="just"/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algn="just"/>
                <a:endParaRPr lang="en-US" altLang="zh-CN" sz="2400" dirty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algn="just"/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algn="just"/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要使组合没有风险，需有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latin typeface="Cambria Math"/>
                            <a:ea typeface="宋体" panose="02010600030101010101" pitchFamily="2" charset="-122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𝑆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0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𝑢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∆−</m:t>
                    </m:r>
                    <m:sSub>
                      <m:sSubPr>
                        <m:ctrlPr>
                          <a:rPr lang="en-US" altLang="zh-CN" sz="2400" b="0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sz="2400" i="1">
                            <a:latin typeface="Cambria Math"/>
                            <a:ea typeface="宋体" panose="02010600030101010101" pitchFamily="2" charset="-122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𝑆</m:t>
                        </m:r>
                      </m:e>
                      <m:sub>
                        <m:r>
                          <a:rPr lang="en-US" altLang="zh-CN" sz="2400" i="1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0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𝑑</m:t>
                    </m:r>
                    <m:r>
                      <a:rPr lang="en-US" altLang="zh-CN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∆−</m:t>
                    </m:r>
                    <m:sSub>
                      <m:sSubPr>
                        <m:ctrlPr>
                          <a:rPr lang="en-US" altLang="zh-CN" sz="24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，因此</a:t>
                </a:r>
                <a:endParaRPr lang="zh-CN" altLang="en-US" sz="2400" dirty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algn="just">
                  <a:buNone/>
                </a:pPr>
                <a:endParaRPr lang="en-US" altLang="zh-CN" sz="2400" i="1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altLang="zh-CN" sz="24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zh-CN" sz="24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zh-CN" sz="24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mc:Choice>
        <mc:Fallback>
          <p:sp>
            <p:nvSpPr>
              <p:cNvPr id="15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9532" y="1008063"/>
                <a:ext cx="8460940" cy="5013225"/>
              </a:xfrm>
              <a:prstGeom prst="rect">
                <a:avLst/>
              </a:prstGeom>
              <a:blipFill rotWithShape="1">
                <a:blip r:embed="rId3"/>
                <a:stretch>
                  <a:fillRect l="-288" t="-972" r="-108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Line 5"/>
          <p:cNvSpPr>
            <a:spLocks noChangeShapeType="1"/>
          </p:cNvSpPr>
          <p:nvPr/>
        </p:nvSpPr>
        <p:spPr bwMode="auto">
          <a:xfrm>
            <a:off x="2600496" y="2662553"/>
            <a:ext cx="2116138" cy="3873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4724571" y="1938653"/>
            <a:ext cx="1225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hangingPunct="0">
              <a:spcBef>
                <a:spcPct val="20000"/>
              </a:spcBef>
            </a:pPr>
            <a:r>
              <a:rPr kumimoji="0" lang="en-US" altLang="zh-CN" sz="2000" b="0" i="1" dirty="0"/>
              <a:t>S</a:t>
            </a:r>
            <a:r>
              <a:rPr kumimoji="0" lang="en-CA" altLang="zh-CN" sz="2000" b="0" baseline="-25000" dirty="0"/>
              <a:t>0</a:t>
            </a:r>
            <a:r>
              <a:rPr kumimoji="0" lang="en-US" altLang="zh-CN" sz="2000" b="0" i="1" dirty="0" err="1"/>
              <a:t>u</a:t>
            </a:r>
            <a:r>
              <a:rPr kumimoji="0" lang="en-US" altLang="zh-CN" sz="2000" b="0" dirty="0" err="1">
                <a:latin typeface="Symbol" panose="05050102010706020507" pitchFamily="18" charset="2"/>
              </a:rPr>
              <a:t>D</a:t>
            </a:r>
            <a:r>
              <a:rPr kumimoji="0" lang="en-US" altLang="zh-CN" sz="2000" b="0" dirty="0">
                <a:latin typeface="Symbol" panose="05050102010706020507" pitchFamily="18" charset="2"/>
              </a:rPr>
              <a:t> </a:t>
            </a:r>
            <a:r>
              <a:rPr kumimoji="0" lang="en-US" altLang="zh-CN" sz="2000" b="0" dirty="0">
                <a:latin typeface="Arial" panose="020B0604020202020204" pitchFamily="34" charset="0"/>
              </a:rPr>
              <a:t>– </a:t>
            </a:r>
            <a:r>
              <a:rPr kumimoji="0" lang="en-US" altLang="zh-CN" sz="2000" b="0" dirty="0" err="1"/>
              <a:t>ƒ</a:t>
            </a:r>
            <a:r>
              <a:rPr kumimoji="0" lang="en-US" altLang="zh-CN" sz="2000" b="0" i="1" baseline="-25000" dirty="0" err="1"/>
              <a:t>u</a:t>
            </a:r>
            <a:endParaRPr kumimoji="0" lang="en-US" altLang="zh-CN" sz="2000" b="0" i="1" baseline="-25000" dirty="0"/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4726159" y="2870516"/>
            <a:ext cx="12827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0" hangingPunct="0">
              <a:spcBef>
                <a:spcPct val="20000"/>
              </a:spcBef>
            </a:pPr>
            <a:r>
              <a:rPr kumimoji="0" lang="en-US" altLang="zh-CN" sz="2000" b="0" i="1"/>
              <a:t>S</a:t>
            </a:r>
            <a:r>
              <a:rPr kumimoji="0" lang="en-CA" altLang="zh-CN" sz="2000" b="0" baseline="-25000"/>
              <a:t>0</a:t>
            </a:r>
            <a:r>
              <a:rPr kumimoji="0" lang="en-US" altLang="zh-CN" sz="2000" b="0" i="1"/>
              <a:t>d</a:t>
            </a:r>
            <a:r>
              <a:rPr kumimoji="0" lang="en-US" altLang="zh-CN" sz="2000" b="0">
                <a:latin typeface="Symbol" panose="05050102010706020507" pitchFamily="18" charset="2"/>
              </a:rPr>
              <a:t>D </a:t>
            </a:r>
            <a:r>
              <a:rPr kumimoji="0" lang="en-US" altLang="zh-CN" sz="2000" b="0">
                <a:latin typeface="Arial" panose="020B0604020202020204" pitchFamily="34" charset="0"/>
              </a:rPr>
              <a:t>– </a:t>
            </a:r>
            <a:r>
              <a:rPr kumimoji="0" lang="en-US" altLang="zh-CN" sz="2000" b="0"/>
              <a:t>ƒ</a:t>
            </a:r>
            <a:r>
              <a:rPr kumimoji="0" lang="en-US" altLang="zh-CN" sz="2000" b="0" i="1" baseline="-25000"/>
              <a:t>d</a:t>
            </a:r>
          </a:p>
        </p:txBody>
      </p:sp>
      <p:sp>
        <p:nvSpPr>
          <p:cNvPr id="23" name="Line 9"/>
          <p:cNvSpPr>
            <a:spLocks noChangeShapeType="1"/>
          </p:cNvSpPr>
          <p:nvPr/>
        </p:nvSpPr>
        <p:spPr bwMode="auto">
          <a:xfrm flipV="1">
            <a:off x="2565571" y="2195828"/>
            <a:ext cx="2130425" cy="457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217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31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791580" y="296652"/>
            <a:ext cx="7524836" cy="576064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单期二叉树模型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0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52400" y="355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359532" y="1008063"/>
            <a:ext cx="8460940" cy="501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altLang="zh-CN" sz="2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511932" y="1160463"/>
                <a:ext cx="8460940" cy="50132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69925" indent="-3254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22350" indent="-3508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39850" indent="-31591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81163" indent="-3397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/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此时该组合是无风险的，因此贴现值为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algn="just">
                  <a:buNone/>
                </a:pP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zh-CN" sz="2400" b="0" i="1" smtClean="0">
                              <a:latin typeface="Cambria Math"/>
                              <a:ea typeface="宋体" panose="02010600030101010101" pitchFamily="2" charset="-122"/>
                            </a:rPr>
                          </m:ctrlPr>
                        </m:d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𝑢</m:t>
                          </m:r>
                          <m:sSub>
                            <m:sSubPr>
                              <m:ctrlPr>
                                <a:rPr lang="en-US" altLang="zh-CN" sz="2400" b="0" i="1" smtClean="0">
                                  <a:latin typeface="Cambria Math"/>
                                  <a:ea typeface="宋体" panose="02010600030101010101" pitchFamily="2" charset="-122"/>
                                </a:rPr>
                              </m:ctrlPr>
                            </m:sSubPr>
                            <m:e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∆−</m:t>
                          </m:r>
                          <m:sSub>
                            <m:sSubPr>
                              <m:ctrlPr>
                                <a:rPr lang="en-US" altLang="zh-CN" sz="24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e>
                      </m:d>
                      <m:sSup>
                        <m:sSupPr>
                          <m:ctrlPr>
                            <a:rPr lang="en-US" altLang="zh-CN" sz="2400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𝑟𝑇</m:t>
                          </m:r>
                        </m:sup>
                      </m:sSup>
                    </m:oMath>
                  </m:oMathPara>
                </a14:m>
                <a:endParaRPr lang="en-US" altLang="zh-CN" sz="2400" dirty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algn="just"/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algn="just"/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将求得的</a:t>
                </a:r>
                <a:r>
                  <a:rPr lang="el-GR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Δ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值带入上式并整理后得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algn="just">
                  <a:buNone/>
                </a:pPr>
                <a:endParaRPr lang="en-US" altLang="zh-CN" sz="2400" b="0" i="1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0" i="1" smtClean="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𝑓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</m:t>
                      </m:r>
                      <m:sSup>
                        <m:sSupPr>
                          <m:ctrlPr>
                            <a:rPr lang="en-US" altLang="zh-CN" sz="2400" b="0" i="1" smtClean="0">
                              <a:latin typeface="Cambria Math"/>
                              <a:ea typeface="宋体" panose="02010600030101010101" pitchFamily="2" charset="-122"/>
                            </a:rPr>
                          </m:ctrlPr>
                        </m:sSup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𝑒</m:t>
                          </m:r>
                        </m:e>
                        <m:sup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−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𝑟𝑇</m:t>
                          </m:r>
                        </m:sup>
                      </m:sSup>
                      <m:r>
                        <a:rPr lang="en-US" altLang="zh-CN" sz="2400" b="0" i="1" smtClean="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[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𝑝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/>
                              <a:ea typeface="宋体" panose="02010600030101010101" pitchFamily="2" charset="-122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𝑢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+(1−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𝑝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)</m:t>
                      </m:r>
                      <m:sSub>
                        <m:sSubPr>
                          <m:ctrlPr>
                            <a:rPr lang="en-US" altLang="zh-CN" sz="2400" b="0" i="1" smtClean="0">
                              <a:latin typeface="Cambria Math"/>
                              <a:ea typeface="宋体" panose="02010600030101010101" pitchFamily="2" charset="-122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𝑓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𝑑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]</m:t>
                      </m:r>
                    </m:oMath>
                  </m:oMathPara>
                </a14:m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algn="just"/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algn="just"/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其中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0" i="1" smtClean="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𝑝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  <a:ea typeface="宋体" panose="02010600030101010101" pitchFamily="2" charset="-122"/>
                        </a:rPr>
                        <m:t>=</m:t>
                      </m:r>
                      <m:f>
                        <m:fPr>
                          <m:ctrlPr>
                            <a:rPr lang="en-US" altLang="zh-CN" sz="2400" b="0" i="1" smtClean="0">
                              <a:latin typeface="Cambria Math"/>
                              <a:ea typeface="宋体" panose="02010600030101010101" pitchFamily="2" charset="-122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CN" sz="2400" b="0" i="1" smtClean="0">
                                  <a:latin typeface="Cambria Math"/>
                                  <a:ea typeface="宋体" panose="02010600030101010101" pitchFamily="2" charset="-122"/>
                                </a:rPr>
                              </m:ctrlPr>
                            </m:sSupPr>
                            <m:e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  <a:ea typeface="宋体" panose="02010600030101010101" pitchFamily="2" charset="-122"/>
                                </a:rPr>
                                <m:t>𝑟𝑇</m:t>
                              </m:r>
                            </m:sup>
                          </m:sSup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−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𝑑</m:t>
                          </m:r>
                        </m:num>
                        <m:den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𝑢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−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  <a:ea typeface="宋体" panose="02010600030101010101" pitchFamily="2" charset="-122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en-US" altLang="zh-CN" sz="2400" dirty="0" smtClean="0"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mc:Choice>
        <mc:Fallback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1932" y="1160463"/>
                <a:ext cx="8460940" cy="5013225"/>
              </a:xfrm>
              <a:prstGeom prst="rect">
                <a:avLst/>
              </a:prstGeom>
              <a:blipFill rotWithShape="1">
                <a:blip r:embed="rId3"/>
                <a:stretch>
                  <a:fillRect l="-288" t="-97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384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32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6652"/>
            <a:ext cx="8543292" cy="711411"/>
          </a:xfrm>
        </p:spPr>
        <p:txBody>
          <a:bodyPr/>
          <a:lstStyle/>
          <a:p>
            <a:pPr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（二）布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莱克</a:t>
            </a:r>
            <a:r>
              <a:rPr lang="en-US" altLang="zh-CN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-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斯科尔斯期权定价模型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0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52400" y="355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359532" y="1008063"/>
            <a:ext cx="8460940" cy="501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altLang="zh-CN" sz="2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511932" y="1160463"/>
            <a:ext cx="8460940" cy="501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da-DK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假设</a:t>
            </a:r>
            <a:r>
              <a:rPr lang="zh-CN" altLang="da-DK" sz="2400" dirty="0">
                <a:latin typeface="宋体" panose="02010600030101010101" pitchFamily="2" charset="-122"/>
                <a:ea typeface="宋体" panose="02010600030101010101" pitchFamily="2" charset="-122"/>
              </a:rPr>
              <a:t>条件：</a:t>
            </a:r>
          </a:p>
          <a:p>
            <a:pPr>
              <a:buFontTx/>
              <a:buNone/>
            </a:pPr>
            <a:r>
              <a:rPr lang="zh-CN" altLang="da-DK" sz="2400" dirty="0">
                <a:latin typeface="宋体" panose="02010600030101010101" pitchFamily="2" charset="-122"/>
                <a:ea typeface="宋体" panose="02010600030101010101" pitchFamily="2" charset="-122"/>
              </a:rPr>
              <a:t>	</a:t>
            </a:r>
            <a:r>
              <a:rPr lang="da-DK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1. </a:t>
            </a:r>
            <a:r>
              <a:rPr lang="zh-CN" altLang="da-DK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股价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连续变动并</a:t>
            </a:r>
            <a:r>
              <a:rPr lang="zh-CN" altLang="da-DK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服从对数正态分布</a:t>
            </a:r>
            <a:endParaRPr lang="zh-CN" altLang="da-DK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buFontTx/>
              <a:buNone/>
            </a:pPr>
            <a:r>
              <a:rPr lang="zh-CN" altLang="da-DK" sz="2400" dirty="0">
                <a:latin typeface="宋体" panose="02010600030101010101" pitchFamily="2" charset="-122"/>
                <a:ea typeface="宋体" panose="02010600030101010101" pitchFamily="2" charset="-122"/>
              </a:rPr>
              <a:t>	</a:t>
            </a:r>
            <a:r>
              <a:rPr lang="da-DK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2. </a:t>
            </a:r>
            <a:r>
              <a:rPr lang="zh-CN" altLang="da-DK" sz="2400" dirty="0">
                <a:latin typeface="宋体" panose="02010600030101010101" pitchFamily="2" charset="-122"/>
                <a:ea typeface="宋体" panose="02010600030101010101" pitchFamily="2" charset="-122"/>
              </a:rPr>
              <a:t>期权价格由股价决定，即期权价格和股价受同一种不确定性的</a:t>
            </a:r>
            <a:r>
              <a:rPr lang="zh-CN" altLang="da-DK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影响</a:t>
            </a:r>
            <a:endParaRPr lang="zh-CN" altLang="da-DK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buFontTx/>
              <a:buNone/>
            </a:pPr>
            <a:r>
              <a:rPr lang="zh-CN" altLang="da-DK" sz="2400" dirty="0">
                <a:latin typeface="宋体" panose="02010600030101010101" pitchFamily="2" charset="-122"/>
                <a:ea typeface="宋体" panose="02010600030101010101" pitchFamily="2" charset="-122"/>
              </a:rPr>
              <a:t>	</a:t>
            </a:r>
            <a:r>
              <a:rPr lang="da-DK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3. </a:t>
            </a:r>
            <a:r>
              <a:rPr lang="zh-CN" altLang="da-DK" sz="2400" dirty="0">
                <a:latin typeface="宋体" panose="02010600030101010101" pitchFamily="2" charset="-122"/>
                <a:ea typeface="宋体" panose="02010600030101010101" pitchFamily="2" charset="-122"/>
              </a:rPr>
              <a:t>我们可以用股票和期权来构建一个投资组合，这个投资组合是无风险</a:t>
            </a:r>
            <a:r>
              <a:rPr lang="zh-CN" altLang="da-DK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endParaRPr lang="zh-CN" altLang="da-DK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buFontTx/>
              <a:buNone/>
            </a:pPr>
            <a:r>
              <a:rPr lang="zh-CN" altLang="da-DK" sz="2400" dirty="0">
                <a:latin typeface="宋体" panose="02010600030101010101" pitchFamily="2" charset="-122"/>
                <a:ea typeface="宋体" panose="02010600030101010101" pitchFamily="2" charset="-122"/>
              </a:rPr>
              <a:t>	</a:t>
            </a:r>
            <a:r>
              <a:rPr lang="da-DK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4. </a:t>
            </a:r>
            <a:r>
              <a:rPr lang="zh-CN" altLang="da-DK" sz="2400" dirty="0">
                <a:latin typeface="宋体" panose="02010600030101010101" pitchFamily="2" charset="-122"/>
                <a:ea typeface="宋体" panose="02010600030101010101" pitchFamily="2" charset="-122"/>
              </a:rPr>
              <a:t>市场不存在套利。</a:t>
            </a:r>
          </a:p>
          <a:p>
            <a:pPr>
              <a:buFontTx/>
              <a:buNone/>
            </a:pPr>
            <a:r>
              <a:rPr lang="zh-CN" altLang="da-DK" sz="2400" dirty="0">
                <a:latin typeface="宋体" panose="02010600030101010101" pitchFamily="2" charset="-122"/>
                <a:ea typeface="宋体" panose="02010600030101010101" pitchFamily="2" charset="-122"/>
              </a:rPr>
              <a:t>	</a:t>
            </a:r>
            <a:r>
              <a:rPr lang="da-DK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5. </a:t>
            </a:r>
            <a:r>
              <a:rPr lang="zh-CN" altLang="da-DK" sz="2400" dirty="0">
                <a:latin typeface="宋体" panose="02010600030101010101" pitchFamily="2" charset="-122"/>
                <a:ea typeface="宋体" panose="02010600030101010101" pitchFamily="2" charset="-122"/>
              </a:rPr>
              <a:t>根据无套利条件</a:t>
            </a:r>
            <a:r>
              <a:rPr lang="zh-CN" altLang="da-DK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无</a:t>
            </a:r>
            <a:r>
              <a:rPr lang="zh-CN" altLang="da-DK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风险</a:t>
            </a:r>
            <a:r>
              <a:rPr lang="zh-CN" altLang="da-DK" sz="2400" dirty="0">
                <a:latin typeface="宋体" panose="02010600030101010101" pitchFamily="2" charset="-122"/>
                <a:ea typeface="宋体" panose="02010600030101010101" pitchFamily="2" charset="-122"/>
              </a:rPr>
              <a:t>的投资组合的回报必然是无风险</a:t>
            </a:r>
            <a:r>
              <a:rPr lang="zh-CN" altLang="da-DK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利率</a:t>
            </a:r>
            <a:endParaRPr lang="zh-CN" altLang="da-DK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da-DK" sz="2400" dirty="0">
                <a:latin typeface="宋体" panose="02010600030101010101" pitchFamily="2" charset="-122"/>
                <a:ea typeface="宋体" panose="02010600030101010101" pitchFamily="2" charset="-122"/>
              </a:rPr>
              <a:t>根据以上条件，可以推导出期权价格必须满足的</a:t>
            </a:r>
            <a:r>
              <a:rPr lang="zh-CN" altLang="da-DK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微分方程</a:t>
            </a:r>
            <a:endParaRPr lang="zh-CN" altLang="da-DK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da-DK" sz="2400" dirty="0">
                <a:latin typeface="宋体" panose="02010600030101010101" pitchFamily="2" charset="-122"/>
                <a:ea typeface="宋体" panose="02010600030101010101" pitchFamily="2" charset="-122"/>
              </a:rPr>
              <a:t>解此微分方程，可以得到期权价格</a:t>
            </a:r>
            <a:r>
              <a:rPr lang="zh-CN" altLang="da-DK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解析表达式</a:t>
            </a:r>
            <a:endParaRPr lang="en-US" altLang="zh-CN" sz="2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94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33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647564" y="296652"/>
            <a:ext cx="7740860" cy="612068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布莱克</a:t>
            </a:r>
            <a:r>
              <a:rPr lang="en-US" altLang="zh-CN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-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斯科尔斯期权定价模型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0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52400" y="355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359532" y="1008063"/>
            <a:ext cx="8460940" cy="501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altLang="zh-CN" sz="2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511932" y="1160463"/>
            <a:ext cx="8460940" cy="501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欧式看涨期权的价格</a:t>
            </a:r>
            <a:endParaRPr lang="en-US" altLang="zh-CN" sz="2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24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2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其中</a:t>
            </a:r>
            <a:endParaRPr lang="en-US" altLang="zh-CN" sz="2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12" name="Object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5541906"/>
              </p:ext>
            </p:extLst>
          </p:nvPr>
        </p:nvGraphicFramePr>
        <p:xfrm>
          <a:off x="2987824" y="1777199"/>
          <a:ext cx="3325986" cy="525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2" name="Equation" r:id="rId4" imgW="1612800" imgH="241200" progId="Equation.DSMT4">
                  <p:embed/>
                </p:oleObj>
              </mc:Choice>
              <mc:Fallback>
                <p:oleObj name="Equation" r:id="rId4" imgW="1612800" imgH="241200" progId="Equation.DSMT4">
                  <p:embed/>
                  <p:pic>
                    <p:nvPicPr>
                      <p:cNvPr id="16466" name="Object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824" y="1777199"/>
                        <a:ext cx="3325986" cy="52505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3388201"/>
              </p:ext>
            </p:extLst>
          </p:nvPr>
        </p:nvGraphicFramePr>
        <p:xfrm>
          <a:off x="2843808" y="2782094"/>
          <a:ext cx="3443002" cy="22310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3" name="Equation" r:id="rId6" imgW="1904760" imgH="1155600" progId="Equation.DSMT4">
                  <p:embed/>
                </p:oleObj>
              </mc:Choice>
              <mc:Fallback>
                <p:oleObj name="Equation" r:id="rId6" imgW="1904760" imgH="1155600" progId="Equation.DSMT4">
                  <p:embed/>
                  <p:pic>
                    <p:nvPicPr>
                      <p:cNvPr id="16467" name="Object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808" y="2782094"/>
                        <a:ext cx="3443002" cy="22310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824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34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6652"/>
            <a:ext cx="8543292" cy="938212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布莱克</a:t>
            </a:r>
            <a:r>
              <a:rPr lang="en-US" altLang="zh-CN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-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斯科尔斯期权定价模型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03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52400" y="355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000" b="0" i="0" u="none" strike="noStrike" cap="none" normalizeH="0" baseline="0" smtClean="0">
                <a:ln>
                  <a:noFill/>
                </a:ln>
                <a:solidFill>
                  <a:srgbClr val="282828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0" lang="en-US" altLang="zh-CN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zh-CN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359532" y="1008063"/>
            <a:ext cx="8460940" cy="501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US" altLang="zh-CN" sz="2400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3"/>
              <p:cNvSpPr txBox="1">
                <a:spLocks noChangeArrowheads="1"/>
              </p:cNvSpPr>
              <p:nvPr/>
            </p:nvSpPr>
            <p:spPr bwMode="auto">
              <a:xfrm>
                <a:off x="511932" y="1160463"/>
                <a:ext cx="8460940" cy="50132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69925" indent="-3254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22350" indent="-350838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39850" indent="-31591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81163" indent="-33972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欧式看跌期权的价格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endParaRPr lang="en-US" altLang="zh-CN" sz="2400" dirty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该公式也可根据看跌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-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看涨期权平价关系式，在已知看涨期权价格的条件下推导得出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例：已知股价为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50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，无风险收益率为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10%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，股价波动率为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30%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，求欧式平值看跌期权的价格。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>
                  <a:buNone/>
                </a:pP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   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解：该题中，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i="1" smtClean="0">
                            <a:latin typeface="Cambria Math"/>
                            <a:ea typeface="宋体" panose="02010600030101010101" pitchFamily="2" charset="-122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𝑆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  <a:ea typeface="宋体" panose="02010600030101010101" pitchFamily="2" charset="-122"/>
                          </a:rPr>
                          <m:t>0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=50,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𝐾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=50,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𝑟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=10%,</m:t>
                    </m:r>
                    <m:r>
                      <a:rPr lang="zh-CN" altLang="en-US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𝜎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=30%,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𝑇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=0.25</m:t>
                    </m:r>
                  </m:oMath>
                </a14:m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pPr marL="0" indent="0">
                  <a:buNone/>
                </a:pP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   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应用上述公式，得出欧式看跌期权的价格为</a:t>
                </a:r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𝑝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  <a:ea typeface="宋体" panose="02010600030101010101" pitchFamily="2" charset="-122"/>
                      </a:rPr>
                      <m:t>=2.37</m:t>
                    </m:r>
                  </m:oMath>
                </a14:m>
                <a:endParaRPr lang="en-US" altLang="zh-CN" sz="2400" b="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  <a:p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用该公式或者用看跌</a:t>
                </a:r>
                <a:r>
                  <a:rPr lang="en-US" altLang="zh-CN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-</a:t>
                </a:r>
                <a:r>
                  <a:rPr lang="zh-CN" altLang="en-US" sz="2400" dirty="0" smtClean="0">
                    <a:latin typeface="华文楷体" panose="02010600040101010101" pitchFamily="2" charset="-122"/>
                    <a:ea typeface="华文楷体" panose="02010600040101010101" pitchFamily="2" charset="-122"/>
                  </a:rPr>
                  <a:t>看涨期权平价关系式可得出看涨期权的价格</a:t>
                </a:r>
                <a:endParaRPr lang="en-US" altLang="zh-CN" sz="2400" dirty="0" smtClean="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mc:Choice>
        <mc:Fallback>
          <p:sp>
            <p:nvSpPr>
              <p:cNvPr id="16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1932" y="1160463"/>
                <a:ext cx="8460940" cy="5013225"/>
              </a:xfrm>
              <a:prstGeom prst="rect">
                <a:avLst/>
              </a:prstGeom>
              <a:blipFill rotWithShape="1">
                <a:blip r:embed="rId4"/>
                <a:stretch>
                  <a:fillRect l="-288" t="-97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4" name="Object 2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2538767"/>
              </p:ext>
            </p:extLst>
          </p:nvPr>
        </p:nvGraphicFramePr>
        <p:xfrm>
          <a:off x="2860220" y="1741335"/>
          <a:ext cx="3762632" cy="4996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7" name="Equation" r:id="rId5" imgW="1815840" imgH="241200" progId="Equation.DSMT4">
                  <p:embed/>
                </p:oleObj>
              </mc:Choice>
              <mc:Fallback>
                <p:oleObj name="Equation" r:id="rId5" imgW="1815840" imgH="241200" progId="Equation.DSMT4">
                  <p:embed/>
                  <p:pic>
                    <p:nvPicPr>
                      <p:cNvPr id="17636" name="Object 2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0220" y="1741335"/>
                        <a:ext cx="3762632" cy="4996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74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810927"/>
          </a:xfrm>
        </p:spPr>
        <p:txBody>
          <a:bodyPr/>
          <a:lstStyle/>
          <a:p>
            <a:pPr algn="ctr"/>
            <a:r>
              <a:rPr lang="zh-CN" altLang="zh-CN" sz="36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本章</a:t>
            </a:r>
            <a:r>
              <a:rPr lang="zh-CN" altLang="zh-CN" sz="36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+mn-cs"/>
              </a:rPr>
              <a:t>小结</a:t>
            </a:r>
            <a:endParaRPr lang="zh-CN" altLang="en-US" sz="3600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088740"/>
            <a:ext cx="8229600" cy="5042185"/>
          </a:xfrm>
        </p:spPr>
        <p:txBody>
          <a:bodyPr/>
          <a:lstStyle/>
          <a:p>
            <a:r>
              <a:rPr lang="zh-CN" altLang="zh-CN" sz="2800" kern="1200" dirty="0" smtClean="0">
                <a:solidFill>
                  <a:schemeClr val="tx1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本章主要介绍了远期、期货和期权合约的概念、交易机制和定价理论。</a:t>
            </a:r>
            <a:endParaRPr lang="en-US" altLang="zh-CN" sz="2800" kern="1200" dirty="0" smtClean="0">
              <a:solidFill>
                <a:schemeClr val="tx1"/>
              </a:solidFill>
              <a:effectLst/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zh-CN" sz="2800" kern="1200" dirty="0" smtClean="0">
                <a:solidFill>
                  <a:schemeClr val="tx1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第一节首先介绍了远期和期货合约的概念。</a:t>
            </a:r>
            <a:r>
              <a:rPr lang="zh-CN" altLang="zh-CN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远期和期货合约的定价可以通过无套利原理推导，即期货</a:t>
            </a:r>
            <a:r>
              <a:rPr lang="en-US" altLang="zh-CN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-</a:t>
            </a:r>
            <a:r>
              <a:rPr lang="zh-CN" altLang="zh-CN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现货平价关系式。</a:t>
            </a:r>
            <a:endParaRPr lang="en-US" altLang="zh-CN" sz="2800" kern="1200" dirty="0" smtClean="0">
              <a:solidFill>
                <a:schemeClr val="tx1"/>
              </a:solidFill>
              <a:effectLst/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zh-CN" altLang="zh-CN" sz="2800" kern="1200" dirty="0" smtClean="0">
                <a:solidFill>
                  <a:schemeClr val="tx1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第二节引入期权的概念，介绍了期权市场运作机制；分析了期权的特征</a:t>
            </a:r>
            <a:r>
              <a:rPr lang="zh-CN" altLang="en-US" sz="2800" kern="1200" dirty="0" smtClean="0">
                <a:solidFill>
                  <a:schemeClr val="tx1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；</a:t>
            </a:r>
            <a:r>
              <a:rPr lang="zh-CN" altLang="zh-CN" sz="2800" kern="1200" dirty="0" smtClean="0">
                <a:solidFill>
                  <a:schemeClr val="tx1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推导出看涨</a:t>
            </a:r>
            <a:r>
              <a:rPr lang="en-US" altLang="zh-CN" sz="2800" kern="1200" dirty="0" smtClean="0">
                <a:solidFill>
                  <a:schemeClr val="tx1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-</a:t>
            </a:r>
            <a:r>
              <a:rPr lang="zh-CN" altLang="zh-CN" sz="2800" kern="1200" dirty="0" smtClean="0">
                <a:solidFill>
                  <a:schemeClr val="tx1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看跌期权平价关系；最后简要介绍了期权的定价模型，包括离散化条件下的二叉树定价模型和连续化条件下的</a:t>
            </a:r>
            <a:r>
              <a:rPr lang="en-US" altLang="zh-CN" sz="2800" kern="1200" dirty="0" smtClean="0">
                <a:solidFill>
                  <a:schemeClr val="tx1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Black-Scholes</a:t>
            </a:r>
            <a:r>
              <a:rPr lang="zh-CN" altLang="zh-CN" sz="2800" kern="1200" dirty="0" smtClean="0">
                <a:solidFill>
                  <a:schemeClr val="tx1"/>
                </a:solidFill>
                <a:effectLst/>
                <a:latin typeface="华文楷体" panose="02010600040101010101" pitchFamily="2" charset="-122"/>
                <a:ea typeface="华文楷体" panose="02010600040101010101" pitchFamily="2" charset="-122"/>
              </a:rPr>
              <a:t>期权定价模型。</a:t>
            </a:r>
            <a:endParaRPr lang="en-US" altLang="zh-CN" sz="2200" dirty="0" smtClean="0"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第十章 期货和期权定价分析</a:t>
            </a: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87F3F6-1AE5-4604-8228-9BEE101B7FC1}" type="slidenum">
              <a:rPr lang="en-US" altLang="en-US" smtClean="0"/>
              <a:pPr>
                <a:defRPr/>
              </a:pPr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8224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4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6652"/>
            <a:ext cx="8543292" cy="938212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期货品种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商品期货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en-US" altLang="zh-CN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1. 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谷物和油籽期货：小麦、玉米、大豆、豆油、菜籽油等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en-US" altLang="zh-CN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2. 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金融期货：黄金、白银、铜、铝、螺纹钢等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en-US" altLang="zh-CN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3. 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能源化工期货：原油、天然气、</a:t>
            </a:r>
            <a:r>
              <a:rPr lang="en-US" altLang="zh-CN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PVC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、塑料等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en-US" altLang="zh-CN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4. 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牲畜期货：活牛、活猪、猪腩、牛腩等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en-US" altLang="zh-CN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5. 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食品和纤维期货：白糖、咖啡、可可、橡胶、棉花等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金融期货，包括股指、外汇、债券期货等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其他期货，包括商品指数和利率的期货等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302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5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6652"/>
            <a:ext cx="8543292" cy="938212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远期与期货合约的区别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342809"/>
              </p:ext>
            </p:extLst>
          </p:nvPr>
        </p:nvGraphicFramePr>
        <p:xfrm>
          <a:off x="1259632" y="1556792"/>
          <a:ext cx="7092788" cy="413364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614268">
                  <a:extLst>
                    <a:ext uri="{9D8B030D-6E8A-4147-A177-3AD203B41FA5}">
                      <a16:colId xmlns="" xmlns:a16="http://schemas.microsoft.com/office/drawing/2014/main" val="4215424748"/>
                    </a:ext>
                  </a:extLst>
                </a:gridCol>
                <a:gridCol w="3478520">
                  <a:extLst>
                    <a:ext uri="{9D8B030D-6E8A-4147-A177-3AD203B41FA5}">
                      <a16:colId xmlns="" xmlns:a16="http://schemas.microsoft.com/office/drawing/2014/main" val="3937660276"/>
                    </a:ext>
                  </a:extLst>
                </a:gridCol>
              </a:tblGrid>
              <a:tr h="607204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chemeClr val="tx1"/>
                          </a:solidFill>
                        </a:rPr>
                        <a:t>远期合约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chemeClr val="tx1"/>
                          </a:solidFill>
                        </a:rPr>
                        <a:t>期货合约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02331915"/>
                  </a:ext>
                </a:extLst>
              </a:tr>
              <a:tr h="607204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场外交易</a:t>
                      </a:r>
                      <a:endParaRPr lang="zh-CN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场内交易</a:t>
                      </a:r>
                      <a:endParaRPr lang="zh-CN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38685270"/>
                  </a:ext>
                </a:extLst>
              </a:tr>
              <a:tr h="607204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非标准化合约</a:t>
                      </a:r>
                      <a:endParaRPr lang="zh-CN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标准化合约</a:t>
                      </a:r>
                      <a:endParaRPr lang="zh-CN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56846027"/>
                  </a:ext>
                </a:extLst>
              </a:tr>
              <a:tr h="607204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通常交割时间为确定的某一天</a:t>
                      </a:r>
                      <a:endParaRPr lang="zh-CN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交割时间为某一范围内的日期</a:t>
                      </a:r>
                      <a:endParaRPr lang="zh-CN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45837068"/>
                  </a:ext>
                </a:extLst>
              </a:tr>
              <a:tr h="607204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到期清算</a:t>
                      </a:r>
                      <a:endParaRPr lang="zh-CN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每日清算</a:t>
                      </a:r>
                      <a:endParaRPr lang="zh-CN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849224889"/>
                  </a:ext>
                </a:extLst>
              </a:tr>
              <a:tr h="548814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通常会有实物交割</a:t>
                      </a:r>
                      <a:endParaRPr lang="zh-CN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通常在到期前平仓</a:t>
                      </a:r>
                      <a:endParaRPr lang="zh-CN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4347381"/>
                  </a:ext>
                </a:extLst>
              </a:tr>
              <a:tr h="548814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有违约风险</a:t>
                      </a:r>
                      <a:endParaRPr lang="zh-CN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几乎无违约风险</a:t>
                      </a:r>
                      <a:endParaRPr lang="zh-CN" alt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694225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389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296652"/>
            <a:ext cx="7740860" cy="792088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二、我国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期货市场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160748"/>
            <a:ext cx="8229600" cy="5158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主要期货交易所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en-US" altLang="zh-CN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1. 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大连商品交易所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en-US" altLang="zh-CN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2. 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郑州商品交易所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en-US" altLang="zh-CN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3. 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上海期货交易所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en-US" altLang="zh-CN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4. 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中国金融期货交易所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期货品种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en-US" altLang="zh-CN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1. 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商品期货：主要包括农产品、金属和能源化工等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indent="0" eaLnBrk="1" hangingPunct="1">
              <a:buNone/>
            </a:pPr>
            <a:r>
              <a:rPr lang="en-US" altLang="zh-CN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2. 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金融期货：主要包括股指期货与国债期货等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商品期货和国债期货以实物交割，股指期货以现金交割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8974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7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31540" y="116632"/>
            <a:ext cx="8543292" cy="684076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玉米期货合约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148"/>
              </p:ext>
            </p:extLst>
          </p:nvPr>
        </p:nvGraphicFramePr>
        <p:xfrm>
          <a:off x="503548" y="728700"/>
          <a:ext cx="7910306" cy="59285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55153">
                  <a:extLst>
                    <a:ext uri="{9D8B030D-6E8A-4147-A177-3AD203B41FA5}">
                      <a16:colId xmlns="" xmlns:a16="http://schemas.microsoft.com/office/drawing/2014/main" val="3853400104"/>
                    </a:ext>
                  </a:extLst>
                </a:gridCol>
                <a:gridCol w="3955153">
                  <a:extLst>
                    <a:ext uri="{9D8B030D-6E8A-4147-A177-3AD203B41FA5}">
                      <a16:colId xmlns="" xmlns:a16="http://schemas.microsoft.com/office/drawing/2014/main" val="1276128491"/>
                    </a:ext>
                  </a:extLst>
                </a:gridCol>
              </a:tblGrid>
              <a:tr h="3854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 dirty="0">
                          <a:effectLst/>
                        </a:rPr>
                        <a:t>交易品种</a:t>
                      </a:r>
                      <a:endParaRPr lang="zh-CN" sz="16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600">
                          <a:effectLst/>
                        </a:rPr>
                        <a:t>黄玉米</a:t>
                      </a:r>
                      <a:endParaRPr lang="zh-CN" sz="16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extLst>
                  <a:ext uri="{0D108BD9-81ED-4DB2-BD59-A6C34878D82A}">
                    <a16:rowId xmlns="" xmlns:a16="http://schemas.microsoft.com/office/drawing/2014/main" val="2025915839"/>
                  </a:ext>
                </a:extLst>
              </a:tr>
              <a:tr h="31067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dirty="0">
                          <a:effectLst/>
                        </a:rPr>
                        <a:t>交易单位</a:t>
                      </a:r>
                      <a:endParaRPr lang="zh-CN" sz="16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r>
                        <a:rPr lang="zh-CN" sz="1600">
                          <a:effectLst/>
                        </a:rPr>
                        <a:t>吨</a:t>
                      </a:r>
                      <a:r>
                        <a:rPr lang="en-US" sz="1600">
                          <a:effectLst/>
                        </a:rPr>
                        <a:t>/</a:t>
                      </a:r>
                      <a:r>
                        <a:rPr lang="zh-CN" sz="1600">
                          <a:effectLst/>
                        </a:rPr>
                        <a:t>手</a:t>
                      </a:r>
                      <a:endParaRPr lang="zh-CN" sz="16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extLst>
                  <a:ext uri="{0D108BD9-81ED-4DB2-BD59-A6C34878D82A}">
                    <a16:rowId xmlns="" xmlns:a16="http://schemas.microsoft.com/office/drawing/2014/main" val="2286100067"/>
                  </a:ext>
                </a:extLst>
              </a:tr>
              <a:tr h="30027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dirty="0">
                          <a:effectLst/>
                        </a:rPr>
                        <a:t>报价单位</a:t>
                      </a:r>
                      <a:endParaRPr lang="zh-CN" sz="16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>
                          <a:effectLst/>
                        </a:rPr>
                        <a:t>元（人民币）</a:t>
                      </a:r>
                      <a:r>
                        <a:rPr lang="en-US" sz="1600">
                          <a:effectLst/>
                        </a:rPr>
                        <a:t>/</a:t>
                      </a:r>
                      <a:r>
                        <a:rPr lang="zh-CN" sz="1600">
                          <a:effectLst/>
                        </a:rPr>
                        <a:t>吨</a:t>
                      </a:r>
                      <a:endParaRPr lang="zh-CN" sz="16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extLst>
                  <a:ext uri="{0D108BD9-81ED-4DB2-BD59-A6C34878D82A}">
                    <a16:rowId xmlns="" xmlns:a16="http://schemas.microsoft.com/office/drawing/2014/main" val="2359607003"/>
                  </a:ext>
                </a:extLst>
              </a:tr>
              <a:tr h="31067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dirty="0">
                          <a:effectLst/>
                        </a:rPr>
                        <a:t>最小变动价位</a:t>
                      </a:r>
                      <a:endParaRPr lang="zh-CN" sz="16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 </a:t>
                      </a:r>
                      <a:r>
                        <a:rPr lang="zh-CN" sz="1600">
                          <a:effectLst/>
                        </a:rPr>
                        <a:t>元</a:t>
                      </a:r>
                      <a:r>
                        <a:rPr lang="en-US" sz="1600">
                          <a:effectLst/>
                        </a:rPr>
                        <a:t>/</a:t>
                      </a:r>
                      <a:r>
                        <a:rPr lang="zh-CN" sz="1600">
                          <a:effectLst/>
                        </a:rPr>
                        <a:t>吨</a:t>
                      </a:r>
                      <a:endParaRPr lang="zh-CN" sz="16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extLst>
                  <a:ext uri="{0D108BD9-81ED-4DB2-BD59-A6C34878D82A}">
                    <a16:rowId xmlns="" xmlns:a16="http://schemas.microsoft.com/office/drawing/2014/main" val="1422082595"/>
                  </a:ext>
                </a:extLst>
              </a:tr>
              <a:tr h="31067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dirty="0">
                          <a:effectLst/>
                        </a:rPr>
                        <a:t>涨跌停板幅度</a:t>
                      </a:r>
                      <a:endParaRPr lang="zh-CN" sz="16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>
                          <a:effectLst/>
                        </a:rPr>
                        <a:t>上一交易日结算价的</a:t>
                      </a:r>
                      <a:r>
                        <a:rPr lang="en-US" sz="1600">
                          <a:effectLst/>
                        </a:rPr>
                        <a:t>4% </a:t>
                      </a:r>
                      <a:endParaRPr lang="zh-CN" sz="16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extLst>
                  <a:ext uri="{0D108BD9-81ED-4DB2-BD59-A6C34878D82A}">
                    <a16:rowId xmlns="" xmlns:a16="http://schemas.microsoft.com/office/drawing/2014/main" val="3190787497"/>
                  </a:ext>
                </a:extLst>
              </a:tr>
              <a:tr h="31067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dirty="0">
                          <a:effectLst/>
                        </a:rPr>
                        <a:t>合约月份</a:t>
                      </a:r>
                      <a:endParaRPr lang="zh-CN" sz="16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1,3,5,7,9,11 </a:t>
                      </a:r>
                      <a:r>
                        <a:rPr lang="zh-CN" sz="1600">
                          <a:effectLst/>
                        </a:rPr>
                        <a:t>月</a:t>
                      </a:r>
                      <a:endParaRPr lang="zh-CN" sz="16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extLst>
                  <a:ext uri="{0D108BD9-81ED-4DB2-BD59-A6C34878D82A}">
                    <a16:rowId xmlns="" xmlns:a16="http://schemas.microsoft.com/office/drawing/2014/main" val="1829066375"/>
                  </a:ext>
                </a:extLst>
              </a:tr>
              <a:tr h="31067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dirty="0">
                          <a:effectLst/>
                        </a:rPr>
                        <a:t>交易时间</a:t>
                      </a:r>
                      <a:endParaRPr lang="zh-CN" sz="16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>
                          <a:effectLst/>
                        </a:rPr>
                        <a:t>每周一至周五上午</a:t>
                      </a:r>
                      <a:r>
                        <a:rPr lang="en-US" sz="1600">
                          <a:effectLst/>
                        </a:rPr>
                        <a:t>9:00</a:t>
                      </a:r>
                      <a:r>
                        <a:rPr lang="zh-CN" sz="1600">
                          <a:effectLst/>
                        </a:rPr>
                        <a:t>～</a:t>
                      </a:r>
                      <a:r>
                        <a:rPr lang="en-US" sz="1600">
                          <a:effectLst/>
                        </a:rPr>
                        <a:t>11:30,</a:t>
                      </a:r>
                      <a:r>
                        <a:rPr lang="zh-CN" sz="1600">
                          <a:effectLst/>
                        </a:rPr>
                        <a:t>下午</a:t>
                      </a:r>
                      <a:r>
                        <a:rPr lang="en-US" sz="1600">
                          <a:effectLst/>
                        </a:rPr>
                        <a:t>13:30</a:t>
                      </a:r>
                      <a:r>
                        <a:rPr lang="zh-CN" sz="1600">
                          <a:effectLst/>
                        </a:rPr>
                        <a:t>～</a:t>
                      </a:r>
                      <a:r>
                        <a:rPr lang="en-US" sz="1600">
                          <a:effectLst/>
                        </a:rPr>
                        <a:t>15:00</a:t>
                      </a:r>
                      <a:endParaRPr lang="zh-CN" sz="16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extLst>
                  <a:ext uri="{0D108BD9-81ED-4DB2-BD59-A6C34878D82A}">
                    <a16:rowId xmlns="" xmlns:a16="http://schemas.microsoft.com/office/drawing/2014/main" val="1116277190"/>
                  </a:ext>
                </a:extLst>
              </a:tr>
              <a:tr h="31067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dirty="0">
                          <a:effectLst/>
                        </a:rPr>
                        <a:t>最后交易日</a:t>
                      </a:r>
                      <a:endParaRPr lang="zh-CN" sz="16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dirty="0">
                          <a:effectLst/>
                        </a:rPr>
                        <a:t>合约月份第</a:t>
                      </a:r>
                      <a:r>
                        <a:rPr lang="en-US" sz="1600" dirty="0">
                          <a:effectLst/>
                        </a:rPr>
                        <a:t>10</a:t>
                      </a:r>
                      <a:r>
                        <a:rPr lang="zh-CN" sz="1600" dirty="0">
                          <a:effectLst/>
                        </a:rPr>
                        <a:t>个交易日</a:t>
                      </a:r>
                      <a:endParaRPr lang="zh-CN" sz="16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extLst>
                  <a:ext uri="{0D108BD9-81ED-4DB2-BD59-A6C34878D82A}">
                    <a16:rowId xmlns="" xmlns:a16="http://schemas.microsoft.com/office/drawing/2014/main" val="3446849611"/>
                  </a:ext>
                </a:extLst>
              </a:tr>
              <a:tr h="31067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dirty="0">
                          <a:effectLst/>
                        </a:rPr>
                        <a:t>最后交割日</a:t>
                      </a:r>
                      <a:endParaRPr lang="zh-CN" sz="16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>
                          <a:effectLst/>
                        </a:rPr>
                        <a:t>最后交易日后第</a:t>
                      </a:r>
                      <a:r>
                        <a:rPr lang="en-US" sz="1600">
                          <a:effectLst/>
                        </a:rPr>
                        <a:t>3</a:t>
                      </a:r>
                      <a:r>
                        <a:rPr lang="zh-CN" sz="1600">
                          <a:effectLst/>
                        </a:rPr>
                        <a:t>个交易日</a:t>
                      </a:r>
                      <a:endParaRPr lang="zh-CN" sz="16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extLst>
                  <a:ext uri="{0D108BD9-81ED-4DB2-BD59-A6C34878D82A}">
                    <a16:rowId xmlns="" xmlns:a16="http://schemas.microsoft.com/office/drawing/2014/main" val="2703362126"/>
                  </a:ext>
                </a:extLst>
              </a:tr>
              <a:tr h="42116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dirty="0">
                          <a:effectLst/>
                        </a:rPr>
                        <a:t>交割等级</a:t>
                      </a:r>
                      <a:endParaRPr lang="zh-CN" sz="16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dirty="0">
                          <a:effectLst/>
                        </a:rPr>
                        <a:t>大连商品交易所玉米交割质量标准</a:t>
                      </a:r>
                      <a:r>
                        <a:rPr lang="en-US" sz="1600" dirty="0">
                          <a:effectLst/>
                        </a:rPr>
                        <a:t>((FC/DCE D001-2015)</a:t>
                      </a:r>
                      <a:r>
                        <a:rPr lang="zh-CN" sz="1600" dirty="0">
                          <a:effectLst/>
                        </a:rPr>
                        <a:t>，</a:t>
                      </a: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dirty="0">
                          <a:effectLst/>
                        </a:rPr>
                        <a:t>具体内容见附件</a:t>
                      </a:r>
                      <a:endParaRPr lang="zh-CN" sz="16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extLst>
                  <a:ext uri="{0D108BD9-81ED-4DB2-BD59-A6C34878D82A}">
                    <a16:rowId xmlns="" xmlns:a16="http://schemas.microsoft.com/office/drawing/2014/main" val="1207463463"/>
                  </a:ext>
                </a:extLst>
              </a:tr>
              <a:tr h="30027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>
                          <a:effectLst/>
                        </a:rPr>
                        <a:t>交割地点</a:t>
                      </a:r>
                      <a:endParaRPr lang="zh-CN" sz="16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dirty="0">
                          <a:effectLst/>
                        </a:rPr>
                        <a:t>大连商品交易所玉米指定交割仓库</a:t>
                      </a:r>
                      <a:endParaRPr lang="zh-CN" sz="16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extLst>
                  <a:ext uri="{0D108BD9-81ED-4DB2-BD59-A6C34878D82A}">
                    <a16:rowId xmlns="" xmlns:a16="http://schemas.microsoft.com/office/drawing/2014/main" val="10428805"/>
                  </a:ext>
                </a:extLst>
              </a:tr>
              <a:tr h="31067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>
                          <a:effectLst/>
                        </a:rPr>
                        <a:t>最低交易保证金</a:t>
                      </a:r>
                      <a:endParaRPr lang="zh-CN" sz="16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dirty="0">
                          <a:effectLst/>
                        </a:rPr>
                        <a:t>合约价值的</a:t>
                      </a:r>
                      <a:r>
                        <a:rPr lang="en-US" sz="1600" dirty="0">
                          <a:effectLst/>
                        </a:rPr>
                        <a:t>5%</a:t>
                      </a:r>
                      <a:endParaRPr lang="zh-CN" sz="16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extLst>
                  <a:ext uri="{0D108BD9-81ED-4DB2-BD59-A6C34878D82A}">
                    <a16:rowId xmlns="" xmlns:a16="http://schemas.microsoft.com/office/drawing/2014/main" val="519856368"/>
                  </a:ext>
                </a:extLst>
              </a:tr>
              <a:tr h="31067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>
                          <a:effectLst/>
                        </a:rPr>
                        <a:t>交割方式</a:t>
                      </a:r>
                      <a:endParaRPr lang="zh-CN" sz="16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dirty="0">
                          <a:effectLst/>
                        </a:rPr>
                        <a:t>实物交割</a:t>
                      </a:r>
                      <a:endParaRPr lang="zh-CN" sz="16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extLst>
                  <a:ext uri="{0D108BD9-81ED-4DB2-BD59-A6C34878D82A}">
                    <a16:rowId xmlns="" xmlns:a16="http://schemas.microsoft.com/office/drawing/2014/main" val="1753621734"/>
                  </a:ext>
                </a:extLst>
              </a:tr>
              <a:tr h="31067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>
                          <a:effectLst/>
                        </a:rPr>
                        <a:t>交易代码</a:t>
                      </a:r>
                      <a:endParaRPr lang="zh-CN" sz="16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</a:t>
                      </a:r>
                      <a:endParaRPr lang="zh-CN" sz="16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extLst>
                  <a:ext uri="{0D108BD9-81ED-4DB2-BD59-A6C34878D82A}">
                    <a16:rowId xmlns="" xmlns:a16="http://schemas.microsoft.com/office/drawing/2014/main" val="1361903133"/>
                  </a:ext>
                </a:extLst>
              </a:tr>
              <a:tr h="310673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>
                          <a:effectLst/>
                        </a:rPr>
                        <a:t>上市交易所</a:t>
                      </a:r>
                      <a:endParaRPr lang="zh-CN" sz="16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600" dirty="0">
                          <a:effectLst/>
                        </a:rPr>
                        <a:t>大连商品交易所</a:t>
                      </a:r>
                      <a:endParaRPr lang="zh-CN" sz="16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5919" marR="65919" marT="0" marB="0" anchor="ctr"/>
                </a:tc>
                <a:extLst>
                  <a:ext uri="{0D108BD9-81ED-4DB2-BD59-A6C34878D82A}">
                    <a16:rowId xmlns="" xmlns:a16="http://schemas.microsoft.com/office/drawing/2014/main" val="1364023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024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8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6652"/>
            <a:ext cx="8543292" cy="938212"/>
          </a:xfrm>
        </p:spPr>
        <p:txBody>
          <a:bodyPr/>
          <a:lstStyle/>
          <a:p>
            <a:pPr algn="ctr" eaLnBrk="1" hangingPunct="1"/>
            <a:r>
              <a:rPr lang="zh-CN" altLang="en-US" sz="3600" dirty="0">
                <a:latin typeface="华文楷体" panose="02010600040101010101" pitchFamily="2" charset="-122"/>
                <a:ea typeface="华文楷体" panose="02010600040101010101" pitchFamily="2" charset="-122"/>
              </a:rPr>
              <a:t>沪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深</a:t>
            </a:r>
            <a:r>
              <a:rPr lang="en-US" altLang="zh-CN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300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指数期货合约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1140970"/>
              </p:ext>
            </p:extLst>
          </p:nvPr>
        </p:nvGraphicFramePr>
        <p:xfrm>
          <a:off x="457200" y="1234869"/>
          <a:ext cx="8229600" cy="52069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="" xmlns:a16="http://schemas.microsoft.com/office/drawing/2014/main" val="3131949878"/>
                    </a:ext>
                  </a:extLst>
                </a:gridCol>
                <a:gridCol w="4114800">
                  <a:extLst>
                    <a:ext uri="{9D8B030D-6E8A-4147-A177-3AD203B41FA5}">
                      <a16:colId xmlns="" xmlns:a16="http://schemas.microsoft.com/office/drawing/2014/main" val="3551955004"/>
                    </a:ext>
                  </a:extLst>
                </a:gridCol>
              </a:tblGrid>
              <a:tr h="3561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dirty="0">
                          <a:effectLst/>
                        </a:rPr>
                        <a:t>合约标的</a:t>
                      </a:r>
                      <a:endParaRPr lang="zh-CN" sz="18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>
                          <a:effectLst/>
                        </a:rPr>
                        <a:t>沪深</a:t>
                      </a:r>
                      <a:r>
                        <a:rPr lang="en-US" sz="1800">
                          <a:effectLst/>
                        </a:rPr>
                        <a:t>300</a:t>
                      </a:r>
                      <a:r>
                        <a:rPr lang="zh-CN" sz="1800">
                          <a:effectLst/>
                        </a:rPr>
                        <a:t>指数</a:t>
                      </a:r>
                      <a:endParaRPr lang="zh-CN" sz="18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84355210"/>
                  </a:ext>
                </a:extLst>
              </a:tr>
              <a:tr h="3561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dirty="0">
                          <a:effectLst/>
                        </a:rPr>
                        <a:t>合约乘数</a:t>
                      </a:r>
                      <a:endParaRPr lang="zh-CN" sz="18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>
                          <a:effectLst/>
                        </a:rPr>
                        <a:t>每点</a:t>
                      </a:r>
                      <a:r>
                        <a:rPr lang="en-US" sz="1800">
                          <a:effectLst/>
                        </a:rPr>
                        <a:t>300</a:t>
                      </a:r>
                      <a:r>
                        <a:rPr lang="zh-CN" sz="1800">
                          <a:effectLst/>
                        </a:rPr>
                        <a:t>元</a:t>
                      </a:r>
                      <a:endParaRPr lang="zh-CN" sz="18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789884722"/>
                  </a:ext>
                </a:extLst>
              </a:tr>
              <a:tr h="3561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dirty="0">
                          <a:effectLst/>
                        </a:rPr>
                        <a:t>报价单位</a:t>
                      </a:r>
                      <a:endParaRPr lang="zh-CN" sz="18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>
                          <a:effectLst/>
                        </a:rPr>
                        <a:t>指数点</a:t>
                      </a:r>
                      <a:endParaRPr lang="zh-CN" sz="18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253693385"/>
                  </a:ext>
                </a:extLst>
              </a:tr>
              <a:tr h="3561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dirty="0">
                          <a:effectLst/>
                        </a:rPr>
                        <a:t>最小变动价位</a:t>
                      </a:r>
                      <a:endParaRPr lang="zh-CN" sz="18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0.2</a:t>
                      </a:r>
                      <a:r>
                        <a:rPr lang="zh-CN" sz="1800">
                          <a:effectLst/>
                        </a:rPr>
                        <a:t>点</a:t>
                      </a:r>
                      <a:endParaRPr lang="zh-CN" sz="18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475336792"/>
                  </a:ext>
                </a:extLst>
              </a:tr>
              <a:tr h="3561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dirty="0">
                          <a:effectLst/>
                        </a:rPr>
                        <a:t>合约月份</a:t>
                      </a:r>
                      <a:endParaRPr lang="zh-CN" sz="18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>
                          <a:effectLst/>
                        </a:rPr>
                        <a:t>当月、下月及随后两个季月</a:t>
                      </a:r>
                      <a:endParaRPr lang="zh-CN" sz="18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522828543"/>
                  </a:ext>
                </a:extLst>
              </a:tr>
              <a:tr h="4825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dirty="0">
                          <a:effectLst/>
                        </a:rPr>
                        <a:t>交易时间</a:t>
                      </a:r>
                      <a:endParaRPr lang="zh-CN" sz="18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>
                          <a:effectLst/>
                        </a:rPr>
                        <a:t>上午</a:t>
                      </a:r>
                      <a:r>
                        <a:rPr lang="en-US" sz="1800">
                          <a:effectLst/>
                        </a:rPr>
                        <a:t>9</a:t>
                      </a:r>
                      <a:r>
                        <a:rPr lang="zh-CN" sz="1800">
                          <a:effectLst/>
                        </a:rPr>
                        <a:t>：</a:t>
                      </a:r>
                      <a:r>
                        <a:rPr lang="en-US" sz="1800">
                          <a:effectLst/>
                        </a:rPr>
                        <a:t>15——11</a:t>
                      </a:r>
                      <a:r>
                        <a:rPr lang="zh-CN" sz="1800">
                          <a:effectLst/>
                        </a:rPr>
                        <a:t>：</a:t>
                      </a:r>
                      <a:r>
                        <a:rPr lang="en-US" sz="1800">
                          <a:effectLst/>
                        </a:rPr>
                        <a:t>30</a:t>
                      </a:r>
                      <a:r>
                        <a:rPr lang="zh-CN" sz="1800">
                          <a:effectLst/>
                        </a:rPr>
                        <a:t>，下午</a:t>
                      </a:r>
                      <a:r>
                        <a:rPr lang="en-US" sz="1800">
                          <a:effectLst/>
                        </a:rPr>
                        <a:t>13</a:t>
                      </a:r>
                      <a:r>
                        <a:rPr lang="zh-CN" sz="1800">
                          <a:effectLst/>
                        </a:rPr>
                        <a:t>：</a:t>
                      </a:r>
                      <a:r>
                        <a:rPr lang="en-US" sz="1800">
                          <a:effectLst/>
                        </a:rPr>
                        <a:t>00——15</a:t>
                      </a:r>
                      <a:r>
                        <a:rPr lang="zh-CN" sz="1800">
                          <a:effectLst/>
                        </a:rPr>
                        <a:t>：</a:t>
                      </a:r>
                      <a:r>
                        <a:rPr lang="en-US" sz="1800">
                          <a:effectLst/>
                        </a:rPr>
                        <a:t>00</a:t>
                      </a:r>
                      <a:endParaRPr lang="zh-CN" sz="18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744622990"/>
                  </a:ext>
                </a:extLst>
              </a:tr>
              <a:tr h="4825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dirty="0">
                          <a:effectLst/>
                        </a:rPr>
                        <a:t>价格限制</a:t>
                      </a:r>
                      <a:endParaRPr lang="zh-CN" sz="18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>
                          <a:effectLst/>
                        </a:rPr>
                        <a:t>上一交易日结算价的</a:t>
                      </a:r>
                      <a:r>
                        <a:rPr lang="en-US" sz="1800">
                          <a:effectLst/>
                        </a:rPr>
                        <a:t>±10%</a:t>
                      </a:r>
                      <a:r>
                        <a:rPr lang="zh-CN" sz="1800">
                          <a:effectLst/>
                        </a:rPr>
                        <a:t>，最后交易日为</a:t>
                      </a:r>
                      <a:r>
                        <a:rPr lang="en-US" sz="1800">
                          <a:effectLst/>
                        </a:rPr>
                        <a:t>±20%</a:t>
                      </a:r>
                      <a:endParaRPr lang="zh-CN" sz="18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376653206"/>
                  </a:ext>
                </a:extLst>
              </a:tr>
              <a:tr h="3561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dirty="0">
                          <a:effectLst/>
                        </a:rPr>
                        <a:t>最低交易保证金</a:t>
                      </a:r>
                      <a:endParaRPr lang="zh-CN" sz="18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>
                          <a:effectLst/>
                        </a:rPr>
                        <a:t>最低为合约价值的</a:t>
                      </a:r>
                      <a:r>
                        <a:rPr lang="en-US" sz="1800">
                          <a:effectLst/>
                        </a:rPr>
                        <a:t>8%</a:t>
                      </a:r>
                      <a:endParaRPr lang="zh-CN" sz="18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513092718"/>
                  </a:ext>
                </a:extLst>
              </a:tr>
              <a:tr h="48257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dirty="0">
                          <a:effectLst/>
                        </a:rPr>
                        <a:t>最后交易日</a:t>
                      </a:r>
                      <a:endParaRPr lang="zh-CN" sz="18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>
                          <a:effectLst/>
                        </a:rPr>
                        <a:t>合约到期月份的第三个周五，遇法定节假日顺延</a:t>
                      </a:r>
                      <a:endParaRPr lang="zh-CN" sz="18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739221832"/>
                  </a:ext>
                </a:extLst>
              </a:tr>
              <a:tr h="3561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dirty="0">
                          <a:effectLst/>
                        </a:rPr>
                        <a:t>交割日期</a:t>
                      </a:r>
                      <a:endParaRPr lang="zh-CN" sz="18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>
                          <a:effectLst/>
                        </a:rPr>
                        <a:t>同最后交易日</a:t>
                      </a:r>
                      <a:endParaRPr lang="zh-CN" sz="18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179481953"/>
                  </a:ext>
                </a:extLst>
              </a:tr>
              <a:tr h="3561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>
                          <a:effectLst/>
                        </a:rPr>
                        <a:t>交割方式</a:t>
                      </a:r>
                      <a:endParaRPr lang="zh-CN" sz="18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dirty="0">
                          <a:effectLst/>
                        </a:rPr>
                        <a:t>现金交割</a:t>
                      </a:r>
                      <a:endParaRPr lang="zh-CN" sz="18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673850367"/>
                  </a:ext>
                </a:extLst>
              </a:tr>
              <a:tr h="3561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>
                          <a:effectLst/>
                        </a:rPr>
                        <a:t>交易代码</a:t>
                      </a:r>
                      <a:endParaRPr lang="zh-CN" sz="18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IF</a:t>
                      </a:r>
                      <a:endParaRPr lang="zh-CN" sz="18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87755970"/>
                  </a:ext>
                </a:extLst>
              </a:tr>
              <a:tr h="35610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>
                          <a:effectLst/>
                        </a:rPr>
                        <a:t>上市交易所</a:t>
                      </a:r>
                      <a:endParaRPr lang="zh-CN" sz="180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dirty="0">
                          <a:effectLst/>
                        </a:rPr>
                        <a:t>中国金融期货交易所</a:t>
                      </a:r>
                      <a:endParaRPr lang="zh-CN" sz="1800" dirty="0">
                        <a:solidFill>
                          <a:srgbClr val="282828"/>
                        </a:solidFill>
                        <a:effectLst/>
                        <a:latin typeface="Verdana" panose="020B0604030504040204" pitchFamily="34" charset="0"/>
                        <a:ea typeface="宋体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1850194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110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zh-CN" altLang="en-US" dirty="0" smtClean="0"/>
              <a:t>第十章 期货和期权定价分析</a:t>
            </a:r>
            <a:endParaRPr lang="en-US" altLang="zh-CN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34DC97-7502-4D2C-9C3E-414470E21764}" type="slidenum">
              <a:rPr lang="en-US" altLang="en-US"/>
              <a:pPr>
                <a:defRPr/>
              </a:pPr>
              <a:t>9</a:t>
            </a:fld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6652"/>
            <a:ext cx="8543292" cy="720080"/>
          </a:xfrm>
        </p:spPr>
        <p:txBody>
          <a:bodyPr/>
          <a:lstStyle/>
          <a:p>
            <a:pPr algn="ctr" eaLnBrk="1" hangingPunct="1"/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三、期货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交易</a:t>
            </a:r>
            <a:r>
              <a:rPr lang="zh-CN" altLang="en-US" sz="36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机制与流程</a:t>
            </a:r>
            <a:endParaRPr lang="en-US" altLang="zh-CN" sz="36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717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60463"/>
            <a:ext cx="8229600" cy="4970462"/>
          </a:xfrm>
        </p:spPr>
        <p:txBody>
          <a:bodyPr/>
          <a:lstStyle/>
          <a:p>
            <a:pPr marL="0" indent="0" eaLnBrk="1" hangingPunct="1">
              <a:buNone/>
            </a:pPr>
            <a:endParaRPr lang="en-US" altLang="zh-CN" sz="2200" dirty="0">
              <a:ea typeface="宋体" panose="02010600030101010101" pitchFamily="2" charset="-122"/>
            </a:endParaRPr>
          </a:p>
          <a:p>
            <a:pPr marL="0" indent="0" eaLnBrk="1" hangingPunct="1">
              <a:buNone/>
            </a:pPr>
            <a:endParaRPr lang="en-US" altLang="zh-CN" sz="2200" dirty="0" smtClean="0">
              <a:ea typeface="宋体" panose="02010600030101010101" pitchFamily="2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57200" y="1196752"/>
            <a:ext cx="8229600" cy="5122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eaLnBrk="1" hangingPunct="1">
              <a:buNone/>
            </a:pP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（一）</a:t>
            </a: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期货交易机制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保证金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制度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每日结算制度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涨跌</a:t>
            </a:r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停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板制度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熔断制度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持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仓限额和大户报告制度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强行减仓制度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eaLnBrk="1" hangingPunct="1"/>
            <a:r>
              <a:rPr lang="zh-CN" altLang="en-US" sz="2800" dirty="0">
                <a:latin typeface="华文楷体" panose="02010600040101010101" pitchFamily="2" charset="-122"/>
                <a:ea typeface="华文楷体" panose="02010600040101010101" pitchFamily="2" charset="-122"/>
              </a:rPr>
              <a:t>套</a:t>
            </a:r>
            <a:r>
              <a:rPr lang="zh-CN" altLang="en-US" sz="28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期保值审批制度</a:t>
            </a:r>
            <a:endParaRPr lang="en-US" altLang="zh-CN" sz="28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5375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Default Design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2049</TotalTime>
  <Words>2801</Words>
  <Application>Microsoft Office PowerPoint</Application>
  <PresentationFormat>全屏显示(4:3)</PresentationFormat>
  <Paragraphs>495</Paragraphs>
  <Slides>35</Slides>
  <Notes>32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37" baseType="lpstr">
      <vt:lpstr>Default Design</vt:lpstr>
      <vt:lpstr>Equation</vt:lpstr>
      <vt:lpstr>第十章 期货和期权定价分析</vt:lpstr>
      <vt:lpstr>本章学习提要 </vt:lpstr>
      <vt:lpstr>第一节 远期与期货市场的交易机制及定价 </vt:lpstr>
      <vt:lpstr>期货品种</vt:lpstr>
      <vt:lpstr>远期与期货合约的区别</vt:lpstr>
      <vt:lpstr>二、我国期货市场</vt:lpstr>
      <vt:lpstr>玉米期货合约</vt:lpstr>
      <vt:lpstr>沪深300指数期货合约</vt:lpstr>
      <vt:lpstr>三、期货交易机制与流程</vt:lpstr>
      <vt:lpstr>（二）期货交易流程</vt:lpstr>
      <vt:lpstr>期货交易的基本特征</vt:lpstr>
      <vt:lpstr>四、期货交易的类型</vt:lpstr>
      <vt:lpstr>五、远期与期货的定价 </vt:lpstr>
      <vt:lpstr>（二）影响期货价格的因素</vt:lpstr>
      <vt:lpstr>（三）期货-现货平价关系式</vt:lpstr>
      <vt:lpstr>第二节 期权市场的交易机制及定价 </vt:lpstr>
      <vt:lpstr>（二）期权的标的资产</vt:lpstr>
      <vt:lpstr>（三）股票期权的条款</vt:lpstr>
      <vt:lpstr>（四）雇员期权与认股权证</vt:lpstr>
      <vt:lpstr>二、期权的特征 </vt:lpstr>
      <vt:lpstr>期权价格的影响因素</vt:lpstr>
      <vt:lpstr>（二）期权价格的上下限</vt:lpstr>
      <vt:lpstr>1、期权价格的上限</vt:lpstr>
      <vt:lpstr>2、欧式看涨期权价格的下限</vt:lpstr>
      <vt:lpstr>3、看跌-看涨期权平价关系式</vt:lpstr>
      <vt:lpstr>三、期权定价模型 </vt:lpstr>
      <vt:lpstr>单期二叉树模型</vt:lpstr>
      <vt:lpstr>单期二叉树模型</vt:lpstr>
      <vt:lpstr>单期二叉树模型</vt:lpstr>
      <vt:lpstr>单期二叉树模型</vt:lpstr>
      <vt:lpstr>单期二叉树模型</vt:lpstr>
      <vt:lpstr>（二）布莱克-斯科尔斯期权定价模型</vt:lpstr>
      <vt:lpstr>布莱克-斯科尔斯期权定价模型</vt:lpstr>
      <vt:lpstr>布莱克-斯科尔斯期权定价模型</vt:lpstr>
      <vt:lpstr>本章小结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Jie Zhu</dc:creator>
  <cp:lastModifiedBy>mtwang</cp:lastModifiedBy>
  <cp:revision>193</cp:revision>
  <cp:lastPrinted>1601-01-01T00:00:00Z</cp:lastPrinted>
  <dcterms:created xsi:type="dcterms:W3CDTF">1601-01-01T00:00:00Z</dcterms:created>
  <dcterms:modified xsi:type="dcterms:W3CDTF">2024-01-17T02:10:35Z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</Properties>
</file>