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4" r:id="rId3"/>
    <p:sldId id="257" r:id="rId4"/>
    <p:sldId id="258" r:id="rId5"/>
    <p:sldId id="259" r:id="rId6"/>
    <p:sldId id="260" r:id="rId7"/>
    <p:sldId id="261" r:id="rId8"/>
    <p:sldId id="262" r:id="rId9"/>
    <p:sldId id="263" r:id="rId10"/>
    <p:sldId id="287" r:id="rId11"/>
    <p:sldId id="288" r:id="rId12"/>
    <p:sldId id="264" r:id="rId13"/>
    <p:sldId id="289" r:id="rId14"/>
    <p:sldId id="290" r:id="rId15"/>
    <p:sldId id="291" r:id="rId16"/>
    <p:sldId id="292" r:id="rId17"/>
    <p:sldId id="295" r:id="rId1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71" autoAdjust="0"/>
    <p:restoredTop sz="86397" autoAdjust="0"/>
  </p:normalViewPr>
  <p:slideViewPr>
    <p:cSldViewPr>
      <p:cViewPr varScale="1">
        <p:scale>
          <a:sx n="48" d="100"/>
          <a:sy n="48" d="100"/>
        </p:scale>
        <p:origin x="-974" y="-45"/>
      </p:cViewPr>
      <p:guideLst>
        <p:guide orient="horz" pos="2160"/>
        <p:guide pos="2880"/>
      </p:guideLst>
    </p:cSldViewPr>
  </p:slideViewPr>
  <p:outlineViewPr>
    <p:cViewPr>
      <p:scale>
        <a:sx n="33" d="100"/>
        <a:sy n="33" d="100"/>
      </p:scale>
      <p:origin x="0" y="10073"/>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7" Type="http://schemas.openxmlformats.org/officeDocument/2006/relationships/image" Target="../media/image11.wmf"/><Relationship Id="rId2" Type="http://schemas.openxmlformats.org/officeDocument/2006/relationships/image" Target="../media/image6.wmf"/><Relationship Id="rId1" Type="http://schemas.openxmlformats.org/officeDocument/2006/relationships/image" Target="../media/image5.wmf"/><Relationship Id="rId6" Type="http://schemas.openxmlformats.org/officeDocument/2006/relationships/image" Target="../media/image10.wmf"/><Relationship Id="rId5" Type="http://schemas.openxmlformats.org/officeDocument/2006/relationships/image" Target="../media/image9.wmf"/><Relationship Id="rId4" Type="http://schemas.openxmlformats.org/officeDocument/2006/relationships/image" Target="../media/image8.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矩形 6"/>
          <p:cNvSpPr/>
          <p:nvPr/>
        </p:nvSpPr>
        <p:spPr>
          <a:xfrm>
            <a:off x="685800" y="3196686"/>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ctrTitle"/>
          </p:nvPr>
        </p:nvSpPr>
        <p:spPr>
          <a:xfrm>
            <a:off x="685800" y="1676401"/>
            <a:ext cx="7772400" cy="1538286"/>
          </a:xfrm>
        </p:spPr>
        <p:txBody>
          <a:bodyPr anchor="b"/>
          <a:lstStyle/>
          <a:p>
            <a:r>
              <a:rPr kumimoji="0" lang="zh-CN" altLang="en-US"/>
              <a:t>单击此处编辑母版标题样式</a:t>
            </a:r>
            <a:endParaRPr kumimoji="0"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zh-CN" altLang="en-US"/>
              <a:t>单击此处编辑母版副标题样式</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2024/1/17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2024/1/17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6" y="274638"/>
            <a:ext cx="1471594" cy="6011882"/>
          </a:xfrm>
        </p:spPr>
        <p:txBody>
          <a:bodyPr vert="eaVert"/>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a:xfrm>
            <a:off x="457200" y="274638"/>
            <a:ext cx="6686568" cy="6011882"/>
          </a:xfrm>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2024/1/17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矩形 6"/>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a:xfrm>
            <a:off x="73152" y="6400800"/>
            <a:ext cx="3200400" cy="283800"/>
          </a:xfrm>
        </p:spPr>
        <p:txBody>
          <a:bodyPr/>
          <a:lstStyle/>
          <a:p>
            <a:fld id="{530820CF-B880-4189-942D-D702A7CBA730}" type="datetimeFigureOut">
              <a:rPr lang="zh-CN" altLang="en-US" smtClean="0"/>
              <a:pPr/>
              <a:t>2024/1/17</a:t>
            </a:fld>
            <a:endParaRPr lang="zh-CN" altLang="en-US"/>
          </a:p>
        </p:txBody>
      </p:sp>
      <p:sp>
        <p:nvSpPr>
          <p:cNvPr id="5" name="页脚占位符 4"/>
          <p:cNvSpPr>
            <a:spLocks noGrp="1"/>
          </p:cNvSpPr>
          <p:nvPr>
            <p:ph type="ftr" sz="quarter" idx="11"/>
          </p:nvPr>
        </p:nvSpPr>
        <p:spPr>
          <a:xfrm>
            <a:off x="5330952" y="6400800"/>
            <a:ext cx="3733800" cy="283800"/>
          </a:xfrm>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685800" y="3143248"/>
            <a:ext cx="77724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722313" y="3143248"/>
            <a:ext cx="7772400" cy="1362075"/>
          </a:xfrm>
        </p:spPr>
        <p:txBody>
          <a:bodyPr anchor="t"/>
          <a:lstStyle>
            <a:lvl1pPr algn="ctr">
              <a:defRPr sz="4000" b="0" cap="all"/>
            </a:lvl1p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722313" y="1643061"/>
            <a:ext cx="7772400" cy="1500187"/>
          </a:xfrm>
        </p:spPr>
        <p:txBody>
          <a:bodyPr anchor="b"/>
          <a:lstStyle>
            <a:lvl1pPr marL="0" indent="0" algn="ctr">
              <a:buNone/>
              <a:defRPr sz="2000">
                <a:solidFill>
                  <a:schemeClr val="tx1">
                    <a:tint val="75000"/>
                  </a:schemeClr>
                </a:solidFill>
              </a:defRPr>
            </a:lvl1pPr>
            <a:lvl2pPr marL="457200" indent="0" algn="ctr">
              <a:buNone/>
              <a:defRPr sz="1800">
                <a:solidFill>
                  <a:schemeClr val="tx1">
                    <a:tint val="75000"/>
                  </a:schemeClr>
                </a:solidFill>
              </a:defRPr>
            </a:lvl2pPr>
            <a:lvl3pPr marL="914400" indent="0" algn="ctr">
              <a:buNone/>
              <a:defRPr sz="1600">
                <a:solidFill>
                  <a:schemeClr val="tx1">
                    <a:tint val="75000"/>
                  </a:schemeClr>
                </a:solidFill>
              </a:defRPr>
            </a:lvl3pPr>
            <a:lvl4pPr marL="1371600" indent="0" algn="ctr">
              <a:buNone/>
              <a:defRPr sz="1400">
                <a:solidFill>
                  <a:schemeClr val="tx1">
                    <a:tint val="75000"/>
                  </a:schemeClr>
                </a:solidFill>
              </a:defRPr>
            </a:lvl4pPr>
            <a:lvl5pPr marL="1828800" indent="0" algn="ct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2024/1/17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矩形 7"/>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2024/1/17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矩形 9"/>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lvl1pPr>
              <a:defRPr/>
            </a:lvl1p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effectLst>
                  <a:outerShdw blurRad="50800" dist="25400" dir="5400000" algn="tl" rotWithShape="0">
                    <a:srgbClr val="000000">
                      <a:alpha val="43137"/>
                    </a:srgbClr>
                  </a:outerShdw>
                </a:effectLst>
              </a:defRPr>
            </a:lvl1pPr>
            <a:lvl2pPr marL="457200" indent="0">
              <a:buNone/>
              <a:defRPr sz="2000" b="1">
                <a:effectLst>
                  <a:outerShdw blurRad="50800" dist="25400" dir="5400000" algn="tl" rotWithShape="0">
                    <a:srgbClr val="000000">
                      <a:alpha val="43137"/>
                    </a:srgbClr>
                  </a:outerShdw>
                </a:effectLst>
              </a:defRPr>
            </a:lvl2pPr>
            <a:lvl3pPr marL="914400" indent="0">
              <a:buNone/>
              <a:defRPr sz="1800" b="1">
                <a:effectLst>
                  <a:outerShdw blurRad="50800" dist="25400" dir="5400000" algn="tl" rotWithShape="0">
                    <a:srgbClr val="000000">
                      <a:alpha val="43137"/>
                    </a:srgbClr>
                  </a:outerShdw>
                </a:effectLst>
              </a:defRPr>
            </a:lvl3pPr>
            <a:lvl4pPr marL="1371600" indent="0">
              <a:buNone/>
              <a:defRPr sz="1600" b="1">
                <a:effectLst>
                  <a:outerShdw blurRad="50800" dist="25400" dir="5400000" algn="tl" rotWithShape="0">
                    <a:srgbClr val="000000">
                      <a:alpha val="43137"/>
                    </a:srgbClr>
                  </a:outerShdw>
                </a:effectLst>
              </a:defRPr>
            </a:lvl4pPr>
            <a:lvl5pPr marL="1828800" indent="0">
              <a:buNone/>
              <a:defRPr sz="1600" b="1">
                <a:effectLst>
                  <a:outerShdw blurRad="50800" dist="25400" dir="5400000" algn="tl" rotWithShape="0">
                    <a:srgbClr val="000000">
                      <a:alpha val="43137"/>
                    </a:srgbClr>
                  </a:outerShdw>
                </a:effectLst>
              </a:defRPr>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2024/1/17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57200" y="1410736"/>
            <a:ext cx="82296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2024/1/17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Ref idx="1002">
        <a:schemeClr val="bg2"/>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2024/1/17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8" name="矩形 7"/>
          <p:cNvSpPr/>
          <p:nvPr/>
        </p:nvSpPr>
        <p:spPr>
          <a:xfrm>
            <a:off x="2786050" y="1053546"/>
            <a:ext cx="5904000" cy="18000"/>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 1"/>
          <p:cNvSpPr>
            <a:spLocks noGrp="1"/>
          </p:cNvSpPr>
          <p:nvPr>
            <p:ph type="title"/>
          </p:nvPr>
        </p:nvSpPr>
        <p:spPr>
          <a:xfrm>
            <a:off x="2786050" y="228600"/>
            <a:ext cx="5900752" cy="842946"/>
          </a:xfrm>
        </p:spPr>
        <p:txBody>
          <a:bodyPr anchor="b"/>
          <a:lstStyle>
            <a:lvl1pPr algn="ctr">
              <a:defRPr sz="2800" b="0"/>
            </a:lvl1pPr>
          </a:lstStyle>
          <a:p>
            <a:r>
              <a:rPr kumimoji="0" lang="zh-CN" altLang="en-US"/>
              <a:t>单击此处编辑母版标题样式</a:t>
            </a:r>
            <a:endParaRPr kumimoji="0" lang="en-US"/>
          </a:p>
        </p:txBody>
      </p:sp>
      <p:sp>
        <p:nvSpPr>
          <p:cNvPr id="3" name="内容占位符 2"/>
          <p:cNvSpPr>
            <a:spLocks noGrp="1"/>
          </p:cNvSpPr>
          <p:nvPr>
            <p:ph idx="1"/>
          </p:nvPr>
        </p:nvSpPr>
        <p:spPr>
          <a:xfrm>
            <a:off x="2786050" y="1142984"/>
            <a:ext cx="5900750" cy="51435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文本占位符 3"/>
          <p:cNvSpPr>
            <a:spLocks noGrp="1"/>
          </p:cNvSpPr>
          <p:nvPr>
            <p:ph type="body" sz="half" idx="2"/>
          </p:nvPr>
        </p:nvSpPr>
        <p:spPr>
          <a:xfrm>
            <a:off x="457205" y="1142984"/>
            <a:ext cx="2257408" cy="5143536"/>
          </a:xfrm>
        </p:spPr>
        <p:txBody>
          <a:bodyPr anchor="ct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2024/1/17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Ref idx="1002">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nchor="ctr"/>
          <a:lstStyle>
            <a:lvl1pPr algn="l">
              <a:defRPr sz="2400" b="0"/>
            </a:lvl1pPr>
          </a:lstStyle>
          <a:p>
            <a:r>
              <a:rPr kumimoji="0" lang="zh-CN" altLang="en-US"/>
              <a:t>单击此处编辑母版标题样式</a:t>
            </a:r>
            <a:endParaRPr kumimoji="0" lang="en-US"/>
          </a:p>
        </p:txBody>
      </p:sp>
      <p:sp>
        <p:nvSpPr>
          <p:cNvPr id="3" name="图片占位符 2"/>
          <p:cNvSpPr>
            <a:spLocks noGrp="1"/>
          </p:cNvSpPr>
          <p:nvPr>
            <p:ph type="pic" idx="1"/>
          </p:nvPr>
        </p:nvSpPr>
        <p:spPr>
          <a:xfrm>
            <a:off x="701552"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zh-CN" altLang="en-US"/>
              <a:t>单击图标添加图片</a:t>
            </a:r>
            <a:endParaRPr kumimoji="0" lang="en-US"/>
          </a:p>
        </p:txBody>
      </p:sp>
      <p:sp>
        <p:nvSpPr>
          <p:cNvPr id="4" name="文本占位符 3"/>
          <p:cNvSpPr>
            <a:spLocks noGrp="1"/>
          </p:cNvSpPr>
          <p:nvPr>
            <p:ph type="body" sz="half" idx="2"/>
          </p:nvPr>
        </p:nvSpPr>
        <p:spPr>
          <a:xfrm>
            <a:off x="2362200" y="5410200"/>
            <a:ext cx="5657888" cy="804862"/>
          </a:xfrm>
        </p:spPr>
        <p:txBody>
          <a:bodyPr anchor="ctr"/>
          <a:lstStyle>
            <a:lvl1pPr marL="0" indent="0" algn="r">
              <a:buNone/>
              <a:defRPr sz="1200" b="0"/>
            </a:lvl1pPr>
            <a:lvl2pPr marL="457200" indent="0" algn="r">
              <a:buNone/>
              <a:defRPr sz="1200" b="0"/>
            </a:lvl2pPr>
            <a:lvl3pPr marL="914400" indent="0" algn="r">
              <a:buNone/>
              <a:defRPr sz="1200" b="0"/>
            </a:lvl3pPr>
            <a:lvl4pPr marL="1371600" indent="0" algn="r">
              <a:buNone/>
              <a:defRPr sz="1200" b="0"/>
            </a:lvl4pPr>
            <a:lvl5pPr marL="1828800" indent="0" algn="r">
              <a:buNone/>
              <a:defRPr sz="1200" b="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2024/1/17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矩形 6"/>
          <p:cNvSpPr/>
          <p:nvPr/>
        </p:nvSpPr>
        <p:spPr>
          <a:xfrm>
            <a:off x="0" y="6678000"/>
            <a:ext cx="9144000" cy="180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2" name="标题占位符 1"/>
          <p:cNvSpPr>
            <a:spLocks noGrp="1"/>
          </p:cNvSpPr>
          <p:nvPr>
            <p:ph type="title"/>
          </p:nvPr>
        </p:nvSpPr>
        <p:spPr>
          <a:xfrm>
            <a:off x="457200" y="274638"/>
            <a:ext cx="8229600" cy="1143000"/>
          </a:xfrm>
          <a:prstGeom prst="rect">
            <a:avLst/>
          </a:prstGeom>
        </p:spPr>
        <p:txBody>
          <a:bodyPr vert="horz" rtlCol="0" anchor="ctr">
            <a:normAutofit/>
          </a:body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457200" y="1600200"/>
            <a:ext cx="8229600" cy="4686320"/>
          </a:xfrm>
          <a:prstGeom prst="rect">
            <a:avLst/>
          </a:prstGeom>
        </p:spPr>
        <p:txBody>
          <a:bodyPr vert="horz" rtlCol="0">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4" name="日期占位符 3"/>
          <p:cNvSpPr>
            <a:spLocks noGrp="1"/>
          </p:cNvSpPr>
          <p:nvPr>
            <p:ph type="dt" sz="half" idx="2"/>
          </p:nvPr>
        </p:nvSpPr>
        <p:spPr>
          <a:xfrm>
            <a:off x="76200" y="6400800"/>
            <a:ext cx="3200400" cy="283800"/>
          </a:xfrm>
          <a:prstGeom prst="rect">
            <a:avLst/>
          </a:prstGeom>
        </p:spPr>
        <p:txBody>
          <a:bodyPr vert="horz" rtlCol="0" anchor="b"/>
          <a:lstStyle>
            <a:lvl1pPr algn="l" eaLnBrk="1" latinLnBrk="0" hangingPunct="1">
              <a:defRPr kumimoji="0" sz="1100">
                <a:solidFill>
                  <a:schemeClr val="tx2">
                    <a:lumMod val="75000"/>
                    <a:lumOff val="25000"/>
                  </a:schemeClr>
                </a:solidFill>
              </a:defRPr>
            </a:lvl1pPr>
          </a:lstStyle>
          <a:p>
            <a:fld id="{530820CF-B880-4189-942D-D702A7CBA730}" type="datetimeFigureOut">
              <a:rPr lang="zh-CN" altLang="en-US" smtClean="0"/>
              <a:pPr/>
              <a:t>2024/1/17</a:t>
            </a:fld>
            <a:endParaRPr lang="zh-CN" altLang="en-US"/>
          </a:p>
        </p:txBody>
      </p:sp>
      <p:sp>
        <p:nvSpPr>
          <p:cNvPr id="5" name="页脚占位符 4"/>
          <p:cNvSpPr>
            <a:spLocks noGrp="1"/>
          </p:cNvSpPr>
          <p:nvPr>
            <p:ph type="ftr" sz="quarter" idx="3"/>
          </p:nvPr>
        </p:nvSpPr>
        <p:spPr>
          <a:xfrm>
            <a:off x="5334000" y="6400800"/>
            <a:ext cx="3733800" cy="283800"/>
          </a:xfrm>
          <a:prstGeom prst="rect">
            <a:avLst/>
          </a:prstGeom>
        </p:spPr>
        <p:txBody>
          <a:bodyPr vert="horz" rtlCol="0" anchor="ctr"/>
          <a:lstStyle>
            <a:lvl1pPr algn="r" eaLnBrk="1" latinLnBrk="0" hangingPunct="1">
              <a:defRPr kumimoji="0" sz="1100">
                <a:solidFill>
                  <a:schemeClr val="tx2">
                    <a:lumMod val="75000"/>
                    <a:lumOff val="25000"/>
                  </a:schemeClr>
                </a:solidFill>
              </a:defRPr>
            </a:lvl1pPr>
          </a:lstStyle>
          <a:p>
            <a:endParaRPr lang="zh-CN" altLang="en-US"/>
          </a:p>
        </p:txBody>
      </p:sp>
      <p:sp>
        <p:nvSpPr>
          <p:cNvPr id="6" name="灯片编号占位符 5"/>
          <p:cNvSpPr>
            <a:spLocks noGrp="1"/>
          </p:cNvSpPr>
          <p:nvPr>
            <p:ph type="sldNum" sz="quarter" idx="4"/>
          </p:nvPr>
        </p:nvSpPr>
        <p:spPr>
          <a:xfrm>
            <a:off x="4114800" y="6400800"/>
            <a:ext cx="914400" cy="283464"/>
          </a:xfrm>
          <a:prstGeom prst="rect">
            <a:avLst/>
          </a:prstGeom>
          <a:noFill/>
        </p:spPr>
        <p:txBody>
          <a:bodyPr vert="horz" lIns="45720" rIns="45720" rtlCol="0" anchor="ctr"/>
          <a:lstStyle>
            <a:lvl1pPr algn="ctr" eaLnBrk="1" latinLnBrk="0" hangingPunct="1">
              <a:defRPr kumimoji="0" sz="1100" b="0">
                <a:solidFill>
                  <a:schemeClr val="tx2">
                    <a:lumMod val="75000"/>
                    <a:lumOff val="25000"/>
                  </a:schemeClr>
                </a:solidFill>
              </a:defRPr>
            </a:lvl1pPr>
          </a:lstStyle>
          <a:p>
            <a:fld id="{0C913308-F349-4B6D-A68A-DD1791B4A57B}" type="slidenum">
              <a:rPr lang="zh-CN" altLang="en-US" smtClean="0"/>
              <a:pPr/>
              <a:t>‹#›</a:t>
            </a:fld>
            <a:endParaRPr lang="zh-CN" altLang="en-US"/>
          </a:p>
        </p:txBody>
      </p:sp>
      <p:sp>
        <p:nvSpPr>
          <p:cNvPr id="8" name="矩形 7"/>
          <p:cNvSpPr/>
          <p:nvPr/>
        </p:nvSpPr>
        <p:spPr>
          <a:xfrm>
            <a:off x="0" y="0"/>
            <a:ext cx="9144000" cy="10800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400" kern="1200">
          <a:solidFill>
            <a:schemeClr val="tx2"/>
          </a:solidFill>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ß"/>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50000"/>
        <a:buFont typeface="Wingdings 2"/>
        <a:buChar char="Þ"/>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5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5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wmf"/><Relationship Id="rId5" Type="http://schemas.openxmlformats.org/officeDocument/2006/relationships/oleObject" Target="../embeddings/oleObject2.bin"/><Relationship Id="rId4" Type="http://schemas.openxmlformats.org/officeDocument/2006/relationships/image" Target="../media/image4.wmf"/></Relationships>
</file>

<file path=ppt/slides/_rels/slide11.xml.rels><?xml version="1.0" encoding="UTF-8" standalone="yes"?>
<Relationships xmlns="http://schemas.openxmlformats.org/package/2006/relationships"><Relationship Id="rId8" Type="http://schemas.openxmlformats.org/officeDocument/2006/relationships/image" Target="../media/image7.wmf"/><Relationship Id="rId13" Type="http://schemas.openxmlformats.org/officeDocument/2006/relationships/image" Target="../media/image9.wmf"/><Relationship Id="rId3" Type="http://schemas.openxmlformats.org/officeDocument/2006/relationships/oleObject" Target="../embeddings/oleObject3.bin"/><Relationship Id="rId7" Type="http://schemas.openxmlformats.org/officeDocument/2006/relationships/oleObject" Target="../embeddings/oleObject5.bin"/><Relationship Id="rId12" Type="http://schemas.openxmlformats.org/officeDocument/2006/relationships/oleObject" Target="../embeddings/oleObject8.bin"/><Relationship Id="rId17" Type="http://schemas.openxmlformats.org/officeDocument/2006/relationships/image" Target="../media/image11.wmf"/><Relationship Id="rId2" Type="http://schemas.openxmlformats.org/officeDocument/2006/relationships/slideLayout" Target="../slideLayouts/slideLayout2.xml"/><Relationship Id="rId16" Type="http://schemas.openxmlformats.org/officeDocument/2006/relationships/oleObject" Target="../embeddings/oleObject10.bin"/><Relationship Id="rId1" Type="http://schemas.openxmlformats.org/officeDocument/2006/relationships/vmlDrawing" Target="../drawings/vmlDrawing2.vml"/><Relationship Id="rId6" Type="http://schemas.openxmlformats.org/officeDocument/2006/relationships/image" Target="../media/image6.wmf"/><Relationship Id="rId11" Type="http://schemas.openxmlformats.org/officeDocument/2006/relationships/oleObject" Target="../embeddings/oleObject7.bin"/><Relationship Id="rId5" Type="http://schemas.openxmlformats.org/officeDocument/2006/relationships/oleObject" Target="../embeddings/oleObject4.bin"/><Relationship Id="rId15" Type="http://schemas.openxmlformats.org/officeDocument/2006/relationships/image" Target="../media/image10.wmf"/><Relationship Id="rId10" Type="http://schemas.openxmlformats.org/officeDocument/2006/relationships/image" Target="../media/image8.wmf"/><Relationship Id="rId4" Type="http://schemas.openxmlformats.org/officeDocument/2006/relationships/image" Target="../media/image5.wmf"/><Relationship Id="rId9" Type="http://schemas.openxmlformats.org/officeDocument/2006/relationships/oleObject" Target="../embeddings/oleObject6.bin"/><Relationship Id="rId14" Type="http://schemas.openxmlformats.org/officeDocument/2006/relationships/oleObject" Target="../embeddings/oleObject9.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827584" y="2420888"/>
            <a:ext cx="7772400" cy="714381"/>
          </a:xfrm>
        </p:spPr>
        <p:txBody>
          <a:bodyPr>
            <a:normAutofit fontScale="90000"/>
          </a:bodyPr>
          <a:lstStyle/>
          <a:p>
            <a:r>
              <a:rPr lang="zh-CN" altLang="zh-CN" b="1" dirty="0" smtClean="0">
                <a:latin typeface="华文楷体" pitchFamily="2" charset="-122"/>
                <a:ea typeface="华文楷体" pitchFamily="2" charset="-122"/>
              </a:rPr>
              <a:t>第</a:t>
            </a:r>
            <a:r>
              <a:rPr lang="zh-CN" altLang="en-US" b="1" dirty="0" smtClean="0">
                <a:latin typeface="华文楷体" pitchFamily="2" charset="-122"/>
                <a:ea typeface="华文楷体" pitchFamily="2" charset="-122"/>
              </a:rPr>
              <a:t>十一</a:t>
            </a:r>
            <a:r>
              <a:rPr lang="zh-CN" altLang="zh-CN" b="1" dirty="0" smtClean="0">
                <a:latin typeface="华文楷体" pitchFamily="2" charset="-122"/>
                <a:ea typeface="华文楷体" pitchFamily="2" charset="-122"/>
              </a:rPr>
              <a:t>章 </a:t>
            </a:r>
            <a:r>
              <a:rPr lang="zh-CN" altLang="zh-CN" b="1" dirty="0">
                <a:latin typeface="华文楷体" pitchFamily="2" charset="-122"/>
                <a:ea typeface="华文楷体" pitchFamily="2" charset="-122"/>
              </a:rPr>
              <a:t>资产配置</a:t>
            </a:r>
            <a:endParaRPr lang="zh-CN" altLang="en-US" dirty="0">
              <a:latin typeface="华文楷体" pitchFamily="2" charset="-122"/>
              <a:ea typeface="华文楷体" pitchFamily="2" charset="-122"/>
            </a:endParaRPr>
          </a:p>
        </p:txBody>
      </p:sp>
    </p:spTree>
    <p:extLst>
      <p:ext uri="{BB962C8B-B14F-4D97-AF65-F5344CB8AC3E}">
        <p14:creationId xmlns:p14="http://schemas.microsoft.com/office/powerpoint/2010/main" val="8294324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1560" y="428604"/>
            <a:ext cx="8229600" cy="768148"/>
          </a:xfrm>
        </p:spPr>
        <p:txBody>
          <a:bodyPr>
            <a:normAutofit/>
          </a:bodyPr>
          <a:lstStyle/>
          <a:p>
            <a:r>
              <a:rPr lang="zh-CN" altLang="en-US" sz="3600" b="1" dirty="0" smtClean="0">
                <a:latin typeface="华文楷体" pitchFamily="2" charset="-122"/>
                <a:ea typeface="华文楷体" pitchFamily="2" charset="-122"/>
              </a:rPr>
              <a:t>二、</a:t>
            </a:r>
            <a:r>
              <a:rPr lang="en-US" altLang="zh-CN" sz="3600" b="1" dirty="0" smtClean="0">
                <a:latin typeface="华文楷体" pitchFamily="2" charset="-122"/>
                <a:ea typeface="华文楷体" pitchFamily="2" charset="-122"/>
              </a:rPr>
              <a:t>Black-</a:t>
            </a:r>
            <a:r>
              <a:rPr lang="en-US" altLang="zh-CN" sz="3600" b="1" dirty="0" err="1" smtClean="0">
                <a:latin typeface="华文楷体" pitchFamily="2" charset="-122"/>
                <a:ea typeface="华文楷体" pitchFamily="2" charset="-122"/>
              </a:rPr>
              <a:t>Litterman</a:t>
            </a:r>
            <a:r>
              <a:rPr lang="en-US" altLang="zh-CN" sz="3600" b="1" dirty="0" smtClean="0">
                <a:latin typeface="华文楷体" pitchFamily="2" charset="-122"/>
                <a:ea typeface="华文楷体" pitchFamily="2" charset="-122"/>
              </a:rPr>
              <a:t> </a:t>
            </a:r>
            <a:r>
              <a:rPr lang="zh-CN" altLang="en-US" sz="3600" b="1" dirty="0" smtClean="0">
                <a:latin typeface="华文楷体" pitchFamily="2" charset="-122"/>
                <a:ea typeface="华文楷体" pitchFamily="2" charset="-122"/>
              </a:rPr>
              <a:t>模型</a:t>
            </a:r>
            <a:endParaRPr lang="zh-CN" altLang="en-US" sz="3600" dirty="0">
              <a:latin typeface="华文楷体" pitchFamily="2" charset="-122"/>
              <a:ea typeface="华文楷体" pitchFamily="2" charset="-122"/>
            </a:endParaRPr>
          </a:p>
        </p:txBody>
      </p:sp>
      <p:sp>
        <p:nvSpPr>
          <p:cNvPr id="3" name="内容占位符 2"/>
          <p:cNvSpPr>
            <a:spLocks noGrp="1"/>
          </p:cNvSpPr>
          <p:nvPr>
            <p:ph idx="1"/>
          </p:nvPr>
        </p:nvSpPr>
        <p:spPr>
          <a:xfrm>
            <a:off x="457200" y="1428736"/>
            <a:ext cx="8229600" cy="5072098"/>
          </a:xfrm>
        </p:spPr>
        <p:txBody>
          <a:bodyPr>
            <a:normAutofit/>
          </a:bodyPr>
          <a:lstStyle/>
          <a:p>
            <a:pPr lvl="0">
              <a:buNone/>
            </a:pPr>
            <a:r>
              <a:rPr lang="en-US" altLang="zh-CN" sz="2800" dirty="0" smtClean="0">
                <a:latin typeface="华文楷体" pitchFamily="2" charset="-122"/>
                <a:ea typeface="华文楷体" pitchFamily="2" charset="-122"/>
              </a:rPr>
              <a:t>Black</a:t>
            </a:r>
            <a:r>
              <a:rPr lang="zh-CN" altLang="en-US" sz="2800" dirty="0">
                <a:latin typeface="华文楷体" pitchFamily="2" charset="-122"/>
                <a:ea typeface="华文楷体" pitchFamily="2" charset="-122"/>
              </a:rPr>
              <a:t>和</a:t>
            </a:r>
            <a:r>
              <a:rPr lang="en-US" altLang="zh-CN" sz="2800" dirty="0" err="1">
                <a:latin typeface="华文楷体" pitchFamily="2" charset="-122"/>
                <a:ea typeface="华文楷体" pitchFamily="2" charset="-122"/>
              </a:rPr>
              <a:t>Litterman</a:t>
            </a:r>
            <a:r>
              <a:rPr lang="zh-CN" altLang="en-US" sz="2800" dirty="0">
                <a:latin typeface="华文楷体" pitchFamily="2" charset="-122"/>
                <a:ea typeface="华文楷体" pitchFamily="2" charset="-122"/>
              </a:rPr>
              <a:t>提出的</a:t>
            </a:r>
            <a:r>
              <a:rPr lang="en-US" altLang="zh-CN" sz="2800" dirty="0">
                <a:latin typeface="华文楷体" pitchFamily="2" charset="-122"/>
                <a:ea typeface="华文楷体" pitchFamily="2" charset="-122"/>
              </a:rPr>
              <a:t>BL</a:t>
            </a:r>
            <a:r>
              <a:rPr lang="zh-CN" altLang="en-US" sz="2800" dirty="0">
                <a:latin typeface="华文楷体" pitchFamily="2" charset="-122"/>
                <a:ea typeface="华文楷体" pitchFamily="2" charset="-122"/>
              </a:rPr>
              <a:t>模型融合了市场均衡期望收益和投资者关于资产期望收益的主观判断，解决了</a:t>
            </a:r>
            <a:r>
              <a:rPr lang="en-US" altLang="zh-CN" sz="2800" dirty="0">
                <a:latin typeface="华文楷体" pitchFamily="2" charset="-122"/>
                <a:ea typeface="华文楷体" pitchFamily="2" charset="-122"/>
              </a:rPr>
              <a:t>Markowitz</a:t>
            </a:r>
            <a:r>
              <a:rPr lang="zh-CN" altLang="en-US" sz="2800" dirty="0">
                <a:latin typeface="华文楷体" pitchFamily="2" charset="-122"/>
                <a:ea typeface="华文楷体" pitchFamily="2" charset="-122"/>
              </a:rPr>
              <a:t>资产配置模型中权重过度集中、对参数变化敏感等难题</a:t>
            </a:r>
            <a:r>
              <a:rPr lang="zh-CN" altLang="en-US" sz="2800" dirty="0" smtClean="0">
                <a:latin typeface="华文楷体" pitchFamily="2" charset="-122"/>
                <a:ea typeface="华文楷体" pitchFamily="2" charset="-122"/>
              </a:rPr>
              <a:t>。</a:t>
            </a:r>
            <a:endParaRPr lang="en-US" altLang="zh-CN" sz="2800" dirty="0" smtClean="0">
              <a:latin typeface="华文楷体" pitchFamily="2" charset="-122"/>
              <a:ea typeface="华文楷体" pitchFamily="2" charset="-122"/>
            </a:endParaRPr>
          </a:p>
          <a:p>
            <a:pPr lvl="0">
              <a:buNone/>
            </a:pPr>
            <a:r>
              <a:rPr lang="zh-CN" altLang="en-US" sz="2800" dirty="0" smtClean="0">
                <a:latin typeface="华文楷体" pitchFamily="2" charset="-122"/>
                <a:ea typeface="华文楷体" pitchFamily="2" charset="-122"/>
              </a:rPr>
              <a:t>在</a:t>
            </a:r>
            <a:r>
              <a:rPr lang="zh-CN" altLang="en-US" sz="2800" dirty="0">
                <a:latin typeface="华文楷体" pitchFamily="2" charset="-122"/>
                <a:ea typeface="华文楷体" pitchFamily="2" charset="-122"/>
              </a:rPr>
              <a:t>一定假设条件下，投资者的最优资产组合应当为市场组合。因此，市场组合所对应的期望收益可以通过投资者面临的组合优化问题反向求解得到。市场达到均衡时资产的期望</a:t>
            </a:r>
            <a:r>
              <a:rPr lang="zh-CN" altLang="en-US" sz="2800" dirty="0" smtClean="0">
                <a:latin typeface="华文楷体" pitchFamily="2" charset="-122"/>
                <a:ea typeface="华文楷体" pitchFamily="2" charset="-122"/>
              </a:rPr>
              <a:t>收益    </a:t>
            </a:r>
            <a:r>
              <a:rPr lang="en-US" altLang="zh-CN" sz="2800" dirty="0">
                <a:latin typeface="华文楷体" pitchFamily="2" charset="-122"/>
                <a:ea typeface="华文楷体" pitchFamily="2" charset="-122"/>
              </a:rPr>
              <a:t>(</a:t>
            </a:r>
            <a:r>
              <a:rPr lang="zh-CN" altLang="en-US" sz="2800" dirty="0">
                <a:latin typeface="华文楷体" pitchFamily="2" charset="-122"/>
                <a:ea typeface="华文楷体" pitchFamily="2" charset="-122"/>
              </a:rPr>
              <a:t>减去无风险利率之后</a:t>
            </a:r>
            <a:r>
              <a:rPr lang="en-US" altLang="zh-CN" sz="2800" dirty="0">
                <a:latin typeface="华文楷体" pitchFamily="2" charset="-122"/>
                <a:ea typeface="华文楷体" pitchFamily="2" charset="-122"/>
              </a:rPr>
              <a:t>)</a:t>
            </a:r>
            <a:r>
              <a:rPr lang="zh-CN" altLang="en-US" sz="2800" dirty="0">
                <a:latin typeface="华文楷体" pitchFamily="2" charset="-122"/>
                <a:ea typeface="华文楷体" pitchFamily="2" charset="-122"/>
              </a:rPr>
              <a:t>为：</a:t>
            </a:r>
          </a:p>
        </p:txBody>
      </p:sp>
      <p:sp>
        <p:nvSpPr>
          <p:cNvPr id="4" name="Rectangle 2">
            <a:extLst>
              <a:ext uri="{FF2B5EF4-FFF2-40B4-BE49-F238E27FC236}">
                <a16:creationId xmlns="" xmlns:a16="http://schemas.microsoft.com/office/drawing/2014/main" id="{D642BC25-A1A9-491D-8684-BF0698D10A47}"/>
              </a:ext>
            </a:extLst>
          </p:cNvPr>
          <p:cNvSpPr>
            <a:spLocks noChangeArrowheads="1"/>
          </p:cNvSpPr>
          <p:nvPr/>
        </p:nvSpPr>
        <p:spPr bwMode="auto">
          <a:xfrm>
            <a:off x="5292080" y="5200663"/>
            <a:ext cx="2532184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5" name="对象 4">
            <a:extLst>
              <a:ext uri="{FF2B5EF4-FFF2-40B4-BE49-F238E27FC236}">
                <a16:creationId xmlns="" xmlns:a16="http://schemas.microsoft.com/office/drawing/2014/main" id="{C9081C7A-5A3D-4DC3-B5B7-D97940E2F76E}"/>
              </a:ext>
            </a:extLst>
          </p:cNvPr>
          <p:cNvGraphicFramePr>
            <a:graphicFrameLocks noChangeAspect="1"/>
          </p:cNvGraphicFramePr>
          <p:nvPr>
            <p:extLst>
              <p:ext uri="{D42A27DB-BD31-4B8C-83A1-F6EECF244321}">
                <p14:modId xmlns:p14="http://schemas.microsoft.com/office/powerpoint/2010/main" val="1280928909"/>
              </p:ext>
            </p:extLst>
          </p:nvPr>
        </p:nvGraphicFramePr>
        <p:xfrm>
          <a:off x="5796136" y="4581128"/>
          <a:ext cx="457200" cy="457200"/>
        </p:xfrm>
        <a:graphic>
          <a:graphicData uri="http://schemas.openxmlformats.org/presentationml/2006/ole">
            <mc:AlternateContent xmlns:mc="http://schemas.openxmlformats.org/markup-compatibility/2006">
              <mc:Choice xmlns:v="urn:schemas-microsoft-com:vml" Requires="v">
                <p:oleObj spid="_x0000_s5143" name="Equation" r:id="rId3" imgW="164957" imgH="152268" progId="Equation.DSMT4">
                  <p:embed/>
                </p:oleObj>
              </mc:Choice>
              <mc:Fallback>
                <p:oleObj name="Equation" r:id="rId3" imgW="164957" imgH="152268" progId="Equation.DSMT4">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4581128"/>
                        <a:ext cx="457200" cy="457200"/>
                      </a:xfrm>
                      <a:prstGeom prst="rect">
                        <a:avLst/>
                      </a:prstGeom>
                      <a:noFill/>
                    </p:spPr>
                  </p:pic>
                </p:oleObj>
              </mc:Fallback>
            </mc:AlternateContent>
          </a:graphicData>
        </a:graphic>
      </p:graphicFrame>
      <p:sp>
        <p:nvSpPr>
          <p:cNvPr id="6" name="Rectangle 4">
            <a:extLst>
              <a:ext uri="{FF2B5EF4-FFF2-40B4-BE49-F238E27FC236}">
                <a16:creationId xmlns="" xmlns:a16="http://schemas.microsoft.com/office/drawing/2014/main" id="{420644AC-58BB-41AF-B28F-7F9E8A78BBA8}"/>
              </a:ext>
            </a:extLst>
          </p:cNvPr>
          <p:cNvSpPr>
            <a:spLocks noChangeArrowheads="1"/>
          </p:cNvSpPr>
          <p:nvPr/>
        </p:nvSpPr>
        <p:spPr bwMode="auto">
          <a:xfrm>
            <a:off x="3563888" y="5858951"/>
            <a:ext cx="14906057" cy="63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7" name="对象 6">
            <a:extLst>
              <a:ext uri="{FF2B5EF4-FFF2-40B4-BE49-F238E27FC236}">
                <a16:creationId xmlns="" xmlns:a16="http://schemas.microsoft.com/office/drawing/2014/main" id="{ECAAFEC9-B198-4D9A-8932-E18CE1E40B02}"/>
              </a:ext>
            </a:extLst>
          </p:cNvPr>
          <p:cNvGraphicFramePr>
            <a:graphicFrameLocks noChangeAspect="1"/>
          </p:cNvGraphicFramePr>
          <p:nvPr>
            <p:extLst>
              <p:ext uri="{D42A27DB-BD31-4B8C-83A1-F6EECF244321}">
                <p14:modId xmlns:p14="http://schemas.microsoft.com/office/powerpoint/2010/main" val="2282971704"/>
              </p:ext>
            </p:extLst>
          </p:nvPr>
        </p:nvGraphicFramePr>
        <p:xfrm>
          <a:off x="3203848" y="5426366"/>
          <a:ext cx="1446917" cy="496086"/>
        </p:xfrm>
        <a:graphic>
          <a:graphicData uri="http://schemas.openxmlformats.org/presentationml/2006/ole">
            <mc:AlternateContent xmlns:mc="http://schemas.openxmlformats.org/markup-compatibility/2006">
              <mc:Choice xmlns:v="urn:schemas-microsoft-com:vml" Requires="v">
                <p:oleObj spid="_x0000_s5144" name="Equation" r:id="rId5" imgW="672808" imgH="228501" progId="Equation.DSMT4">
                  <p:embed/>
                </p:oleObj>
              </mc:Choice>
              <mc:Fallback>
                <p:oleObj name="Equation" r:id="rId5" imgW="672808" imgH="228501" progId="Equation.DSMT4">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03848" y="5426366"/>
                        <a:ext cx="1446917" cy="496086"/>
                      </a:xfrm>
                      <a:prstGeom prst="rect">
                        <a:avLst/>
                      </a:prstGeom>
                      <a:noFill/>
                    </p:spPr>
                  </p:pic>
                </p:oleObj>
              </mc:Fallback>
            </mc:AlternateContent>
          </a:graphicData>
        </a:graphic>
      </p:graphicFrame>
    </p:spTree>
    <p:extLst>
      <p:ext uri="{BB962C8B-B14F-4D97-AF65-F5344CB8AC3E}">
        <p14:creationId xmlns:p14="http://schemas.microsoft.com/office/powerpoint/2010/main" val="34940746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1560" y="428604"/>
            <a:ext cx="8229600" cy="1000132"/>
          </a:xfrm>
        </p:spPr>
        <p:txBody>
          <a:bodyPr>
            <a:normAutofit/>
          </a:bodyPr>
          <a:lstStyle/>
          <a:p>
            <a:pPr lvl="0"/>
            <a:r>
              <a:rPr lang="zh-CN" altLang="en-US" sz="3600" b="1" dirty="0" smtClean="0">
                <a:latin typeface="华文楷体" pitchFamily="2" charset="-122"/>
                <a:ea typeface="华文楷体" pitchFamily="2" charset="-122"/>
              </a:rPr>
              <a:t>二、</a:t>
            </a:r>
            <a:r>
              <a:rPr lang="en-US" altLang="zh-CN" sz="3600" b="1" dirty="0" smtClean="0">
                <a:latin typeface="华文楷体" pitchFamily="2" charset="-122"/>
                <a:ea typeface="华文楷体" pitchFamily="2" charset="-122"/>
              </a:rPr>
              <a:t>Black-</a:t>
            </a:r>
            <a:r>
              <a:rPr lang="en-US" altLang="zh-CN" sz="3600" b="1" dirty="0" err="1" smtClean="0">
                <a:latin typeface="华文楷体" pitchFamily="2" charset="-122"/>
                <a:ea typeface="华文楷体" pitchFamily="2" charset="-122"/>
              </a:rPr>
              <a:t>Litterman</a:t>
            </a:r>
            <a:r>
              <a:rPr lang="en-US" altLang="zh-CN" sz="3600" b="1" dirty="0" smtClean="0">
                <a:latin typeface="华文楷体" pitchFamily="2" charset="-122"/>
                <a:ea typeface="华文楷体" pitchFamily="2" charset="-122"/>
              </a:rPr>
              <a:t> </a:t>
            </a:r>
            <a:r>
              <a:rPr lang="zh-CN" altLang="en-US" sz="3600" b="1" dirty="0">
                <a:latin typeface="华文楷体" pitchFamily="2" charset="-122"/>
                <a:ea typeface="华文楷体" pitchFamily="2" charset="-122"/>
              </a:rPr>
              <a:t>模型</a:t>
            </a:r>
          </a:p>
        </p:txBody>
      </p:sp>
      <p:sp>
        <p:nvSpPr>
          <p:cNvPr id="3" name="内容占位符 2"/>
          <p:cNvSpPr>
            <a:spLocks noGrp="1"/>
          </p:cNvSpPr>
          <p:nvPr>
            <p:ph idx="1"/>
          </p:nvPr>
        </p:nvSpPr>
        <p:spPr>
          <a:xfrm>
            <a:off x="179512" y="1412776"/>
            <a:ext cx="8568952" cy="5072098"/>
          </a:xfrm>
        </p:spPr>
        <p:txBody>
          <a:bodyPr>
            <a:normAutofit/>
          </a:bodyPr>
          <a:lstStyle/>
          <a:p>
            <a:pPr lvl="0">
              <a:buNone/>
            </a:pPr>
            <a:endParaRPr lang="en-US" altLang="zh-CN" sz="2800" dirty="0" smtClean="0">
              <a:latin typeface="华文楷体" pitchFamily="2" charset="-122"/>
              <a:ea typeface="华文楷体" pitchFamily="2" charset="-122"/>
            </a:endParaRPr>
          </a:p>
          <a:p>
            <a:pPr lvl="0">
              <a:buNone/>
            </a:pPr>
            <a:r>
              <a:rPr lang="zh-CN" altLang="en-US" sz="2800" dirty="0" smtClean="0">
                <a:latin typeface="华文楷体" pitchFamily="2" charset="-122"/>
                <a:ea typeface="华文楷体" pitchFamily="2" charset="-122"/>
              </a:rPr>
              <a:t>其中</a:t>
            </a:r>
            <a:r>
              <a:rPr lang="zh-CN" altLang="en-US" sz="2800" dirty="0">
                <a:latin typeface="华文楷体" pitchFamily="2" charset="-122"/>
                <a:ea typeface="华文楷体" pitchFamily="2" charset="-122"/>
              </a:rPr>
              <a:t>：</a:t>
            </a:r>
          </a:p>
          <a:p>
            <a:pPr lvl="0">
              <a:buNone/>
            </a:pPr>
            <a:r>
              <a:rPr lang="zh-CN" altLang="en-US" sz="2800" dirty="0">
                <a:latin typeface="华文楷体" pitchFamily="2" charset="-122"/>
                <a:ea typeface="华文楷体" pitchFamily="2" charset="-122"/>
              </a:rPr>
              <a:t> </a:t>
            </a:r>
            <a:r>
              <a:rPr lang="zh-CN" altLang="en-US" sz="2800" dirty="0" smtClean="0">
                <a:latin typeface="华文楷体" pitchFamily="2" charset="-122"/>
                <a:ea typeface="华文楷体" pitchFamily="2" charset="-122"/>
              </a:rPr>
              <a:t>   为</a:t>
            </a:r>
            <a:r>
              <a:rPr lang="zh-CN" altLang="en-US" sz="2800" dirty="0">
                <a:latin typeface="华文楷体" pitchFamily="2" charset="-122"/>
                <a:ea typeface="华文楷体" pitchFamily="2" charset="-122"/>
              </a:rPr>
              <a:t>资产收益的协方差矩阵， 为投资者的风险厌恶系数</a:t>
            </a:r>
            <a:r>
              <a:rPr lang="zh-CN" altLang="en-US" sz="2800" dirty="0" smtClean="0">
                <a:latin typeface="华文楷体" pitchFamily="2" charset="-122"/>
                <a:ea typeface="华文楷体" pitchFamily="2" charset="-122"/>
              </a:rPr>
              <a:t>，     </a:t>
            </a:r>
            <a:r>
              <a:rPr lang="zh-CN" altLang="en-US" sz="2800" dirty="0">
                <a:latin typeface="华文楷体" pitchFamily="2" charset="-122"/>
                <a:ea typeface="华文楷体" pitchFamily="2" charset="-122"/>
              </a:rPr>
              <a:t>为市场组合的权重向量。</a:t>
            </a:r>
          </a:p>
          <a:p>
            <a:pPr lvl="0">
              <a:buNone/>
            </a:pPr>
            <a:r>
              <a:rPr lang="zh-CN" altLang="en-US" sz="2800" dirty="0">
                <a:latin typeface="华文楷体" pitchFamily="2" charset="-122"/>
                <a:ea typeface="华文楷体" pitchFamily="2" charset="-122"/>
              </a:rPr>
              <a:t> </a:t>
            </a:r>
            <a:r>
              <a:rPr lang="zh-CN" altLang="en-US" sz="2800" dirty="0" smtClean="0">
                <a:latin typeface="华文楷体" pitchFamily="2" charset="-122"/>
                <a:ea typeface="华文楷体" pitchFamily="2" charset="-122"/>
              </a:rPr>
              <a:t>   可以</a:t>
            </a:r>
            <a:r>
              <a:rPr lang="zh-CN" altLang="en-US" sz="2800" dirty="0">
                <a:latin typeface="华文楷体" pitchFamily="2" charset="-122"/>
                <a:ea typeface="华文楷体" pitchFamily="2" charset="-122"/>
              </a:rPr>
              <a:t>通过市场组合</a:t>
            </a:r>
            <a:r>
              <a:rPr lang="en-US" altLang="zh-CN" sz="2800" dirty="0">
                <a:latin typeface="华文楷体" pitchFamily="2" charset="-122"/>
                <a:ea typeface="华文楷体" pitchFamily="2" charset="-122"/>
              </a:rPr>
              <a:t>(</a:t>
            </a:r>
            <a:r>
              <a:rPr lang="zh-CN" altLang="en-US" sz="2800" dirty="0">
                <a:latin typeface="华文楷体" pitchFamily="2" charset="-122"/>
                <a:ea typeface="华文楷体" pitchFamily="2" charset="-122"/>
              </a:rPr>
              <a:t>比如：可以使用指数</a:t>
            </a:r>
            <a:r>
              <a:rPr lang="en-US" altLang="zh-CN" sz="2800" dirty="0">
                <a:latin typeface="华文楷体" pitchFamily="2" charset="-122"/>
                <a:ea typeface="华文楷体" pitchFamily="2" charset="-122"/>
              </a:rPr>
              <a:t>)</a:t>
            </a:r>
            <a:r>
              <a:rPr lang="zh-CN" altLang="en-US" sz="2800" dirty="0">
                <a:latin typeface="华文楷体" pitchFamily="2" charset="-122"/>
                <a:ea typeface="华文楷体" pitchFamily="2" charset="-122"/>
              </a:rPr>
              <a:t>历史数据的</a:t>
            </a:r>
            <a:r>
              <a:rPr lang="en-US" altLang="zh-CN" sz="2800" dirty="0">
                <a:latin typeface="华文楷体" pitchFamily="2" charset="-122"/>
                <a:ea typeface="华文楷体" pitchFamily="2" charset="-122"/>
              </a:rPr>
              <a:t>Sharpe Ratio</a:t>
            </a:r>
            <a:r>
              <a:rPr lang="zh-CN" altLang="en-US" sz="2800" dirty="0">
                <a:latin typeface="华文楷体" pitchFamily="2" charset="-122"/>
                <a:ea typeface="华文楷体" pitchFamily="2" charset="-122"/>
              </a:rPr>
              <a:t>和波动率来估计：</a:t>
            </a:r>
            <a:endParaRPr lang="en-US" altLang="zh-CN" sz="2800" dirty="0">
              <a:latin typeface="华文楷体" pitchFamily="2" charset="-122"/>
              <a:ea typeface="华文楷体" pitchFamily="2" charset="-122"/>
            </a:endParaRPr>
          </a:p>
          <a:p>
            <a:pPr lvl="0">
              <a:buNone/>
            </a:pPr>
            <a:endParaRPr lang="en-US" altLang="zh-CN" sz="2800" dirty="0">
              <a:latin typeface="华文楷体" pitchFamily="2" charset="-122"/>
              <a:ea typeface="华文楷体" pitchFamily="2" charset="-122"/>
            </a:endParaRPr>
          </a:p>
          <a:p>
            <a:pPr lvl="0">
              <a:buNone/>
            </a:pPr>
            <a:r>
              <a:rPr lang="zh-CN" altLang="en-US" sz="2800" dirty="0">
                <a:latin typeface="华文楷体" pitchFamily="2" charset="-122"/>
                <a:ea typeface="华文楷体" pitchFamily="2" charset="-122"/>
              </a:rPr>
              <a:t>其中：   </a:t>
            </a:r>
            <a:r>
              <a:rPr lang="zh-CN" altLang="en-US" sz="2800" dirty="0" smtClean="0">
                <a:latin typeface="华文楷体" pitchFamily="2" charset="-122"/>
                <a:ea typeface="华文楷体" pitchFamily="2" charset="-122"/>
              </a:rPr>
              <a:t> 为</a:t>
            </a:r>
            <a:r>
              <a:rPr lang="zh-CN" altLang="en-US" sz="2800" dirty="0">
                <a:latin typeface="华文楷体" pitchFamily="2" charset="-122"/>
                <a:ea typeface="华文楷体" pitchFamily="2" charset="-122"/>
              </a:rPr>
              <a:t>市场组合的</a:t>
            </a:r>
            <a:r>
              <a:rPr lang="en-US" altLang="zh-CN" sz="2800" dirty="0">
                <a:latin typeface="华文楷体" pitchFamily="2" charset="-122"/>
                <a:ea typeface="华文楷体" pitchFamily="2" charset="-122"/>
              </a:rPr>
              <a:t>Sharpe Ratio</a:t>
            </a:r>
            <a:r>
              <a:rPr lang="zh-CN" altLang="en-US" sz="2800" dirty="0" smtClean="0">
                <a:latin typeface="华文楷体" pitchFamily="2" charset="-122"/>
                <a:ea typeface="华文楷体" pitchFamily="2" charset="-122"/>
              </a:rPr>
              <a:t>，    </a:t>
            </a:r>
            <a:r>
              <a:rPr lang="zh-CN" altLang="en-US" sz="2800" dirty="0">
                <a:latin typeface="华文楷体" pitchFamily="2" charset="-122"/>
                <a:ea typeface="华文楷体" pitchFamily="2" charset="-122"/>
              </a:rPr>
              <a:t>为市场组合的标准差。</a:t>
            </a:r>
          </a:p>
        </p:txBody>
      </p:sp>
      <p:sp>
        <p:nvSpPr>
          <p:cNvPr id="4" name="Rectangle 2">
            <a:extLst>
              <a:ext uri="{FF2B5EF4-FFF2-40B4-BE49-F238E27FC236}">
                <a16:creationId xmlns="" xmlns:a16="http://schemas.microsoft.com/office/drawing/2014/main" id="{D642BC25-A1A9-491D-8684-BF0698D10A47}"/>
              </a:ext>
            </a:extLst>
          </p:cNvPr>
          <p:cNvSpPr>
            <a:spLocks noChangeArrowheads="1"/>
          </p:cNvSpPr>
          <p:nvPr/>
        </p:nvSpPr>
        <p:spPr bwMode="auto">
          <a:xfrm>
            <a:off x="5292080" y="5200663"/>
            <a:ext cx="2532184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Franklin Gothic Book"/>
              <a:ea typeface="黑体" panose="02010609060101010101" pitchFamily="49" charset="-122"/>
              <a:cs typeface="+mn-cs"/>
            </a:endParaRPr>
          </a:p>
        </p:txBody>
      </p:sp>
      <p:sp>
        <p:nvSpPr>
          <p:cNvPr id="6" name="Rectangle 4">
            <a:extLst>
              <a:ext uri="{FF2B5EF4-FFF2-40B4-BE49-F238E27FC236}">
                <a16:creationId xmlns="" xmlns:a16="http://schemas.microsoft.com/office/drawing/2014/main" id="{420644AC-58BB-41AF-B28F-7F9E8A78BBA8}"/>
              </a:ext>
            </a:extLst>
          </p:cNvPr>
          <p:cNvSpPr>
            <a:spLocks noChangeArrowheads="1"/>
          </p:cNvSpPr>
          <p:nvPr/>
        </p:nvSpPr>
        <p:spPr bwMode="auto">
          <a:xfrm>
            <a:off x="3563888" y="5858951"/>
            <a:ext cx="14906057" cy="63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Franklin Gothic Book"/>
              <a:ea typeface="黑体" panose="02010609060101010101" pitchFamily="49" charset="-122"/>
              <a:cs typeface="+mn-cs"/>
            </a:endParaRPr>
          </a:p>
        </p:txBody>
      </p:sp>
      <p:graphicFrame>
        <p:nvGraphicFramePr>
          <p:cNvPr id="7" name="对象 6">
            <a:extLst>
              <a:ext uri="{FF2B5EF4-FFF2-40B4-BE49-F238E27FC236}">
                <a16:creationId xmlns="" xmlns:a16="http://schemas.microsoft.com/office/drawing/2014/main" id="{ECAAFEC9-B198-4D9A-8932-E18CE1E40B02}"/>
              </a:ext>
            </a:extLst>
          </p:cNvPr>
          <p:cNvGraphicFramePr>
            <a:graphicFrameLocks noChangeAspect="1"/>
          </p:cNvGraphicFramePr>
          <p:nvPr>
            <p:extLst>
              <p:ext uri="{D42A27DB-BD31-4B8C-83A1-F6EECF244321}">
                <p14:modId xmlns:p14="http://schemas.microsoft.com/office/powerpoint/2010/main" val="1681521026"/>
              </p:ext>
            </p:extLst>
          </p:nvPr>
        </p:nvGraphicFramePr>
        <p:xfrm>
          <a:off x="3347864" y="1556792"/>
          <a:ext cx="1446917" cy="496086"/>
        </p:xfrm>
        <a:graphic>
          <a:graphicData uri="http://schemas.openxmlformats.org/presentationml/2006/ole">
            <mc:AlternateContent xmlns:mc="http://schemas.openxmlformats.org/markup-compatibility/2006">
              <mc:Choice xmlns:v="urn:schemas-microsoft-com:vml" Requires="v">
                <p:oleObj spid="_x0000_s6232" name="Equation" r:id="rId3" imgW="672808" imgH="228501" progId="Equation.DSMT4">
                  <p:embed/>
                </p:oleObj>
              </mc:Choice>
              <mc:Fallback>
                <p:oleObj name="Equation" r:id="rId3" imgW="672808" imgH="228501" progId="Equation.DSMT4">
                  <p:embed/>
                  <p:pic>
                    <p:nvPicPr>
                      <p:cNvPr id="7" name="对象 6">
                        <a:extLst>
                          <a:ext uri="{FF2B5EF4-FFF2-40B4-BE49-F238E27FC236}">
                            <a16:creationId xmlns="" xmlns:a16="http://schemas.microsoft.com/office/drawing/2014/main" id="{ECAAFEC9-B198-4D9A-8932-E18CE1E40B0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7864" y="1556792"/>
                        <a:ext cx="1446917" cy="496086"/>
                      </a:xfrm>
                      <a:prstGeom prst="rect">
                        <a:avLst/>
                      </a:prstGeom>
                      <a:noFill/>
                    </p:spPr>
                  </p:pic>
                </p:oleObj>
              </mc:Fallback>
            </mc:AlternateContent>
          </a:graphicData>
        </a:graphic>
      </p:graphicFrame>
      <p:sp>
        <p:nvSpPr>
          <p:cNvPr id="8" name="Rectangle 2">
            <a:extLst>
              <a:ext uri="{FF2B5EF4-FFF2-40B4-BE49-F238E27FC236}">
                <a16:creationId xmlns="" xmlns:a16="http://schemas.microsoft.com/office/drawing/2014/main" id="{5C756D31-5720-4F85-A85F-94081B7613CF}"/>
              </a:ext>
            </a:extLst>
          </p:cNvPr>
          <p:cNvSpPr>
            <a:spLocks noChangeArrowheads="1"/>
          </p:cNvSpPr>
          <p:nvPr/>
        </p:nvSpPr>
        <p:spPr bwMode="auto">
          <a:xfrm>
            <a:off x="382960" y="3348612"/>
            <a:ext cx="2532184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9" name="对象 8">
            <a:extLst>
              <a:ext uri="{FF2B5EF4-FFF2-40B4-BE49-F238E27FC236}">
                <a16:creationId xmlns="" xmlns:a16="http://schemas.microsoft.com/office/drawing/2014/main" id="{9C58722E-B181-4F98-A8C0-7378CF0611FB}"/>
              </a:ext>
            </a:extLst>
          </p:cNvPr>
          <p:cNvGraphicFramePr>
            <a:graphicFrameLocks noChangeAspect="1"/>
          </p:cNvGraphicFramePr>
          <p:nvPr>
            <p:extLst>
              <p:ext uri="{D42A27DB-BD31-4B8C-83A1-F6EECF244321}">
                <p14:modId xmlns:p14="http://schemas.microsoft.com/office/powerpoint/2010/main" val="4178485981"/>
              </p:ext>
            </p:extLst>
          </p:nvPr>
        </p:nvGraphicFramePr>
        <p:xfrm>
          <a:off x="369241" y="2420888"/>
          <a:ext cx="457200" cy="474785"/>
        </p:xfrm>
        <a:graphic>
          <a:graphicData uri="http://schemas.openxmlformats.org/presentationml/2006/ole">
            <mc:AlternateContent xmlns:mc="http://schemas.openxmlformats.org/markup-compatibility/2006">
              <mc:Choice xmlns:v="urn:schemas-microsoft-com:vml" Requires="v">
                <p:oleObj spid="_x0000_s6233" name="Equation" r:id="rId5" imgW="152202" imgH="177569" progId="Equation.DSMT4">
                  <p:embed/>
                </p:oleObj>
              </mc:Choice>
              <mc:Fallback>
                <p:oleObj name="Equation" r:id="rId5" imgW="152202" imgH="177569" progId="Equation.DSMT4">
                  <p:embed/>
                  <p:pic>
                    <p:nvPicPr>
                      <p:cNvPr id="0" name="Object 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9241" y="2420888"/>
                        <a:ext cx="457200" cy="474785"/>
                      </a:xfrm>
                      <a:prstGeom prst="rect">
                        <a:avLst/>
                      </a:prstGeom>
                      <a:noFill/>
                    </p:spPr>
                  </p:pic>
                </p:oleObj>
              </mc:Fallback>
            </mc:AlternateContent>
          </a:graphicData>
        </a:graphic>
      </p:graphicFrame>
      <p:sp>
        <p:nvSpPr>
          <p:cNvPr id="10" name="Rectangle 4">
            <a:extLst>
              <a:ext uri="{FF2B5EF4-FFF2-40B4-BE49-F238E27FC236}">
                <a16:creationId xmlns="" xmlns:a16="http://schemas.microsoft.com/office/drawing/2014/main" id="{25F99187-F681-401B-8A0B-23D7FA117AB3}"/>
              </a:ext>
            </a:extLst>
          </p:cNvPr>
          <p:cNvSpPr>
            <a:spLocks noChangeArrowheads="1"/>
          </p:cNvSpPr>
          <p:nvPr/>
        </p:nvSpPr>
        <p:spPr bwMode="auto">
          <a:xfrm>
            <a:off x="6588224" y="3298995"/>
            <a:ext cx="329184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11" name="对象 10">
            <a:extLst>
              <a:ext uri="{FF2B5EF4-FFF2-40B4-BE49-F238E27FC236}">
                <a16:creationId xmlns="" xmlns:a16="http://schemas.microsoft.com/office/drawing/2014/main" id="{34022206-9A4A-4CDD-9702-39C3F7FD1304}"/>
              </a:ext>
            </a:extLst>
          </p:cNvPr>
          <p:cNvGraphicFramePr>
            <a:graphicFrameLocks noChangeAspect="1"/>
          </p:cNvGraphicFramePr>
          <p:nvPr>
            <p:extLst>
              <p:ext uri="{D42A27DB-BD31-4B8C-83A1-F6EECF244321}">
                <p14:modId xmlns:p14="http://schemas.microsoft.com/office/powerpoint/2010/main" val="412077147"/>
              </p:ext>
            </p:extLst>
          </p:nvPr>
        </p:nvGraphicFramePr>
        <p:xfrm>
          <a:off x="4834880" y="2348880"/>
          <a:ext cx="457200" cy="594360"/>
        </p:xfrm>
        <a:graphic>
          <a:graphicData uri="http://schemas.openxmlformats.org/presentationml/2006/ole">
            <mc:AlternateContent xmlns:mc="http://schemas.openxmlformats.org/markup-compatibility/2006">
              <mc:Choice xmlns:v="urn:schemas-microsoft-com:vml" Requires="v">
                <p:oleObj spid="_x0000_s6234" name="Equation" r:id="rId7" imgW="126780" imgH="164814" progId="Equation.DSMT4">
                  <p:embed/>
                </p:oleObj>
              </mc:Choice>
              <mc:Fallback>
                <p:oleObj name="Equation" r:id="rId7" imgW="126780" imgH="164814" progId="Equation.DSMT4">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34880" y="2348880"/>
                        <a:ext cx="457200" cy="594360"/>
                      </a:xfrm>
                      <a:prstGeom prst="rect">
                        <a:avLst/>
                      </a:prstGeom>
                      <a:noFill/>
                    </p:spPr>
                  </p:pic>
                </p:oleObj>
              </mc:Fallback>
            </mc:AlternateContent>
          </a:graphicData>
        </a:graphic>
      </p:graphicFrame>
      <p:sp>
        <p:nvSpPr>
          <p:cNvPr id="12" name="Rectangle 6">
            <a:extLst>
              <a:ext uri="{FF2B5EF4-FFF2-40B4-BE49-F238E27FC236}">
                <a16:creationId xmlns="" xmlns:a16="http://schemas.microsoft.com/office/drawing/2014/main" id="{90A9E4A7-B4C0-42C4-8175-543C5A678BBC}"/>
              </a:ext>
            </a:extLst>
          </p:cNvPr>
          <p:cNvSpPr>
            <a:spLocks noChangeArrowheads="1"/>
          </p:cNvSpPr>
          <p:nvPr/>
        </p:nvSpPr>
        <p:spPr bwMode="auto">
          <a:xfrm>
            <a:off x="5292081" y="3797903"/>
            <a:ext cx="1828800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13" name="对象 12">
            <a:extLst>
              <a:ext uri="{FF2B5EF4-FFF2-40B4-BE49-F238E27FC236}">
                <a16:creationId xmlns="" xmlns:a16="http://schemas.microsoft.com/office/drawing/2014/main" id="{7741A9F3-FFCE-4781-90E0-78D59A7F1634}"/>
              </a:ext>
            </a:extLst>
          </p:cNvPr>
          <p:cNvGraphicFramePr>
            <a:graphicFrameLocks noChangeAspect="1"/>
          </p:cNvGraphicFramePr>
          <p:nvPr>
            <p:extLst>
              <p:ext uri="{D42A27DB-BD31-4B8C-83A1-F6EECF244321}">
                <p14:modId xmlns:p14="http://schemas.microsoft.com/office/powerpoint/2010/main" val="1600397072"/>
              </p:ext>
            </p:extLst>
          </p:nvPr>
        </p:nvGraphicFramePr>
        <p:xfrm>
          <a:off x="1310271" y="2862703"/>
          <a:ext cx="474785" cy="474785"/>
        </p:xfrm>
        <a:graphic>
          <a:graphicData uri="http://schemas.openxmlformats.org/presentationml/2006/ole">
            <mc:AlternateContent xmlns:mc="http://schemas.openxmlformats.org/markup-compatibility/2006">
              <mc:Choice xmlns:v="urn:schemas-microsoft-com:vml" Requires="v">
                <p:oleObj spid="_x0000_s6235" name="Equation" r:id="rId9" imgW="228600" imgH="228600" progId="Equation.DSMT4">
                  <p:embed/>
                </p:oleObj>
              </mc:Choice>
              <mc:Fallback>
                <p:oleObj name="Equation" r:id="rId9" imgW="228600" imgH="228600" progId="Equation.DSMT4">
                  <p:embed/>
                  <p:pic>
                    <p:nvPicPr>
                      <p:cNvPr id="0"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10271" y="2862703"/>
                        <a:ext cx="474785" cy="474785"/>
                      </a:xfrm>
                      <a:prstGeom prst="rect">
                        <a:avLst/>
                      </a:prstGeom>
                      <a:noFill/>
                    </p:spPr>
                  </p:pic>
                </p:oleObj>
              </mc:Fallback>
            </mc:AlternateContent>
          </a:graphicData>
        </a:graphic>
      </p:graphicFrame>
      <p:graphicFrame>
        <p:nvGraphicFramePr>
          <p:cNvPr id="14" name="对象 13">
            <a:extLst>
              <a:ext uri="{FF2B5EF4-FFF2-40B4-BE49-F238E27FC236}">
                <a16:creationId xmlns="" xmlns:a16="http://schemas.microsoft.com/office/drawing/2014/main" id="{5594BC47-2FD2-4C32-B418-400ED51825B1}"/>
              </a:ext>
            </a:extLst>
          </p:cNvPr>
          <p:cNvGraphicFramePr>
            <a:graphicFrameLocks noChangeAspect="1"/>
          </p:cNvGraphicFramePr>
          <p:nvPr>
            <p:extLst>
              <p:ext uri="{D42A27DB-BD31-4B8C-83A1-F6EECF244321}">
                <p14:modId xmlns:p14="http://schemas.microsoft.com/office/powerpoint/2010/main" val="2619484956"/>
              </p:ext>
            </p:extLst>
          </p:nvPr>
        </p:nvGraphicFramePr>
        <p:xfrm>
          <a:off x="154360" y="3298995"/>
          <a:ext cx="457200" cy="594360"/>
        </p:xfrm>
        <a:graphic>
          <a:graphicData uri="http://schemas.openxmlformats.org/presentationml/2006/ole">
            <mc:AlternateContent xmlns:mc="http://schemas.openxmlformats.org/markup-compatibility/2006">
              <mc:Choice xmlns:v="urn:schemas-microsoft-com:vml" Requires="v">
                <p:oleObj spid="_x0000_s6236" name="Equation" r:id="rId11" imgW="126780" imgH="164814" progId="Equation.DSMT4">
                  <p:embed/>
                </p:oleObj>
              </mc:Choice>
              <mc:Fallback>
                <p:oleObj name="Equation" r:id="rId11" imgW="126780" imgH="164814" progId="Equation.DSMT4">
                  <p:embed/>
                  <p:pic>
                    <p:nvPicPr>
                      <p:cNvPr id="11" name="对象 10">
                        <a:extLst>
                          <a:ext uri="{FF2B5EF4-FFF2-40B4-BE49-F238E27FC236}">
                            <a16:creationId xmlns="" xmlns:a16="http://schemas.microsoft.com/office/drawing/2014/main" id="{34022206-9A4A-4CDD-9702-39C3F7FD130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4360" y="3298995"/>
                        <a:ext cx="457200" cy="594360"/>
                      </a:xfrm>
                      <a:prstGeom prst="rect">
                        <a:avLst/>
                      </a:prstGeom>
                      <a:noFill/>
                    </p:spPr>
                  </p:pic>
                </p:oleObj>
              </mc:Fallback>
            </mc:AlternateContent>
          </a:graphicData>
        </a:graphic>
      </p:graphicFrame>
      <p:sp>
        <p:nvSpPr>
          <p:cNvPr id="15" name="Rectangle 8">
            <a:extLst>
              <a:ext uri="{FF2B5EF4-FFF2-40B4-BE49-F238E27FC236}">
                <a16:creationId xmlns="" xmlns:a16="http://schemas.microsoft.com/office/drawing/2014/main" id="{583E2D75-4092-45DC-BE9B-BAE72F2B3D3C}"/>
              </a:ext>
            </a:extLst>
          </p:cNvPr>
          <p:cNvSpPr>
            <a:spLocks noChangeArrowheads="1"/>
          </p:cNvSpPr>
          <p:nvPr/>
        </p:nvSpPr>
        <p:spPr bwMode="auto">
          <a:xfrm>
            <a:off x="4211960" y="5731906"/>
            <a:ext cx="22040938"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16" name="对象 15">
            <a:extLst>
              <a:ext uri="{FF2B5EF4-FFF2-40B4-BE49-F238E27FC236}">
                <a16:creationId xmlns="" xmlns:a16="http://schemas.microsoft.com/office/drawing/2014/main" id="{BBB2D204-D4DA-4634-96E5-33D5B3C38277}"/>
              </a:ext>
            </a:extLst>
          </p:cNvPr>
          <p:cNvGraphicFramePr>
            <a:graphicFrameLocks noChangeAspect="1"/>
          </p:cNvGraphicFramePr>
          <p:nvPr>
            <p:extLst>
              <p:ext uri="{D42A27DB-BD31-4B8C-83A1-F6EECF244321}">
                <p14:modId xmlns:p14="http://schemas.microsoft.com/office/powerpoint/2010/main" val="1137844419"/>
              </p:ext>
            </p:extLst>
          </p:nvPr>
        </p:nvGraphicFramePr>
        <p:xfrm>
          <a:off x="3563888" y="4221088"/>
          <a:ext cx="967755" cy="756406"/>
        </p:xfrm>
        <a:graphic>
          <a:graphicData uri="http://schemas.openxmlformats.org/presentationml/2006/ole">
            <mc:AlternateContent xmlns:mc="http://schemas.openxmlformats.org/markup-compatibility/2006">
              <mc:Choice xmlns:v="urn:schemas-microsoft-com:vml" Requires="v">
                <p:oleObj spid="_x0000_s6237" name="Equation" r:id="rId12" imgW="558558" imgH="431613" progId="Equation.DSMT4">
                  <p:embed/>
                </p:oleObj>
              </mc:Choice>
              <mc:Fallback>
                <p:oleObj name="Equation" r:id="rId12" imgW="558558" imgH="431613" progId="Equation.DSMT4">
                  <p:embed/>
                  <p:pic>
                    <p:nvPicPr>
                      <p:cNvPr id="0" name="Object 7"/>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563888" y="4221088"/>
                        <a:ext cx="967755" cy="756406"/>
                      </a:xfrm>
                      <a:prstGeom prst="rect">
                        <a:avLst/>
                      </a:prstGeom>
                      <a:noFill/>
                    </p:spPr>
                  </p:pic>
                </p:oleObj>
              </mc:Fallback>
            </mc:AlternateContent>
          </a:graphicData>
        </a:graphic>
      </p:graphicFrame>
      <p:sp>
        <p:nvSpPr>
          <p:cNvPr id="22" name="Rectangle 21">
            <a:extLst>
              <a:ext uri="{FF2B5EF4-FFF2-40B4-BE49-F238E27FC236}">
                <a16:creationId xmlns="" xmlns:a16="http://schemas.microsoft.com/office/drawing/2014/main" id="{0BD64C78-F391-4F23-822D-DB5662607C93}"/>
              </a:ext>
            </a:extLst>
          </p:cNvPr>
          <p:cNvSpPr>
            <a:spLocks noChangeArrowheads="1"/>
          </p:cNvSpPr>
          <p:nvPr/>
        </p:nvSpPr>
        <p:spPr bwMode="auto">
          <a:xfrm>
            <a:off x="1547664" y="5202530"/>
            <a:ext cx="1463036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en-US" altLang="zh-CN" dirty="0" smtClean="0"/>
              <a:t>  </a:t>
            </a:r>
            <a:endParaRPr lang="zh-CN" altLang="en-US" dirty="0"/>
          </a:p>
        </p:txBody>
      </p:sp>
      <p:graphicFrame>
        <p:nvGraphicFramePr>
          <p:cNvPr id="23" name="对象 22">
            <a:extLst>
              <a:ext uri="{FF2B5EF4-FFF2-40B4-BE49-F238E27FC236}">
                <a16:creationId xmlns="" xmlns:a16="http://schemas.microsoft.com/office/drawing/2014/main" id="{9DC6F0C7-3694-4F57-8421-C86F7D7A036C}"/>
              </a:ext>
            </a:extLst>
          </p:cNvPr>
          <p:cNvGraphicFramePr>
            <a:graphicFrameLocks noChangeAspect="1"/>
          </p:cNvGraphicFramePr>
          <p:nvPr>
            <p:extLst>
              <p:ext uri="{D42A27DB-BD31-4B8C-83A1-F6EECF244321}">
                <p14:modId xmlns:p14="http://schemas.microsoft.com/office/powerpoint/2010/main" val="2365583074"/>
              </p:ext>
            </p:extLst>
          </p:nvPr>
        </p:nvGraphicFramePr>
        <p:xfrm>
          <a:off x="1115616" y="4830787"/>
          <a:ext cx="593480" cy="474784"/>
        </p:xfrm>
        <a:graphic>
          <a:graphicData uri="http://schemas.openxmlformats.org/presentationml/2006/ole">
            <mc:AlternateContent xmlns:mc="http://schemas.openxmlformats.org/markup-compatibility/2006">
              <mc:Choice xmlns:v="urn:schemas-microsoft-com:vml" Requires="v">
                <p:oleObj spid="_x0000_s6238" name="Equation" r:id="rId14" imgW="279400" imgH="228600" progId="Equation.DSMT4">
                  <p:embed/>
                </p:oleObj>
              </mc:Choice>
              <mc:Fallback>
                <p:oleObj name="Equation" r:id="rId14" imgW="279400" imgH="228600" progId="Equation.DSMT4">
                  <p:embed/>
                  <p:pic>
                    <p:nvPicPr>
                      <p:cNvPr id="0" name="Object 2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115616" y="4830787"/>
                        <a:ext cx="593480" cy="474784"/>
                      </a:xfrm>
                      <a:prstGeom prst="rect">
                        <a:avLst/>
                      </a:prstGeom>
                      <a:noFill/>
                    </p:spPr>
                  </p:pic>
                </p:oleObj>
              </mc:Fallback>
            </mc:AlternateContent>
          </a:graphicData>
        </a:graphic>
      </p:graphicFrame>
      <p:sp>
        <p:nvSpPr>
          <p:cNvPr id="24" name="Rectangle 23">
            <a:extLst>
              <a:ext uri="{FF2B5EF4-FFF2-40B4-BE49-F238E27FC236}">
                <a16:creationId xmlns="" xmlns:a16="http://schemas.microsoft.com/office/drawing/2014/main" id="{13EB609A-ADFA-4992-B1E8-250A8249D8AA}"/>
              </a:ext>
            </a:extLst>
          </p:cNvPr>
          <p:cNvSpPr>
            <a:spLocks noChangeArrowheads="1"/>
          </p:cNvSpPr>
          <p:nvPr/>
        </p:nvSpPr>
        <p:spPr bwMode="auto">
          <a:xfrm>
            <a:off x="6760354" y="5259852"/>
            <a:ext cx="1936376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25" name="对象 24">
            <a:extLst>
              <a:ext uri="{FF2B5EF4-FFF2-40B4-BE49-F238E27FC236}">
                <a16:creationId xmlns="" xmlns:a16="http://schemas.microsoft.com/office/drawing/2014/main" id="{5A87C783-5D0A-492E-A40C-1A7CC7CD6312}"/>
              </a:ext>
            </a:extLst>
          </p:cNvPr>
          <p:cNvGraphicFramePr>
            <a:graphicFrameLocks noChangeAspect="1"/>
          </p:cNvGraphicFramePr>
          <p:nvPr>
            <p:extLst>
              <p:ext uri="{D42A27DB-BD31-4B8C-83A1-F6EECF244321}">
                <p14:modId xmlns:p14="http://schemas.microsoft.com/office/powerpoint/2010/main" val="2952292722"/>
              </p:ext>
            </p:extLst>
          </p:nvPr>
        </p:nvGraphicFramePr>
        <p:xfrm>
          <a:off x="5868144" y="4821477"/>
          <a:ext cx="457200" cy="484094"/>
        </p:xfrm>
        <a:graphic>
          <a:graphicData uri="http://schemas.openxmlformats.org/presentationml/2006/ole">
            <mc:AlternateContent xmlns:mc="http://schemas.openxmlformats.org/markup-compatibility/2006">
              <mc:Choice xmlns:v="urn:schemas-microsoft-com:vml" Requires="v">
                <p:oleObj spid="_x0000_s6239" name="Equation" r:id="rId16" imgW="215806" imgH="228501" progId="Equation.DSMT4">
                  <p:embed/>
                </p:oleObj>
              </mc:Choice>
              <mc:Fallback>
                <p:oleObj name="Equation" r:id="rId16" imgW="215806" imgH="228501" progId="Equation.DSMT4">
                  <p:embed/>
                  <p:pic>
                    <p:nvPicPr>
                      <p:cNvPr id="0" name="Object 2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5868144" y="4821477"/>
                        <a:ext cx="457200" cy="484094"/>
                      </a:xfrm>
                      <a:prstGeom prst="rect">
                        <a:avLst/>
                      </a:prstGeom>
                      <a:noFill/>
                    </p:spPr>
                  </p:pic>
                </p:oleObj>
              </mc:Fallback>
            </mc:AlternateContent>
          </a:graphicData>
        </a:graphic>
      </p:graphicFrame>
    </p:spTree>
    <p:extLst>
      <p:ext uri="{BB962C8B-B14F-4D97-AF65-F5344CB8AC3E}">
        <p14:creationId xmlns:p14="http://schemas.microsoft.com/office/powerpoint/2010/main" val="26100730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1538" y="428604"/>
            <a:ext cx="7000924" cy="989034"/>
          </a:xfrm>
        </p:spPr>
        <p:txBody>
          <a:bodyPr>
            <a:normAutofit/>
          </a:bodyPr>
          <a:lstStyle/>
          <a:p>
            <a:r>
              <a:rPr lang="zh-CN" altLang="en-US" sz="3600" dirty="0">
                <a:latin typeface="华文楷体" pitchFamily="2" charset="-122"/>
                <a:ea typeface="华文楷体" pitchFamily="2" charset="-122"/>
              </a:rPr>
              <a:t>第三节 资产配置案例</a:t>
            </a:r>
          </a:p>
        </p:txBody>
      </p:sp>
      <p:sp>
        <p:nvSpPr>
          <p:cNvPr id="3" name="内容占位符 2"/>
          <p:cNvSpPr>
            <a:spLocks noGrp="1"/>
          </p:cNvSpPr>
          <p:nvPr>
            <p:ph idx="1"/>
          </p:nvPr>
        </p:nvSpPr>
        <p:spPr>
          <a:xfrm>
            <a:off x="357158" y="1428736"/>
            <a:ext cx="8572560" cy="4857784"/>
          </a:xfrm>
        </p:spPr>
        <p:txBody>
          <a:bodyPr>
            <a:normAutofit fontScale="92500"/>
          </a:bodyPr>
          <a:lstStyle/>
          <a:p>
            <a:r>
              <a:rPr lang="zh-CN" altLang="en-US" sz="2800" dirty="0" smtClean="0">
                <a:latin typeface="华文楷体" pitchFamily="2" charset="-122"/>
                <a:ea typeface="华文楷体" pitchFamily="2" charset="-122"/>
              </a:rPr>
              <a:t>仅</a:t>
            </a:r>
            <a:r>
              <a:rPr lang="zh-CN" altLang="en-US" sz="2800" dirty="0">
                <a:latin typeface="华文楷体" pitchFamily="2" charset="-122"/>
                <a:ea typeface="华文楷体" pitchFamily="2" charset="-122"/>
              </a:rPr>
              <a:t>考虑</a:t>
            </a:r>
            <a:r>
              <a:rPr lang="en-US" altLang="zh-CN" sz="2800" dirty="0">
                <a:latin typeface="华文楷体" pitchFamily="2" charset="-122"/>
                <a:ea typeface="华文楷体" pitchFamily="2" charset="-122"/>
              </a:rPr>
              <a:t>ERC</a:t>
            </a:r>
            <a:r>
              <a:rPr lang="zh-CN" altLang="en-US" sz="2800" dirty="0">
                <a:latin typeface="华文楷体" pitchFamily="2" charset="-122"/>
                <a:ea typeface="华文楷体" pitchFamily="2" charset="-122"/>
              </a:rPr>
              <a:t>、</a:t>
            </a:r>
            <a:r>
              <a:rPr lang="en-US" altLang="zh-CN" sz="2800" dirty="0">
                <a:latin typeface="华文楷体" pitchFamily="2" charset="-122"/>
                <a:ea typeface="华文楷体" pitchFamily="2" charset="-122"/>
              </a:rPr>
              <a:t>MD</a:t>
            </a:r>
            <a:r>
              <a:rPr lang="zh-CN" altLang="en-US" sz="2800" dirty="0">
                <a:latin typeface="华文楷体" pitchFamily="2" charset="-122"/>
                <a:ea typeface="华文楷体" pitchFamily="2" charset="-122"/>
              </a:rPr>
              <a:t>和</a:t>
            </a:r>
            <a:r>
              <a:rPr lang="en-US" altLang="zh-CN" sz="2800" dirty="0">
                <a:latin typeface="华文楷体" pitchFamily="2" charset="-122"/>
                <a:ea typeface="华文楷体" pitchFamily="2" charset="-122"/>
              </a:rPr>
              <a:t>MV</a:t>
            </a:r>
            <a:r>
              <a:rPr lang="zh-CN" altLang="en-US" sz="2800" dirty="0">
                <a:latin typeface="华文楷体" pitchFamily="2" charset="-122"/>
                <a:ea typeface="华文楷体" pitchFamily="2" charset="-122"/>
              </a:rPr>
              <a:t>组合在实际投资组合中的应用</a:t>
            </a:r>
            <a:r>
              <a:rPr lang="zh-CN" altLang="en-US" sz="2800" dirty="0" smtClean="0">
                <a:latin typeface="华文楷体" pitchFamily="2" charset="-122"/>
                <a:ea typeface="华文楷体" pitchFamily="2" charset="-122"/>
              </a:rPr>
              <a:t>。</a:t>
            </a:r>
            <a:endParaRPr lang="en-US" altLang="zh-CN" sz="2800" dirty="0" smtClean="0">
              <a:latin typeface="华文楷体" pitchFamily="2" charset="-122"/>
              <a:ea typeface="华文楷体" pitchFamily="2" charset="-122"/>
            </a:endParaRPr>
          </a:p>
          <a:p>
            <a:r>
              <a:rPr lang="zh-CN" altLang="en-US" sz="2800" dirty="0" smtClean="0">
                <a:latin typeface="华文楷体" pitchFamily="2" charset="-122"/>
                <a:ea typeface="华文楷体" pitchFamily="2" charset="-122"/>
              </a:rPr>
              <a:t>选择以下</a:t>
            </a:r>
            <a:r>
              <a:rPr lang="en-US" altLang="zh-CN" sz="2800" dirty="0" smtClean="0">
                <a:latin typeface="华文楷体" pitchFamily="2" charset="-122"/>
                <a:ea typeface="华文楷体" pitchFamily="2" charset="-122"/>
              </a:rPr>
              <a:t>ETF</a:t>
            </a:r>
            <a:r>
              <a:rPr lang="zh-CN" altLang="en-US" sz="2800" dirty="0">
                <a:latin typeface="华文楷体" pitchFamily="2" charset="-122"/>
                <a:ea typeface="华文楷体" pitchFamily="2" charset="-122"/>
              </a:rPr>
              <a:t>作为备选的资产类别：沪深</a:t>
            </a:r>
            <a:r>
              <a:rPr lang="en-US" altLang="zh-CN" sz="2800" dirty="0">
                <a:latin typeface="华文楷体" pitchFamily="2" charset="-122"/>
                <a:ea typeface="华文楷体" pitchFamily="2" charset="-122"/>
              </a:rPr>
              <a:t>300ETF</a:t>
            </a:r>
            <a:r>
              <a:rPr lang="zh-CN" altLang="en-US" sz="2800" dirty="0">
                <a:latin typeface="华文楷体" pitchFamily="2" charset="-122"/>
                <a:ea typeface="华文楷体" pitchFamily="2" charset="-122"/>
              </a:rPr>
              <a:t>（</a:t>
            </a:r>
            <a:r>
              <a:rPr lang="en-US" altLang="zh-CN" sz="2800" dirty="0">
                <a:latin typeface="华文楷体" pitchFamily="2" charset="-122"/>
                <a:ea typeface="华文楷体" pitchFamily="2" charset="-122"/>
              </a:rPr>
              <a:t>510300</a:t>
            </a:r>
            <a:r>
              <a:rPr lang="zh-CN" altLang="en-US" sz="2800" dirty="0">
                <a:latin typeface="华文楷体" pitchFamily="2" charset="-122"/>
                <a:ea typeface="华文楷体" pitchFamily="2" charset="-122"/>
              </a:rPr>
              <a:t>）、中证</a:t>
            </a:r>
            <a:r>
              <a:rPr lang="en-US" altLang="zh-CN" sz="2800" dirty="0">
                <a:latin typeface="华文楷体" pitchFamily="2" charset="-122"/>
                <a:ea typeface="华文楷体" pitchFamily="2" charset="-122"/>
              </a:rPr>
              <a:t>500ETF</a:t>
            </a:r>
            <a:r>
              <a:rPr lang="zh-CN" altLang="en-US" sz="2800" dirty="0">
                <a:latin typeface="华文楷体" pitchFamily="2" charset="-122"/>
                <a:ea typeface="华文楷体" pitchFamily="2" charset="-122"/>
              </a:rPr>
              <a:t>（</a:t>
            </a:r>
            <a:r>
              <a:rPr lang="en-US" altLang="zh-CN" sz="2800" dirty="0">
                <a:latin typeface="华文楷体" pitchFamily="2" charset="-122"/>
                <a:ea typeface="华文楷体" pitchFamily="2" charset="-122"/>
              </a:rPr>
              <a:t>510500</a:t>
            </a:r>
            <a:r>
              <a:rPr lang="zh-CN" altLang="en-US" sz="2800" dirty="0">
                <a:latin typeface="华文楷体" pitchFamily="2" charset="-122"/>
                <a:ea typeface="华文楷体" pitchFamily="2" charset="-122"/>
              </a:rPr>
              <a:t>）、中小板</a:t>
            </a:r>
            <a:r>
              <a:rPr lang="en-US" altLang="zh-CN" sz="2800" dirty="0">
                <a:latin typeface="华文楷体" pitchFamily="2" charset="-122"/>
                <a:ea typeface="华文楷体" pitchFamily="2" charset="-122"/>
              </a:rPr>
              <a:t>ETF</a:t>
            </a:r>
            <a:r>
              <a:rPr lang="zh-CN" altLang="en-US" sz="2800" dirty="0">
                <a:latin typeface="华文楷体" pitchFamily="2" charset="-122"/>
                <a:ea typeface="华文楷体" pitchFamily="2" charset="-122"/>
              </a:rPr>
              <a:t>（</a:t>
            </a:r>
            <a:r>
              <a:rPr lang="en-US" altLang="zh-CN" sz="2800" dirty="0">
                <a:latin typeface="华文楷体" pitchFamily="2" charset="-122"/>
                <a:ea typeface="华文楷体" pitchFamily="2" charset="-122"/>
              </a:rPr>
              <a:t>159902</a:t>
            </a:r>
            <a:r>
              <a:rPr lang="zh-CN" altLang="en-US" sz="2800" dirty="0">
                <a:latin typeface="华文楷体" pitchFamily="2" charset="-122"/>
                <a:ea typeface="华文楷体" pitchFamily="2" charset="-122"/>
              </a:rPr>
              <a:t>）、创业板</a:t>
            </a:r>
            <a:r>
              <a:rPr lang="en-US" altLang="zh-CN" sz="2800" dirty="0">
                <a:latin typeface="华文楷体" pitchFamily="2" charset="-122"/>
                <a:ea typeface="华文楷体" pitchFamily="2" charset="-122"/>
              </a:rPr>
              <a:t>ETF</a:t>
            </a:r>
            <a:r>
              <a:rPr lang="zh-CN" altLang="en-US" sz="2800" dirty="0">
                <a:latin typeface="华文楷体" pitchFamily="2" charset="-122"/>
                <a:ea typeface="华文楷体" pitchFamily="2" charset="-122"/>
              </a:rPr>
              <a:t>（</a:t>
            </a:r>
            <a:r>
              <a:rPr lang="en-US" altLang="zh-CN" sz="2800" dirty="0">
                <a:latin typeface="华文楷体" pitchFamily="2" charset="-122"/>
                <a:ea typeface="华文楷体" pitchFamily="2" charset="-122"/>
              </a:rPr>
              <a:t>159915</a:t>
            </a:r>
            <a:r>
              <a:rPr lang="zh-CN" altLang="en-US" sz="2800" dirty="0">
                <a:latin typeface="华文楷体" pitchFamily="2" charset="-122"/>
                <a:ea typeface="华文楷体" pitchFamily="2" charset="-122"/>
              </a:rPr>
              <a:t>）、标普</a:t>
            </a:r>
            <a:r>
              <a:rPr lang="en-US" altLang="zh-CN" sz="2800" dirty="0">
                <a:latin typeface="华文楷体" pitchFamily="2" charset="-122"/>
                <a:ea typeface="华文楷体" pitchFamily="2" charset="-122"/>
              </a:rPr>
              <a:t>500ETF</a:t>
            </a:r>
            <a:r>
              <a:rPr lang="zh-CN" altLang="en-US" sz="2800" dirty="0">
                <a:latin typeface="华文楷体" pitchFamily="2" charset="-122"/>
                <a:ea typeface="华文楷体" pitchFamily="2" charset="-122"/>
              </a:rPr>
              <a:t>（</a:t>
            </a:r>
            <a:r>
              <a:rPr lang="en-US" altLang="zh-CN" sz="2800" dirty="0">
                <a:latin typeface="华文楷体" pitchFamily="2" charset="-122"/>
                <a:ea typeface="华文楷体" pitchFamily="2" charset="-122"/>
              </a:rPr>
              <a:t>513500</a:t>
            </a:r>
            <a:r>
              <a:rPr lang="zh-CN" altLang="en-US" sz="2800" dirty="0">
                <a:latin typeface="华文楷体" pitchFamily="2" charset="-122"/>
                <a:ea typeface="华文楷体" pitchFamily="2" charset="-122"/>
              </a:rPr>
              <a:t>）、纳指</a:t>
            </a:r>
            <a:r>
              <a:rPr lang="en-US" altLang="zh-CN" sz="2800" dirty="0">
                <a:latin typeface="华文楷体" pitchFamily="2" charset="-122"/>
                <a:ea typeface="华文楷体" pitchFamily="2" charset="-122"/>
              </a:rPr>
              <a:t>ETF</a:t>
            </a:r>
            <a:r>
              <a:rPr lang="zh-CN" altLang="en-US" sz="2800" dirty="0">
                <a:latin typeface="华文楷体" pitchFamily="2" charset="-122"/>
                <a:ea typeface="华文楷体" pitchFamily="2" charset="-122"/>
              </a:rPr>
              <a:t>（</a:t>
            </a:r>
            <a:r>
              <a:rPr lang="en-US" altLang="zh-CN" sz="2800" dirty="0">
                <a:latin typeface="华文楷体" pitchFamily="2" charset="-122"/>
                <a:ea typeface="华文楷体" pitchFamily="2" charset="-122"/>
              </a:rPr>
              <a:t>513100</a:t>
            </a:r>
            <a:r>
              <a:rPr lang="zh-CN" altLang="en-US" sz="2800" dirty="0">
                <a:latin typeface="华文楷体" pitchFamily="2" charset="-122"/>
                <a:ea typeface="华文楷体" pitchFamily="2" charset="-122"/>
              </a:rPr>
              <a:t>）、恒生指数</a:t>
            </a:r>
            <a:r>
              <a:rPr lang="en-US" altLang="zh-CN" sz="2800" dirty="0">
                <a:latin typeface="华文楷体" pitchFamily="2" charset="-122"/>
                <a:ea typeface="华文楷体" pitchFamily="2" charset="-122"/>
              </a:rPr>
              <a:t>(</a:t>
            </a:r>
            <a:r>
              <a:rPr lang="zh-CN" altLang="en-US" sz="2800" dirty="0">
                <a:latin typeface="华文楷体" pitchFamily="2" charset="-122"/>
                <a:ea typeface="华文楷体" pitchFamily="2" charset="-122"/>
              </a:rPr>
              <a:t>恒生</a:t>
            </a:r>
            <a:r>
              <a:rPr lang="en-US" altLang="zh-CN" sz="2800" dirty="0">
                <a:latin typeface="华文楷体" pitchFamily="2" charset="-122"/>
                <a:ea typeface="华文楷体" pitchFamily="2" charset="-122"/>
              </a:rPr>
              <a:t>ETF</a:t>
            </a:r>
            <a:r>
              <a:rPr lang="zh-CN" altLang="en-US" sz="2800" dirty="0">
                <a:latin typeface="华文楷体" pitchFamily="2" charset="-122"/>
                <a:ea typeface="华文楷体" pitchFamily="2" charset="-122"/>
              </a:rPr>
              <a:t>，</a:t>
            </a:r>
            <a:r>
              <a:rPr lang="en-US" altLang="zh-CN" sz="2800" dirty="0">
                <a:latin typeface="华文楷体" pitchFamily="2" charset="-122"/>
                <a:ea typeface="华文楷体" pitchFamily="2" charset="-122"/>
              </a:rPr>
              <a:t>513600</a:t>
            </a:r>
            <a:r>
              <a:rPr lang="zh-CN" altLang="en-US" sz="2800" dirty="0">
                <a:latin typeface="华文楷体" pitchFamily="2" charset="-122"/>
                <a:ea typeface="华文楷体" pitchFamily="2" charset="-122"/>
              </a:rPr>
              <a:t>）、恒生中国企业指数</a:t>
            </a:r>
            <a:r>
              <a:rPr lang="en-US" altLang="zh-CN" sz="2800" dirty="0">
                <a:latin typeface="华文楷体" pitchFamily="2" charset="-122"/>
                <a:ea typeface="华文楷体" pitchFamily="2" charset="-122"/>
              </a:rPr>
              <a:t>(H</a:t>
            </a:r>
            <a:r>
              <a:rPr lang="zh-CN" altLang="en-US" sz="2800" dirty="0">
                <a:latin typeface="华文楷体" pitchFamily="2" charset="-122"/>
                <a:ea typeface="华文楷体" pitchFamily="2" charset="-122"/>
              </a:rPr>
              <a:t>股</a:t>
            </a:r>
            <a:r>
              <a:rPr lang="en-US" altLang="zh-CN" sz="2800" dirty="0">
                <a:latin typeface="华文楷体" pitchFamily="2" charset="-122"/>
                <a:ea typeface="华文楷体" pitchFamily="2" charset="-122"/>
              </a:rPr>
              <a:t>ETF</a:t>
            </a:r>
            <a:r>
              <a:rPr lang="zh-CN" altLang="en-US" sz="2800" dirty="0">
                <a:latin typeface="华文楷体" pitchFamily="2" charset="-122"/>
                <a:ea typeface="华文楷体" pitchFamily="2" charset="-122"/>
              </a:rPr>
              <a:t>，</a:t>
            </a:r>
            <a:r>
              <a:rPr lang="en-US" altLang="zh-CN" sz="2800" dirty="0">
                <a:latin typeface="华文楷体" pitchFamily="2" charset="-122"/>
                <a:ea typeface="华文楷体" pitchFamily="2" charset="-122"/>
              </a:rPr>
              <a:t>510900</a:t>
            </a:r>
            <a:r>
              <a:rPr lang="zh-CN" altLang="en-US" sz="2800" dirty="0">
                <a:latin typeface="华文楷体" pitchFamily="2" charset="-122"/>
                <a:ea typeface="华文楷体" pitchFamily="2" charset="-122"/>
              </a:rPr>
              <a:t>）、黄金</a:t>
            </a:r>
            <a:r>
              <a:rPr lang="en-US" altLang="zh-CN" sz="2800" dirty="0">
                <a:latin typeface="华文楷体" pitchFamily="2" charset="-122"/>
                <a:ea typeface="华文楷体" pitchFamily="2" charset="-122"/>
              </a:rPr>
              <a:t>ETF</a:t>
            </a:r>
            <a:r>
              <a:rPr lang="zh-CN" altLang="en-US" sz="2800" dirty="0">
                <a:latin typeface="华文楷体" pitchFamily="2" charset="-122"/>
                <a:ea typeface="华文楷体" pitchFamily="2" charset="-122"/>
              </a:rPr>
              <a:t>（</a:t>
            </a:r>
            <a:r>
              <a:rPr lang="en-US" altLang="zh-CN" sz="2800" dirty="0">
                <a:latin typeface="华文楷体" pitchFamily="2" charset="-122"/>
                <a:ea typeface="华文楷体" pitchFamily="2" charset="-122"/>
              </a:rPr>
              <a:t>518880</a:t>
            </a:r>
            <a:r>
              <a:rPr lang="zh-CN" altLang="en-US" sz="2800" dirty="0">
                <a:latin typeface="华文楷体" pitchFamily="2" charset="-122"/>
                <a:ea typeface="华文楷体" pitchFamily="2" charset="-122"/>
              </a:rPr>
              <a:t>）、德国</a:t>
            </a:r>
            <a:r>
              <a:rPr lang="en-US" altLang="zh-CN" sz="2800" dirty="0">
                <a:latin typeface="华文楷体" pitchFamily="2" charset="-122"/>
                <a:ea typeface="华文楷体" pitchFamily="2" charset="-122"/>
              </a:rPr>
              <a:t>DAX30ETF</a:t>
            </a:r>
            <a:r>
              <a:rPr lang="zh-CN" altLang="en-US" sz="2800" dirty="0">
                <a:latin typeface="华文楷体" pitchFamily="2" charset="-122"/>
                <a:ea typeface="华文楷体" pitchFamily="2" charset="-122"/>
              </a:rPr>
              <a:t>（</a:t>
            </a:r>
            <a:r>
              <a:rPr lang="en-US" altLang="zh-CN" sz="2800" dirty="0">
                <a:latin typeface="华文楷体" pitchFamily="2" charset="-122"/>
                <a:ea typeface="华文楷体" pitchFamily="2" charset="-122"/>
              </a:rPr>
              <a:t>513030</a:t>
            </a:r>
            <a:r>
              <a:rPr lang="zh-CN" altLang="en-US" sz="2800" dirty="0">
                <a:latin typeface="华文楷体" pitchFamily="2" charset="-122"/>
                <a:ea typeface="华文楷体" pitchFamily="2" charset="-122"/>
              </a:rPr>
              <a:t>）和原油</a:t>
            </a:r>
            <a:r>
              <a:rPr lang="en-US" altLang="zh-CN" sz="2800" dirty="0">
                <a:latin typeface="华文楷体" pitchFamily="2" charset="-122"/>
                <a:ea typeface="华文楷体" pitchFamily="2" charset="-122"/>
              </a:rPr>
              <a:t>(</a:t>
            </a:r>
            <a:r>
              <a:rPr lang="zh-CN" altLang="en-US" sz="2800" dirty="0">
                <a:latin typeface="华文楷体" pitchFamily="2" charset="-122"/>
                <a:ea typeface="华文楷体" pitchFamily="2" charset="-122"/>
              </a:rPr>
              <a:t>美原油期货连续合约</a:t>
            </a:r>
            <a:r>
              <a:rPr lang="en-US" altLang="zh-CN" sz="2800" dirty="0">
                <a:latin typeface="华文楷体" pitchFamily="2" charset="-122"/>
                <a:ea typeface="华文楷体" pitchFamily="2" charset="-122"/>
              </a:rPr>
              <a:t>)</a:t>
            </a:r>
            <a:r>
              <a:rPr lang="zh-CN" altLang="en-US" sz="2800" dirty="0">
                <a:latin typeface="华文楷体" pitchFamily="2" charset="-122"/>
                <a:ea typeface="华文楷体" pitchFamily="2" charset="-122"/>
              </a:rPr>
              <a:t>，选取了</a:t>
            </a:r>
            <a:r>
              <a:rPr lang="en-US" altLang="zh-CN" sz="2800" dirty="0">
                <a:latin typeface="华文楷体" pitchFamily="2" charset="-122"/>
                <a:ea typeface="华文楷体" pitchFamily="2" charset="-122"/>
              </a:rPr>
              <a:t>2010/6</a:t>
            </a:r>
            <a:r>
              <a:rPr lang="zh-CN" altLang="en-US" sz="2800" dirty="0">
                <a:latin typeface="华文楷体" pitchFamily="2" charset="-122"/>
                <a:ea typeface="华文楷体" pitchFamily="2" charset="-122"/>
              </a:rPr>
              <a:t>月</a:t>
            </a:r>
            <a:r>
              <a:rPr lang="en-US" altLang="zh-CN" sz="2800" dirty="0">
                <a:latin typeface="华文楷体" pitchFamily="2" charset="-122"/>
                <a:ea typeface="华文楷体" pitchFamily="2" charset="-122"/>
              </a:rPr>
              <a:t>-2016/9</a:t>
            </a:r>
            <a:r>
              <a:rPr lang="zh-CN" altLang="en-US" sz="2800" dirty="0">
                <a:latin typeface="华文楷体" pitchFamily="2" charset="-122"/>
                <a:ea typeface="华文楷体" pitchFamily="2" charset="-122"/>
              </a:rPr>
              <a:t>月的月度数据。各类资产月收益率的历史平均收益和波动性，以及资产收益之间的历史相关系数分别如图</a:t>
            </a:r>
            <a:r>
              <a:rPr lang="en-US" altLang="zh-CN" sz="2800" dirty="0">
                <a:latin typeface="华文楷体" pitchFamily="2" charset="-122"/>
                <a:ea typeface="华文楷体" pitchFamily="2" charset="-122"/>
              </a:rPr>
              <a:t>11-2</a:t>
            </a:r>
            <a:r>
              <a:rPr lang="zh-CN" altLang="en-US" sz="2800" dirty="0">
                <a:latin typeface="华文楷体" pitchFamily="2" charset="-122"/>
                <a:ea typeface="华文楷体" pitchFamily="2" charset="-122"/>
              </a:rPr>
              <a:t>和</a:t>
            </a:r>
            <a:r>
              <a:rPr lang="en-US" altLang="zh-CN" sz="2800" dirty="0">
                <a:latin typeface="华文楷体" pitchFamily="2" charset="-122"/>
                <a:ea typeface="华文楷体" pitchFamily="2" charset="-122"/>
              </a:rPr>
              <a:t>11-3</a:t>
            </a:r>
            <a:r>
              <a:rPr lang="zh-CN" altLang="en-US" sz="2800" dirty="0">
                <a:latin typeface="华文楷体" pitchFamily="2" charset="-122"/>
                <a:ea typeface="华文楷体" pitchFamily="2" charset="-122"/>
              </a:rPr>
              <a:t>所示。表</a:t>
            </a:r>
            <a:r>
              <a:rPr lang="en-US" altLang="zh-CN" sz="2800" dirty="0">
                <a:latin typeface="华文楷体" pitchFamily="2" charset="-122"/>
                <a:ea typeface="华文楷体" pitchFamily="2" charset="-122"/>
              </a:rPr>
              <a:t>11-2</a:t>
            </a:r>
            <a:r>
              <a:rPr lang="zh-CN" altLang="en-US" sz="2800" dirty="0">
                <a:latin typeface="华文楷体" pitchFamily="2" charset="-122"/>
                <a:ea typeface="华文楷体" pitchFamily="2" charset="-122"/>
              </a:rPr>
              <a:t>给出了不同配置模型的权重。</a:t>
            </a:r>
          </a:p>
        </p:txBody>
      </p:sp>
    </p:spTree>
    <p:extLst>
      <p:ext uri="{BB962C8B-B14F-4D97-AF65-F5344CB8AC3E}">
        <p14:creationId xmlns:p14="http://schemas.microsoft.com/office/powerpoint/2010/main" val="4992352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1538" y="428604"/>
            <a:ext cx="7000924" cy="768148"/>
          </a:xfrm>
        </p:spPr>
        <p:txBody>
          <a:bodyPr>
            <a:normAutofit/>
          </a:bodyPr>
          <a:lstStyle/>
          <a:p>
            <a:r>
              <a:rPr lang="zh-CN" altLang="en-US" sz="3600" dirty="0">
                <a:latin typeface="华文楷体" pitchFamily="2" charset="-122"/>
                <a:ea typeface="华文楷体" pitchFamily="2" charset="-122"/>
              </a:rPr>
              <a:t>第三节 资产配置案例</a:t>
            </a:r>
          </a:p>
        </p:txBody>
      </p:sp>
      <p:pic>
        <p:nvPicPr>
          <p:cNvPr id="9" name="图片 8">
            <a:extLst>
              <a:ext uri="{FF2B5EF4-FFF2-40B4-BE49-F238E27FC236}">
                <a16:creationId xmlns="" xmlns:a16="http://schemas.microsoft.com/office/drawing/2014/main" id="{DB23DE51-E68E-4FF4-B104-E96D8D9FCFE9}"/>
              </a:ext>
            </a:extLst>
          </p:cNvPr>
          <p:cNvPicPr>
            <a:picLocks noChangeAspect="1"/>
          </p:cNvPicPr>
          <p:nvPr/>
        </p:nvPicPr>
        <p:blipFill>
          <a:blip r:embed="rId2"/>
          <a:stretch>
            <a:fillRect/>
          </a:stretch>
        </p:blipFill>
        <p:spPr>
          <a:xfrm>
            <a:off x="683568" y="1268760"/>
            <a:ext cx="7977887" cy="4824536"/>
          </a:xfrm>
          <a:prstGeom prst="rect">
            <a:avLst/>
          </a:prstGeom>
        </p:spPr>
      </p:pic>
    </p:spTree>
    <p:extLst>
      <p:ext uri="{BB962C8B-B14F-4D97-AF65-F5344CB8AC3E}">
        <p14:creationId xmlns:p14="http://schemas.microsoft.com/office/powerpoint/2010/main" val="89893114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1538" y="428604"/>
            <a:ext cx="7000924" cy="989034"/>
          </a:xfrm>
        </p:spPr>
        <p:txBody>
          <a:bodyPr>
            <a:normAutofit/>
          </a:bodyPr>
          <a:lstStyle/>
          <a:p>
            <a:r>
              <a:rPr lang="zh-CN" altLang="en-US" sz="4000" dirty="0">
                <a:latin typeface="华文楷体" pitchFamily="2" charset="-122"/>
                <a:ea typeface="华文楷体" pitchFamily="2" charset="-122"/>
              </a:rPr>
              <a:t>第三节 资产配置案例</a:t>
            </a:r>
          </a:p>
        </p:txBody>
      </p:sp>
      <p:pic>
        <p:nvPicPr>
          <p:cNvPr id="3" name="图片 2">
            <a:extLst>
              <a:ext uri="{FF2B5EF4-FFF2-40B4-BE49-F238E27FC236}">
                <a16:creationId xmlns="" xmlns:a16="http://schemas.microsoft.com/office/drawing/2014/main" id="{53D5EBD9-EABD-4D85-8525-DA34E84445F5}"/>
              </a:ext>
            </a:extLst>
          </p:cNvPr>
          <p:cNvPicPr>
            <a:picLocks noChangeAspect="1"/>
          </p:cNvPicPr>
          <p:nvPr/>
        </p:nvPicPr>
        <p:blipFill>
          <a:blip r:embed="rId2"/>
          <a:stretch>
            <a:fillRect/>
          </a:stretch>
        </p:blipFill>
        <p:spPr>
          <a:xfrm>
            <a:off x="179512" y="1484784"/>
            <a:ext cx="8560171" cy="4608512"/>
          </a:xfrm>
          <a:prstGeom prst="rect">
            <a:avLst/>
          </a:prstGeom>
        </p:spPr>
      </p:pic>
    </p:spTree>
    <p:extLst>
      <p:ext uri="{BB962C8B-B14F-4D97-AF65-F5344CB8AC3E}">
        <p14:creationId xmlns:p14="http://schemas.microsoft.com/office/powerpoint/2010/main" val="6082538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1538" y="428604"/>
            <a:ext cx="7000924" cy="989034"/>
          </a:xfrm>
        </p:spPr>
        <p:txBody>
          <a:bodyPr>
            <a:normAutofit/>
          </a:bodyPr>
          <a:lstStyle/>
          <a:p>
            <a:r>
              <a:rPr lang="zh-CN" altLang="en-US" sz="4000" dirty="0">
                <a:latin typeface="华文楷体" pitchFamily="2" charset="-122"/>
                <a:ea typeface="华文楷体" pitchFamily="2" charset="-122"/>
              </a:rPr>
              <a:t>第三节 资产配置案例</a:t>
            </a:r>
          </a:p>
        </p:txBody>
      </p:sp>
      <p:sp>
        <p:nvSpPr>
          <p:cNvPr id="3" name="内容占位符 2"/>
          <p:cNvSpPr>
            <a:spLocks noGrp="1"/>
          </p:cNvSpPr>
          <p:nvPr>
            <p:ph idx="1"/>
          </p:nvPr>
        </p:nvSpPr>
        <p:spPr>
          <a:xfrm>
            <a:off x="357158" y="1428736"/>
            <a:ext cx="8572560" cy="4857784"/>
          </a:xfrm>
        </p:spPr>
        <p:txBody>
          <a:bodyPr>
            <a:normAutofit/>
          </a:bodyPr>
          <a:lstStyle/>
          <a:p>
            <a:r>
              <a:rPr lang="zh-CN" altLang="en-US" sz="2800" dirty="0">
                <a:latin typeface="华文楷体" pitchFamily="2" charset="-122"/>
                <a:ea typeface="华文楷体" pitchFamily="2" charset="-122"/>
              </a:rPr>
              <a:t>图</a:t>
            </a:r>
            <a:r>
              <a:rPr lang="en-US" altLang="zh-CN" sz="2800" dirty="0">
                <a:latin typeface="华文楷体" pitchFamily="2" charset="-122"/>
                <a:ea typeface="华文楷体" pitchFamily="2" charset="-122"/>
              </a:rPr>
              <a:t>11-3</a:t>
            </a:r>
            <a:r>
              <a:rPr lang="zh-CN" altLang="en-US" sz="2800" dirty="0">
                <a:latin typeface="华文楷体" pitchFamily="2" charset="-122"/>
                <a:ea typeface="华文楷体" pitchFamily="2" charset="-122"/>
              </a:rPr>
              <a:t>给出了等风险组合、最大分散组合、最小方差组合和等权重组合的累计净值曲线。为保持组合的权重保持不变，我们在每个月月底将权重调整到与表</a:t>
            </a:r>
            <a:r>
              <a:rPr lang="en-US" altLang="zh-CN" sz="2800" dirty="0">
                <a:latin typeface="华文楷体" pitchFamily="2" charset="-122"/>
                <a:ea typeface="华文楷体" pitchFamily="2" charset="-122"/>
              </a:rPr>
              <a:t>11-2</a:t>
            </a:r>
            <a:r>
              <a:rPr lang="zh-CN" altLang="en-US" sz="2800" dirty="0">
                <a:latin typeface="华文楷体" pitchFamily="2" charset="-122"/>
                <a:ea typeface="华文楷体" pitchFamily="2" charset="-122"/>
              </a:rPr>
              <a:t>一致的水平，对于等权重组合则每个月月底将每只</a:t>
            </a:r>
            <a:r>
              <a:rPr lang="en-US" altLang="zh-CN" sz="2800" dirty="0">
                <a:latin typeface="华文楷体" pitchFamily="2" charset="-122"/>
                <a:ea typeface="华文楷体" pitchFamily="2" charset="-122"/>
              </a:rPr>
              <a:t>ETF </a:t>
            </a:r>
            <a:r>
              <a:rPr lang="zh-CN" altLang="en-US" sz="2800" dirty="0">
                <a:latin typeface="华文楷体" pitchFamily="2" charset="-122"/>
                <a:ea typeface="华文楷体" pitchFamily="2" charset="-122"/>
              </a:rPr>
              <a:t>的权重重新调整到</a:t>
            </a:r>
            <a:r>
              <a:rPr lang="en-US" altLang="zh-CN" sz="2800" dirty="0">
                <a:latin typeface="华文楷体" pitchFamily="2" charset="-122"/>
                <a:ea typeface="华文楷体" pitchFamily="2" charset="-122"/>
              </a:rPr>
              <a:t>1/11</a:t>
            </a:r>
            <a:r>
              <a:rPr lang="zh-CN" altLang="en-US" sz="2800" dirty="0">
                <a:latin typeface="华文楷体" pitchFamily="2" charset="-122"/>
                <a:ea typeface="华文楷体" pitchFamily="2" charset="-122"/>
              </a:rPr>
              <a:t>。从图</a:t>
            </a:r>
            <a:r>
              <a:rPr lang="en-US" altLang="zh-CN" sz="2800" dirty="0">
                <a:latin typeface="华文楷体" pitchFamily="2" charset="-122"/>
                <a:ea typeface="华文楷体" pitchFamily="2" charset="-122"/>
              </a:rPr>
              <a:t>11-3</a:t>
            </a:r>
            <a:r>
              <a:rPr lang="zh-CN" altLang="en-US" sz="2800" dirty="0">
                <a:latin typeface="华文楷体" pitchFamily="2" charset="-122"/>
                <a:ea typeface="华文楷体" pitchFamily="2" charset="-122"/>
              </a:rPr>
              <a:t>的结果来看：最小方差组合表现比较稳定，当然这只是样本内检验的结果。注意，这里我们也没有考虑组合调整时涉及的交易成本。</a:t>
            </a:r>
          </a:p>
        </p:txBody>
      </p:sp>
    </p:spTree>
    <p:extLst>
      <p:ext uri="{BB962C8B-B14F-4D97-AF65-F5344CB8AC3E}">
        <p14:creationId xmlns:p14="http://schemas.microsoft.com/office/powerpoint/2010/main" val="2490056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1538" y="428604"/>
            <a:ext cx="7000924" cy="989034"/>
          </a:xfrm>
        </p:spPr>
        <p:txBody>
          <a:bodyPr>
            <a:normAutofit/>
          </a:bodyPr>
          <a:lstStyle/>
          <a:p>
            <a:r>
              <a:rPr lang="zh-CN" altLang="en-US" sz="4000" dirty="0">
                <a:latin typeface="华文楷体" pitchFamily="2" charset="-122"/>
                <a:ea typeface="华文楷体" pitchFamily="2" charset="-122"/>
              </a:rPr>
              <a:t>第三节 资产配置案例</a:t>
            </a:r>
          </a:p>
        </p:txBody>
      </p:sp>
      <p:pic>
        <p:nvPicPr>
          <p:cNvPr id="4" name="图片 3">
            <a:extLst>
              <a:ext uri="{FF2B5EF4-FFF2-40B4-BE49-F238E27FC236}">
                <a16:creationId xmlns="" xmlns:a16="http://schemas.microsoft.com/office/drawing/2014/main" id="{A22C6E91-2A0B-408B-B600-C9952CB6D0AD}"/>
              </a:ext>
            </a:extLst>
          </p:cNvPr>
          <p:cNvPicPr>
            <a:picLocks noChangeAspect="1"/>
          </p:cNvPicPr>
          <p:nvPr/>
        </p:nvPicPr>
        <p:blipFill>
          <a:blip r:embed="rId2"/>
          <a:stretch>
            <a:fillRect/>
          </a:stretch>
        </p:blipFill>
        <p:spPr>
          <a:xfrm>
            <a:off x="1547664" y="1554429"/>
            <a:ext cx="5760640" cy="4845189"/>
          </a:xfrm>
          <a:prstGeom prst="rect">
            <a:avLst/>
          </a:prstGeom>
        </p:spPr>
      </p:pic>
    </p:spTree>
    <p:extLst>
      <p:ext uri="{BB962C8B-B14F-4D97-AF65-F5344CB8AC3E}">
        <p14:creationId xmlns:p14="http://schemas.microsoft.com/office/powerpoint/2010/main" val="29631360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47664" y="332656"/>
            <a:ext cx="6336704" cy="792088"/>
          </a:xfrm>
        </p:spPr>
        <p:txBody>
          <a:bodyPr>
            <a:normAutofit/>
          </a:bodyPr>
          <a:lstStyle/>
          <a:p>
            <a:r>
              <a:rPr lang="zh-CN" altLang="zh-CN" sz="3600" b="1" dirty="0">
                <a:latin typeface="华文楷体" panose="02010600040101010101" pitchFamily="2" charset="-122"/>
                <a:ea typeface="华文楷体" panose="02010600040101010101" pitchFamily="2" charset="-122"/>
              </a:rPr>
              <a:t>本章</a:t>
            </a:r>
            <a:r>
              <a:rPr lang="zh-CN" altLang="zh-CN" sz="3600" b="1" dirty="0" smtClean="0">
                <a:latin typeface="华文楷体" panose="02010600040101010101" pitchFamily="2" charset="-122"/>
                <a:ea typeface="华文楷体" panose="02010600040101010101" pitchFamily="2" charset="-122"/>
              </a:rPr>
              <a:t>小结</a:t>
            </a:r>
            <a:endParaRPr lang="zh-CN" altLang="en-US" sz="3600" dirty="0"/>
          </a:p>
        </p:txBody>
      </p:sp>
      <p:sp>
        <p:nvSpPr>
          <p:cNvPr id="3" name="内容占位符 2"/>
          <p:cNvSpPr>
            <a:spLocks noGrp="1"/>
          </p:cNvSpPr>
          <p:nvPr>
            <p:ph idx="1"/>
          </p:nvPr>
        </p:nvSpPr>
        <p:spPr>
          <a:xfrm>
            <a:off x="457200" y="1412776"/>
            <a:ext cx="8229600" cy="4873744"/>
          </a:xfrm>
        </p:spPr>
        <p:txBody>
          <a:bodyPr>
            <a:normAutofit lnSpcReduction="10000"/>
          </a:bodyPr>
          <a:lstStyle/>
          <a:p>
            <a:r>
              <a:rPr lang="zh-CN" altLang="zh-CN" sz="3000" dirty="0" smtClean="0">
                <a:latin typeface="华文楷体" panose="02010600040101010101" pitchFamily="2" charset="-122"/>
                <a:ea typeface="华文楷体" panose="02010600040101010101" pitchFamily="2" charset="-122"/>
              </a:rPr>
              <a:t>本章</a:t>
            </a:r>
            <a:r>
              <a:rPr lang="zh-CN" altLang="zh-CN" sz="3000" dirty="0">
                <a:latin typeface="华文楷体" panose="02010600040101010101" pitchFamily="2" charset="-122"/>
                <a:ea typeface="华文楷体" panose="02010600040101010101" pitchFamily="2" charset="-122"/>
              </a:rPr>
              <a:t>第一节阐述了资产配置的意义并提出了资产配置的过程</a:t>
            </a:r>
            <a:r>
              <a:rPr lang="zh-CN" altLang="zh-CN" sz="3000" dirty="0" smtClean="0">
                <a:latin typeface="华文楷体" panose="02010600040101010101" pitchFamily="2" charset="-122"/>
                <a:ea typeface="华文楷体" panose="02010600040101010101" pitchFamily="2" charset="-122"/>
              </a:rPr>
              <a:t>。投资者</a:t>
            </a:r>
            <a:r>
              <a:rPr lang="zh-CN" altLang="zh-CN" sz="3000" dirty="0">
                <a:latin typeface="华文楷体" panose="02010600040101010101" pitchFamily="2" charset="-122"/>
                <a:ea typeface="华文楷体" panose="02010600040101010101" pitchFamily="2" charset="-122"/>
              </a:rPr>
              <a:t>需要不断地对投资品种的特性进行认知和平衡，通过分散投资将投资组合的期望风险特征与投资者自身的风险承受水平相匹配</a:t>
            </a:r>
            <a:r>
              <a:rPr lang="zh-CN" altLang="zh-CN" sz="3000" dirty="0" smtClean="0">
                <a:latin typeface="华文楷体" panose="02010600040101010101" pitchFamily="2" charset="-122"/>
                <a:ea typeface="华文楷体" panose="02010600040101010101" pitchFamily="2" charset="-122"/>
              </a:rPr>
              <a:t>。</a:t>
            </a:r>
            <a:endParaRPr lang="en-US" altLang="zh-CN" sz="3000" dirty="0" smtClean="0">
              <a:latin typeface="华文楷体" panose="02010600040101010101" pitchFamily="2" charset="-122"/>
              <a:ea typeface="华文楷体" panose="02010600040101010101" pitchFamily="2" charset="-122"/>
            </a:endParaRPr>
          </a:p>
          <a:p>
            <a:r>
              <a:rPr lang="zh-CN" altLang="zh-CN" sz="3000" dirty="0" smtClean="0">
                <a:latin typeface="华文楷体" panose="02010600040101010101" pitchFamily="2" charset="-122"/>
                <a:ea typeface="华文楷体" panose="02010600040101010101" pitchFamily="2" charset="-122"/>
              </a:rPr>
              <a:t>第二</a:t>
            </a:r>
            <a:r>
              <a:rPr lang="zh-CN" altLang="zh-CN" sz="3000" dirty="0">
                <a:latin typeface="华文楷体" panose="02010600040101010101" pitchFamily="2" charset="-122"/>
                <a:ea typeface="华文楷体" panose="02010600040101010101" pitchFamily="2" charset="-122"/>
              </a:rPr>
              <a:t>节讨论了马柯维茨分散投资模型的缺陷和不足及其改进，也介绍了其他几种分散投资模型。并重点介绍了</a:t>
            </a:r>
            <a:r>
              <a:rPr lang="en-US" altLang="zh-CN" sz="3000" dirty="0">
                <a:latin typeface="华文楷体" panose="02010600040101010101" pitchFamily="2" charset="-122"/>
                <a:ea typeface="华文楷体" panose="02010600040101010101" pitchFamily="2" charset="-122"/>
              </a:rPr>
              <a:t>Black-</a:t>
            </a:r>
            <a:r>
              <a:rPr lang="en-US" altLang="zh-CN" sz="3000" dirty="0" err="1">
                <a:latin typeface="华文楷体" panose="02010600040101010101" pitchFamily="2" charset="-122"/>
                <a:ea typeface="华文楷体" panose="02010600040101010101" pitchFamily="2" charset="-122"/>
              </a:rPr>
              <a:t>Litterman</a:t>
            </a:r>
            <a:r>
              <a:rPr lang="zh-CN" altLang="zh-CN" sz="3000" dirty="0">
                <a:latin typeface="华文楷体" panose="02010600040101010101" pitchFamily="2" charset="-122"/>
                <a:ea typeface="华文楷体" panose="02010600040101010101" pitchFamily="2" charset="-122"/>
              </a:rPr>
              <a:t>模型的基本原理</a:t>
            </a:r>
            <a:r>
              <a:rPr lang="zh-CN" altLang="zh-CN" sz="3000" dirty="0" smtClean="0">
                <a:latin typeface="华文楷体" panose="02010600040101010101" pitchFamily="2" charset="-122"/>
                <a:ea typeface="华文楷体" panose="02010600040101010101" pitchFamily="2" charset="-122"/>
              </a:rPr>
              <a:t>。</a:t>
            </a:r>
            <a:endParaRPr lang="en-US" altLang="zh-CN" sz="3000" smtClean="0">
              <a:latin typeface="华文楷体" panose="02010600040101010101" pitchFamily="2" charset="-122"/>
              <a:ea typeface="华文楷体" panose="02010600040101010101" pitchFamily="2" charset="-122"/>
            </a:endParaRPr>
          </a:p>
          <a:p>
            <a:r>
              <a:rPr lang="zh-CN" altLang="zh-CN" sz="3000" smtClean="0">
                <a:latin typeface="华文楷体" panose="02010600040101010101" pitchFamily="2" charset="-122"/>
                <a:ea typeface="华文楷体" panose="02010600040101010101" pitchFamily="2" charset="-122"/>
              </a:rPr>
              <a:t>第三</a:t>
            </a:r>
            <a:r>
              <a:rPr lang="zh-CN" altLang="zh-CN" sz="3000" dirty="0">
                <a:latin typeface="华文楷体" panose="02010600040101010101" pitchFamily="2" charset="-122"/>
                <a:ea typeface="华文楷体" panose="02010600040101010101" pitchFamily="2" charset="-122"/>
              </a:rPr>
              <a:t>节通过案例形式实证分析了不同配置模型在我国证券市场上常见的</a:t>
            </a:r>
            <a:r>
              <a:rPr lang="en-US" altLang="zh-CN" sz="3000" dirty="0">
                <a:latin typeface="华文楷体" panose="02010600040101010101" pitchFamily="2" charset="-122"/>
                <a:ea typeface="华文楷体" panose="02010600040101010101" pitchFamily="2" charset="-122"/>
              </a:rPr>
              <a:t>ETF</a:t>
            </a:r>
            <a:r>
              <a:rPr lang="zh-CN" altLang="zh-CN" sz="3000" dirty="0">
                <a:latin typeface="华文楷体" panose="02010600040101010101" pitchFamily="2" charset="-122"/>
                <a:ea typeface="华文楷体" panose="02010600040101010101" pitchFamily="2" charset="-122"/>
              </a:rPr>
              <a:t>中的配置效果。</a:t>
            </a:r>
          </a:p>
          <a:p>
            <a:endParaRPr lang="zh-CN" altLang="en-US" dirty="0"/>
          </a:p>
        </p:txBody>
      </p:sp>
    </p:spTree>
    <p:extLst>
      <p:ext uri="{BB962C8B-B14F-4D97-AF65-F5344CB8AC3E}">
        <p14:creationId xmlns:p14="http://schemas.microsoft.com/office/powerpoint/2010/main" val="27838119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p:txBody>
          <a:bodyPr/>
          <a:lstStyle/>
          <a:p>
            <a:pPr eaLnBrk="1" hangingPunct="1"/>
            <a:r>
              <a:rPr lang="zh-CN" altLang="en-US" dirty="0" smtClean="0">
                <a:latin typeface="华文楷体" pitchFamily="2" charset="-122"/>
                <a:ea typeface="华文楷体" pitchFamily="2" charset="-122"/>
              </a:rPr>
              <a:t>本章学习提要 </a:t>
            </a:r>
          </a:p>
        </p:txBody>
      </p:sp>
      <p:sp>
        <p:nvSpPr>
          <p:cNvPr id="13315" name="Rectangle 3"/>
          <p:cNvSpPr>
            <a:spLocks noGrp="1"/>
          </p:cNvSpPr>
          <p:nvPr>
            <p:ph idx="1"/>
          </p:nvPr>
        </p:nvSpPr>
        <p:spPr/>
        <p:txBody>
          <a:bodyPr>
            <a:normAutofit/>
          </a:bodyPr>
          <a:lstStyle/>
          <a:p>
            <a:pPr marL="342900" marR="0" indent="-342900" algn="l" defTabSz="914400" rtl="0" eaLnBrk="1" fontAlgn="auto" latinLnBrk="0" hangingPunct="1">
              <a:lnSpc>
                <a:spcPct val="100000"/>
              </a:lnSpc>
              <a:spcBef>
                <a:spcPct val="20000"/>
              </a:spcBef>
              <a:spcAft>
                <a:spcPts val="0"/>
              </a:spcAft>
              <a:buClr>
                <a:schemeClr val="tx2"/>
              </a:buClr>
              <a:buSzPct val="50000"/>
              <a:buFont typeface="Wingdings 2"/>
              <a:buChar char="ß"/>
              <a:tabLst/>
              <a:defRPr/>
            </a:pPr>
            <a:r>
              <a:rPr kumimoji="0" lang="zh-CN" altLang="zh-CN" sz="2800" kern="1200" dirty="0" smtClean="0">
                <a:solidFill>
                  <a:schemeClr val="tx1"/>
                </a:solidFill>
                <a:effectLst/>
                <a:latin typeface="华文楷体" panose="02010600040101010101" pitchFamily="2" charset="-122"/>
                <a:ea typeface="华文楷体" panose="02010600040101010101" pitchFamily="2" charset="-122"/>
              </a:rPr>
              <a:t>资产配置的含义</a:t>
            </a:r>
            <a:endParaRPr lang="en-US" altLang="zh-CN" sz="2800" dirty="0" smtClean="0">
              <a:latin typeface="华文楷体" panose="02010600040101010101" pitchFamily="2" charset="-122"/>
              <a:ea typeface="华文楷体" panose="02010600040101010101" pitchFamily="2" charset="-122"/>
            </a:endParaRPr>
          </a:p>
          <a:p>
            <a:pPr rtl="0" eaLnBrk="1" latinLnBrk="0" hangingPunct="1"/>
            <a:r>
              <a:rPr kumimoji="0" lang="zh-CN" altLang="zh-CN" sz="2800" kern="1200" dirty="0" smtClean="0">
                <a:solidFill>
                  <a:schemeClr val="tx1"/>
                </a:solidFill>
                <a:effectLst/>
                <a:latin typeface="华文楷体" panose="02010600040101010101" pitchFamily="2" charset="-122"/>
                <a:ea typeface="华文楷体" panose="02010600040101010101" pitchFamily="2" charset="-122"/>
              </a:rPr>
              <a:t>资产配置模型</a:t>
            </a:r>
            <a:endParaRPr lang="zh-CN" altLang="zh-CN" sz="2800" dirty="0" smtClean="0">
              <a:effectLst/>
              <a:latin typeface="华文楷体" panose="02010600040101010101" pitchFamily="2" charset="-122"/>
              <a:ea typeface="华文楷体" panose="02010600040101010101" pitchFamily="2" charset="-122"/>
            </a:endParaRPr>
          </a:p>
          <a:p>
            <a:pPr rtl="0" eaLnBrk="1" latinLnBrk="0" hangingPunct="1"/>
            <a:r>
              <a:rPr kumimoji="0" lang="zh-CN" altLang="zh-CN" sz="2800" kern="1200" dirty="0" smtClean="0">
                <a:solidFill>
                  <a:schemeClr val="tx1"/>
                </a:solidFill>
                <a:effectLst/>
                <a:latin typeface="华文楷体" panose="02010600040101010101" pitchFamily="2" charset="-122"/>
                <a:ea typeface="华文楷体" panose="02010600040101010101" pitchFamily="2" charset="-122"/>
              </a:rPr>
              <a:t>资产配置案例</a:t>
            </a:r>
            <a:endParaRPr lang="zh-CN" altLang="en-US" sz="2800" dirty="0" smtClean="0">
              <a:latin typeface="华文楷体" panose="02010600040101010101" pitchFamily="2" charset="-122"/>
              <a:ea typeface="华文楷体" panose="02010600040101010101" pitchFamily="2" charset="-122"/>
            </a:endParaRPr>
          </a:p>
        </p:txBody>
      </p:sp>
      <p:sp>
        <p:nvSpPr>
          <p:cNvPr id="13316" name="灯片编号占位符 5"/>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tx2"/>
              </a:buClr>
              <a:buSzPct val="50000"/>
              <a:buFont typeface="Wingdings 2" pitchFamily="18" charset="2"/>
              <a:buChar char="ß"/>
              <a:defRPr sz="3200">
                <a:solidFill>
                  <a:schemeClr val="tx1"/>
                </a:solidFill>
                <a:latin typeface="Franklin Gothic Book" pitchFamily="34" charset="0"/>
                <a:ea typeface="黑体" pitchFamily="49" charset="-122"/>
              </a:defRPr>
            </a:lvl1pPr>
            <a:lvl2pPr marL="742950" indent="-285750">
              <a:spcBef>
                <a:spcPct val="20000"/>
              </a:spcBef>
              <a:buClr>
                <a:schemeClr val="tx2"/>
              </a:buClr>
              <a:buSzPct val="50000"/>
              <a:buFont typeface="Wingdings 2" pitchFamily="18" charset="2"/>
              <a:buChar char="Þ"/>
              <a:defRPr sz="2800">
                <a:solidFill>
                  <a:schemeClr val="tx1"/>
                </a:solidFill>
                <a:latin typeface="Franklin Gothic Book" pitchFamily="34" charset="0"/>
                <a:ea typeface="黑体" pitchFamily="49" charset="-122"/>
              </a:defRPr>
            </a:lvl2pPr>
            <a:lvl3pPr marL="1143000" indent="-228600">
              <a:spcBef>
                <a:spcPct val="20000"/>
              </a:spcBef>
              <a:buClr>
                <a:schemeClr val="tx2"/>
              </a:buClr>
              <a:buSzPct val="50000"/>
              <a:buFont typeface="Wingdings 2" pitchFamily="18" charset="2"/>
              <a:buChar char=""/>
              <a:defRPr sz="2400">
                <a:solidFill>
                  <a:schemeClr val="tx1"/>
                </a:solidFill>
                <a:latin typeface="Franklin Gothic Book" pitchFamily="34" charset="0"/>
                <a:ea typeface="黑体" pitchFamily="49" charset="-122"/>
              </a:defRPr>
            </a:lvl3pPr>
            <a:lvl4pPr marL="1600200" indent="-228600">
              <a:spcBef>
                <a:spcPct val="20000"/>
              </a:spcBef>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4pPr>
            <a:lvl5pPr marL="2057400" indent="-228600">
              <a:spcBef>
                <a:spcPct val="20000"/>
              </a:spcBef>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5pPr>
            <a:lvl6pPr marL="25146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6pPr>
            <a:lvl7pPr marL="29718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7pPr>
            <a:lvl8pPr marL="34290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8pPr>
            <a:lvl9pPr marL="3886200" indent="-228600" eaLnBrk="0" fontAlgn="base" hangingPunct="0">
              <a:spcBef>
                <a:spcPct val="20000"/>
              </a:spcBef>
              <a:spcAft>
                <a:spcPct val="0"/>
              </a:spcAft>
              <a:buClr>
                <a:schemeClr val="tx2"/>
              </a:buClr>
              <a:buSzPct val="50000"/>
              <a:buFont typeface="Wingdings 2" pitchFamily="18" charset="2"/>
              <a:buChar char=""/>
              <a:defRPr sz="2000">
                <a:solidFill>
                  <a:schemeClr val="tx1"/>
                </a:solidFill>
                <a:latin typeface="Franklin Gothic Book" pitchFamily="34" charset="0"/>
                <a:ea typeface="黑体" pitchFamily="49" charset="-122"/>
              </a:defRPr>
            </a:lvl9pPr>
          </a:lstStyle>
          <a:p>
            <a:pPr>
              <a:spcBef>
                <a:spcPct val="0"/>
              </a:spcBef>
              <a:buClrTx/>
              <a:buSzTx/>
              <a:buFontTx/>
              <a:buNone/>
            </a:pPr>
            <a:fld id="{20AA87DE-B50B-4CBF-9472-F45751583336}" type="slidenum">
              <a:rPr lang="zh-CN" altLang="zh-CN" sz="1100">
                <a:latin typeface="Arial" pitchFamily="34" charset="0"/>
                <a:ea typeface="宋体" pitchFamily="2" charset="-122"/>
              </a:rPr>
              <a:pPr>
                <a:spcBef>
                  <a:spcPct val="0"/>
                </a:spcBef>
                <a:buClrTx/>
                <a:buSzTx/>
                <a:buFontTx/>
                <a:buNone/>
              </a:pPr>
              <a:t>2</a:t>
            </a:fld>
            <a:endParaRPr lang="zh-CN" altLang="zh-CN" sz="1100">
              <a:latin typeface="Arial" pitchFamily="34" charset="0"/>
              <a:ea typeface="宋体" pitchFamily="2" charset="-122"/>
            </a:endParaRPr>
          </a:p>
        </p:txBody>
      </p:sp>
    </p:spTree>
    <p:extLst>
      <p:ext uri="{BB962C8B-B14F-4D97-AF65-F5344CB8AC3E}">
        <p14:creationId xmlns:p14="http://schemas.microsoft.com/office/powerpoint/2010/main" val="20089109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lvl="0"/>
            <a:r>
              <a:rPr lang="zh-CN" altLang="en-US" sz="4000" dirty="0">
                <a:latin typeface="华文楷体" pitchFamily="2" charset="-122"/>
                <a:ea typeface="华文楷体" pitchFamily="2" charset="-122"/>
              </a:rPr>
              <a:t>第一节 </a:t>
            </a:r>
            <a:r>
              <a:rPr lang="zh-CN" altLang="zh-CN" sz="4000" dirty="0">
                <a:latin typeface="华文楷体" pitchFamily="2" charset="-122"/>
                <a:ea typeface="华文楷体" pitchFamily="2" charset="-122"/>
              </a:rPr>
              <a:t>资产配置的含义</a:t>
            </a:r>
            <a:endParaRPr lang="zh-CN" altLang="en-US" sz="4000" dirty="0">
              <a:latin typeface="华文楷体" pitchFamily="2" charset="-122"/>
              <a:ea typeface="华文楷体" pitchFamily="2" charset="-122"/>
            </a:endParaRPr>
          </a:p>
        </p:txBody>
      </p:sp>
      <p:sp>
        <p:nvSpPr>
          <p:cNvPr id="3" name="内容占位符 2"/>
          <p:cNvSpPr>
            <a:spLocks noGrp="1"/>
          </p:cNvSpPr>
          <p:nvPr>
            <p:ph idx="1"/>
          </p:nvPr>
        </p:nvSpPr>
        <p:spPr>
          <a:xfrm>
            <a:off x="457200" y="1428736"/>
            <a:ext cx="8229600" cy="4857784"/>
          </a:xfrm>
        </p:spPr>
        <p:txBody>
          <a:bodyPr/>
          <a:lstStyle/>
          <a:p>
            <a:pPr>
              <a:buNone/>
            </a:pPr>
            <a:r>
              <a:rPr lang="zh-CN" altLang="zh-CN" b="1" dirty="0">
                <a:latin typeface="华文楷体" pitchFamily="2" charset="-122"/>
                <a:ea typeface="华文楷体" pitchFamily="2" charset="-122"/>
              </a:rPr>
              <a:t>一、资产配置的意义</a:t>
            </a:r>
            <a:endParaRPr lang="zh-CN" altLang="zh-CN" dirty="0">
              <a:latin typeface="华文楷体" pitchFamily="2" charset="-122"/>
              <a:ea typeface="华文楷体" pitchFamily="2" charset="-122"/>
            </a:endParaRPr>
          </a:p>
          <a:p>
            <a:pPr>
              <a:buNone/>
            </a:pPr>
            <a:r>
              <a:rPr lang="en-US" altLang="zh-CN" sz="2800" dirty="0">
                <a:latin typeface="华文楷体" pitchFamily="2" charset="-122"/>
                <a:ea typeface="华文楷体" pitchFamily="2" charset="-122"/>
              </a:rPr>
              <a:t>    </a:t>
            </a:r>
            <a:r>
              <a:rPr lang="zh-CN" altLang="zh-CN" sz="2800" dirty="0">
                <a:latin typeface="华文楷体" pitchFamily="2" charset="-122"/>
                <a:ea typeface="华文楷体" pitchFamily="2" charset="-122"/>
              </a:rPr>
              <a:t>资产配置是指将一</a:t>
            </a:r>
            <a:r>
              <a:rPr lang="zh-CN" altLang="en-US" sz="2800" dirty="0">
                <a:latin typeface="华文楷体" pitchFamily="2" charset="-122"/>
                <a:ea typeface="华文楷体" pitchFamily="2" charset="-122"/>
              </a:rPr>
              <a:t>定资金分配到</a:t>
            </a:r>
            <a:r>
              <a:rPr lang="zh-CN" altLang="zh-CN" sz="2800" dirty="0">
                <a:latin typeface="华文楷体" pitchFamily="2" charset="-122"/>
                <a:ea typeface="华文楷体" pitchFamily="2" charset="-122"/>
              </a:rPr>
              <a:t>不同</a:t>
            </a:r>
            <a:r>
              <a:rPr lang="zh-CN" altLang="zh-CN" sz="2800" dirty="0">
                <a:solidFill>
                  <a:srgbClr val="FF0000"/>
                </a:solidFill>
                <a:latin typeface="华文楷体" pitchFamily="2" charset="-122"/>
                <a:ea typeface="华文楷体" pitchFamily="2" charset="-122"/>
              </a:rPr>
              <a:t>资产种类</a:t>
            </a:r>
            <a:r>
              <a:rPr lang="zh-CN" altLang="zh-CN" sz="2800" dirty="0">
                <a:latin typeface="华文楷体" pitchFamily="2" charset="-122"/>
                <a:ea typeface="华文楷体" pitchFamily="2" charset="-122"/>
              </a:rPr>
              <a:t>的过程。</a:t>
            </a:r>
            <a:endParaRPr lang="en-US" altLang="zh-CN" sz="2800" dirty="0">
              <a:latin typeface="华文楷体" pitchFamily="2" charset="-122"/>
              <a:ea typeface="华文楷体" pitchFamily="2" charset="-122"/>
            </a:endParaRPr>
          </a:p>
          <a:p>
            <a:pPr>
              <a:buNone/>
            </a:pPr>
            <a:r>
              <a:rPr lang="en-US" altLang="zh-CN" sz="2800" dirty="0">
                <a:latin typeface="华文楷体" pitchFamily="2" charset="-122"/>
                <a:ea typeface="华文楷体" pitchFamily="2" charset="-122"/>
              </a:rPr>
              <a:t>    </a:t>
            </a:r>
            <a:r>
              <a:rPr lang="zh-CN" altLang="zh-CN" sz="2800" dirty="0">
                <a:latin typeface="华文楷体" pitchFamily="2" charset="-122"/>
                <a:ea typeface="华文楷体" pitchFamily="2" charset="-122"/>
              </a:rPr>
              <a:t>资产种类主要有两种：一类是</a:t>
            </a:r>
            <a:r>
              <a:rPr lang="zh-CN" altLang="zh-CN" sz="2800" dirty="0">
                <a:solidFill>
                  <a:srgbClr val="FF0000"/>
                </a:solidFill>
                <a:latin typeface="华文楷体" pitchFamily="2" charset="-122"/>
                <a:ea typeface="华文楷体" pitchFamily="2" charset="-122"/>
              </a:rPr>
              <a:t>实物</a:t>
            </a:r>
            <a:r>
              <a:rPr lang="zh-CN" altLang="zh-CN" sz="2800" dirty="0">
                <a:latin typeface="华文楷体" pitchFamily="2" charset="-122"/>
                <a:ea typeface="华文楷体" pitchFamily="2" charset="-122"/>
              </a:rPr>
              <a:t>资产，如房地产、艺术品等；另一类是</a:t>
            </a:r>
            <a:r>
              <a:rPr lang="zh-CN" altLang="zh-CN" sz="2800" dirty="0">
                <a:solidFill>
                  <a:srgbClr val="FF0000"/>
                </a:solidFill>
                <a:latin typeface="华文楷体" pitchFamily="2" charset="-122"/>
                <a:ea typeface="华文楷体" pitchFamily="2" charset="-122"/>
              </a:rPr>
              <a:t>金融</a:t>
            </a:r>
            <a:r>
              <a:rPr lang="zh-CN" altLang="zh-CN" sz="2800" dirty="0">
                <a:latin typeface="华文楷体" pitchFamily="2" charset="-122"/>
                <a:ea typeface="华文楷体" pitchFamily="2" charset="-122"/>
              </a:rPr>
              <a:t>资产，如股票、债券、基金等。资产分配的</a:t>
            </a:r>
            <a:r>
              <a:rPr lang="zh-CN" altLang="zh-CN" sz="2800" dirty="0">
                <a:solidFill>
                  <a:srgbClr val="FF0000"/>
                </a:solidFill>
                <a:latin typeface="华文楷体" pitchFamily="2" charset="-122"/>
                <a:ea typeface="华文楷体" pitchFamily="2" charset="-122"/>
              </a:rPr>
              <a:t>目的在于通过分散投资降低风险。</a:t>
            </a:r>
            <a:endParaRPr lang="zh-CN" altLang="en-US" sz="2800" dirty="0">
              <a:solidFill>
                <a:srgbClr val="FF0000"/>
              </a:solidFill>
              <a:latin typeface="华文楷体" pitchFamily="2" charset="-122"/>
              <a:ea typeface="华文楷体" pitchFamily="2" charset="-122"/>
            </a:endParaRPr>
          </a:p>
        </p:txBody>
      </p:sp>
    </p:spTree>
    <p:extLst>
      <p:ext uri="{BB962C8B-B14F-4D97-AF65-F5344CB8AC3E}">
        <p14:creationId xmlns:p14="http://schemas.microsoft.com/office/powerpoint/2010/main" val="435857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sz="3600" b="1" dirty="0">
                <a:latin typeface="华文楷体" pitchFamily="2" charset="-122"/>
                <a:ea typeface="华文楷体" pitchFamily="2" charset="-122"/>
              </a:rPr>
              <a:t>二、资产配置的</a:t>
            </a:r>
            <a:r>
              <a:rPr lang="zh-CN" altLang="zh-CN" sz="3600" b="1" dirty="0" smtClean="0">
                <a:latin typeface="华文楷体" pitchFamily="2" charset="-122"/>
                <a:ea typeface="华文楷体" pitchFamily="2" charset="-122"/>
              </a:rPr>
              <a:t>过程</a:t>
            </a:r>
            <a:endParaRPr lang="zh-CN" altLang="en-US" sz="3600" dirty="0">
              <a:latin typeface="华文楷体" pitchFamily="2" charset="-122"/>
              <a:ea typeface="华文楷体" pitchFamily="2" charset="-122"/>
            </a:endParaRPr>
          </a:p>
        </p:txBody>
      </p:sp>
      <p:sp>
        <p:nvSpPr>
          <p:cNvPr id="3" name="内容占位符 2"/>
          <p:cNvSpPr>
            <a:spLocks noGrp="1"/>
          </p:cNvSpPr>
          <p:nvPr>
            <p:ph idx="1"/>
          </p:nvPr>
        </p:nvSpPr>
        <p:spPr>
          <a:xfrm>
            <a:off x="457200" y="1428736"/>
            <a:ext cx="8229600" cy="4857784"/>
          </a:xfrm>
        </p:spPr>
        <p:txBody>
          <a:bodyPr/>
          <a:lstStyle/>
          <a:p>
            <a:pPr>
              <a:buNone/>
            </a:pPr>
            <a:r>
              <a:rPr lang="zh-CN" altLang="zh-CN" sz="2800" dirty="0" smtClean="0">
                <a:latin typeface="华文楷体" pitchFamily="2" charset="-122"/>
                <a:ea typeface="华文楷体" pitchFamily="2" charset="-122"/>
              </a:rPr>
              <a:t>从</a:t>
            </a:r>
            <a:r>
              <a:rPr lang="zh-CN" altLang="zh-CN" sz="2800" dirty="0">
                <a:latin typeface="华文楷体" pitchFamily="2" charset="-122"/>
                <a:ea typeface="华文楷体" pitchFamily="2" charset="-122"/>
              </a:rPr>
              <a:t>目标的投资需求看，资产配置的目标在于以</a:t>
            </a:r>
            <a:r>
              <a:rPr lang="zh-CN" altLang="zh-CN" sz="2800" dirty="0">
                <a:solidFill>
                  <a:srgbClr val="FF0000"/>
                </a:solidFill>
                <a:latin typeface="华文楷体" pitchFamily="2" charset="-122"/>
                <a:ea typeface="华文楷体" pitchFamily="2" charset="-122"/>
              </a:rPr>
              <a:t>资产类别的历史表现与投资者的风险偏好为基础，决定不同资产类别在投资组合中的比重，从而降低投资风险，提高投资收益，消除投资者对收益所承担的不必要的额外风险</a:t>
            </a:r>
            <a:r>
              <a:rPr lang="zh-CN" altLang="zh-CN" sz="2800" dirty="0">
                <a:latin typeface="华文楷体" pitchFamily="2" charset="-122"/>
                <a:ea typeface="华文楷体" pitchFamily="2" charset="-122"/>
              </a:rPr>
              <a:t>。资产配置的过程如图</a:t>
            </a:r>
            <a:r>
              <a:rPr lang="en-US" altLang="zh-CN" sz="2800" dirty="0" smtClean="0">
                <a:latin typeface="华文楷体" pitchFamily="2" charset="-122"/>
                <a:ea typeface="华文楷体" pitchFamily="2" charset="-122"/>
              </a:rPr>
              <a:t>11</a:t>
            </a:r>
            <a:r>
              <a:rPr lang="zh-CN" altLang="zh-CN" sz="2800" dirty="0" smtClean="0">
                <a:latin typeface="华文楷体" pitchFamily="2" charset="-122"/>
                <a:ea typeface="华文楷体" pitchFamily="2" charset="-122"/>
              </a:rPr>
              <a:t>—</a:t>
            </a:r>
            <a:r>
              <a:rPr lang="en-US" altLang="zh-CN" sz="2800" dirty="0">
                <a:latin typeface="华文楷体" pitchFamily="2" charset="-122"/>
                <a:ea typeface="华文楷体" pitchFamily="2" charset="-122"/>
              </a:rPr>
              <a:t>1</a:t>
            </a:r>
            <a:r>
              <a:rPr lang="zh-CN" altLang="zh-CN" sz="2800" dirty="0">
                <a:latin typeface="华文楷体" pitchFamily="2" charset="-122"/>
                <a:ea typeface="华文楷体" pitchFamily="2" charset="-122"/>
              </a:rPr>
              <a:t>所示，具体介绍如下：</a:t>
            </a:r>
          </a:p>
          <a:p>
            <a:endParaRPr lang="zh-CN" altLang="en-US" dirty="0">
              <a:latin typeface="华文楷体" pitchFamily="2" charset="-122"/>
              <a:ea typeface="华文楷体" pitchFamily="2" charset="-122"/>
            </a:endParaRPr>
          </a:p>
        </p:txBody>
      </p:sp>
    </p:spTree>
    <p:extLst>
      <p:ext uri="{BB962C8B-B14F-4D97-AF65-F5344CB8AC3E}">
        <p14:creationId xmlns:p14="http://schemas.microsoft.com/office/powerpoint/2010/main" val="2903702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dirty="0" smtClean="0">
                <a:latin typeface="华文楷体" pitchFamily="2" charset="-122"/>
                <a:ea typeface="华文楷体" pitchFamily="2" charset="-122"/>
              </a:rPr>
              <a:t>二、 </a:t>
            </a:r>
            <a:r>
              <a:rPr lang="zh-CN" altLang="zh-CN" sz="4000" dirty="0">
                <a:latin typeface="华文楷体" pitchFamily="2" charset="-122"/>
                <a:ea typeface="华文楷体" pitchFamily="2" charset="-122"/>
              </a:rPr>
              <a:t>资产</a:t>
            </a:r>
            <a:r>
              <a:rPr lang="zh-CN" altLang="zh-CN" sz="4000" dirty="0" smtClean="0">
                <a:latin typeface="华文楷体" pitchFamily="2" charset="-122"/>
                <a:ea typeface="华文楷体" pitchFamily="2" charset="-122"/>
              </a:rPr>
              <a:t>配置</a:t>
            </a:r>
            <a:r>
              <a:rPr lang="zh-CN" altLang="en-US" sz="4000" dirty="0" smtClean="0">
                <a:latin typeface="华文楷体" pitchFamily="2" charset="-122"/>
                <a:ea typeface="华文楷体" pitchFamily="2" charset="-122"/>
              </a:rPr>
              <a:t>过程</a:t>
            </a:r>
            <a:endParaRPr lang="zh-CN" altLang="en-US" sz="4000" dirty="0">
              <a:latin typeface="华文楷体" pitchFamily="2" charset="-122"/>
              <a:ea typeface="华文楷体" pitchFamily="2" charset="-122"/>
            </a:endParaRPr>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071538" y="1428736"/>
            <a:ext cx="6929486" cy="4500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5703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1560" y="428604"/>
            <a:ext cx="8229600" cy="1000132"/>
          </a:xfrm>
        </p:spPr>
        <p:txBody>
          <a:bodyPr>
            <a:normAutofit/>
          </a:bodyPr>
          <a:lstStyle/>
          <a:p>
            <a:pPr lvl="0"/>
            <a:r>
              <a:rPr lang="zh-CN" altLang="en-US" sz="4000" dirty="0">
                <a:latin typeface="华文楷体" pitchFamily="2" charset="-122"/>
                <a:ea typeface="华文楷体" pitchFamily="2" charset="-122"/>
              </a:rPr>
              <a:t>第二节 </a:t>
            </a:r>
            <a:r>
              <a:rPr lang="zh-CN" altLang="zh-CN" sz="4000" dirty="0">
                <a:latin typeface="华文楷体" pitchFamily="2" charset="-122"/>
                <a:ea typeface="华文楷体" pitchFamily="2" charset="-122"/>
              </a:rPr>
              <a:t>资产配置模型</a:t>
            </a:r>
            <a:endParaRPr lang="zh-CN" altLang="en-US" sz="4000" dirty="0">
              <a:latin typeface="华文楷体" pitchFamily="2" charset="-122"/>
              <a:ea typeface="华文楷体" pitchFamily="2" charset="-122"/>
            </a:endParaRPr>
          </a:p>
        </p:txBody>
      </p:sp>
      <p:sp>
        <p:nvSpPr>
          <p:cNvPr id="3" name="内容占位符 2"/>
          <p:cNvSpPr>
            <a:spLocks noGrp="1"/>
          </p:cNvSpPr>
          <p:nvPr>
            <p:ph idx="1"/>
          </p:nvPr>
        </p:nvSpPr>
        <p:spPr>
          <a:xfrm>
            <a:off x="457200" y="1428736"/>
            <a:ext cx="8229600" cy="5072098"/>
          </a:xfrm>
        </p:spPr>
        <p:txBody>
          <a:bodyPr>
            <a:normAutofit fontScale="55000" lnSpcReduction="20000"/>
          </a:bodyPr>
          <a:lstStyle/>
          <a:p>
            <a:pPr lvl="0">
              <a:buNone/>
            </a:pPr>
            <a:r>
              <a:rPr lang="zh-CN" altLang="en-US" sz="5800" b="1" dirty="0">
                <a:latin typeface="华文楷体" pitchFamily="2" charset="-122"/>
                <a:ea typeface="华文楷体" pitchFamily="2" charset="-122"/>
              </a:rPr>
              <a:t>一</a:t>
            </a:r>
            <a:r>
              <a:rPr lang="zh-CN" altLang="zh-CN" sz="5800" b="1" dirty="0">
                <a:latin typeface="华文楷体" pitchFamily="2" charset="-122"/>
                <a:ea typeface="华文楷体" pitchFamily="2" charset="-122"/>
              </a:rPr>
              <a:t>马柯维茨分散投资模型及其改进</a:t>
            </a:r>
          </a:p>
          <a:p>
            <a:pPr lvl="0">
              <a:buNone/>
            </a:pPr>
            <a:r>
              <a:rPr lang="zh-CN" altLang="en-US" sz="5100" b="1" dirty="0" smtClean="0">
                <a:latin typeface="华文楷体" pitchFamily="2" charset="-122"/>
                <a:ea typeface="华文楷体" pitchFamily="2" charset="-122"/>
              </a:rPr>
              <a:t>（一）</a:t>
            </a:r>
            <a:r>
              <a:rPr lang="zh-CN" altLang="zh-CN" sz="5100" b="1" dirty="0">
                <a:latin typeface="华文楷体" pitchFamily="2" charset="-122"/>
                <a:ea typeface="华文楷体" pitchFamily="2" charset="-122"/>
              </a:rPr>
              <a:t>马柯维茨分散投资模型</a:t>
            </a:r>
          </a:p>
          <a:p>
            <a:pPr>
              <a:buNone/>
            </a:pPr>
            <a:r>
              <a:rPr lang="zh-CN" altLang="zh-CN" sz="5100" dirty="0">
                <a:latin typeface="华文楷体" pitchFamily="2" charset="-122"/>
                <a:ea typeface="华文楷体" pitchFamily="2" charset="-122"/>
              </a:rPr>
              <a:t>马科维茨理论是建立在下假设前提基础上的：</a:t>
            </a:r>
          </a:p>
          <a:p>
            <a:r>
              <a:rPr lang="zh-CN" altLang="zh-CN" sz="5100" dirty="0">
                <a:latin typeface="华文楷体" pitchFamily="2" charset="-122"/>
                <a:ea typeface="华文楷体" pitchFamily="2" charset="-122"/>
              </a:rPr>
              <a:t>投资者的目标是单期效应最大化；</a:t>
            </a:r>
          </a:p>
          <a:p>
            <a:r>
              <a:rPr lang="zh-CN" altLang="zh-CN" sz="5100" dirty="0">
                <a:latin typeface="华文楷体" pitchFamily="2" charset="-122"/>
                <a:ea typeface="华文楷体" pitchFamily="2" charset="-122"/>
              </a:rPr>
              <a:t>投资者以投资预期收益的波动性来估计投资的风险；</a:t>
            </a:r>
          </a:p>
          <a:p>
            <a:r>
              <a:rPr lang="zh-CN" altLang="zh-CN" sz="5100" dirty="0">
                <a:latin typeface="华文楷体" pitchFamily="2" charset="-122"/>
                <a:ea typeface="华文楷体" pitchFamily="2" charset="-122"/>
              </a:rPr>
              <a:t>投资者仅依靠预期的投资风险和收益来做出投资决定，所以他们的效用函数只是预期风险和收益的函数；</a:t>
            </a:r>
          </a:p>
          <a:p>
            <a:r>
              <a:rPr lang="zh-CN" altLang="zh-CN" sz="5100" dirty="0">
                <a:latin typeface="华文楷体" pitchFamily="2" charset="-122"/>
                <a:ea typeface="华文楷体" pitchFamily="2" charset="-122"/>
              </a:rPr>
              <a:t>在给定预期风险水平后，投资者偏好更高的预期收益，另一方面，在给定预期收益后，投资者偏好更低的风险。</a:t>
            </a:r>
          </a:p>
          <a:p>
            <a:endParaRPr lang="zh-CN" altLang="en-US" dirty="0">
              <a:latin typeface="华文楷体" pitchFamily="2" charset="-122"/>
              <a:ea typeface="华文楷体" pitchFamily="2" charset="-122"/>
            </a:endParaRPr>
          </a:p>
        </p:txBody>
      </p:sp>
    </p:spTree>
    <p:extLst>
      <p:ext uri="{BB962C8B-B14F-4D97-AF65-F5344CB8AC3E}">
        <p14:creationId xmlns:p14="http://schemas.microsoft.com/office/powerpoint/2010/main" val="3356820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504" y="476672"/>
            <a:ext cx="8928992" cy="778098"/>
          </a:xfrm>
        </p:spPr>
        <p:txBody>
          <a:bodyPr>
            <a:normAutofit fontScale="90000"/>
          </a:bodyPr>
          <a:lstStyle/>
          <a:p>
            <a:pPr lvl="0"/>
            <a:r>
              <a:rPr lang="zh-CN" altLang="en-US" sz="4000" b="1" dirty="0">
                <a:latin typeface="华文楷体" pitchFamily="2" charset="-122"/>
                <a:ea typeface="华文楷体" pitchFamily="2" charset="-122"/>
              </a:rPr>
              <a:t>（二）</a:t>
            </a:r>
            <a:r>
              <a:rPr lang="zh-CN" altLang="zh-CN" sz="4000" b="1" dirty="0">
                <a:latin typeface="华文楷体" pitchFamily="2" charset="-122"/>
                <a:ea typeface="华文楷体" pitchFamily="2" charset="-122"/>
              </a:rPr>
              <a:t>马柯维茨分散投资模型的缺陷与</a:t>
            </a:r>
            <a:r>
              <a:rPr lang="zh-CN" altLang="zh-CN" sz="4000" b="1" dirty="0" smtClean="0">
                <a:latin typeface="华文楷体" pitchFamily="2" charset="-122"/>
                <a:ea typeface="华文楷体" pitchFamily="2" charset="-122"/>
              </a:rPr>
              <a:t>改进</a:t>
            </a:r>
            <a:endParaRPr lang="zh-CN" altLang="en-US" sz="4000" dirty="0">
              <a:latin typeface="华文楷体" pitchFamily="2" charset="-122"/>
              <a:ea typeface="华文楷体" pitchFamily="2" charset="-122"/>
            </a:endParaRPr>
          </a:p>
        </p:txBody>
      </p:sp>
      <p:sp>
        <p:nvSpPr>
          <p:cNvPr id="3" name="内容占位符 2"/>
          <p:cNvSpPr>
            <a:spLocks noGrp="1"/>
          </p:cNvSpPr>
          <p:nvPr>
            <p:ph idx="1"/>
          </p:nvPr>
        </p:nvSpPr>
        <p:spPr>
          <a:xfrm>
            <a:off x="457200" y="1412776"/>
            <a:ext cx="8229600" cy="4873744"/>
          </a:xfrm>
        </p:spPr>
        <p:txBody>
          <a:bodyPr>
            <a:normAutofit/>
          </a:bodyPr>
          <a:lstStyle/>
          <a:p>
            <a:pPr marL="0" indent="0">
              <a:buNone/>
            </a:pPr>
            <a:r>
              <a:rPr lang="en-US" altLang="zh-CN" dirty="0" smtClean="0">
                <a:latin typeface="华文楷体" pitchFamily="2" charset="-122"/>
                <a:ea typeface="华文楷体" pitchFamily="2" charset="-122"/>
              </a:rPr>
              <a:t>1</a:t>
            </a:r>
            <a:r>
              <a:rPr lang="zh-CN" altLang="en-US" dirty="0" smtClean="0">
                <a:latin typeface="华文楷体" pitchFamily="2" charset="-122"/>
                <a:ea typeface="华文楷体" pitchFamily="2" charset="-122"/>
              </a:rPr>
              <a:t>、</a:t>
            </a:r>
            <a:r>
              <a:rPr lang="zh-CN" altLang="zh-CN" sz="2800" b="1" dirty="0" smtClean="0">
                <a:latin typeface="华文楷体" pitchFamily="2" charset="-122"/>
                <a:ea typeface="华文楷体" pitchFamily="2" charset="-122"/>
              </a:rPr>
              <a:t>马柯维茨</a:t>
            </a:r>
            <a:r>
              <a:rPr lang="zh-CN" altLang="zh-CN" sz="2800" b="1" dirty="0">
                <a:latin typeface="华文楷体" pitchFamily="2" charset="-122"/>
                <a:ea typeface="华文楷体" pitchFamily="2" charset="-122"/>
              </a:rPr>
              <a:t>分散投资模型的缺陷</a:t>
            </a:r>
            <a:endParaRPr lang="en-US" altLang="zh-CN" sz="2800" b="1" dirty="0">
              <a:latin typeface="华文楷体" pitchFamily="2" charset="-122"/>
              <a:ea typeface="华文楷体" pitchFamily="2" charset="-122"/>
            </a:endParaRPr>
          </a:p>
          <a:p>
            <a:pPr>
              <a:buNone/>
            </a:pPr>
            <a:r>
              <a:rPr lang="zh-CN" altLang="zh-CN" sz="2800" dirty="0">
                <a:latin typeface="华文楷体" pitchFamily="2" charset="-122"/>
                <a:ea typeface="华文楷体" pitchFamily="2" charset="-122"/>
              </a:rPr>
              <a:t>（</a:t>
            </a:r>
            <a:r>
              <a:rPr lang="en-US" altLang="zh-CN" sz="2800" dirty="0">
                <a:latin typeface="华文楷体" pitchFamily="2" charset="-122"/>
                <a:ea typeface="华文楷体" pitchFamily="2" charset="-122"/>
              </a:rPr>
              <a:t>1</a:t>
            </a:r>
            <a:r>
              <a:rPr lang="zh-CN" altLang="zh-CN" sz="2800" dirty="0">
                <a:latin typeface="华文楷体" pitchFamily="2" charset="-122"/>
                <a:ea typeface="华文楷体" pitchFamily="2" charset="-122"/>
              </a:rPr>
              <a:t>）组合的权重可能集中在少数资产上；</a:t>
            </a:r>
          </a:p>
          <a:p>
            <a:pPr>
              <a:buNone/>
            </a:pPr>
            <a:r>
              <a:rPr lang="zh-CN" altLang="zh-CN" sz="2800" dirty="0">
                <a:latin typeface="华文楷体" pitchFamily="2" charset="-122"/>
                <a:ea typeface="华文楷体" pitchFamily="2" charset="-122"/>
              </a:rPr>
              <a:t>（</a:t>
            </a:r>
            <a:r>
              <a:rPr lang="en-US" altLang="zh-CN" sz="2800" dirty="0">
                <a:latin typeface="华文楷体" pitchFamily="2" charset="-122"/>
                <a:ea typeface="华文楷体" pitchFamily="2" charset="-122"/>
              </a:rPr>
              <a:t>2</a:t>
            </a:r>
            <a:r>
              <a:rPr lang="zh-CN" altLang="zh-CN" sz="2800" dirty="0">
                <a:latin typeface="华文楷体" pitchFamily="2" charset="-122"/>
                <a:ea typeface="华文楷体" pitchFamily="2" charset="-122"/>
              </a:rPr>
              <a:t>）前沿组合权重对参数的变化非常敏感，因此，参数的估计误差，尤其是期望收益估计的误差，可能带来组合权重的巨大变化；</a:t>
            </a:r>
          </a:p>
          <a:p>
            <a:pPr>
              <a:buNone/>
            </a:pPr>
            <a:r>
              <a:rPr lang="zh-CN" altLang="zh-CN" sz="2800" dirty="0">
                <a:latin typeface="华文楷体" pitchFamily="2" charset="-122"/>
                <a:ea typeface="华文楷体" pitchFamily="2" charset="-122"/>
              </a:rPr>
              <a:t>（</a:t>
            </a:r>
            <a:r>
              <a:rPr lang="en-US" altLang="zh-CN" sz="2800" dirty="0">
                <a:latin typeface="华文楷体" pitchFamily="2" charset="-122"/>
                <a:ea typeface="华文楷体" pitchFamily="2" charset="-122"/>
              </a:rPr>
              <a:t>3</a:t>
            </a:r>
            <a:r>
              <a:rPr lang="zh-CN" altLang="zh-CN" sz="2800" dirty="0">
                <a:latin typeface="华文楷体" pitchFamily="2" charset="-122"/>
                <a:ea typeface="华文楷体" pitchFamily="2" charset="-122"/>
              </a:rPr>
              <a:t>）组合在样本外的表现不理想。</a:t>
            </a:r>
          </a:p>
          <a:p>
            <a:endParaRPr lang="zh-CN" altLang="zh-CN" dirty="0">
              <a:latin typeface="华文楷体" pitchFamily="2" charset="-122"/>
              <a:ea typeface="华文楷体" pitchFamily="2" charset="-122"/>
            </a:endParaRPr>
          </a:p>
          <a:p>
            <a:endParaRPr lang="zh-CN" altLang="en-US" dirty="0">
              <a:latin typeface="华文楷体" pitchFamily="2" charset="-122"/>
              <a:ea typeface="华文楷体" pitchFamily="2" charset="-122"/>
            </a:endParaRPr>
          </a:p>
        </p:txBody>
      </p:sp>
    </p:spTree>
    <p:extLst>
      <p:ext uri="{BB962C8B-B14F-4D97-AF65-F5344CB8AC3E}">
        <p14:creationId xmlns:p14="http://schemas.microsoft.com/office/powerpoint/2010/main" val="1653767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28604"/>
            <a:ext cx="8229600" cy="989034"/>
          </a:xfrm>
        </p:spPr>
        <p:txBody>
          <a:bodyPr>
            <a:normAutofit/>
          </a:bodyPr>
          <a:lstStyle/>
          <a:p>
            <a:r>
              <a:rPr lang="en-US" altLang="zh-CN" sz="4000" b="1" dirty="0">
                <a:latin typeface="华文楷体" pitchFamily="2" charset="-122"/>
                <a:ea typeface="华文楷体" pitchFamily="2" charset="-122"/>
              </a:rPr>
              <a:t>2</a:t>
            </a:r>
            <a:r>
              <a:rPr lang="zh-CN" altLang="en-US" sz="4000" b="1" dirty="0">
                <a:latin typeface="华文楷体" pitchFamily="2" charset="-122"/>
                <a:ea typeface="华文楷体" pitchFamily="2" charset="-122"/>
              </a:rPr>
              <a:t>、</a:t>
            </a:r>
            <a:r>
              <a:rPr lang="zh-CN" altLang="zh-CN" sz="4000" b="1" dirty="0">
                <a:latin typeface="华文楷体" pitchFamily="2" charset="-122"/>
                <a:ea typeface="华文楷体" pitchFamily="2" charset="-122"/>
              </a:rPr>
              <a:t>马柯维茨分散投资模型的</a:t>
            </a:r>
            <a:r>
              <a:rPr lang="zh-CN" altLang="zh-CN" sz="4000" b="1" dirty="0" smtClean="0">
                <a:latin typeface="华文楷体" pitchFamily="2" charset="-122"/>
                <a:ea typeface="华文楷体" pitchFamily="2" charset="-122"/>
              </a:rPr>
              <a:t>改进</a:t>
            </a:r>
            <a:endParaRPr lang="zh-CN" altLang="en-US" sz="4000" dirty="0">
              <a:latin typeface="华文楷体" pitchFamily="2" charset="-122"/>
              <a:ea typeface="华文楷体" pitchFamily="2" charset="-122"/>
            </a:endParaRPr>
          </a:p>
        </p:txBody>
      </p:sp>
      <p:sp>
        <p:nvSpPr>
          <p:cNvPr id="3" name="内容占位符 2"/>
          <p:cNvSpPr>
            <a:spLocks noGrp="1"/>
          </p:cNvSpPr>
          <p:nvPr>
            <p:ph idx="1"/>
          </p:nvPr>
        </p:nvSpPr>
        <p:spPr>
          <a:xfrm>
            <a:off x="457200" y="1428736"/>
            <a:ext cx="8229600" cy="4857784"/>
          </a:xfrm>
        </p:spPr>
        <p:txBody>
          <a:bodyPr>
            <a:normAutofit/>
          </a:bodyPr>
          <a:lstStyle/>
          <a:p>
            <a:pPr>
              <a:buNone/>
            </a:pPr>
            <a:r>
              <a:rPr lang="en-US" altLang="zh-CN" dirty="0">
                <a:latin typeface="华文楷体" pitchFamily="2" charset="-122"/>
                <a:ea typeface="华文楷体" pitchFamily="2" charset="-122"/>
              </a:rPr>
              <a:t> </a:t>
            </a:r>
            <a:r>
              <a:rPr lang="zh-CN" altLang="zh-CN" sz="2800" b="1" dirty="0">
                <a:latin typeface="华文楷体" pitchFamily="2" charset="-122"/>
                <a:ea typeface="华文楷体" pitchFamily="2" charset="-122"/>
              </a:rPr>
              <a:t>（</a:t>
            </a:r>
            <a:r>
              <a:rPr lang="en-US" altLang="zh-CN" sz="2800" b="1" dirty="0">
                <a:latin typeface="华文楷体" pitchFamily="2" charset="-122"/>
                <a:ea typeface="华文楷体" pitchFamily="2" charset="-122"/>
              </a:rPr>
              <a:t>1</a:t>
            </a:r>
            <a:r>
              <a:rPr lang="zh-CN" altLang="zh-CN" sz="2800" b="1" dirty="0">
                <a:latin typeface="华文楷体" pitchFamily="2" charset="-122"/>
                <a:ea typeface="华文楷体" pitchFamily="2" charset="-122"/>
              </a:rPr>
              <a:t>）风险用</a:t>
            </a:r>
            <a:r>
              <a:rPr lang="en-US" altLang="zh-CN" sz="2800" b="1" dirty="0" err="1">
                <a:latin typeface="华文楷体" pitchFamily="2" charset="-122"/>
                <a:ea typeface="华文楷体" pitchFamily="2" charset="-122"/>
              </a:rPr>
              <a:t>VaR</a:t>
            </a:r>
            <a:r>
              <a:rPr lang="zh-CN" altLang="zh-CN" sz="2800" b="1" dirty="0">
                <a:latin typeface="华文楷体" pitchFamily="2" charset="-122"/>
                <a:ea typeface="华文楷体" pitchFamily="2" charset="-122"/>
              </a:rPr>
              <a:t>或</a:t>
            </a:r>
            <a:r>
              <a:rPr lang="en-US" altLang="zh-CN" sz="2800" b="1" dirty="0" err="1">
                <a:latin typeface="华文楷体" pitchFamily="2" charset="-122"/>
                <a:ea typeface="华文楷体" pitchFamily="2" charset="-122"/>
              </a:rPr>
              <a:t>CVaR</a:t>
            </a:r>
            <a:r>
              <a:rPr lang="zh-CN" altLang="zh-CN" sz="2800" b="1" dirty="0">
                <a:latin typeface="华文楷体" pitchFamily="2" charset="-122"/>
                <a:ea typeface="华文楷体" pitchFamily="2" charset="-122"/>
              </a:rPr>
              <a:t>来替代</a:t>
            </a:r>
            <a:endParaRPr lang="zh-CN" altLang="zh-CN" sz="2800" dirty="0">
              <a:latin typeface="华文楷体" pitchFamily="2" charset="-122"/>
              <a:ea typeface="华文楷体" pitchFamily="2" charset="-122"/>
            </a:endParaRPr>
          </a:p>
          <a:p>
            <a:r>
              <a:rPr lang="zh-CN" altLang="zh-CN" sz="2800" dirty="0">
                <a:latin typeface="华文楷体" pitchFamily="2" charset="-122"/>
                <a:ea typeface="华文楷体" pitchFamily="2" charset="-122"/>
              </a:rPr>
              <a:t>与传统风险度量的手段不同，</a:t>
            </a:r>
            <a:r>
              <a:rPr lang="en-US" altLang="zh-CN" sz="2800" dirty="0" err="1">
                <a:latin typeface="华文楷体" pitchFamily="2" charset="-122"/>
                <a:ea typeface="华文楷体" pitchFamily="2" charset="-122"/>
              </a:rPr>
              <a:t>VaR</a:t>
            </a:r>
            <a:r>
              <a:rPr lang="zh-CN" altLang="zh-CN" sz="2800" dirty="0">
                <a:latin typeface="华文楷体" pitchFamily="2" charset="-122"/>
                <a:ea typeface="华文楷体" pitchFamily="2" charset="-122"/>
              </a:rPr>
              <a:t>模型完全是基于统计分析基础上的风险度量技术。从统计的角度看，</a:t>
            </a:r>
            <a:r>
              <a:rPr lang="en-US" altLang="zh-CN" sz="2800" dirty="0" err="1">
                <a:latin typeface="华文楷体" pitchFamily="2" charset="-122"/>
                <a:ea typeface="华文楷体" pitchFamily="2" charset="-122"/>
              </a:rPr>
              <a:t>VaR</a:t>
            </a:r>
            <a:r>
              <a:rPr lang="zh-CN" altLang="zh-CN" sz="2800" dirty="0">
                <a:latin typeface="华文楷体" pitchFamily="2" charset="-122"/>
                <a:ea typeface="华文楷体" pitchFamily="2" charset="-122"/>
              </a:rPr>
              <a:t>实际上是投资组合回报分布的一个百分位数。它的一种较为通俗易懂的定义是：在未来一定时间内，在给定的条件下，任何一种金融工具和品种的市场价格的潜在最大损失。</a:t>
            </a:r>
          </a:p>
        </p:txBody>
      </p:sp>
    </p:spTree>
    <p:extLst>
      <p:ext uri="{BB962C8B-B14F-4D97-AF65-F5344CB8AC3E}">
        <p14:creationId xmlns:p14="http://schemas.microsoft.com/office/powerpoint/2010/main" val="33101878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357166"/>
            <a:ext cx="8075240" cy="1060472"/>
          </a:xfrm>
        </p:spPr>
        <p:txBody>
          <a:bodyPr>
            <a:normAutofit/>
          </a:bodyPr>
          <a:lstStyle/>
          <a:p>
            <a:r>
              <a:rPr lang="zh-CN" altLang="zh-CN" sz="3600" b="1" dirty="0">
                <a:latin typeface="华文楷体" pitchFamily="2" charset="-122"/>
                <a:ea typeface="华文楷体" pitchFamily="2" charset="-122"/>
              </a:rPr>
              <a:t>（</a:t>
            </a:r>
            <a:r>
              <a:rPr lang="en-US" altLang="zh-CN" sz="3600" b="1" dirty="0">
                <a:latin typeface="华文楷体" pitchFamily="2" charset="-122"/>
                <a:ea typeface="华文楷体" pitchFamily="2" charset="-122"/>
              </a:rPr>
              <a:t>2</a:t>
            </a:r>
            <a:r>
              <a:rPr lang="zh-CN" altLang="zh-CN" sz="3600" b="1" dirty="0">
                <a:latin typeface="华文楷体" pitchFamily="2" charset="-122"/>
                <a:ea typeface="华文楷体" pitchFamily="2" charset="-122"/>
              </a:rPr>
              <a:t>）其他分散投资</a:t>
            </a:r>
            <a:r>
              <a:rPr lang="zh-CN" altLang="zh-CN" sz="3600" b="1" dirty="0" smtClean="0">
                <a:latin typeface="华文楷体" pitchFamily="2" charset="-122"/>
                <a:ea typeface="华文楷体" pitchFamily="2" charset="-122"/>
              </a:rPr>
              <a:t>模型</a:t>
            </a:r>
            <a:endParaRPr lang="zh-CN" altLang="en-US" sz="3600" dirty="0">
              <a:latin typeface="华文楷体" pitchFamily="2" charset="-122"/>
              <a:ea typeface="华文楷体" pitchFamily="2" charset="-122"/>
            </a:endParaRPr>
          </a:p>
        </p:txBody>
      </p:sp>
      <p:sp>
        <p:nvSpPr>
          <p:cNvPr id="3" name="内容占位符 2"/>
          <p:cNvSpPr>
            <a:spLocks noGrp="1"/>
          </p:cNvSpPr>
          <p:nvPr>
            <p:ph idx="1"/>
          </p:nvPr>
        </p:nvSpPr>
        <p:spPr>
          <a:xfrm>
            <a:off x="107504" y="1428736"/>
            <a:ext cx="8712968" cy="5072098"/>
          </a:xfrm>
        </p:spPr>
        <p:txBody>
          <a:bodyPr>
            <a:normAutofit/>
          </a:bodyPr>
          <a:lstStyle/>
          <a:p>
            <a:pPr lvl="1"/>
            <a:r>
              <a:rPr lang="zh-CN" altLang="en-US" dirty="0" smtClean="0">
                <a:latin typeface="华文楷体" pitchFamily="2" charset="-122"/>
                <a:ea typeface="华文楷体" pitchFamily="2" charset="-122"/>
              </a:rPr>
              <a:t>直接用最简单方法进行分散</a:t>
            </a:r>
            <a:r>
              <a:rPr lang="en-US" altLang="zh-CN" dirty="0" smtClean="0">
                <a:latin typeface="华文楷体" pitchFamily="2" charset="-122"/>
                <a:ea typeface="华文楷体" pitchFamily="2" charset="-122"/>
              </a:rPr>
              <a:t>,</a:t>
            </a:r>
            <a:r>
              <a:rPr lang="zh-CN" altLang="en-US" dirty="0" smtClean="0">
                <a:latin typeface="华文楷体" pitchFamily="2" charset="-122"/>
                <a:ea typeface="华文楷体" pitchFamily="2" charset="-122"/>
              </a:rPr>
              <a:t>如等权重方法或市值权重法</a:t>
            </a:r>
            <a:r>
              <a:rPr lang="zh-CN" altLang="zh-CN" dirty="0" smtClean="0">
                <a:latin typeface="华文楷体" pitchFamily="2" charset="-122"/>
                <a:ea typeface="华文楷体" pitchFamily="2" charset="-122"/>
              </a:rPr>
              <a:t>（</a:t>
            </a:r>
            <a:r>
              <a:rPr lang="zh-CN" altLang="en-US" dirty="0" smtClean="0">
                <a:latin typeface="华文楷体" pitchFamily="2" charset="-122"/>
                <a:ea typeface="华文楷体" pitchFamily="2" charset="-122"/>
              </a:rPr>
              <a:t>以资产市值的占比为权重</a:t>
            </a:r>
            <a:r>
              <a:rPr lang="zh-CN" altLang="zh-CN" dirty="0" smtClean="0">
                <a:latin typeface="华文楷体" pitchFamily="2" charset="-122"/>
                <a:ea typeface="华文楷体" pitchFamily="2" charset="-122"/>
              </a:rPr>
              <a:t>）</a:t>
            </a:r>
            <a:endParaRPr lang="en-US" altLang="zh-CN" dirty="0" smtClean="0">
              <a:latin typeface="华文楷体" pitchFamily="2" charset="-122"/>
              <a:ea typeface="华文楷体" pitchFamily="2" charset="-122"/>
            </a:endParaRPr>
          </a:p>
          <a:p>
            <a:pPr lvl="1"/>
            <a:r>
              <a:rPr lang="zh-CN" altLang="en-US" dirty="0" smtClean="0">
                <a:latin typeface="华文楷体" pitchFamily="2" charset="-122"/>
                <a:ea typeface="华文楷体" pitchFamily="2" charset="-122"/>
              </a:rPr>
              <a:t>对资产权重施加不同的约束条件</a:t>
            </a:r>
            <a:r>
              <a:rPr lang="en-US" altLang="zh-CN" dirty="0" smtClean="0">
                <a:latin typeface="华文楷体" pitchFamily="2" charset="-122"/>
                <a:ea typeface="华文楷体" pitchFamily="2" charset="-122"/>
              </a:rPr>
              <a:t>,</a:t>
            </a:r>
            <a:r>
              <a:rPr lang="zh-CN" altLang="en-US" dirty="0" smtClean="0">
                <a:latin typeface="华文楷体" pitchFamily="2" charset="-122"/>
                <a:ea typeface="华文楷体" pitchFamily="2" charset="-122"/>
              </a:rPr>
              <a:t>如最低比例或最大比例等</a:t>
            </a:r>
            <a:r>
              <a:rPr lang="en-US" altLang="zh-CN" dirty="0" smtClean="0">
                <a:latin typeface="华文楷体" pitchFamily="2" charset="-122"/>
                <a:ea typeface="华文楷体" pitchFamily="2" charset="-122"/>
              </a:rPr>
              <a:t>;</a:t>
            </a:r>
          </a:p>
          <a:p>
            <a:pPr lvl="1"/>
            <a:r>
              <a:rPr lang="zh-CN" altLang="en-US" dirty="0" smtClean="0">
                <a:latin typeface="华文楷体" pitchFamily="2" charset="-122"/>
                <a:ea typeface="华文楷体" pitchFamily="2" charset="-122"/>
              </a:rPr>
              <a:t>直接根据协方差矩阵选资产组合</a:t>
            </a:r>
            <a:r>
              <a:rPr lang="en-US" altLang="zh-CN" dirty="0" smtClean="0">
                <a:latin typeface="华文楷体" pitchFamily="2" charset="-122"/>
                <a:ea typeface="华文楷体" pitchFamily="2" charset="-122"/>
              </a:rPr>
              <a:t>,</a:t>
            </a:r>
            <a:r>
              <a:rPr lang="zh-CN" altLang="en-US" dirty="0" smtClean="0">
                <a:latin typeface="华文楷体" pitchFamily="2" charset="-122"/>
                <a:ea typeface="华文楷体" pitchFamily="2" charset="-122"/>
              </a:rPr>
              <a:t>不考虑资产收益</a:t>
            </a:r>
            <a:r>
              <a:rPr lang="en-US" altLang="zh-CN" dirty="0" smtClean="0">
                <a:latin typeface="华文楷体" pitchFamily="2" charset="-122"/>
                <a:ea typeface="华文楷体" pitchFamily="2" charset="-122"/>
              </a:rPr>
              <a:t>,</a:t>
            </a:r>
            <a:r>
              <a:rPr lang="zh-CN" altLang="en-US" dirty="0" smtClean="0">
                <a:latin typeface="华文楷体" pitchFamily="2" charset="-122"/>
                <a:ea typeface="华文楷体" pitchFamily="2" charset="-122"/>
              </a:rPr>
              <a:t>避免期望收益估计误差对资产权重的影响</a:t>
            </a:r>
            <a:r>
              <a:rPr lang="en-US" altLang="zh-CN" dirty="0" smtClean="0">
                <a:latin typeface="华文楷体" pitchFamily="2" charset="-122"/>
                <a:ea typeface="华文楷体" pitchFamily="2" charset="-122"/>
              </a:rPr>
              <a:t>;</a:t>
            </a:r>
          </a:p>
          <a:p>
            <a:pPr lvl="1"/>
            <a:r>
              <a:rPr lang="zh-CN" altLang="en-US" dirty="0" smtClean="0">
                <a:latin typeface="华文楷体" pitchFamily="2" charset="-122"/>
                <a:ea typeface="华文楷体" pitchFamily="2" charset="-122"/>
              </a:rPr>
              <a:t>引入投资者看法</a:t>
            </a:r>
            <a:r>
              <a:rPr lang="en-US" altLang="zh-CN" dirty="0" smtClean="0">
                <a:latin typeface="华文楷体" pitchFamily="2" charset="-122"/>
                <a:ea typeface="华文楷体" pitchFamily="2" charset="-122"/>
              </a:rPr>
              <a:t>,</a:t>
            </a:r>
            <a:r>
              <a:rPr lang="zh-CN" altLang="en-US" dirty="0" smtClean="0">
                <a:latin typeface="华文楷体" pitchFamily="2" charset="-122"/>
                <a:ea typeface="华文楷体" pitchFamily="2" charset="-122"/>
              </a:rPr>
              <a:t>对收益和协方差进行估计</a:t>
            </a:r>
            <a:r>
              <a:rPr lang="en-US" altLang="zh-CN" dirty="0" smtClean="0">
                <a:latin typeface="华文楷体" pitchFamily="2" charset="-122"/>
                <a:ea typeface="华文楷体" pitchFamily="2" charset="-122"/>
              </a:rPr>
              <a:t>;</a:t>
            </a:r>
            <a:r>
              <a:rPr lang="zh-CN" altLang="en-US" dirty="0" smtClean="0">
                <a:latin typeface="华文楷体" pitchFamily="2" charset="-122"/>
                <a:ea typeface="华文楷体" pitchFamily="2" charset="-122"/>
              </a:rPr>
              <a:t>从行为金融角度发展出行为投资组合理论</a:t>
            </a:r>
            <a:r>
              <a:rPr lang="en-US" altLang="zh-CN" dirty="0" smtClean="0">
                <a:latin typeface="华文楷体" pitchFamily="2" charset="-122"/>
                <a:ea typeface="华文楷体" pitchFamily="2" charset="-122"/>
              </a:rPr>
              <a:t>;</a:t>
            </a:r>
          </a:p>
          <a:p>
            <a:pPr lvl="1"/>
            <a:r>
              <a:rPr lang="zh-CN" altLang="en-US" dirty="0" smtClean="0">
                <a:latin typeface="华文楷体" pitchFamily="2" charset="-122"/>
                <a:ea typeface="华文楷体" pitchFamily="2" charset="-122"/>
              </a:rPr>
              <a:t>引入</a:t>
            </a:r>
            <a:r>
              <a:rPr lang="en-US" altLang="zh-CN" dirty="0" err="1" smtClean="0">
                <a:latin typeface="华文楷体" pitchFamily="2" charset="-122"/>
                <a:ea typeface="华文楷体" pitchFamily="2" charset="-122"/>
              </a:rPr>
              <a:t>VaR</a:t>
            </a:r>
            <a:r>
              <a:rPr lang="en-US" altLang="zh-CN" dirty="0" smtClean="0">
                <a:latin typeface="华文楷体" pitchFamily="2" charset="-122"/>
                <a:ea typeface="华文楷体" pitchFamily="2" charset="-122"/>
              </a:rPr>
              <a:t>, </a:t>
            </a:r>
            <a:r>
              <a:rPr lang="en-US" altLang="zh-CN" dirty="0" err="1" smtClean="0">
                <a:latin typeface="华文楷体" pitchFamily="2" charset="-122"/>
                <a:ea typeface="华文楷体" pitchFamily="2" charset="-122"/>
              </a:rPr>
              <a:t>CVaR</a:t>
            </a:r>
            <a:r>
              <a:rPr lang="en-US" altLang="zh-CN" dirty="0" smtClean="0">
                <a:latin typeface="华文楷体" pitchFamily="2" charset="-122"/>
                <a:ea typeface="华文楷体" pitchFamily="2" charset="-122"/>
              </a:rPr>
              <a:t>,</a:t>
            </a:r>
            <a:r>
              <a:rPr lang="zh-CN" altLang="en-US" dirty="0" smtClean="0">
                <a:latin typeface="华文楷体" pitchFamily="2" charset="-122"/>
                <a:ea typeface="华文楷体" pitchFamily="2" charset="-122"/>
              </a:rPr>
              <a:t>下半方差等风险指标替代方差进行最优组合选择</a:t>
            </a:r>
            <a:r>
              <a:rPr lang="en-US" altLang="zh-CN" dirty="0" smtClean="0">
                <a:latin typeface="华文楷体" pitchFamily="2" charset="-122"/>
                <a:ea typeface="华文楷体" pitchFamily="2" charset="-122"/>
              </a:rPr>
              <a:t>.</a:t>
            </a:r>
          </a:p>
          <a:p>
            <a:pPr lvl="1"/>
            <a:endParaRPr lang="zh-CN" altLang="en-US" dirty="0">
              <a:latin typeface="华文楷体" pitchFamily="2" charset="-122"/>
              <a:ea typeface="华文楷体" pitchFamily="2" charset="-122"/>
            </a:endParaRPr>
          </a:p>
        </p:txBody>
      </p:sp>
    </p:spTree>
    <p:extLst>
      <p:ext uri="{BB962C8B-B14F-4D97-AF65-F5344CB8AC3E}">
        <p14:creationId xmlns:p14="http://schemas.microsoft.com/office/powerpoint/2010/main" val="93939805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Fan</Template>
  <TotalTime>245</TotalTime>
  <Words>1051</Words>
  <Application>Microsoft Office PowerPoint</Application>
  <PresentationFormat>全屏显示(4:3)</PresentationFormat>
  <Paragraphs>58</Paragraphs>
  <Slides>17</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17</vt:i4>
      </vt:variant>
    </vt:vector>
  </HeadingPairs>
  <TitlesOfParts>
    <vt:vector size="19" baseType="lpstr">
      <vt:lpstr>暗香扑面</vt:lpstr>
      <vt:lpstr>Equation</vt:lpstr>
      <vt:lpstr>第十一章 资产配置</vt:lpstr>
      <vt:lpstr>本章学习提要 </vt:lpstr>
      <vt:lpstr>第一节 资产配置的含义</vt:lpstr>
      <vt:lpstr>二、资产配置的过程</vt:lpstr>
      <vt:lpstr>二、 资产配置过程</vt:lpstr>
      <vt:lpstr>第二节 资产配置模型</vt:lpstr>
      <vt:lpstr>（二）马柯维茨分散投资模型的缺陷与改进</vt:lpstr>
      <vt:lpstr>2、马柯维茨分散投资模型的改进</vt:lpstr>
      <vt:lpstr>（2）其他分散投资模型</vt:lpstr>
      <vt:lpstr>二、Black-Litterman 模型</vt:lpstr>
      <vt:lpstr>二、Black-Litterman 模型</vt:lpstr>
      <vt:lpstr>第三节 资产配置案例</vt:lpstr>
      <vt:lpstr>第三节 资产配置案例</vt:lpstr>
      <vt:lpstr>第三节 资产配置案例</vt:lpstr>
      <vt:lpstr>第三节 资产配置案例</vt:lpstr>
      <vt:lpstr>第三节 资产配置案例</vt:lpstr>
      <vt:lpstr>本章小结</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第14章 资产配置与业绩评估 </dc:title>
  <dc:creator>SONY</dc:creator>
  <cp:lastModifiedBy>mtwang</cp:lastModifiedBy>
  <cp:revision>42</cp:revision>
  <dcterms:created xsi:type="dcterms:W3CDTF">2014-11-24T13:43:03Z</dcterms:created>
  <dcterms:modified xsi:type="dcterms:W3CDTF">2024-01-17T02:12:27Z</dcterms:modified>
</cp:coreProperties>
</file>