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9" r:id="rId1"/>
  </p:sldMasterIdLst>
  <p:notesMasterIdLst>
    <p:notesMasterId r:id="rId33"/>
  </p:notesMasterIdLst>
  <p:handoutMasterIdLst>
    <p:handoutMasterId r:id="rId34"/>
  </p:handoutMasterIdLst>
  <p:sldIdLst>
    <p:sldId id="257" r:id="rId2"/>
    <p:sldId id="548" r:id="rId3"/>
    <p:sldId id="259" r:id="rId4"/>
    <p:sldId id="549" r:id="rId5"/>
    <p:sldId id="550" r:id="rId6"/>
    <p:sldId id="552" r:id="rId7"/>
    <p:sldId id="551" r:id="rId8"/>
    <p:sldId id="553" r:id="rId9"/>
    <p:sldId id="581" r:id="rId10"/>
    <p:sldId id="582" r:id="rId11"/>
    <p:sldId id="583" r:id="rId12"/>
    <p:sldId id="554" r:id="rId13"/>
    <p:sldId id="555" r:id="rId14"/>
    <p:sldId id="556" r:id="rId15"/>
    <p:sldId id="557" r:id="rId16"/>
    <p:sldId id="558" r:id="rId17"/>
    <p:sldId id="559" r:id="rId18"/>
    <p:sldId id="560" r:id="rId19"/>
    <p:sldId id="561" r:id="rId20"/>
    <p:sldId id="562" r:id="rId21"/>
    <p:sldId id="563" r:id="rId22"/>
    <p:sldId id="565" r:id="rId23"/>
    <p:sldId id="564" r:id="rId24"/>
    <p:sldId id="566" r:id="rId25"/>
    <p:sldId id="567" r:id="rId26"/>
    <p:sldId id="568" r:id="rId27"/>
    <p:sldId id="570" r:id="rId28"/>
    <p:sldId id="571" r:id="rId29"/>
    <p:sldId id="572" r:id="rId30"/>
    <p:sldId id="573" r:id="rId31"/>
    <p:sldId id="584" r:id="rId32"/>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71" autoAdjust="0"/>
    <p:restoredTop sz="86376" autoAdjust="0"/>
  </p:normalViewPr>
  <p:slideViewPr>
    <p:cSldViewPr>
      <p:cViewPr varScale="1">
        <p:scale>
          <a:sx n="48" d="100"/>
          <a:sy n="48" d="100"/>
        </p:scale>
        <p:origin x="-706" y="-45"/>
      </p:cViewPr>
      <p:guideLst>
        <p:guide orient="horz" pos="2160"/>
        <p:guide pos="2880"/>
      </p:guideLst>
    </p:cSldViewPr>
  </p:slideViewPr>
  <p:outlineViewPr>
    <p:cViewPr>
      <p:scale>
        <a:sx n="33" d="100"/>
        <a:sy n="33" d="100"/>
      </p:scale>
      <p:origin x="0" y="9007"/>
    </p:cViewPr>
  </p:outlin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78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zh-CN"/>
          </a:p>
        </p:txBody>
      </p:sp>
      <p:sp>
        <p:nvSpPr>
          <p:cNvPr id="24781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zh-CN"/>
          </a:p>
        </p:txBody>
      </p:sp>
      <p:sp>
        <p:nvSpPr>
          <p:cNvPr id="24781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zh-CN"/>
          </a:p>
        </p:txBody>
      </p:sp>
      <p:sp>
        <p:nvSpPr>
          <p:cNvPr id="24781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3CCC6EB4-6F10-4789-B506-4806973F5038}" type="slidenum">
              <a:rPr lang="en-US" altLang="zh-CN"/>
              <a:pPr>
                <a:defRPr/>
              </a:pPr>
              <a:t>‹#›</a:t>
            </a:fld>
            <a:endParaRPr lang="en-US" altLang="zh-CN"/>
          </a:p>
        </p:txBody>
      </p:sp>
    </p:spTree>
    <p:extLst>
      <p:ext uri="{BB962C8B-B14F-4D97-AF65-F5344CB8AC3E}">
        <p14:creationId xmlns:p14="http://schemas.microsoft.com/office/powerpoint/2010/main" val="6704825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678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zh-CN"/>
          </a:p>
        </p:txBody>
      </p:sp>
      <p:sp>
        <p:nvSpPr>
          <p:cNvPr id="24678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zh-CN"/>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4678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24679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zh-CN"/>
          </a:p>
        </p:txBody>
      </p:sp>
      <p:sp>
        <p:nvSpPr>
          <p:cNvPr id="24679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3607490C-5A40-4F81-AB99-961FC0453DFC}" type="slidenum">
              <a:rPr lang="en-US" altLang="zh-CN"/>
              <a:pPr>
                <a:defRPr/>
              </a:pPr>
              <a:t>‹#›</a:t>
            </a:fld>
            <a:endParaRPr lang="en-US" altLang="zh-CN"/>
          </a:p>
        </p:txBody>
      </p:sp>
    </p:spTree>
    <p:extLst>
      <p:ext uri="{BB962C8B-B14F-4D97-AF65-F5344CB8AC3E}">
        <p14:creationId xmlns:p14="http://schemas.microsoft.com/office/powerpoint/2010/main" val="10875807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53BC7E0-F23D-4836-8D9A-7AC95F3ECE43}" type="slidenum">
              <a:rPr lang="en-US" altLang="zh-CN" smtClean="0"/>
              <a:pPr/>
              <a:t>1</a:t>
            </a:fld>
            <a:endParaRPr lang="en-US" altLang="zh-CN" smtClean="0"/>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zh-CN" altLang="zh-CN"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13</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5970066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14</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24529066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15</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42940084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16</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9723845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17</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9573687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18</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8693062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19</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2403091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20</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41088137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21</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8597377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22</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8933484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2</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8571124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23</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5411193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24</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7515710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25</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4878885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26</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144797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27</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16291624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28</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18679407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29</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29750445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30</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25239254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3</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4</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22326071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5</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8216143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6</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47445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7</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8349765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8</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9695705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12</a:t>
            </a:fld>
            <a:endParaRPr lang="en-US" altLang="zh-CN"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5889669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5826" name="Rectangle 2"/>
          <p:cNvSpPr>
            <a:spLocks noGrp="1" noChangeArrowheads="1"/>
          </p:cNvSpPr>
          <p:nvPr>
            <p:ph type="ctrTitle"/>
          </p:nvPr>
        </p:nvSpPr>
        <p:spPr>
          <a:xfrm>
            <a:off x="914400" y="1524000"/>
            <a:ext cx="7623175" cy="1752600"/>
          </a:xfrm>
        </p:spPr>
        <p:txBody>
          <a:bodyPr/>
          <a:lstStyle>
            <a:lvl1pPr>
              <a:defRPr sz="5000"/>
            </a:lvl1pPr>
          </a:lstStyle>
          <a:p>
            <a:pPr lvl="0"/>
            <a:r>
              <a:rPr lang="en-US" altLang="en-US" noProof="0" smtClean="0"/>
              <a:t>Click to edit Master title style</a:t>
            </a:r>
          </a:p>
        </p:txBody>
      </p:sp>
      <p:sp>
        <p:nvSpPr>
          <p:cNvPr id="205827" name="Rectangle 3"/>
          <p:cNvSpPr>
            <a:spLocks noGrp="1" noChangeArrowheads="1"/>
          </p:cNvSpPr>
          <p:nvPr>
            <p:ph type="subTitle" idx="1"/>
          </p:nvPr>
        </p:nvSpPr>
        <p:spPr>
          <a:xfrm>
            <a:off x="1981200" y="3962400"/>
            <a:ext cx="6553200" cy="1752600"/>
          </a:xfrm>
        </p:spPr>
        <p:txBody>
          <a:bodyPr/>
          <a:lstStyle>
            <a:lvl1pPr marL="0" indent="0">
              <a:buFont typeface="Wingdings" panose="05000000000000000000" pitchFamily="2" charset="2"/>
              <a:buNone/>
              <a:defRPr sz="2800"/>
            </a:lvl1pPr>
          </a:lstStyle>
          <a:p>
            <a:pPr lvl="0"/>
            <a:r>
              <a:rPr lang="en-US" altLang="en-US" noProof="0" smtClean="0"/>
              <a:t>Click to edit Master subtitle style</a:t>
            </a:r>
          </a:p>
        </p:txBody>
      </p:sp>
      <p:sp>
        <p:nvSpPr>
          <p:cNvPr id="6" name="Rectangle 4"/>
          <p:cNvSpPr>
            <a:spLocks noGrp="1" noChangeArrowheads="1"/>
          </p:cNvSpPr>
          <p:nvPr>
            <p:ph type="dt" sz="half" idx="10"/>
          </p:nvPr>
        </p:nvSpPr>
        <p:spPr/>
        <p:txBody>
          <a:bodyPr/>
          <a:lstStyle>
            <a:lvl1pPr>
              <a:defRPr/>
            </a:lvl1pPr>
          </a:lstStyle>
          <a:p>
            <a:pPr>
              <a:defRPr/>
            </a:pPr>
            <a:fld id="{BAE49795-D70C-40FF-B2A3-44128C5B7FC8}" type="datetime1">
              <a:rPr lang="zh-CN" altLang="en-US" smtClean="0"/>
              <a:t>2024/1/16</a:t>
            </a:fld>
            <a:endParaRPr lang="en-US" altLang="zh-CN"/>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r>
              <a:rPr lang="zh-CN" altLang="en-US" smtClean="0"/>
              <a:t>第十六章 期权投资策略</a:t>
            </a:r>
            <a:endParaRPr lang="en-US" altLang="zh-CN"/>
          </a:p>
        </p:txBody>
      </p:sp>
      <p:sp>
        <p:nvSpPr>
          <p:cNvPr id="8" name="Rectangle 6"/>
          <p:cNvSpPr>
            <a:spLocks noGrp="1" noChangeArrowheads="1"/>
          </p:cNvSpPr>
          <p:nvPr>
            <p:ph type="sldNum" sz="quarter" idx="12"/>
          </p:nvPr>
        </p:nvSpPr>
        <p:spPr/>
        <p:txBody>
          <a:bodyPr/>
          <a:lstStyle>
            <a:lvl1pPr>
              <a:defRPr/>
            </a:lvl1pPr>
          </a:lstStyle>
          <a:p>
            <a:pPr>
              <a:defRPr/>
            </a:pPr>
            <a:fld id="{45E8414F-CC3E-4FAF-8452-576D5E904D9D}" type="slidenum">
              <a:rPr lang="en-US" altLang="en-US"/>
              <a:pPr>
                <a:defRPr/>
              </a:pPr>
              <a:t>‹#›</a:t>
            </a:fld>
            <a:endParaRPr lang="en-US" altLang="en-US"/>
          </a:p>
        </p:txBody>
      </p:sp>
    </p:spTree>
    <p:extLst>
      <p:ext uri="{BB962C8B-B14F-4D97-AF65-F5344CB8AC3E}">
        <p14:creationId xmlns:p14="http://schemas.microsoft.com/office/powerpoint/2010/main" val="2795510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65C7068F-7917-4E3E-9021-5D432A7E2BCE}" type="datetime1">
              <a:rPr lang="zh-CN" altLang="en-US" smtClean="0"/>
              <a:t>2024/1/16</a:t>
            </a:fld>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r>
              <a:rPr lang="zh-CN" altLang="en-US" smtClean="0"/>
              <a:t>第十六章 期权投资策略</a:t>
            </a: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B00F4C63-611E-4B2F-B053-C50CEE724E94}" type="slidenum">
              <a:rPr lang="en-US" altLang="en-US"/>
              <a:pPr>
                <a:defRPr/>
              </a:pPr>
              <a:t>‹#›</a:t>
            </a:fld>
            <a:endParaRPr lang="en-US" altLang="en-US"/>
          </a:p>
        </p:txBody>
      </p:sp>
    </p:spTree>
    <p:extLst>
      <p:ext uri="{BB962C8B-B14F-4D97-AF65-F5344CB8AC3E}">
        <p14:creationId xmlns:p14="http://schemas.microsoft.com/office/powerpoint/2010/main" val="3204510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19800" cy="585311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85AA1329-E96D-4922-BB3E-6E625C635035}" type="datetime1">
              <a:rPr lang="zh-CN" altLang="en-US" smtClean="0"/>
              <a:t>2024/1/16</a:t>
            </a:fld>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r>
              <a:rPr lang="zh-CN" altLang="en-US" smtClean="0"/>
              <a:t>第十六章 期权投资策略</a:t>
            </a: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9B9BC635-2DB4-41FC-8FF9-0ACA96CA25A8}" type="slidenum">
              <a:rPr lang="en-US" altLang="en-US"/>
              <a:pPr>
                <a:defRPr/>
              </a:pPr>
              <a:t>‹#›</a:t>
            </a:fld>
            <a:endParaRPr lang="en-US" altLang="en-US"/>
          </a:p>
        </p:txBody>
      </p:sp>
    </p:spTree>
    <p:extLst>
      <p:ext uri="{BB962C8B-B14F-4D97-AF65-F5344CB8AC3E}">
        <p14:creationId xmlns:p14="http://schemas.microsoft.com/office/powerpoint/2010/main" val="31961110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7813"/>
            <a:ext cx="8229600" cy="585311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fld id="{DCD55D9B-6527-44EF-A2AF-BDDC63A8B586}" type="datetime1">
              <a:rPr lang="zh-CN" altLang="en-US" smtClean="0"/>
              <a:t>2024/1/16</a:t>
            </a:fld>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r>
              <a:rPr lang="zh-CN" altLang="en-US" smtClean="0"/>
              <a:t>第十六章 期权投资策略</a:t>
            </a: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7B523BE3-E4D0-4570-9956-C2ACA9F9518B}" type="slidenum">
              <a:rPr lang="en-US" altLang="en-US"/>
              <a:pPr>
                <a:defRPr/>
              </a:pPr>
              <a:t>‹#›</a:t>
            </a:fld>
            <a:endParaRPr lang="en-US" altLang="en-US"/>
          </a:p>
        </p:txBody>
      </p:sp>
    </p:spTree>
    <p:extLst>
      <p:ext uri="{BB962C8B-B14F-4D97-AF65-F5344CB8AC3E}">
        <p14:creationId xmlns:p14="http://schemas.microsoft.com/office/powerpoint/2010/main" val="28946452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3"/>
            <a:ext cx="8229600" cy="1139825"/>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fld id="{358F7542-1CF5-4866-BD68-F70951DADC65}" type="datetime1">
              <a:rPr lang="zh-CN" altLang="en-US" smtClean="0"/>
              <a:t>2024/1/16</a:t>
            </a:fld>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r>
              <a:rPr lang="zh-CN" altLang="en-US" smtClean="0"/>
              <a:t>第十六章 期权投资策略</a:t>
            </a: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5E70FA48-902F-4E48-ACED-4E5FC05C4D25}" type="slidenum">
              <a:rPr lang="en-US" altLang="en-US"/>
              <a:pPr>
                <a:defRPr/>
              </a:pPr>
              <a:t>‹#›</a:t>
            </a:fld>
            <a:endParaRPr lang="en-US" altLang="en-US"/>
          </a:p>
        </p:txBody>
      </p:sp>
    </p:spTree>
    <p:extLst>
      <p:ext uri="{BB962C8B-B14F-4D97-AF65-F5344CB8AC3E}">
        <p14:creationId xmlns:p14="http://schemas.microsoft.com/office/powerpoint/2010/main" val="36872005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3"/>
            <a:ext cx="8229600" cy="1139825"/>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91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941763"/>
            <a:ext cx="4038600" cy="218916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4"/>
          <p:cNvSpPr>
            <a:spLocks noGrp="1" noChangeArrowheads="1"/>
          </p:cNvSpPr>
          <p:nvPr>
            <p:ph type="dt" sz="half" idx="10"/>
          </p:nvPr>
        </p:nvSpPr>
        <p:spPr>
          <a:ln/>
        </p:spPr>
        <p:txBody>
          <a:bodyPr/>
          <a:lstStyle>
            <a:lvl1pPr>
              <a:defRPr/>
            </a:lvl1pPr>
          </a:lstStyle>
          <a:p>
            <a:pPr>
              <a:defRPr/>
            </a:pPr>
            <a:fld id="{461A945B-93D2-493B-A6C6-FE035FB1C8CE}" type="datetime1">
              <a:rPr lang="zh-CN" altLang="en-US" smtClean="0"/>
              <a:t>2024/1/16</a:t>
            </a:fld>
            <a:endParaRPr lang="en-US" altLang="zh-CN"/>
          </a:p>
        </p:txBody>
      </p:sp>
      <p:sp>
        <p:nvSpPr>
          <p:cNvPr id="7" name="Rectangle 5"/>
          <p:cNvSpPr>
            <a:spLocks noGrp="1" noChangeArrowheads="1"/>
          </p:cNvSpPr>
          <p:nvPr>
            <p:ph type="ftr" sz="quarter" idx="11"/>
          </p:nvPr>
        </p:nvSpPr>
        <p:spPr>
          <a:ln/>
        </p:spPr>
        <p:txBody>
          <a:bodyPr/>
          <a:lstStyle>
            <a:lvl1pPr>
              <a:defRPr/>
            </a:lvl1pPr>
          </a:lstStyle>
          <a:p>
            <a:pPr>
              <a:defRPr/>
            </a:pPr>
            <a:r>
              <a:rPr lang="zh-CN" altLang="en-US" smtClean="0"/>
              <a:t>第十六章 期权投资策略</a:t>
            </a:r>
            <a:endParaRPr lang="en-US" altLang="zh-CN"/>
          </a:p>
        </p:txBody>
      </p:sp>
      <p:sp>
        <p:nvSpPr>
          <p:cNvPr id="8" name="Rectangle 6"/>
          <p:cNvSpPr>
            <a:spLocks noGrp="1" noChangeArrowheads="1"/>
          </p:cNvSpPr>
          <p:nvPr>
            <p:ph type="sldNum" sz="quarter" idx="12"/>
          </p:nvPr>
        </p:nvSpPr>
        <p:spPr>
          <a:ln/>
        </p:spPr>
        <p:txBody>
          <a:bodyPr/>
          <a:lstStyle>
            <a:lvl1pPr>
              <a:defRPr/>
            </a:lvl1pPr>
          </a:lstStyle>
          <a:p>
            <a:pPr>
              <a:defRPr/>
            </a:pPr>
            <a:fld id="{92155AB8-8F5F-4F04-9A6F-C430758AA244}" type="slidenum">
              <a:rPr lang="en-US" altLang="en-US"/>
              <a:pPr>
                <a:defRPr/>
              </a:pPr>
              <a:t>‹#›</a:t>
            </a:fld>
            <a:endParaRPr lang="en-US" altLang="en-US"/>
          </a:p>
        </p:txBody>
      </p:sp>
    </p:spTree>
    <p:extLst>
      <p:ext uri="{BB962C8B-B14F-4D97-AF65-F5344CB8AC3E}">
        <p14:creationId xmlns:p14="http://schemas.microsoft.com/office/powerpoint/2010/main" val="41422324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3"/>
            <a:ext cx="8229600" cy="1139825"/>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91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941763"/>
            <a:ext cx="4038600" cy="218916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4"/>
          <p:cNvSpPr>
            <a:spLocks noGrp="1" noChangeArrowheads="1"/>
          </p:cNvSpPr>
          <p:nvPr>
            <p:ph type="dt" sz="half" idx="10"/>
          </p:nvPr>
        </p:nvSpPr>
        <p:spPr>
          <a:ln/>
        </p:spPr>
        <p:txBody>
          <a:bodyPr/>
          <a:lstStyle>
            <a:lvl1pPr>
              <a:defRPr/>
            </a:lvl1pPr>
          </a:lstStyle>
          <a:p>
            <a:pPr>
              <a:defRPr/>
            </a:pPr>
            <a:fld id="{85EE197A-3C4F-4C9B-9066-3B370228C11E}" type="datetime1">
              <a:rPr lang="zh-CN" altLang="en-US" smtClean="0"/>
              <a:t>2024/1/16</a:t>
            </a:fld>
            <a:endParaRPr lang="en-US" altLang="zh-CN"/>
          </a:p>
        </p:txBody>
      </p:sp>
      <p:sp>
        <p:nvSpPr>
          <p:cNvPr id="7" name="Rectangle 5"/>
          <p:cNvSpPr>
            <a:spLocks noGrp="1" noChangeArrowheads="1"/>
          </p:cNvSpPr>
          <p:nvPr>
            <p:ph type="ftr" sz="quarter" idx="11"/>
          </p:nvPr>
        </p:nvSpPr>
        <p:spPr>
          <a:ln/>
        </p:spPr>
        <p:txBody>
          <a:bodyPr/>
          <a:lstStyle>
            <a:lvl1pPr>
              <a:defRPr/>
            </a:lvl1pPr>
          </a:lstStyle>
          <a:p>
            <a:pPr>
              <a:defRPr/>
            </a:pPr>
            <a:r>
              <a:rPr lang="zh-CN" altLang="en-US" smtClean="0"/>
              <a:t>第十六章 期权投资策略</a:t>
            </a:r>
            <a:endParaRPr lang="en-US" altLang="zh-CN"/>
          </a:p>
        </p:txBody>
      </p:sp>
      <p:sp>
        <p:nvSpPr>
          <p:cNvPr id="8" name="Rectangle 6"/>
          <p:cNvSpPr>
            <a:spLocks noGrp="1" noChangeArrowheads="1"/>
          </p:cNvSpPr>
          <p:nvPr>
            <p:ph type="sldNum" sz="quarter" idx="12"/>
          </p:nvPr>
        </p:nvSpPr>
        <p:spPr>
          <a:ln/>
        </p:spPr>
        <p:txBody>
          <a:bodyPr/>
          <a:lstStyle>
            <a:lvl1pPr>
              <a:defRPr/>
            </a:lvl1pPr>
          </a:lstStyle>
          <a:p>
            <a:pPr>
              <a:defRPr/>
            </a:pPr>
            <a:fld id="{32C9F4D0-450A-4D4E-BF31-EFC321CDB532}" type="slidenum">
              <a:rPr lang="en-US" altLang="en-US"/>
              <a:pPr>
                <a:defRPr/>
              </a:pPr>
              <a:t>‹#›</a:t>
            </a:fld>
            <a:endParaRPr lang="en-US" altLang="en-US"/>
          </a:p>
        </p:txBody>
      </p:sp>
    </p:spTree>
    <p:extLst>
      <p:ext uri="{BB962C8B-B14F-4D97-AF65-F5344CB8AC3E}">
        <p14:creationId xmlns:p14="http://schemas.microsoft.com/office/powerpoint/2010/main" val="20938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5657F48C-D767-41CA-88CA-79E3D0C9FCDE}" type="datetime1">
              <a:rPr lang="zh-CN" altLang="en-US" smtClean="0"/>
              <a:t>2024/1/16</a:t>
            </a:fld>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r>
              <a:rPr lang="zh-CN" altLang="en-US" smtClean="0"/>
              <a:t>第十六章 期权投资策略</a:t>
            </a: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AD87F3F6-1AE5-4604-8228-9BEE101B7FC1}" type="slidenum">
              <a:rPr lang="en-US" altLang="en-US"/>
              <a:pPr>
                <a:defRPr/>
              </a:pPr>
              <a:t>‹#›</a:t>
            </a:fld>
            <a:endParaRPr lang="en-US" altLang="en-US"/>
          </a:p>
        </p:txBody>
      </p:sp>
    </p:spTree>
    <p:extLst>
      <p:ext uri="{BB962C8B-B14F-4D97-AF65-F5344CB8AC3E}">
        <p14:creationId xmlns:p14="http://schemas.microsoft.com/office/powerpoint/2010/main" val="1523441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fld id="{EB198468-EF44-4900-AC6E-FBAF62A8C826}" type="datetime1">
              <a:rPr lang="zh-CN" altLang="en-US" smtClean="0"/>
              <a:t>2024/1/16</a:t>
            </a:fld>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r>
              <a:rPr lang="zh-CN" altLang="en-US" smtClean="0"/>
              <a:t>第十六章 期权投资策略</a:t>
            </a: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E957A491-2283-4FEF-AC20-5A5B4B621ECE}" type="slidenum">
              <a:rPr lang="en-US" altLang="en-US"/>
              <a:pPr>
                <a:defRPr/>
              </a:pPr>
              <a:t>‹#›</a:t>
            </a:fld>
            <a:endParaRPr lang="en-US" altLang="en-US"/>
          </a:p>
        </p:txBody>
      </p:sp>
    </p:spTree>
    <p:extLst>
      <p:ext uri="{BB962C8B-B14F-4D97-AF65-F5344CB8AC3E}">
        <p14:creationId xmlns:p14="http://schemas.microsoft.com/office/powerpoint/2010/main" val="4134527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fld id="{CC663C89-1253-463D-9AAC-90BCB47E6B04}" type="datetime1">
              <a:rPr lang="zh-CN" altLang="en-US" smtClean="0"/>
              <a:t>2024/1/16</a:t>
            </a:fld>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r>
              <a:rPr lang="zh-CN" altLang="en-US" smtClean="0"/>
              <a:t>第十六章 期权投资策略</a:t>
            </a: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B3098B17-6093-4159-A29A-E282F15D2CEE}" type="slidenum">
              <a:rPr lang="en-US" altLang="en-US"/>
              <a:pPr>
                <a:defRPr/>
              </a:pPr>
              <a:t>‹#›</a:t>
            </a:fld>
            <a:endParaRPr lang="en-US" altLang="en-US"/>
          </a:p>
        </p:txBody>
      </p:sp>
    </p:spTree>
    <p:extLst>
      <p:ext uri="{BB962C8B-B14F-4D97-AF65-F5344CB8AC3E}">
        <p14:creationId xmlns:p14="http://schemas.microsoft.com/office/powerpoint/2010/main" val="1696321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fld id="{CD6A54E3-6880-4F84-A3B9-FF2BAF84A372}" type="datetime1">
              <a:rPr lang="zh-CN" altLang="en-US" smtClean="0"/>
              <a:t>2024/1/16</a:t>
            </a:fld>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r>
              <a:rPr lang="zh-CN" altLang="en-US" smtClean="0"/>
              <a:t>第十六章 期权投资策略</a:t>
            </a: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F6724EAF-1368-4E0A-99D3-1804CBDA47B9}" type="slidenum">
              <a:rPr lang="en-US" altLang="en-US"/>
              <a:pPr>
                <a:defRPr/>
              </a:pPr>
              <a:t>‹#›</a:t>
            </a:fld>
            <a:endParaRPr lang="en-US" altLang="en-US"/>
          </a:p>
        </p:txBody>
      </p:sp>
    </p:spTree>
    <p:extLst>
      <p:ext uri="{BB962C8B-B14F-4D97-AF65-F5344CB8AC3E}">
        <p14:creationId xmlns:p14="http://schemas.microsoft.com/office/powerpoint/2010/main" val="3844828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fld id="{3DFF8B71-9B91-4B82-83B2-20AA271A14F1}" type="datetime1">
              <a:rPr lang="zh-CN" altLang="en-US" smtClean="0"/>
              <a:t>2024/1/16</a:t>
            </a:fld>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r>
              <a:rPr lang="zh-CN" altLang="en-US" smtClean="0"/>
              <a:t>第十六章 期权投资策略</a:t>
            </a: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CD436418-86A7-443F-984A-7B294D323545}" type="slidenum">
              <a:rPr lang="en-US" altLang="en-US"/>
              <a:pPr>
                <a:defRPr/>
              </a:pPr>
              <a:t>‹#›</a:t>
            </a:fld>
            <a:endParaRPr lang="en-US" altLang="en-US"/>
          </a:p>
        </p:txBody>
      </p:sp>
    </p:spTree>
    <p:extLst>
      <p:ext uri="{BB962C8B-B14F-4D97-AF65-F5344CB8AC3E}">
        <p14:creationId xmlns:p14="http://schemas.microsoft.com/office/powerpoint/2010/main" val="3603541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1AF7006-ECF3-4148-B657-7B3D09360556}" type="datetime1">
              <a:rPr lang="zh-CN" altLang="en-US" smtClean="0"/>
              <a:t>2024/1/16</a:t>
            </a:fld>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r>
              <a:rPr lang="zh-CN" altLang="en-US" smtClean="0"/>
              <a:t>第十六章 期权投资策略</a:t>
            </a: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F67B217D-E98B-4BDD-B602-2BF1ED3E42AD}" type="slidenum">
              <a:rPr lang="en-US" altLang="en-US"/>
              <a:pPr>
                <a:defRPr/>
              </a:pPr>
              <a:t>‹#›</a:t>
            </a:fld>
            <a:endParaRPr lang="en-US" altLang="en-US"/>
          </a:p>
        </p:txBody>
      </p:sp>
    </p:spTree>
    <p:extLst>
      <p:ext uri="{BB962C8B-B14F-4D97-AF65-F5344CB8AC3E}">
        <p14:creationId xmlns:p14="http://schemas.microsoft.com/office/powerpoint/2010/main" val="2601398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F44D25B1-6909-4C07-8507-67CC5BE00E0B}" type="datetime1">
              <a:rPr lang="zh-CN" altLang="en-US" smtClean="0"/>
              <a:t>2024/1/16</a:t>
            </a:fld>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r>
              <a:rPr lang="zh-CN" altLang="en-US" smtClean="0"/>
              <a:t>第十六章 期权投资策略</a:t>
            </a: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25756550-EAB0-40F1-9462-DBA98B4C83F7}" type="slidenum">
              <a:rPr lang="en-US" altLang="en-US"/>
              <a:pPr>
                <a:defRPr/>
              </a:pPr>
              <a:t>‹#›</a:t>
            </a:fld>
            <a:endParaRPr lang="en-US" altLang="en-US"/>
          </a:p>
        </p:txBody>
      </p:sp>
    </p:spTree>
    <p:extLst>
      <p:ext uri="{BB962C8B-B14F-4D97-AF65-F5344CB8AC3E}">
        <p14:creationId xmlns:p14="http://schemas.microsoft.com/office/powerpoint/2010/main" val="1691486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E3A1E6D8-2E8B-4194-BFE0-BF7BBF6C197C}" type="datetime1">
              <a:rPr lang="zh-CN" altLang="en-US" smtClean="0"/>
              <a:t>2024/1/16</a:t>
            </a:fld>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r>
              <a:rPr lang="zh-CN" altLang="en-US" smtClean="0"/>
              <a:t>第十六章 期权投资策略</a:t>
            </a: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CE1049CE-DFD4-4FA0-87ED-7774B6838425}" type="slidenum">
              <a:rPr lang="en-US" altLang="en-US"/>
              <a:pPr>
                <a:defRPr/>
              </a:pPr>
              <a:t>‹#›</a:t>
            </a:fld>
            <a:endParaRPr lang="en-US" altLang="en-US"/>
          </a:p>
        </p:txBody>
      </p:sp>
    </p:spTree>
    <p:extLst>
      <p:ext uri="{BB962C8B-B14F-4D97-AF65-F5344CB8AC3E}">
        <p14:creationId xmlns:p14="http://schemas.microsoft.com/office/powerpoint/2010/main" val="16008011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04804" name="Rectangle 4"/>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mj-lt"/>
                <a:ea typeface="宋体" panose="02010600030101010101" pitchFamily="2" charset="-122"/>
              </a:defRPr>
            </a:lvl1pPr>
          </a:lstStyle>
          <a:p>
            <a:pPr>
              <a:defRPr/>
            </a:pPr>
            <a:fld id="{2B9172E1-693E-4958-B327-0E1277667375}" type="datetime1">
              <a:rPr lang="zh-CN" altLang="en-US" smtClean="0"/>
              <a:t>2024/1/16</a:t>
            </a:fld>
            <a:endParaRPr lang="en-US" altLang="zh-CN"/>
          </a:p>
        </p:txBody>
      </p:sp>
      <p:sp>
        <p:nvSpPr>
          <p:cNvPr id="204805"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200">
                <a:latin typeface="+mj-lt"/>
                <a:ea typeface="宋体" panose="02010600030101010101" pitchFamily="2" charset="-122"/>
              </a:defRPr>
            </a:lvl1pPr>
          </a:lstStyle>
          <a:p>
            <a:pPr>
              <a:defRPr/>
            </a:pPr>
            <a:r>
              <a:rPr lang="zh-CN" altLang="en-US" smtClean="0"/>
              <a:t>第十六章 期权投资策略</a:t>
            </a:r>
            <a:endParaRPr lang="en-US" altLang="zh-CN"/>
          </a:p>
        </p:txBody>
      </p:sp>
      <p:sp>
        <p:nvSpPr>
          <p:cNvPr id="204806" name="Rectangle 6"/>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mj-lt"/>
              </a:defRPr>
            </a:lvl1pPr>
          </a:lstStyle>
          <a:p>
            <a:pPr>
              <a:defRPr/>
            </a:pPr>
            <a:fld id="{B3E97360-59DD-4BE0-AE6E-D8A53010E547}" type="slidenum">
              <a:rPr lang="en-US" altLang="en-US"/>
              <a:pPr>
                <a:defRPr/>
              </a:pPr>
              <a:t>‹#›</a:t>
            </a:fld>
            <a:endParaRPr lang="en-US" altLang="en-US"/>
          </a:p>
        </p:txBody>
      </p:sp>
      <p:sp>
        <p:nvSpPr>
          <p:cNvPr id="1031" name="Freeform 7"/>
          <p:cNvSpPr>
            <a:spLocks noChangeArrowheads="1"/>
          </p:cNvSpPr>
          <p:nvPr/>
        </p:nvSpPr>
        <p:spPr bwMode="auto">
          <a:xfrm>
            <a:off x="381000" y="228600"/>
            <a:ext cx="8229600" cy="6096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32"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 bg1="lt1" tx1="dk1" bg2="lt2" tx2="dk2" accent1="accent1" accent2="accent2" accent3="accent3" accent4="accent4" accent5="accent5" accent6="accent6" hlink="hlink" folHlink="folHlink"/>
  <p:sldLayoutIdLst>
    <p:sldLayoutId id="2147483774"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 id="2147483770" r:id="rId12"/>
    <p:sldLayoutId id="2147483771" r:id="rId13"/>
    <p:sldLayoutId id="2147483772" r:id="rId14"/>
    <p:sldLayoutId id="2147483773" r:id="rId15"/>
  </p:sldLayoutIdLst>
  <p:timing>
    <p:tnLst>
      <p:par>
        <p:cTn id="1" dur="indefinite" restart="never" nodeType="tmRoot"/>
      </p:par>
    </p:tnLst>
  </p:timing>
  <p:hf hdr="0" dt="0"/>
  <p:txStyles>
    <p:titleStyle>
      <a:lvl1pPr algn="l" rtl="0" eaLnBrk="0" fontAlgn="base" hangingPunct="0">
        <a:spcBef>
          <a:spcPct val="0"/>
        </a:spcBef>
        <a:spcAft>
          <a:spcPct val="0"/>
        </a:spcAft>
        <a:defRPr sz="4200" kern="1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anose="02020404030301010803" pitchFamily="18" charset="0"/>
        </a:defRPr>
      </a:lvl2pPr>
      <a:lvl3pPr algn="l" rtl="0" eaLnBrk="0" fontAlgn="base" hangingPunct="0">
        <a:spcBef>
          <a:spcPct val="0"/>
        </a:spcBef>
        <a:spcAft>
          <a:spcPct val="0"/>
        </a:spcAft>
        <a:defRPr sz="4200">
          <a:solidFill>
            <a:schemeClr val="tx2"/>
          </a:solidFill>
          <a:latin typeface="Garamond" panose="02020404030301010803" pitchFamily="18" charset="0"/>
        </a:defRPr>
      </a:lvl3pPr>
      <a:lvl4pPr algn="l" rtl="0" eaLnBrk="0" fontAlgn="base" hangingPunct="0">
        <a:spcBef>
          <a:spcPct val="0"/>
        </a:spcBef>
        <a:spcAft>
          <a:spcPct val="0"/>
        </a:spcAft>
        <a:defRPr sz="4200">
          <a:solidFill>
            <a:schemeClr val="tx2"/>
          </a:solidFill>
          <a:latin typeface="Garamond" panose="02020404030301010803" pitchFamily="18" charset="0"/>
        </a:defRPr>
      </a:lvl4pPr>
      <a:lvl5pPr algn="l" rtl="0" eaLnBrk="0" fontAlgn="base" hangingPunct="0">
        <a:spcBef>
          <a:spcPct val="0"/>
        </a:spcBef>
        <a:spcAft>
          <a:spcPct val="0"/>
        </a:spcAft>
        <a:defRPr sz="4200">
          <a:solidFill>
            <a:schemeClr val="tx2"/>
          </a:solidFill>
          <a:latin typeface="Garamond" panose="02020404030301010803" pitchFamily="18" charset="0"/>
        </a:defRPr>
      </a:lvl5pPr>
      <a:lvl6pPr marL="457200" algn="l" rtl="0" fontAlgn="base">
        <a:spcBef>
          <a:spcPct val="0"/>
        </a:spcBef>
        <a:spcAft>
          <a:spcPct val="0"/>
        </a:spcAft>
        <a:defRPr sz="4200">
          <a:solidFill>
            <a:schemeClr val="tx2"/>
          </a:solidFill>
          <a:latin typeface="Garamond" panose="02020404030301010803" pitchFamily="18" charset="0"/>
        </a:defRPr>
      </a:lvl6pPr>
      <a:lvl7pPr marL="914400" algn="l" rtl="0" fontAlgn="base">
        <a:spcBef>
          <a:spcPct val="0"/>
        </a:spcBef>
        <a:spcAft>
          <a:spcPct val="0"/>
        </a:spcAft>
        <a:defRPr sz="4200">
          <a:solidFill>
            <a:schemeClr val="tx2"/>
          </a:solidFill>
          <a:latin typeface="Garamond" panose="02020404030301010803" pitchFamily="18" charset="0"/>
        </a:defRPr>
      </a:lvl7pPr>
      <a:lvl8pPr marL="1371600" algn="l" rtl="0" fontAlgn="base">
        <a:spcBef>
          <a:spcPct val="0"/>
        </a:spcBef>
        <a:spcAft>
          <a:spcPct val="0"/>
        </a:spcAft>
        <a:defRPr sz="4200">
          <a:solidFill>
            <a:schemeClr val="tx2"/>
          </a:solidFill>
          <a:latin typeface="Garamond" panose="02020404030301010803" pitchFamily="18" charset="0"/>
        </a:defRPr>
      </a:lvl8pPr>
      <a:lvl9pPr marL="1828800" algn="l" rtl="0" fontAlgn="base">
        <a:spcBef>
          <a:spcPct val="0"/>
        </a:spcBef>
        <a:spcAft>
          <a:spcPct val="0"/>
        </a:spcAft>
        <a:defRPr sz="4200">
          <a:solidFill>
            <a:schemeClr val="tx2"/>
          </a:solidFill>
          <a:latin typeface="Garamond" panose="02020404030301010803"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042988" y="1808163"/>
            <a:ext cx="7623175" cy="1752600"/>
          </a:xfrm>
        </p:spPr>
        <p:txBody>
          <a:bodyPr/>
          <a:lstStyle/>
          <a:p>
            <a:pPr eaLnBrk="1" hangingPunct="1"/>
            <a:r>
              <a:rPr lang="zh-CN" altLang="en-US" sz="4600" dirty="0" smtClean="0">
                <a:latin typeface="华文楷体" panose="02010600040101010101" pitchFamily="2" charset="-122"/>
                <a:ea typeface="华文楷体" panose="02010600040101010101" pitchFamily="2" charset="-122"/>
              </a:rPr>
              <a:t>第十六章 期权投资策略</a:t>
            </a:r>
            <a:endParaRPr lang="en-US" altLang="zh-CN" sz="4600" dirty="0" smtClean="0">
              <a:latin typeface="华文楷体" panose="02010600040101010101" pitchFamily="2" charset="-122"/>
              <a:ea typeface="华文楷体" panose="0201060004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日期占位符 4"/>
          <p:cNvSpPr>
            <a:spLocks noGrp="1"/>
          </p:cNvSpPr>
          <p:nvPr>
            <p:ph type="dt" sz="half" idx="10"/>
          </p:nvPr>
        </p:nvSpPr>
        <p:spPr/>
        <p:txBody>
          <a:bodyPr/>
          <a:lstStyle/>
          <a:p>
            <a:r>
              <a:rPr lang="zh-CN" altLang="en-US"/>
              <a:t>2010年10月27日</a:t>
            </a:r>
            <a:endParaRPr lang="en-US" altLang="zh-CN"/>
          </a:p>
        </p:txBody>
      </p:sp>
      <p:sp>
        <p:nvSpPr>
          <p:cNvPr id="8" name="页脚占位符 5"/>
          <p:cNvSpPr>
            <a:spLocks noGrp="1"/>
          </p:cNvSpPr>
          <p:nvPr>
            <p:ph type="ftr" sz="quarter" idx="11"/>
          </p:nvPr>
        </p:nvSpPr>
        <p:spPr/>
        <p:txBody>
          <a:bodyPr/>
          <a:lstStyle/>
          <a:p>
            <a:r>
              <a:rPr lang="en-US" altLang="zh-CN"/>
              <a:t>金融学院   朱杰</a:t>
            </a:r>
          </a:p>
        </p:txBody>
      </p:sp>
      <p:sp>
        <p:nvSpPr>
          <p:cNvPr id="9" name="灯片编号占位符 6"/>
          <p:cNvSpPr>
            <a:spLocks noGrp="1"/>
          </p:cNvSpPr>
          <p:nvPr>
            <p:ph type="sldNum" sz="quarter" idx="12"/>
          </p:nvPr>
        </p:nvSpPr>
        <p:spPr/>
        <p:txBody>
          <a:bodyPr/>
          <a:lstStyle/>
          <a:p>
            <a:fld id="{86146184-0BEE-4809-ADE2-859FFA7F686A}" type="slidenum">
              <a:rPr lang="en-US" altLang="zh-CN"/>
              <a:pPr/>
              <a:t>10</a:t>
            </a:fld>
            <a:endParaRPr lang="en-US" altLang="zh-CN"/>
          </a:p>
        </p:txBody>
      </p:sp>
      <p:sp>
        <p:nvSpPr>
          <p:cNvPr id="16391" name="Rectangle 7"/>
          <p:cNvSpPr>
            <a:spLocks noChangeArrowheads="1"/>
          </p:cNvSpPr>
          <p:nvPr/>
        </p:nvSpPr>
        <p:spPr bwMode="auto">
          <a:xfrm>
            <a:off x="611188" y="981075"/>
            <a:ext cx="8135937" cy="5040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just"/>
            <a:endParaRPr lang="da-DK" altLang="zh-CN" sz="2800" b="0">
              <a:solidFill>
                <a:srgbClr val="000066"/>
              </a:solidFill>
            </a:endParaRPr>
          </a:p>
        </p:txBody>
      </p:sp>
      <p:sp>
        <p:nvSpPr>
          <p:cNvPr id="16392" name="Rectangle 8"/>
          <p:cNvSpPr>
            <a:spLocks noGrp="1" noChangeArrowheads="1"/>
          </p:cNvSpPr>
          <p:nvPr>
            <p:ph type="body" sz="half" idx="1"/>
          </p:nvPr>
        </p:nvSpPr>
        <p:spPr>
          <a:xfrm>
            <a:off x="457199" y="1160748"/>
            <a:ext cx="8289925" cy="4970177"/>
          </a:xfrm>
          <a:noFill/>
          <a:ln/>
        </p:spPr>
        <p:txBody>
          <a:bodyPr/>
          <a:lstStyle/>
          <a:p>
            <a:endParaRPr lang="zh-CN" altLang="da-DK" sz="2800" dirty="0">
              <a:latin typeface="华文楷体" panose="02010600040101010101" pitchFamily="2" charset="-122"/>
              <a:ea typeface="华文楷体" panose="02010600040101010101" pitchFamily="2" charset="-122"/>
            </a:endParaRPr>
          </a:p>
          <a:p>
            <a:endParaRPr lang="zh-CN" altLang="da-DK" sz="2400" dirty="0">
              <a:latin typeface="华文楷体" panose="02010600040101010101" pitchFamily="2" charset="-122"/>
              <a:ea typeface="华文楷体" panose="02010600040101010101" pitchFamily="2" charset="-122"/>
            </a:endParaRPr>
          </a:p>
        </p:txBody>
      </p:sp>
      <p:sp>
        <p:nvSpPr>
          <p:cNvPr id="16393" name="Rectangle 9"/>
          <p:cNvSpPr>
            <a:spLocks noChangeArrowheads="1"/>
          </p:cNvSpPr>
          <p:nvPr/>
        </p:nvSpPr>
        <p:spPr bwMode="auto">
          <a:xfrm>
            <a:off x="685800" y="1052513"/>
            <a:ext cx="7772400" cy="5043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endParaRPr lang="zh-CN" altLang="da-DK" sz="2800" b="0"/>
          </a:p>
        </p:txBody>
      </p:sp>
      <p:sp>
        <p:nvSpPr>
          <p:cNvPr id="16394" name="Rectangle 10"/>
          <p:cNvSpPr>
            <a:spLocks noChangeArrowheads="1"/>
          </p:cNvSpPr>
          <p:nvPr/>
        </p:nvSpPr>
        <p:spPr bwMode="auto">
          <a:xfrm>
            <a:off x="412880" y="1308893"/>
            <a:ext cx="7848600" cy="5113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just"/>
            <a:r>
              <a:rPr lang="zh-CN" altLang="da-DK" sz="2800" b="0" dirty="0">
                <a:latin typeface="华文楷体" panose="02010600040101010101" pitchFamily="2" charset="-122"/>
                <a:ea typeface="华文楷体" panose="02010600040101010101" pitchFamily="2" charset="-122"/>
              </a:rPr>
              <a:t>投资者预期股票价格</a:t>
            </a:r>
            <a:r>
              <a:rPr lang="zh-CN" altLang="da-DK" sz="2800" b="0" dirty="0" smtClean="0">
                <a:latin typeface="华文楷体" panose="02010600040101010101" pitchFamily="2" charset="-122"/>
                <a:ea typeface="华文楷体" panose="02010600040101010101" pitchFamily="2" charset="-122"/>
              </a:rPr>
              <a:t>下跌</a:t>
            </a:r>
            <a:endParaRPr lang="zh-CN" altLang="da-DK" sz="2800" b="0" dirty="0">
              <a:latin typeface="华文楷体" panose="02010600040101010101" pitchFamily="2" charset="-122"/>
              <a:ea typeface="华文楷体" panose="02010600040101010101" pitchFamily="2" charset="-122"/>
            </a:endParaRPr>
          </a:p>
          <a:p>
            <a:pPr algn="just"/>
            <a:r>
              <a:rPr lang="zh-CN" altLang="da-DK" sz="2800" b="0" dirty="0">
                <a:latin typeface="华文楷体" panose="02010600040101010101" pitchFamily="2" charset="-122"/>
                <a:ea typeface="华文楷体" panose="02010600040101010101" pitchFamily="2" charset="-122"/>
              </a:rPr>
              <a:t>买入较高执行价格的看跌期权，同时卖出同一期限、同一股票的较低执行价格的看跌</a:t>
            </a:r>
            <a:r>
              <a:rPr lang="zh-CN" altLang="da-DK" sz="2800" b="0" dirty="0" smtClean="0">
                <a:latin typeface="华文楷体" panose="02010600040101010101" pitchFamily="2" charset="-122"/>
                <a:ea typeface="华文楷体" panose="02010600040101010101" pitchFamily="2" charset="-122"/>
              </a:rPr>
              <a:t>期权</a:t>
            </a:r>
            <a:endParaRPr lang="zh-CN" altLang="da-DK" sz="2800" b="0" dirty="0">
              <a:latin typeface="华文楷体" panose="02010600040101010101" pitchFamily="2" charset="-122"/>
              <a:ea typeface="华文楷体" panose="02010600040101010101" pitchFamily="2" charset="-122"/>
            </a:endParaRPr>
          </a:p>
          <a:p>
            <a:pPr algn="just"/>
            <a:r>
              <a:rPr lang="zh-CN" altLang="da-DK" sz="2800" b="0" dirty="0">
                <a:latin typeface="华文楷体" panose="02010600040101010101" pitchFamily="2" charset="-122"/>
                <a:ea typeface="华文楷体" panose="02010600040101010101" pitchFamily="2" charset="-122"/>
              </a:rPr>
              <a:t>需要初始</a:t>
            </a:r>
            <a:r>
              <a:rPr lang="zh-CN" altLang="da-DK" sz="2800" b="0" dirty="0" smtClean="0">
                <a:latin typeface="华文楷体" panose="02010600040101010101" pitchFamily="2" charset="-122"/>
                <a:ea typeface="华文楷体" panose="02010600040101010101" pitchFamily="2" charset="-122"/>
              </a:rPr>
              <a:t>投资</a:t>
            </a:r>
            <a:endParaRPr lang="zh-CN" altLang="da-DK" sz="2800" b="0" dirty="0">
              <a:solidFill>
                <a:srgbClr val="000066"/>
              </a:solidFill>
              <a:latin typeface="华文楷体" panose="02010600040101010101" pitchFamily="2" charset="-122"/>
              <a:ea typeface="华文楷体" panose="02010600040101010101" pitchFamily="2" charset="-122"/>
            </a:endParaRPr>
          </a:p>
        </p:txBody>
      </p:sp>
      <p:sp>
        <p:nvSpPr>
          <p:cNvPr id="16449" name="Rectangle 65"/>
          <p:cNvSpPr>
            <a:spLocks noChangeArrowheads="1"/>
          </p:cNvSpPr>
          <p:nvPr/>
        </p:nvSpPr>
        <p:spPr bwMode="auto">
          <a:xfrm>
            <a:off x="469388" y="201900"/>
            <a:ext cx="6478876" cy="881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kumimoji="1" sz="4400">
                <a:solidFill>
                  <a:schemeClr val="tx2"/>
                </a:solidFill>
                <a:latin typeface="Times New Roman" panose="02020603050405020304" pitchFamily="18" charset="0"/>
                <a:ea typeface="宋体" panose="02010600030101010101" pitchFamily="2" charset="-122"/>
              </a:defRPr>
            </a:lvl1pPr>
            <a:lvl2pPr algn="ctr">
              <a:defRPr kumimoji="1" sz="4400">
                <a:solidFill>
                  <a:schemeClr val="tx2"/>
                </a:solidFill>
                <a:latin typeface="Times New Roman" panose="02020603050405020304" pitchFamily="18" charset="0"/>
                <a:ea typeface="宋体" panose="02010600030101010101" pitchFamily="2" charset="-122"/>
              </a:defRPr>
            </a:lvl2pPr>
            <a:lvl3pPr algn="ctr">
              <a:defRPr kumimoji="1" sz="4400">
                <a:solidFill>
                  <a:schemeClr val="tx2"/>
                </a:solidFill>
                <a:latin typeface="Times New Roman" panose="02020603050405020304" pitchFamily="18" charset="0"/>
                <a:ea typeface="宋体" panose="02010600030101010101" pitchFamily="2" charset="-122"/>
              </a:defRPr>
            </a:lvl3pPr>
            <a:lvl4pPr algn="ctr">
              <a:defRPr kumimoji="1" sz="4400">
                <a:solidFill>
                  <a:schemeClr val="tx2"/>
                </a:solidFill>
                <a:latin typeface="Times New Roman" panose="02020603050405020304" pitchFamily="18" charset="0"/>
                <a:ea typeface="宋体" panose="02010600030101010101" pitchFamily="2" charset="-122"/>
              </a:defRPr>
            </a:lvl4pPr>
            <a:lvl5pPr algn="ctr">
              <a:defRPr kumimoji="1" sz="4400">
                <a:solidFill>
                  <a:schemeClr val="tx2"/>
                </a:solidFill>
                <a:latin typeface="Times New Roman" panose="02020603050405020304" pitchFamily="18" charset="0"/>
                <a:ea typeface="宋体" panose="02010600030101010101" pitchFamily="2" charset="-122"/>
              </a:defRPr>
            </a:lvl5pPr>
            <a:lvl6pPr marL="457200" algn="ctr"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6pPr>
            <a:lvl7pPr marL="914400" algn="ctr"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7pPr>
            <a:lvl8pPr marL="1371600" algn="ctr"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8pPr>
            <a:lvl9pPr marL="1828800" algn="ctr"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9pPr>
          </a:lstStyle>
          <a:p>
            <a:r>
              <a:rPr lang="en-US" altLang="zh-CN" sz="3600" dirty="0" smtClean="0">
                <a:latin typeface="华文楷体" panose="02010600040101010101" pitchFamily="2" charset="-122"/>
                <a:ea typeface="华文楷体" panose="02010600040101010101" pitchFamily="2" charset="-122"/>
              </a:rPr>
              <a:t>2</a:t>
            </a:r>
            <a:r>
              <a:rPr lang="zh-CN" altLang="en-US" sz="3600" dirty="0" smtClean="0">
                <a:latin typeface="华文楷体" panose="02010600040101010101" pitchFamily="2" charset="-122"/>
                <a:ea typeface="华文楷体" panose="02010600040101010101" pitchFamily="2" charset="-122"/>
              </a:rPr>
              <a:t>、熊市</a:t>
            </a:r>
            <a:r>
              <a:rPr lang="zh-CN" altLang="en-US" sz="3600" dirty="0">
                <a:latin typeface="华文楷体" panose="02010600040101010101" pitchFamily="2" charset="-122"/>
                <a:ea typeface="华文楷体" panose="02010600040101010101" pitchFamily="2" charset="-122"/>
              </a:rPr>
              <a:t>差价</a:t>
            </a:r>
            <a:endParaRPr lang="zh-CN" altLang="en-US" sz="3600" b="0" dirty="0">
              <a:solidFill>
                <a:schemeClr val="accent2">
                  <a:lumMod val="60000"/>
                  <a:lumOff val="40000"/>
                </a:schemeClr>
              </a:solidFill>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6172647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日期占位符 5"/>
          <p:cNvSpPr>
            <a:spLocks noGrp="1"/>
          </p:cNvSpPr>
          <p:nvPr>
            <p:ph type="dt" sz="half" idx="10"/>
          </p:nvPr>
        </p:nvSpPr>
        <p:spPr/>
        <p:txBody>
          <a:bodyPr/>
          <a:lstStyle/>
          <a:p>
            <a:r>
              <a:rPr lang="zh-CN" altLang="en-US"/>
              <a:t>2010年10月27日</a:t>
            </a:r>
            <a:endParaRPr lang="en-US" altLang="zh-CN"/>
          </a:p>
        </p:txBody>
      </p:sp>
      <p:sp>
        <p:nvSpPr>
          <p:cNvPr id="53" name="页脚占位符 6"/>
          <p:cNvSpPr>
            <a:spLocks noGrp="1"/>
          </p:cNvSpPr>
          <p:nvPr>
            <p:ph type="ftr" sz="quarter" idx="11"/>
          </p:nvPr>
        </p:nvSpPr>
        <p:spPr/>
        <p:txBody>
          <a:bodyPr/>
          <a:lstStyle/>
          <a:p>
            <a:r>
              <a:rPr lang="en-US" altLang="zh-CN"/>
              <a:t>金融学院   朱杰</a:t>
            </a:r>
          </a:p>
        </p:txBody>
      </p:sp>
      <p:sp>
        <p:nvSpPr>
          <p:cNvPr id="54" name="灯片编号占位符 7"/>
          <p:cNvSpPr>
            <a:spLocks noGrp="1"/>
          </p:cNvSpPr>
          <p:nvPr>
            <p:ph type="sldNum" sz="quarter" idx="12"/>
          </p:nvPr>
        </p:nvSpPr>
        <p:spPr/>
        <p:txBody>
          <a:bodyPr/>
          <a:lstStyle/>
          <a:p>
            <a:fld id="{15F7754B-71DF-4DD2-905F-FADB8801DDCC}" type="slidenum">
              <a:rPr lang="en-US" altLang="zh-CN"/>
              <a:pPr/>
              <a:t>11</a:t>
            </a:fld>
            <a:endParaRPr lang="en-US" altLang="zh-CN"/>
          </a:p>
        </p:txBody>
      </p:sp>
      <p:sp>
        <p:nvSpPr>
          <p:cNvPr id="17455" name="Rectangle 47"/>
          <p:cNvSpPr>
            <a:spLocks noChangeArrowheads="1"/>
          </p:cNvSpPr>
          <p:nvPr/>
        </p:nvSpPr>
        <p:spPr bwMode="auto">
          <a:xfrm>
            <a:off x="539750" y="981075"/>
            <a:ext cx="7848600" cy="439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endParaRPr lang="zh-CN" altLang="da-DK" sz="2400" b="0">
              <a:solidFill>
                <a:srgbClr val="000066"/>
              </a:solidFill>
            </a:endParaRPr>
          </a:p>
        </p:txBody>
      </p:sp>
      <p:sp>
        <p:nvSpPr>
          <p:cNvPr id="17458" name="Rectangle 50"/>
          <p:cNvSpPr>
            <a:spLocks noChangeArrowheads="1"/>
          </p:cNvSpPr>
          <p:nvPr/>
        </p:nvSpPr>
        <p:spPr bwMode="auto">
          <a:xfrm>
            <a:off x="539750" y="981075"/>
            <a:ext cx="7848600" cy="4824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609600" indent="-609600">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990600" indent="-53340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371600" indent="-4572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752600" indent="-3810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209800" indent="-3810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667000" indent="-3810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3124200" indent="-3810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581400" indent="-3810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4038600" indent="-3810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endParaRPr lang="zh-CN" altLang="da-DK" sz="2200" b="0">
              <a:solidFill>
                <a:srgbClr val="000066"/>
              </a:solidFill>
            </a:endParaRPr>
          </a:p>
        </p:txBody>
      </p:sp>
      <p:sp>
        <p:nvSpPr>
          <p:cNvPr id="17535" name="Rectangle 127"/>
          <p:cNvSpPr>
            <a:spLocks noChangeArrowheads="1"/>
          </p:cNvSpPr>
          <p:nvPr/>
        </p:nvSpPr>
        <p:spPr bwMode="auto">
          <a:xfrm>
            <a:off x="539750" y="908050"/>
            <a:ext cx="7848600" cy="5113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just"/>
            <a:endParaRPr lang="zh-CN" altLang="da-DK" sz="2200" b="0">
              <a:solidFill>
                <a:srgbClr val="000066"/>
              </a:solidFill>
            </a:endParaRPr>
          </a:p>
        </p:txBody>
      </p:sp>
      <p:sp>
        <p:nvSpPr>
          <p:cNvPr id="17568" name="Rectangle 160"/>
          <p:cNvSpPr>
            <a:spLocks noChangeArrowheads="1"/>
          </p:cNvSpPr>
          <p:nvPr/>
        </p:nvSpPr>
        <p:spPr bwMode="auto">
          <a:xfrm>
            <a:off x="315446" y="108095"/>
            <a:ext cx="2332955" cy="884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kumimoji="1" sz="4400">
                <a:solidFill>
                  <a:schemeClr val="tx2"/>
                </a:solidFill>
                <a:latin typeface="Times New Roman" panose="02020603050405020304" pitchFamily="18" charset="0"/>
                <a:ea typeface="宋体" panose="02010600030101010101" pitchFamily="2" charset="-122"/>
              </a:defRPr>
            </a:lvl1pPr>
            <a:lvl2pPr algn="ctr">
              <a:defRPr kumimoji="1" sz="4400">
                <a:solidFill>
                  <a:schemeClr val="tx2"/>
                </a:solidFill>
                <a:latin typeface="Times New Roman" panose="02020603050405020304" pitchFamily="18" charset="0"/>
                <a:ea typeface="宋体" panose="02010600030101010101" pitchFamily="2" charset="-122"/>
              </a:defRPr>
            </a:lvl2pPr>
            <a:lvl3pPr algn="ctr">
              <a:defRPr kumimoji="1" sz="4400">
                <a:solidFill>
                  <a:schemeClr val="tx2"/>
                </a:solidFill>
                <a:latin typeface="Times New Roman" panose="02020603050405020304" pitchFamily="18" charset="0"/>
                <a:ea typeface="宋体" panose="02010600030101010101" pitchFamily="2" charset="-122"/>
              </a:defRPr>
            </a:lvl3pPr>
            <a:lvl4pPr algn="ctr">
              <a:defRPr kumimoji="1" sz="4400">
                <a:solidFill>
                  <a:schemeClr val="tx2"/>
                </a:solidFill>
                <a:latin typeface="Times New Roman" panose="02020603050405020304" pitchFamily="18" charset="0"/>
                <a:ea typeface="宋体" panose="02010600030101010101" pitchFamily="2" charset="-122"/>
              </a:defRPr>
            </a:lvl4pPr>
            <a:lvl5pPr algn="ctr">
              <a:defRPr kumimoji="1" sz="4400">
                <a:solidFill>
                  <a:schemeClr val="tx2"/>
                </a:solidFill>
                <a:latin typeface="Times New Roman" panose="02020603050405020304" pitchFamily="18" charset="0"/>
                <a:ea typeface="宋体" panose="02010600030101010101" pitchFamily="2" charset="-122"/>
              </a:defRPr>
            </a:lvl5pPr>
            <a:lvl6pPr marL="457200" algn="ctr"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6pPr>
            <a:lvl7pPr marL="914400" algn="ctr"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7pPr>
            <a:lvl8pPr marL="1371600" algn="ctr"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8pPr>
            <a:lvl9pPr marL="1828800" algn="ctr"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9pPr>
          </a:lstStyle>
          <a:p>
            <a:pPr algn="just"/>
            <a:r>
              <a:rPr lang="zh-CN" altLang="en-US" sz="4200" dirty="0"/>
              <a:t>熊市差价</a:t>
            </a:r>
            <a:endParaRPr lang="zh-CN" altLang="en-US" sz="4200" dirty="0">
              <a:solidFill>
                <a:schemeClr val="accent2">
                  <a:lumMod val="60000"/>
                  <a:lumOff val="40000"/>
                </a:schemeClr>
              </a:solidFill>
            </a:endParaRPr>
          </a:p>
        </p:txBody>
      </p:sp>
      <p:graphicFrame>
        <p:nvGraphicFramePr>
          <p:cNvPr id="17569" name="Group 161"/>
          <p:cNvGraphicFramePr>
            <a:graphicFrameLocks noGrp="1"/>
          </p:cNvGraphicFramePr>
          <p:nvPr>
            <p:ph sz="half" idx="1"/>
            <p:extLst>
              <p:ext uri="{D42A27DB-BD31-4B8C-83A1-F6EECF244321}">
                <p14:modId xmlns:p14="http://schemas.microsoft.com/office/powerpoint/2010/main" val="3050410637"/>
              </p:ext>
            </p:extLst>
          </p:nvPr>
        </p:nvGraphicFramePr>
        <p:xfrm>
          <a:off x="900113" y="1052513"/>
          <a:ext cx="7200900" cy="1798638"/>
        </p:xfrm>
        <a:graphic>
          <a:graphicData uri="http://schemas.openxmlformats.org/drawingml/2006/table">
            <a:tbl>
              <a:tblPr/>
              <a:tblGrid>
                <a:gridCol w="1466850">
                  <a:extLst>
                    <a:ext uri="{9D8B030D-6E8A-4147-A177-3AD203B41FA5}">
                      <a16:colId xmlns:a16="http://schemas.microsoft.com/office/drawing/2014/main" xmlns="" val="1706554723"/>
                    </a:ext>
                  </a:extLst>
                </a:gridCol>
                <a:gridCol w="2333625">
                  <a:extLst>
                    <a:ext uri="{9D8B030D-6E8A-4147-A177-3AD203B41FA5}">
                      <a16:colId xmlns:a16="http://schemas.microsoft.com/office/drawing/2014/main" xmlns="" val="1995976126"/>
                    </a:ext>
                  </a:extLst>
                </a:gridCol>
                <a:gridCol w="2335212">
                  <a:extLst>
                    <a:ext uri="{9D8B030D-6E8A-4147-A177-3AD203B41FA5}">
                      <a16:colId xmlns:a16="http://schemas.microsoft.com/office/drawing/2014/main" xmlns="" val="231719219"/>
                    </a:ext>
                  </a:extLst>
                </a:gridCol>
                <a:gridCol w="1065213">
                  <a:extLst>
                    <a:ext uri="{9D8B030D-6E8A-4147-A177-3AD203B41FA5}">
                      <a16:colId xmlns:a16="http://schemas.microsoft.com/office/drawing/2014/main" xmlns="" val="1407189123"/>
                    </a:ext>
                  </a:extLst>
                </a:gridCol>
              </a:tblGrid>
              <a:tr h="436563">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16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股票价格范围</a:t>
                      </a:r>
                    </a:p>
                  </a:txBody>
                  <a:tcP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看跌期权长头寸的收益</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看跌期权短头寸的收益</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整体收益</a:t>
                      </a:r>
                    </a:p>
                  </a:txBody>
                  <a:tcP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2061028607"/>
                  </a:ext>
                </a:extLst>
              </a:tr>
              <a:tr h="434975">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S</a:t>
                      </a:r>
                      <a:r>
                        <a:rPr kumimoji="1" lang="en-US" altLang="zh-CN" sz="1800" b="0" i="1" u="none" strike="noStrike" cap="none" normalizeH="0" baseline="-25000" dirty="0" smtClean="0">
                          <a:ln>
                            <a:noFill/>
                          </a:ln>
                          <a:solidFill>
                            <a:schemeClr val="tx1"/>
                          </a:solidFill>
                          <a:effectLst/>
                          <a:latin typeface="Times New Roman" panose="02020603050405020304" pitchFamily="18" charset="0"/>
                          <a:ea typeface="宋体" panose="02010600030101010101" pitchFamily="2" charset="-122"/>
                        </a:rPr>
                        <a:t>T</a:t>
                      </a:r>
                      <a:r>
                        <a:rPr kumimoji="1" lang="en-US" altLang="zh-CN" sz="18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1" lang="en-US" altLang="zh-CN" sz="18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K</a:t>
                      </a:r>
                      <a:r>
                        <a:rPr kumimoji="1" lang="en-US" altLang="zh-CN" sz="1800" b="0" i="1" u="none" strike="noStrike" cap="none" normalizeH="0" baseline="-25000" dirty="0" smtClean="0">
                          <a:ln>
                            <a:noFill/>
                          </a:ln>
                          <a:solidFill>
                            <a:schemeClr val="tx1"/>
                          </a:solidFill>
                          <a:effectLst/>
                          <a:latin typeface="Times New Roman" panose="02020603050405020304" pitchFamily="18" charset="0"/>
                          <a:ea typeface="宋体" panose="02010600030101010101" pitchFamily="2" charset="-122"/>
                        </a:rPr>
                        <a:t>1</a:t>
                      </a:r>
                    </a:p>
                  </a:txBody>
                  <a:tcPr horzOverflow="overflow">
                    <a:lnL cap="flat">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K</a:t>
                      </a:r>
                      <a:r>
                        <a:rPr kumimoji="1" lang="en-US" altLang="zh-CN" sz="1800" b="0" i="1" u="none" strike="noStrike" cap="none" normalizeH="0" baseline="-25000" dirty="0" smtClean="0">
                          <a:ln>
                            <a:noFill/>
                          </a:ln>
                          <a:solidFill>
                            <a:schemeClr val="tx1"/>
                          </a:solidFill>
                          <a:effectLst/>
                          <a:latin typeface="Times New Roman" panose="02020603050405020304" pitchFamily="18" charset="0"/>
                          <a:ea typeface="宋体" panose="02010600030101010101" pitchFamily="2" charset="-122"/>
                        </a:rPr>
                        <a:t>2</a:t>
                      </a:r>
                      <a:r>
                        <a:rPr kumimoji="1" lang="en-US" altLang="zh-CN" sz="18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-S</a:t>
                      </a:r>
                      <a:r>
                        <a:rPr kumimoji="1" lang="en-US" altLang="zh-CN" sz="1800" b="0" i="1" u="none" strike="noStrike" cap="none" normalizeH="0" baseline="-25000" dirty="0" smtClean="0">
                          <a:ln>
                            <a:noFill/>
                          </a:ln>
                          <a:solidFill>
                            <a:schemeClr val="tx1"/>
                          </a:solidFill>
                          <a:effectLst/>
                          <a:latin typeface="Times New Roman" panose="02020603050405020304" pitchFamily="18" charset="0"/>
                          <a:ea typeface="宋体" panose="02010600030101010101" pitchFamily="2" charset="-122"/>
                        </a:rPr>
                        <a:t>T</a:t>
                      </a:r>
                    </a:p>
                  </a:txBody>
                  <a:tcP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S</a:t>
                      </a:r>
                      <a:r>
                        <a:rPr kumimoji="1" lang="en-US" altLang="zh-CN" sz="1800" b="0" i="1" u="none" strike="noStrike" cap="none" normalizeH="0" baseline="-25000" smtClean="0">
                          <a:ln>
                            <a:noFill/>
                          </a:ln>
                          <a:solidFill>
                            <a:schemeClr val="tx1"/>
                          </a:solidFill>
                          <a:effectLst/>
                          <a:latin typeface="Times New Roman" panose="02020603050405020304" pitchFamily="18" charset="0"/>
                          <a:ea typeface="宋体" panose="02010600030101010101" pitchFamily="2" charset="-122"/>
                        </a:rPr>
                        <a:t>T</a:t>
                      </a: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-K</a:t>
                      </a:r>
                      <a:r>
                        <a:rPr kumimoji="1" lang="en-US" altLang="zh-CN" sz="1800" b="0" i="1" u="none" strike="noStrike" cap="none" normalizeH="0" baseline="-25000" smtClean="0">
                          <a:ln>
                            <a:noFill/>
                          </a:ln>
                          <a:solidFill>
                            <a:schemeClr val="tx1"/>
                          </a:solidFill>
                          <a:effectLst/>
                          <a:latin typeface="Times New Roman" panose="02020603050405020304" pitchFamily="18" charset="0"/>
                          <a:ea typeface="宋体" panose="02010600030101010101" pitchFamily="2" charset="-122"/>
                        </a:rPr>
                        <a:t>1</a:t>
                      </a:r>
                    </a:p>
                  </a:txBody>
                  <a:tcP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K</a:t>
                      </a:r>
                      <a:r>
                        <a:rPr kumimoji="1" lang="en-US" altLang="zh-CN" sz="1800" b="0" i="1" u="none" strike="noStrike" cap="none" normalizeH="0" baseline="-25000" smtClean="0">
                          <a:ln>
                            <a:noFill/>
                          </a:ln>
                          <a:solidFill>
                            <a:schemeClr val="tx1"/>
                          </a:solidFill>
                          <a:effectLst/>
                          <a:latin typeface="Times New Roman" panose="02020603050405020304" pitchFamily="18" charset="0"/>
                          <a:ea typeface="宋体" panose="02010600030101010101" pitchFamily="2" charset="-122"/>
                        </a:rPr>
                        <a:t>2</a:t>
                      </a: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-K</a:t>
                      </a:r>
                      <a:r>
                        <a:rPr kumimoji="1" lang="en-US" altLang="zh-CN" sz="1800" b="0" i="1" u="none" strike="noStrike" cap="none" normalizeH="0" baseline="-25000" smtClean="0">
                          <a:ln>
                            <a:noFill/>
                          </a:ln>
                          <a:solidFill>
                            <a:schemeClr val="tx1"/>
                          </a:solidFill>
                          <a:effectLst/>
                          <a:latin typeface="Times New Roman" panose="02020603050405020304" pitchFamily="18" charset="0"/>
                          <a:ea typeface="宋体" panose="02010600030101010101" pitchFamily="2" charset="-122"/>
                        </a:rPr>
                        <a:t>1</a:t>
                      </a:r>
                    </a:p>
                  </a:txBody>
                  <a:tcPr horzOverflow="overflow">
                    <a:lnL>
                      <a:noFill/>
                    </a:lnL>
                    <a:lnR cap="flat">
                      <a:noFill/>
                    </a:lnR>
                    <a:lnT w="12700"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xmlns="" val="3201373918"/>
                  </a:ext>
                </a:extLst>
              </a:tr>
              <a:tr h="434975">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K</a:t>
                      </a:r>
                      <a:r>
                        <a:rPr kumimoji="1" lang="en-US" altLang="zh-CN" sz="1800" b="0" i="1" u="none" strike="noStrike" cap="none" normalizeH="0" baseline="-25000" smtClean="0">
                          <a:ln>
                            <a:noFill/>
                          </a:ln>
                          <a:solidFill>
                            <a:schemeClr val="tx1"/>
                          </a:solidFill>
                          <a:effectLst/>
                          <a:latin typeface="Times New Roman" panose="02020603050405020304" pitchFamily="18" charset="0"/>
                          <a:ea typeface="宋体" panose="02010600030101010101" pitchFamily="2" charset="-122"/>
                        </a:rPr>
                        <a:t>1</a:t>
                      </a: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&lt;S</a:t>
                      </a:r>
                      <a:r>
                        <a:rPr kumimoji="1" lang="en-US" altLang="zh-CN" sz="1800" b="0" i="1" u="none" strike="noStrike" cap="none" normalizeH="0" baseline="-25000" smtClean="0">
                          <a:ln>
                            <a:noFill/>
                          </a:ln>
                          <a:solidFill>
                            <a:schemeClr val="tx1"/>
                          </a:solidFill>
                          <a:effectLst/>
                          <a:latin typeface="Times New Roman" panose="02020603050405020304" pitchFamily="18" charset="0"/>
                          <a:ea typeface="宋体" panose="02010600030101010101" pitchFamily="2" charset="-122"/>
                        </a:rPr>
                        <a:t>T</a:t>
                      </a: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&lt;K</a:t>
                      </a:r>
                      <a:r>
                        <a:rPr kumimoji="1" lang="en-US" altLang="zh-CN" sz="1800" b="0" i="1" u="none" strike="noStrike" cap="none" normalizeH="0" baseline="-25000" smtClean="0">
                          <a:ln>
                            <a:noFill/>
                          </a:ln>
                          <a:solidFill>
                            <a:schemeClr val="tx1"/>
                          </a:solidFill>
                          <a:effectLst/>
                          <a:latin typeface="Times New Roman" panose="02020603050405020304" pitchFamily="18" charset="0"/>
                          <a:ea typeface="宋体" panose="02010600030101010101" pitchFamily="2" charset="-122"/>
                        </a:rPr>
                        <a:t>2</a:t>
                      </a:r>
                    </a:p>
                  </a:txBody>
                  <a:tcPr horzOverflow="overflow">
                    <a:lnL cap="flat">
                      <a:noFill/>
                    </a:lnL>
                    <a:lnR>
                      <a:noFill/>
                    </a:lnR>
                    <a:lnT>
                      <a:noFill/>
                    </a:lnT>
                    <a:lnB>
                      <a:noFill/>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K</a:t>
                      </a:r>
                      <a:r>
                        <a:rPr kumimoji="1" lang="en-US" altLang="zh-CN" sz="1800" b="0" i="1" u="none" strike="noStrike" cap="none" normalizeH="0" baseline="-25000" dirty="0" smtClean="0">
                          <a:ln>
                            <a:noFill/>
                          </a:ln>
                          <a:solidFill>
                            <a:schemeClr val="tx1"/>
                          </a:solidFill>
                          <a:effectLst/>
                          <a:latin typeface="Times New Roman" panose="02020603050405020304" pitchFamily="18" charset="0"/>
                          <a:ea typeface="宋体" panose="02010600030101010101" pitchFamily="2" charset="-122"/>
                        </a:rPr>
                        <a:t>2</a:t>
                      </a:r>
                      <a:r>
                        <a:rPr kumimoji="1" lang="en-US" altLang="zh-CN" sz="18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-S</a:t>
                      </a:r>
                      <a:r>
                        <a:rPr kumimoji="1" lang="en-US" altLang="zh-CN" sz="1800" b="0" i="1" u="none" strike="noStrike" cap="none" normalizeH="0" baseline="-25000" dirty="0" smtClean="0">
                          <a:ln>
                            <a:noFill/>
                          </a:ln>
                          <a:solidFill>
                            <a:schemeClr val="tx1"/>
                          </a:solidFill>
                          <a:effectLst/>
                          <a:latin typeface="Times New Roman" panose="02020603050405020304" pitchFamily="18" charset="0"/>
                          <a:ea typeface="宋体" panose="02010600030101010101" pitchFamily="2" charset="-122"/>
                        </a:rPr>
                        <a:t>T</a:t>
                      </a:r>
                    </a:p>
                  </a:txBody>
                  <a:tcPr horzOverflow="overflow">
                    <a:lnL>
                      <a:noFill/>
                    </a:lnL>
                    <a:lnR>
                      <a:noFill/>
                    </a:lnR>
                    <a:lnT>
                      <a:noFill/>
                    </a:lnT>
                    <a:lnB>
                      <a:noFill/>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a:t>
                      </a:r>
                    </a:p>
                  </a:txBody>
                  <a:tcPr horzOverflow="overflow">
                    <a:lnL>
                      <a:noFill/>
                    </a:lnL>
                    <a:lnR>
                      <a:noFill/>
                    </a:lnR>
                    <a:lnT>
                      <a:noFill/>
                    </a:lnT>
                    <a:lnB>
                      <a:noFill/>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K</a:t>
                      </a:r>
                      <a:r>
                        <a:rPr kumimoji="1" lang="en-US" altLang="zh-CN" sz="1800" b="0" i="1" u="none" strike="noStrike" cap="none" normalizeH="0" baseline="-25000" smtClean="0">
                          <a:ln>
                            <a:noFill/>
                          </a:ln>
                          <a:solidFill>
                            <a:schemeClr val="tx1"/>
                          </a:solidFill>
                          <a:effectLst/>
                          <a:latin typeface="Times New Roman" panose="02020603050405020304" pitchFamily="18" charset="0"/>
                          <a:ea typeface="宋体" panose="02010600030101010101" pitchFamily="2" charset="-122"/>
                        </a:rPr>
                        <a:t>2</a:t>
                      </a: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-S</a:t>
                      </a:r>
                      <a:r>
                        <a:rPr kumimoji="1" lang="en-US" altLang="zh-CN" sz="1800" b="0" i="1" u="none" strike="noStrike" cap="none" normalizeH="0" baseline="-25000" smtClean="0">
                          <a:ln>
                            <a:noFill/>
                          </a:ln>
                          <a:solidFill>
                            <a:schemeClr val="tx1"/>
                          </a:solidFill>
                          <a:effectLst/>
                          <a:latin typeface="Times New Roman" panose="02020603050405020304" pitchFamily="18" charset="0"/>
                          <a:ea typeface="宋体" panose="02010600030101010101" pitchFamily="2" charset="-122"/>
                        </a:rPr>
                        <a:t>T</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xmlns="" val="1231969029"/>
                  </a:ext>
                </a:extLst>
              </a:tr>
              <a:tr h="492125">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S</a:t>
                      </a:r>
                      <a:r>
                        <a:rPr kumimoji="1" lang="en-US" altLang="zh-CN" sz="1800" b="0" i="1" u="none" strike="noStrike" cap="none" normalizeH="0" baseline="-25000" smtClean="0">
                          <a:ln>
                            <a:noFill/>
                          </a:ln>
                          <a:solidFill>
                            <a:schemeClr val="tx1"/>
                          </a:solidFill>
                          <a:effectLst/>
                          <a:latin typeface="Times New Roman" panose="02020603050405020304" pitchFamily="18" charset="0"/>
                          <a:ea typeface="宋体" panose="02010600030101010101" pitchFamily="2" charset="-122"/>
                        </a:rPr>
                        <a:t>T</a:t>
                      </a: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≥K</a:t>
                      </a:r>
                      <a:r>
                        <a:rPr kumimoji="1" lang="en-US" altLang="zh-CN" sz="1800" b="0" i="1" u="none" strike="noStrike" cap="none" normalizeH="0" baseline="-2500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a:t>
                      </a:r>
                    </a:p>
                  </a:txBody>
                  <a:tcPr horzOverflow="overflow">
                    <a:lnL cap="flat">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a:t>
                      </a:r>
                      <a:endParaRPr kumimoji="1" lang="en-US" altLang="zh-CN" sz="1800" b="0" i="1" u="none" strike="noStrike" cap="none" normalizeH="0" baseline="-25000" dirty="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a:t>
                      </a:r>
                      <a:endParaRPr kumimoji="1" lang="en-US" altLang="zh-CN" sz="1800" b="0" i="1" u="none" strike="noStrike" cap="none" normalizeH="0" baseline="-25000" dirty="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a:t>
                      </a:r>
                    </a:p>
                  </a:txBody>
                  <a:tcPr horzOverflow="overflow">
                    <a:lnL>
                      <a:noFill/>
                    </a:lnL>
                    <a:lnR cap="flat">
                      <a:noFill/>
                    </a:lnR>
                    <a:ln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3557747548"/>
                  </a:ext>
                </a:extLst>
              </a:tr>
            </a:tbl>
          </a:graphicData>
        </a:graphic>
      </p:graphicFrame>
      <p:sp>
        <p:nvSpPr>
          <p:cNvPr id="17597" name="Text Box 189"/>
          <p:cNvSpPr txBox="1">
            <a:spLocks noChangeArrowheads="1"/>
          </p:cNvSpPr>
          <p:nvPr/>
        </p:nvSpPr>
        <p:spPr bwMode="auto">
          <a:xfrm>
            <a:off x="2555875" y="620713"/>
            <a:ext cx="3841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800" b="0" dirty="0"/>
              <a:t>由看跌期权所构造的熊市差价的收益</a:t>
            </a:r>
          </a:p>
        </p:txBody>
      </p:sp>
      <p:grpSp>
        <p:nvGrpSpPr>
          <p:cNvPr id="17598" name="Group 19"/>
          <p:cNvGrpSpPr>
            <a:grpSpLocks/>
          </p:cNvGrpSpPr>
          <p:nvPr/>
        </p:nvGrpSpPr>
        <p:grpSpPr bwMode="auto">
          <a:xfrm>
            <a:off x="2268538" y="2608263"/>
            <a:ext cx="4522787" cy="3413125"/>
            <a:chOff x="1091" y="1008"/>
            <a:chExt cx="3560" cy="2640"/>
          </a:xfrm>
        </p:grpSpPr>
        <p:sp>
          <p:nvSpPr>
            <p:cNvPr id="17599" name="Rectangle 3"/>
            <p:cNvSpPr>
              <a:spLocks noChangeArrowheads="1"/>
            </p:cNvSpPr>
            <p:nvPr/>
          </p:nvSpPr>
          <p:spPr bwMode="auto">
            <a:xfrm>
              <a:off x="1091" y="1008"/>
              <a:ext cx="2592" cy="1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kumimoji="1" sz="2400">
                  <a:solidFill>
                    <a:schemeClr val="tx1"/>
                  </a:solidFill>
                  <a:latin typeface="Times New Roman" panose="02020603050405020304" pitchFamily="18" charset="0"/>
                  <a:ea typeface="宋体" panose="02010600030101010101" pitchFamily="2" charset="-122"/>
                </a:defRPr>
              </a:lvl1pPr>
              <a:lvl2pPr marL="742950" indent="-285750">
                <a:defRPr kumimoji="1" sz="2400">
                  <a:solidFill>
                    <a:schemeClr val="tx1"/>
                  </a:solidFill>
                  <a:latin typeface="Times New Roman" panose="02020603050405020304" pitchFamily="18" charset="0"/>
                  <a:ea typeface="宋体" panose="02010600030101010101" pitchFamily="2" charset="-122"/>
                </a:defRPr>
              </a:lvl2pPr>
              <a:lvl3pPr marL="1143000" indent="-228600">
                <a:defRPr kumimoji="1" sz="2400">
                  <a:solidFill>
                    <a:schemeClr val="tx1"/>
                  </a:solidFill>
                  <a:latin typeface="Times New Roman" panose="02020603050405020304" pitchFamily="18" charset="0"/>
                  <a:ea typeface="宋体" panose="02010600030101010101" pitchFamily="2" charset="-122"/>
                </a:defRPr>
              </a:lvl3pPr>
              <a:lvl4pPr marL="1600200" indent="-228600">
                <a:defRPr kumimoji="1" sz="2400">
                  <a:solidFill>
                    <a:schemeClr val="tx1"/>
                  </a:solidFill>
                  <a:latin typeface="Times New Roman" panose="02020603050405020304" pitchFamily="18" charset="0"/>
                  <a:ea typeface="宋体" panose="02010600030101010101" pitchFamily="2" charset="-122"/>
                </a:defRPr>
              </a:lvl4pPr>
              <a:lvl5pPr marL="2057400" indent="-228600">
                <a:defRPr kumimoji="1" sz="2400">
                  <a:solidFill>
                    <a:schemeClr val="tx1"/>
                  </a:solidFill>
                  <a:latin typeface="Times New Roman" panose="02020603050405020304" pitchFamily="18" charset="0"/>
                  <a:ea typeface="宋体" panose="02010600030101010101" pitchFamily="2" charset="-122"/>
                </a:defRPr>
              </a:lvl5pPr>
              <a:lvl6pPr marL="25146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endParaRPr kumimoji="0" lang="zh-CN" altLang="zh-CN" sz="1800" b="0">
                <a:latin typeface="Arial" panose="020B0604020202020204" pitchFamily="34" charset="0"/>
              </a:endParaRPr>
            </a:p>
          </p:txBody>
        </p:sp>
        <p:sp>
          <p:nvSpPr>
            <p:cNvPr id="17600" name="Line 4"/>
            <p:cNvSpPr>
              <a:spLocks noChangeShapeType="1"/>
            </p:cNvSpPr>
            <p:nvPr/>
          </p:nvSpPr>
          <p:spPr bwMode="auto">
            <a:xfrm>
              <a:off x="1384" y="1344"/>
              <a:ext cx="0" cy="2304"/>
            </a:xfrm>
            <a:prstGeom prst="line">
              <a:avLst/>
            </a:prstGeom>
            <a:noFill/>
            <a:ln w="12700">
              <a:solidFill>
                <a:schemeClr val="tx1"/>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601" name="Line 5"/>
            <p:cNvSpPr>
              <a:spLocks noChangeShapeType="1"/>
            </p:cNvSpPr>
            <p:nvPr/>
          </p:nvSpPr>
          <p:spPr bwMode="auto">
            <a:xfrm>
              <a:off x="1384" y="2496"/>
              <a:ext cx="3264" cy="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602" name="Line 6"/>
            <p:cNvSpPr>
              <a:spLocks noChangeShapeType="1"/>
            </p:cNvSpPr>
            <p:nvPr/>
          </p:nvSpPr>
          <p:spPr bwMode="auto">
            <a:xfrm flipV="1">
              <a:off x="2536" y="2448"/>
              <a:ext cx="0" cy="48"/>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603" name="Line 7"/>
            <p:cNvSpPr>
              <a:spLocks noChangeShapeType="1"/>
            </p:cNvSpPr>
            <p:nvPr/>
          </p:nvSpPr>
          <p:spPr bwMode="auto">
            <a:xfrm flipV="1">
              <a:off x="3688" y="2448"/>
              <a:ext cx="0" cy="48"/>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604" name="Rectangle 8"/>
            <p:cNvSpPr>
              <a:spLocks noChangeArrowheads="1"/>
            </p:cNvSpPr>
            <p:nvPr/>
          </p:nvSpPr>
          <p:spPr bwMode="auto">
            <a:xfrm>
              <a:off x="2382" y="2477"/>
              <a:ext cx="325" cy="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kumimoji="1" sz="2400">
                  <a:solidFill>
                    <a:schemeClr val="tx1"/>
                  </a:solidFill>
                  <a:latin typeface="Times New Roman" panose="02020603050405020304" pitchFamily="18" charset="0"/>
                  <a:ea typeface="宋体" panose="02010600030101010101" pitchFamily="2" charset="-122"/>
                </a:defRPr>
              </a:lvl1pPr>
              <a:lvl2pPr marL="742950" indent="-285750">
                <a:defRPr kumimoji="1" sz="2400">
                  <a:solidFill>
                    <a:schemeClr val="tx1"/>
                  </a:solidFill>
                  <a:latin typeface="Times New Roman" panose="02020603050405020304" pitchFamily="18" charset="0"/>
                  <a:ea typeface="宋体" panose="02010600030101010101" pitchFamily="2" charset="-122"/>
                </a:defRPr>
              </a:lvl2pPr>
              <a:lvl3pPr marL="1143000" indent="-228600">
                <a:defRPr kumimoji="1" sz="2400">
                  <a:solidFill>
                    <a:schemeClr val="tx1"/>
                  </a:solidFill>
                  <a:latin typeface="Times New Roman" panose="02020603050405020304" pitchFamily="18" charset="0"/>
                  <a:ea typeface="宋体" panose="02010600030101010101" pitchFamily="2" charset="-122"/>
                </a:defRPr>
              </a:lvl3pPr>
              <a:lvl4pPr marL="1600200" indent="-228600">
                <a:defRPr kumimoji="1" sz="2400">
                  <a:solidFill>
                    <a:schemeClr val="tx1"/>
                  </a:solidFill>
                  <a:latin typeface="Times New Roman" panose="02020603050405020304" pitchFamily="18" charset="0"/>
                  <a:ea typeface="宋体" panose="02010600030101010101" pitchFamily="2" charset="-122"/>
                </a:defRPr>
              </a:lvl4pPr>
              <a:lvl5pPr marL="2057400" indent="-228600">
                <a:defRPr kumimoji="1" sz="2400">
                  <a:solidFill>
                    <a:schemeClr val="tx1"/>
                  </a:solidFill>
                  <a:latin typeface="Times New Roman" panose="02020603050405020304" pitchFamily="18" charset="0"/>
                  <a:ea typeface="宋体" panose="02010600030101010101" pitchFamily="2" charset="-122"/>
                </a:defRPr>
              </a:lvl5pPr>
              <a:lvl6pPr marL="25146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eaLnBrk="0" hangingPunct="0"/>
              <a:r>
                <a:rPr kumimoji="0" lang="en-US" altLang="zh-CN" sz="1800" b="0" i="1"/>
                <a:t>K</a:t>
              </a:r>
              <a:r>
                <a:rPr kumimoji="0" lang="en-US" altLang="zh-CN" sz="1800" b="0" i="1" baseline="-25000"/>
                <a:t>1</a:t>
              </a:r>
            </a:p>
          </p:txBody>
        </p:sp>
        <p:sp>
          <p:nvSpPr>
            <p:cNvPr id="17605" name="Rectangle 9"/>
            <p:cNvSpPr>
              <a:spLocks noChangeArrowheads="1"/>
            </p:cNvSpPr>
            <p:nvPr/>
          </p:nvSpPr>
          <p:spPr bwMode="auto">
            <a:xfrm>
              <a:off x="3534" y="2477"/>
              <a:ext cx="325" cy="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kumimoji="1" sz="2400">
                  <a:solidFill>
                    <a:schemeClr val="tx1"/>
                  </a:solidFill>
                  <a:latin typeface="Times New Roman" panose="02020603050405020304" pitchFamily="18" charset="0"/>
                  <a:ea typeface="宋体" panose="02010600030101010101" pitchFamily="2" charset="-122"/>
                </a:defRPr>
              </a:lvl1pPr>
              <a:lvl2pPr marL="742950" indent="-285750">
                <a:defRPr kumimoji="1" sz="2400">
                  <a:solidFill>
                    <a:schemeClr val="tx1"/>
                  </a:solidFill>
                  <a:latin typeface="Times New Roman" panose="02020603050405020304" pitchFamily="18" charset="0"/>
                  <a:ea typeface="宋体" panose="02010600030101010101" pitchFamily="2" charset="-122"/>
                </a:defRPr>
              </a:lvl2pPr>
              <a:lvl3pPr marL="1143000" indent="-228600">
                <a:defRPr kumimoji="1" sz="2400">
                  <a:solidFill>
                    <a:schemeClr val="tx1"/>
                  </a:solidFill>
                  <a:latin typeface="Times New Roman" panose="02020603050405020304" pitchFamily="18" charset="0"/>
                  <a:ea typeface="宋体" panose="02010600030101010101" pitchFamily="2" charset="-122"/>
                </a:defRPr>
              </a:lvl3pPr>
              <a:lvl4pPr marL="1600200" indent="-228600">
                <a:defRPr kumimoji="1" sz="2400">
                  <a:solidFill>
                    <a:schemeClr val="tx1"/>
                  </a:solidFill>
                  <a:latin typeface="Times New Roman" panose="02020603050405020304" pitchFamily="18" charset="0"/>
                  <a:ea typeface="宋体" panose="02010600030101010101" pitchFamily="2" charset="-122"/>
                </a:defRPr>
              </a:lvl4pPr>
              <a:lvl5pPr marL="2057400" indent="-228600">
                <a:defRPr kumimoji="1" sz="2400">
                  <a:solidFill>
                    <a:schemeClr val="tx1"/>
                  </a:solidFill>
                  <a:latin typeface="Times New Roman" panose="02020603050405020304" pitchFamily="18" charset="0"/>
                  <a:ea typeface="宋体" panose="02010600030101010101" pitchFamily="2" charset="-122"/>
                </a:defRPr>
              </a:lvl5pPr>
              <a:lvl6pPr marL="25146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eaLnBrk="0" hangingPunct="0"/>
              <a:r>
                <a:rPr kumimoji="0" lang="en-US" altLang="zh-CN" sz="1800" b="0" i="1"/>
                <a:t>K</a:t>
              </a:r>
              <a:r>
                <a:rPr kumimoji="0" lang="en-US" altLang="zh-CN" sz="1800" b="0" i="1" baseline="-25000"/>
                <a:t>2</a:t>
              </a:r>
            </a:p>
          </p:txBody>
        </p:sp>
        <p:sp>
          <p:nvSpPr>
            <p:cNvPr id="17606" name="Rectangle 10"/>
            <p:cNvSpPr>
              <a:spLocks noChangeArrowheads="1"/>
            </p:cNvSpPr>
            <p:nvPr/>
          </p:nvSpPr>
          <p:spPr bwMode="auto">
            <a:xfrm>
              <a:off x="1373" y="1373"/>
              <a:ext cx="505" cy="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kumimoji="1" sz="2400">
                  <a:solidFill>
                    <a:schemeClr val="tx1"/>
                  </a:solidFill>
                  <a:latin typeface="Times New Roman" panose="02020603050405020304" pitchFamily="18" charset="0"/>
                  <a:ea typeface="宋体" panose="02010600030101010101" pitchFamily="2" charset="-122"/>
                </a:defRPr>
              </a:lvl1pPr>
              <a:lvl2pPr marL="742950" indent="-285750">
                <a:defRPr kumimoji="1" sz="2400">
                  <a:solidFill>
                    <a:schemeClr val="tx1"/>
                  </a:solidFill>
                  <a:latin typeface="Times New Roman" panose="02020603050405020304" pitchFamily="18" charset="0"/>
                  <a:ea typeface="宋体" panose="02010600030101010101" pitchFamily="2" charset="-122"/>
                </a:defRPr>
              </a:lvl2pPr>
              <a:lvl3pPr marL="1143000" indent="-228600">
                <a:defRPr kumimoji="1" sz="2400">
                  <a:solidFill>
                    <a:schemeClr val="tx1"/>
                  </a:solidFill>
                  <a:latin typeface="Times New Roman" panose="02020603050405020304" pitchFamily="18" charset="0"/>
                  <a:ea typeface="宋体" panose="02010600030101010101" pitchFamily="2" charset="-122"/>
                </a:defRPr>
              </a:lvl3pPr>
              <a:lvl4pPr marL="1600200" indent="-228600">
                <a:defRPr kumimoji="1" sz="2400">
                  <a:solidFill>
                    <a:schemeClr val="tx1"/>
                  </a:solidFill>
                  <a:latin typeface="Times New Roman" panose="02020603050405020304" pitchFamily="18" charset="0"/>
                  <a:ea typeface="宋体" panose="02010600030101010101" pitchFamily="2" charset="-122"/>
                </a:defRPr>
              </a:lvl4pPr>
              <a:lvl5pPr marL="2057400" indent="-228600">
                <a:defRPr kumimoji="1" sz="2400">
                  <a:solidFill>
                    <a:schemeClr val="tx1"/>
                  </a:solidFill>
                  <a:latin typeface="Times New Roman" panose="02020603050405020304" pitchFamily="18" charset="0"/>
                  <a:ea typeface="宋体" panose="02010600030101010101" pitchFamily="2" charset="-122"/>
                </a:defRPr>
              </a:lvl5pPr>
              <a:lvl6pPr marL="25146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eaLnBrk="0" hangingPunct="0"/>
              <a:r>
                <a:rPr kumimoji="0" lang="zh-CN" altLang="en-US" sz="1800" b="0">
                  <a:solidFill>
                    <a:srgbClr val="000066"/>
                  </a:solidFill>
                  <a:latin typeface="Arial" panose="020B0604020202020204" pitchFamily="34" charset="0"/>
                </a:rPr>
                <a:t>利润</a:t>
              </a:r>
            </a:p>
          </p:txBody>
        </p:sp>
        <p:sp>
          <p:nvSpPr>
            <p:cNvPr id="17607" name="Rectangle 11"/>
            <p:cNvSpPr>
              <a:spLocks noChangeArrowheads="1"/>
            </p:cNvSpPr>
            <p:nvPr/>
          </p:nvSpPr>
          <p:spPr bwMode="auto">
            <a:xfrm>
              <a:off x="4350" y="2477"/>
              <a:ext cx="301" cy="2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kumimoji="1" sz="2400">
                  <a:solidFill>
                    <a:schemeClr val="tx1"/>
                  </a:solidFill>
                  <a:latin typeface="Times New Roman" panose="02020603050405020304" pitchFamily="18" charset="0"/>
                  <a:ea typeface="宋体" panose="02010600030101010101" pitchFamily="2" charset="-122"/>
                </a:defRPr>
              </a:lvl1pPr>
              <a:lvl2pPr marL="742950" indent="-285750">
                <a:defRPr kumimoji="1" sz="2400">
                  <a:solidFill>
                    <a:schemeClr val="tx1"/>
                  </a:solidFill>
                  <a:latin typeface="Times New Roman" panose="02020603050405020304" pitchFamily="18" charset="0"/>
                  <a:ea typeface="宋体" panose="02010600030101010101" pitchFamily="2" charset="-122"/>
                </a:defRPr>
              </a:lvl2pPr>
              <a:lvl3pPr marL="1143000" indent="-228600">
                <a:defRPr kumimoji="1" sz="2400">
                  <a:solidFill>
                    <a:schemeClr val="tx1"/>
                  </a:solidFill>
                  <a:latin typeface="Times New Roman" panose="02020603050405020304" pitchFamily="18" charset="0"/>
                  <a:ea typeface="宋体" panose="02010600030101010101" pitchFamily="2" charset="-122"/>
                </a:defRPr>
              </a:lvl3pPr>
              <a:lvl4pPr marL="1600200" indent="-228600">
                <a:defRPr kumimoji="1" sz="2400">
                  <a:solidFill>
                    <a:schemeClr val="tx1"/>
                  </a:solidFill>
                  <a:latin typeface="Times New Roman" panose="02020603050405020304" pitchFamily="18" charset="0"/>
                  <a:ea typeface="宋体" panose="02010600030101010101" pitchFamily="2" charset="-122"/>
                </a:defRPr>
              </a:lvl4pPr>
              <a:lvl5pPr marL="2057400" indent="-228600">
                <a:defRPr kumimoji="1" sz="2400">
                  <a:solidFill>
                    <a:schemeClr val="tx1"/>
                  </a:solidFill>
                  <a:latin typeface="Times New Roman" panose="02020603050405020304" pitchFamily="18" charset="0"/>
                  <a:ea typeface="宋体" panose="02010600030101010101" pitchFamily="2" charset="-122"/>
                </a:defRPr>
              </a:lvl5pPr>
              <a:lvl6pPr marL="25146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eaLnBrk="0" hangingPunct="0"/>
              <a:r>
                <a:rPr kumimoji="0" lang="en-US" altLang="zh-CN" sz="1800" b="0" i="1"/>
                <a:t>S</a:t>
              </a:r>
              <a:r>
                <a:rPr kumimoji="0" lang="en-US" altLang="zh-CN" sz="1800" b="0" i="1" baseline="-25000"/>
                <a:t>T</a:t>
              </a:r>
            </a:p>
          </p:txBody>
        </p:sp>
        <p:sp>
          <p:nvSpPr>
            <p:cNvPr id="17608" name="Line 12"/>
            <p:cNvSpPr>
              <a:spLocks noChangeShapeType="1"/>
            </p:cNvSpPr>
            <p:nvPr/>
          </p:nvSpPr>
          <p:spPr bwMode="auto">
            <a:xfrm>
              <a:off x="1390" y="1920"/>
              <a:ext cx="1152" cy="0"/>
            </a:xfrm>
            <a:prstGeom prst="line">
              <a:avLst/>
            </a:prstGeom>
            <a:noFill/>
            <a:ln w="25400">
              <a:solidFill>
                <a:srgbClr val="FF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609" name="Line 13"/>
            <p:cNvSpPr>
              <a:spLocks noChangeShapeType="1"/>
            </p:cNvSpPr>
            <p:nvPr/>
          </p:nvSpPr>
          <p:spPr bwMode="auto">
            <a:xfrm>
              <a:off x="2542" y="1920"/>
              <a:ext cx="1152" cy="1152"/>
            </a:xfrm>
            <a:prstGeom prst="line">
              <a:avLst/>
            </a:prstGeom>
            <a:noFill/>
            <a:ln w="25400">
              <a:solidFill>
                <a:srgbClr val="FF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610" name="Line 14"/>
            <p:cNvSpPr>
              <a:spLocks noChangeShapeType="1"/>
            </p:cNvSpPr>
            <p:nvPr/>
          </p:nvSpPr>
          <p:spPr bwMode="auto">
            <a:xfrm>
              <a:off x="3694" y="3072"/>
              <a:ext cx="816" cy="0"/>
            </a:xfrm>
            <a:prstGeom prst="line">
              <a:avLst/>
            </a:prstGeom>
            <a:noFill/>
            <a:ln w="25400">
              <a:solidFill>
                <a:srgbClr val="FF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611" name="Line 15"/>
            <p:cNvSpPr>
              <a:spLocks noChangeShapeType="1"/>
            </p:cNvSpPr>
            <p:nvPr/>
          </p:nvSpPr>
          <p:spPr bwMode="auto">
            <a:xfrm flipH="1" flipV="1">
              <a:off x="1824" y="1488"/>
              <a:ext cx="1872" cy="1872"/>
            </a:xfrm>
            <a:prstGeom prst="line">
              <a:avLst/>
            </a:prstGeom>
            <a:noFill/>
            <a:ln w="12700">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612" name="Line 16"/>
            <p:cNvSpPr>
              <a:spLocks noChangeShapeType="1"/>
            </p:cNvSpPr>
            <p:nvPr/>
          </p:nvSpPr>
          <p:spPr bwMode="auto">
            <a:xfrm>
              <a:off x="3696" y="3360"/>
              <a:ext cx="816" cy="0"/>
            </a:xfrm>
            <a:prstGeom prst="line">
              <a:avLst/>
            </a:prstGeom>
            <a:noFill/>
            <a:ln w="12700">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613" name="Line 17"/>
            <p:cNvSpPr>
              <a:spLocks noChangeShapeType="1"/>
            </p:cNvSpPr>
            <p:nvPr/>
          </p:nvSpPr>
          <p:spPr bwMode="auto">
            <a:xfrm flipH="1">
              <a:off x="1392" y="2208"/>
              <a:ext cx="1152" cy="1152"/>
            </a:xfrm>
            <a:prstGeom prst="line">
              <a:avLst/>
            </a:prstGeom>
            <a:noFill/>
            <a:ln w="12700">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7614" name="Line 18"/>
            <p:cNvSpPr>
              <a:spLocks noChangeShapeType="1"/>
            </p:cNvSpPr>
            <p:nvPr/>
          </p:nvSpPr>
          <p:spPr bwMode="auto">
            <a:xfrm>
              <a:off x="2544" y="2208"/>
              <a:ext cx="1968" cy="0"/>
            </a:xfrm>
            <a:prstGeom prst="line">
              <a:avLst/>
            </a:prstGeom>
            <a:noFill/>
            <a:ln w="12700">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grpSp>
    </p:spTree>
    <p:extLst>
      <p:ext uri="{BB962C8B-B14F-4D97-AF65-F5344CB8AC3E}">
        <p14:creationId xmlns:p14="http://schemas.microsoft.com/office/powerpoint/2010/main" val="10449348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12</a:t>
            </a:fld>
            <a:endParaRPr lang="en-US" altLang="en-US"/>
          </a:p>
        </p:txBody>
      </p:sp>
      <p:sp>
        <p:nvSpPr>
          <p:cNvPr id="7173" name="Rectangle 2"/>
          <p:cNvSpPr>
            <a:spLocks noGrp="1" noChangeArrowheads="1"/>
          </p:cNvSpPr>
          <p:nvPr>
            <p:ph type="title"/>
          </p:nvPr>
        </p:nvSpPr>
        <p:spPr>
          <a:xfrm>
            <a:off x="457200" y="296652"/>
            <a:ext cx="8133590" cy="674120"/>
          </a:xfrm>
        </p:spPr>
        <p:txBody>
          <a:bodyPr/>
          <a:lstStyle/>
          <a:p>
            <a:pPr algn="ctr" eaLnBrk="1" hangingPunct="1"/>
            <a:r>
              <a:rPr lang="en-US" altLang="zh-CN" sz="3600" dirty="0" smtClean="0">
                <a:latin typeface="华文楷体" panose="02010600040101010101" pitchFamily="2" charset="-122"/>
                <a:ea typeface="华文楷体" panose="02010600040101010101" pitchFamily="2" charset="-122"/>
              </a:rPr>
              <a:t>3</a:t>
            </a:r>
            <a:r>
              <a:rPr lang="zh-CN" altLang="en-US" sz="3600" dirty="0" smtClean="0">
                <a:latin typeface="华文楷体" panose="02010600040101010101" pitchFamily="2" charset="-122"/>
                <a:ea typeface="华文楷体" panose="02010600040101010101" pitchFamily="2" charset="-122"/>
              </a:rPr>
              <a:t>、日历</a:t>
            </a:r>
            <a:r>
              <a:rPr lang="zh-CN" altLang="en-US" sz="3600" dirty="0" smtClean="0">
                <a:latin typeface="华文楷体" panose="02010600040101010101" pitchFamily="2" charset="-122"/>
                <a:ea typeface="华文楷体" panose="02010600040101010101" pitchFamily="2" charset="-122"/>
              </a:rPr>
              <a:t>差价</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7" name="Rectangle 3"/>
          <p:cNvSpPr txBox="1">
            <a:spLocks noChangeArrowheads="1"/>
          </p:cNvSpPr>
          <p:nvPr/>
        </p:nvSpPr>
        <p:spPr bwMode="auto">
          <a:xfrm>
            <a:off x="361190" y="970772"/>
            <a:ext cx="8229600" cy="5158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zh-CN" altLang="en-US" sz="2800" dirty="0" smtClean="0">
                <a:latin typeface="华文楷体" panose="02010600040101010101" pitchFamily="2" charset="-122"/>
                <a:ea typeface="华文楷体" panose="02010600040101010101" pitchFamily="2" charset="-122"/>
              </a:rPr>
              <a:t>日历差价</a:t>
            </a:r>
            <a:r>
              <a:rPr lang="en-US" altLang="zh-CN" sz="2800" dirty="0" smtClean="0">
                <a:latin typeface="华文楷体" panose="02010600040101010101" pitchFamily="2" charset="-122"/>
                <a:ea typeface="华文楷体" panose="02010600040101010101" pitchFamily="2" charset="-122"/>
              </a:rPr>
              <a:t>(calendar spread)</a:t>
            </a:r>
            <a:r>
              <a:rPr lang="zh-CN" altLang="en-US" sz="2800" dirty="0" smtClean="0">
                <a:latin typeface="华文楷体" panose="02010600040101010101" pitchFamily="2" charset="-122"/>
                <a:ea typeface="华文楷体" panose="02010600040101010101" pitchFamily="2" charset="-122"/>
              </a:rPr>
              <a:t>又称时间差价</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1. </a:t>
            </a:r>
            <a:r>
              <a:rPr lang="zh-CN" altLang="en-US" sz="2800" dirty="0" smtClean="0">
                <a:latin typeface="华文楷体" panose="02010600040101010101" pitchFamily="2" charset="-122"/>
                <a:ea typeface="华文楷体" panose="02010600040101010101" pitchFamily="2" charset="-122"/>
              </a:rPr>
              <a:t>买入期限较长的期权（远期期权）</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2. </a:t>
            </a:r>
            <a:r>
              <a:rPr lang="zh-CN" altLang="en-US" sz="2800" dirty="0" smtClean="0">
                <a:latin typeface="华文楷体" panose="02010600040101010101" pitchFamily="2" charset="-122"/>
                <a:ea typeface="华文楷体" panose="02010600040101010101" pitchFamily="2" charset="-122"/>
              </a:rPr>
              <a:t>卖出期限较短的期权（近期期权）</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3. </a:t>
            </a:r>
            <a:r>
              <a:rPr lang="zh-CN" altLang="en-US" sz="2800" dirty="0">
                <a:latin typeface="华文楷体" panose="02010600040101010101" pitchFamily="2" charset="-122"/>
                <a:ea typeface="华文楷体" panose="02010600040101010101" pitchFamily="2" charset="-122"/>
              </a:rPr>
              <a:t>远</a:t>
            </a:r>
            <a:r>
              <a:rPr lang="zh-CN" altLang="en-US" sz="2800" dirty="0" smtClean="0">
                <a:latin typeface="华文楷体" panose="02010600040101010101" pitchFamily="2" charset="-122"/>
                <a:ea typeface="华文楷体" panose="02010600040101010101" pitchFamily="2" charset="-122"/>
              </a:rPr>
              <a:t>期期权有更高的时间价值，因此需要初始投资</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4. </a:t>
            </a:r>
            <a:r>
              <a:rPr lang="zh-CN" altLang="en-US" sz="2800" dirty="0" smtClean="0">
                <a:latin typeface="华文楷体" panose="02010600040101010101" pitchFamily="2" charset="-122"/>
                <a:ea typeface="华文楷体" panose="02010600040101010101" pitchFamily="2" charset="-122"/>
              </a:rPr>
              <a:t>随着时间推移，近期期权时间价值衰减更快，因此可获益</a:t>
            </a:r>
            <a:endParaRPr lang="en-US" altLang="zh-CN" sz="2800" dirty="0" smtClean="0">
              <a:latin typeface="华文楷体" panose="02010600040101010101" pitchFamily="2" charset="-122"/>
              <a:ea typeface="华文楷体" panose="02010600040101010101" pitchFamily="2" charset="-122"/>
            </a:endParaRPr>
          </a:p>
        </p:txBody>
      </p:sp>
      <p:grpSp>
        <p:nvGrpSpPr>
          <p:cNvPr id="8" name="组合 7"/>
          <p:cNvGrpSpPr>
            <a:grpSpLocks/>
          </p:cNvGrpSpPr>
          <p:nvPr/>
        </p:nvGrpSpPr>
        <p:grpSpPr bwMode="auto">
          <a:xfrm>
            <a:off x="2411759" y="3537012"/>
            <a:ext cx="4824537" cy="2484276"/>
            <a:chOff x="0" y="0"/>
            <a:chExt cx="4860" cy="3120"/>
          </a:xfrm>
        </p:grpSpPr>
        <p:sp>
          <p:nvSpPr>
            <p:cNvPr id="9" name="AutoShape 162"/>
            <p:cNvSpPr>
              <a:spLocks noChangeAspect="1" noChangeArrowheads="1" noTextEdit="1"/>
            </p:cNvSpPr>
            <p:nvPr/>
          </p:nvSpPr>
          <p:spPr bwMode="auto">
            <a:xfrm>
              <a:off x="0" y="0"/>
              <a:ext cx="4860" cy="3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zh-CN" altLang="en-US"/>
            </a:p>
          </p:txBody>
        </p:sp>
        <p:sp>
          <p:nvSpPr>
            <p:cNvPr id="10" name="Text Box 163"/>
            <p:cNvSpPr txBox="1">
              <a:spLocks noChangeArrowheads="1"/>
            </p:cNvSpPr>
            <p:nvPr/>
          </p:nvSpPr>
          <p:spPr bwMode="auto">
            <a:xfrm>
              <a:off x="4320" y="2028"/>
              <a:ext cx="54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en-US" sz="900">
                  <a:solidFill>
                    <a:srgbClr val="282828"/>
                  </a:solidFill>
                  <a:effectLst/>
                  <a:latin typeface="Verdana" panose="020B0604030504040204" pitchFamily="34" charset="0"/>
                  <a:ea typeface="宋体" panose="02010600030101010101" pitchFamily="2" charset="-122"/>
                  <a:cs typeface="Arial" panose="020B0604020202020204" pitchFamily="34" charset="0"/>
                </a:rPr>
                <a:t>S</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cxnSp>
          <p:nvCxnSpPr>
            <p:cNvPr id="11" name="Line 164"/>
            <p:cNvCxnSpPr>
              <a:cxnSpLocks noChangeShapeType="1"/>
            </p:cNvCxnSpPr>
            <p:nvPr/>
          </p:nvCxnSpPr>
          <p:spPr bwMode="auto">
            <a:xfrm>
              <a:off x="0" y="2028"/>
              <a:ext cx="4680"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2" name="Line 165"/>
            <p:cNvCxnSpPr>
              <a:cxnSpLocks noChangeShapeType="1"/>
            </p:cNvCxnSpPr>
            <p:nvPr/>
          </p:nvCxnSpPr>
          <p:spPr bwMode="auto">
            <a:xfrm flipV="1">
              <a:off x="360" y="156"/>
              <a:ext cx="1" cy="280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3" name="Line 166"/>
            <p:cNvCxnSpPr>
              <a:cxnSpLocks noChangeShapeType="1"/>
            </p:cNvCxnSpPr>
            <p:nvPr/>
          </p:nvCxnSpPr>
          <p:spPr bwMode="auto">
            <a:xfrm flipH="1" flipV="1">
              <a:off x="1980" y="936"/>
              <a:ext cx="1980" cy="2028"/>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cxnSp>
        <p:sp>
          <p:nvSpPr>
            <p:cNvPr id="14" name="Text Box 167"/>
            <p:cNvSpPr txBox="1">
              <a:spLocks noChangeArrowheads="1"/>
            </p:cNvSpPr>
            <p:nvPr/>
          </p:nvSpPr>
          <p:spPr bwMode="auto">
            <a:xfrm>
              <a:off x="1620" y="2028"/>
              <a:ext cx="54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en-US" sz="900">
                  <a:solidFill>
                    <a:srgbClr val="282828"/>
                  </a:solidFill>
                  <a:effectLst/>
                  <a:latin typeface="Verdana" panose="020B0604030504040204" pitchFamily="34" charset="0"/>
                  <a:ea typeface="宋体" panose="02010600030101010101" pitchFamily="2" charset="-122"/>
                  <a:cs typeface="Arial" panose="020B0604020202020204" pitchFamily="34" charset="0"/>
                </a:rPr>
                <a:t>K</a:t>
              </a:r>
              <a:r>
                <a:rPr lang="en-US" sz="900" baseline="-25000">
                  <a:solidFill>
                    <a:srgbClr val="282828"/>
                  </a:solidFill>
                  <a:effectLst/>
                  <a:latin typeface="Verdana" panose="020B0604030504040204" pitchFamily="34" charset="0"/>
                  <a:ea typeface="宋体" panose="02010600030101010101" pitchFamily="2" charset="-122"/>
                  <a:cs typeface="Arial" panose="020B0604020202020204" pitchFamily="34" charset="0"/>
                </a:rPr>
                <a:t>1</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cxnSp>
          <p:nvCxnSpPr>
            <p:cNvPr id="15" name="Line 168"/>
            <p:cNvCxnSpPr>
              <a:cxnSpLocks noChangeShapeType="1"/>
            </p:cNvCxnSpPr>
            <p:nvPr/>
          </p:nvCxnSpPr>
          <p:spPr bwMode="auto">
            <a:xfrm>
              <a:off x="360" y="936"/>
              <a:ext cx="1620" cy="1"/>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cxnSp>
        <p:cxnSp>
          <p:nvCxnSpPr>
            <p:cNvPr id="16" name="Line 169"/>
            <p:cNvCxnSpPr>
              <a:cxnSpLocks noChangeShapeType="1"/>
            </p:cNvCxnSpPr>
            <p:nvPr/>
          </p:nvCxnSpPr>
          <p:spPr bwMode="auto">
            <a:xfrm>
              <a:off x="2700" y="2340"/>
              <a:ext cx="1"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17" name="未知"/>
            <p:cNvSpPr>
              <a:spLocks/>
            </p:cNvSpPr>
            <p:nvPr/>
          </p:nvSpPr>
          <p:spPr bwMode="auto">
            <a:xfrm>
              <a:off x="540" y="1092"/>
              <a:ext cx="3060" cy="1716"/>
            </a:xfrm>
            <a:custGeom>
              <a:avLst/>
              <a:gdLst>
                <a:gd name="T0" fmla="*/ 0 w 3060"/>
                <a:gd name="T1" fmla="*/ 1716 h 1716"/>
                <a:gd name="T2" fmla="*/ 1260 w 3060"/>
                <a:gd name="T3" fmla="*/ 1404 h 1716"/>
                <a:gd name="T4" fmla="*/ 3060 w 3060"/>
                <a:gd name="T5" fmla="*/ 0 h 1716"/>
              </a:gdLst>
              <a:ahLst/>
              <a:cxnLst>
                <a:cxn ang="0">
                  <a:pos x="T0" y="T1"/>
                </a:cxn>
                <a:cxn ang="0">
                  <a:pos x="T2" y="T3"/>
                </a:cxn>
                <a:cxn ang="0">
                  <a:pos x="T4" y="T5"/>
                </a:cxn>
              </a:cxnLst>
              <a:rect l="0" t="0" r="r" b="b"/>
              <a:pathLst>
                <a:path w="3060" h="1716">
                  <a:moveTo>
                    <a:pt x="0" y="1716"/>
                  </a:moveTo>
                  <a:cubicBezTo>
                    <a:pt x="375" y="1703"/>
                    <a:pt x="750" y="1690"/>
                    <a:pt x="1260" y="1404"/>
                  </a:cubicBezTo>
                  <a:cubicBezTo>
                    <a:pt x="1770" y="1118"/>
                    <a:pt x="2760" y="234"/>
                    <a:pt x="3060" y="0"/>
                  </a:cubicBezTo>
                </a:path>
              </a:pathLst>
            </a:custGeom>
            <a:noFill/>
            <a:ln w="9525" cap="rnd" cmpd="sng">
              <a:solidFill>
                <a:srgbClr val="000000"/>
              </a:solidFill>
              <a:prstDash val="sysDot"/>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zh-CN" altLang="en-US"/>
            </a:p>
          </p:txBody>
        </p:sp>
        <p:sp>
          <p:nvSpPr>
            <p:cNvPr id="18" name="未知"/>
            <p:cNvSpPr>
              <a:spLocks/>
            </p:cNvSpPr>
            <p:nvPr/>
          </p:nvSpPr>
          <p:spPr bwMode="auto">
            <a:xfrm>
              <a:off x="900" y="1248"/>
              <a:ext cx="1080" cy="1404"/>
            </a:xfrm>
            <a:custGeom>
              <a:avLst/>
              <a:gdLst>
                <a:gd name="T0" fmla="*/ 0 w 1080"/>
                <a:gd name="T1" fmla="*/ 1404 h 1404"/>
                <a:gd name="T2" fmla="*/ 540 w 1080"/>
                <a:gd name="T3" fmla="*/ 1092 h 1404"/>
                <a:gd name="T4" fmla="*/ 1080 w 1080"/>
                <a:gd name="T5" fmla="*/ 0 h 1404"/>
              </a:gdLst>
              <a:ahLst/>
              <a:cxnLst>
                <a:cxn ang="0">
                  <a:pos x="T0" y="T1"/>
                </a:cxn>
                <a:cxn ang="0">
                  <a:pos x="T2" y="T3"/>
                </a:cxn>
                <a:cxn ang="0">
                  <a:pos x="T4" y="T5"/>
                </a:cxn>
              </a:cxnLst>
              <a:rect l="0" t="0" r="r" b="b"/>
              <a:pathLst>
                <a:path w="1080" h="1404">
                  <a:moveTo>
                    <a:pt x="0" y="1404"/>
                  </a:moveTo>
                  <a:cubicBezTo>
                    <a:pt x="180" y="1365"/>
                    <a:pt x="360" y="1326"/>
                    <a:pt x="540" y="1092"/>
                  </a:cubicBezTo>
                  <a:cubicBezTo>
                    <a:pt x="720" y="858"/>
                    <a:pt x="900" y="429"/>
                    <a:pt x="1080" y="0"/>
                  </a:cubicBezTo>
                </a:path>
              </a:pathLst>
            </a:custGeom>
            <a:noFill/>
            <a:ln w="9525"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zh-CN" altLang="en-US"/>
            </a:p>
          </p:txBody>
        </p:sp>
        <p:sp>
          <p:nvSpPr>
            <p:cNvPr id="19" name="未知"/>
            <p:cNvSpPr>
              <a:spLocks/>
            </p:cNvSpPr>
            <p:nvPr/>
          </p:nvSpPr>
          <p:spPr bwMode="auto">
            <a:xfrm>
              <a:off x="1980" y="1248"/>
              <a:ext cx="2160" cy="1248"/>
            </a:xfrm>
            <a:custGeom>
              <a:avLst/>
              <a:gdLst>
                <a:gd name="T0" fmla="*/ 0 w 2160"/>
                <a:gd name="T1" fmla="*/ 0 h 1248"/>
                <a:gd name="T2" fmla="*/ 360 w 2160"/>
                <a:gd name="T3" fmla="*/ 312 h 1248"/>
                <a:gd name="T4" fmla="*/ 2160 w 2160"/>
                <a:gd name="T5" fmla="*/ 1248 h 1248"/>
              </a:gdLst>
              <a:ahLst/>
              <a:cxnLst>
                <a:cxn ang="0">
                  <a:pos x="T0" y="T1"/>
                </a:cxn>
                <a:cxn ang="0">
                  <a:pos x="T2" y="T3"/>
                </a:cxn>
                <a:cxn ang="0">
                  <a:pos x="T4" y="T5"/>
                </a:cxn>
              </a:cxnLst>
              <a:rect l="0" t="0" r="r" b="b"/>
              <a:pathLst>
                <a:path w="2160" h="1248">
                  <a:moveTo>
                    <a:pt x="0" y="0"/>
                  </a:moveTo>
                  <a:cubicBezTo>
                    <a:pt x="0" y="52"/>
                    <a:pt x="0" y="104"/>
                    <a:pt x="360" y="312"/>
                  </a:cubicBezTo>
                  <a:cubicBezTo>
                    <a:pt x="720" y="520"/>
                    <a:pt x="1440" y="884"/>
                    <a:pt x="2160" y="1248"/>
                  </a:cubicBezTo>
                </a:path>
              </a:pathLst>
            </a:custGeom>
            <a:noFill/>
            <a:ln w="9525" cmpd="sng">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zh-CN" altLang="en-US"/>
            </a:p>
          </p:txBody>
        </p:sp>
      </p:grpSp>
    </p:spTree>
    <p:extLst>
      <p:ext uri="{BB962C8B-B14F-4D97-AF65-F5344CB8AC3E}">
        <p14:creationId xmlns:p14="http://schemas.microsoft.com/office/powerpoint/2010/main" val="38537556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13</a:t>
            </a:fld>
            <a:endParaRPr lang="en-US" altLang="en-US"/>
          </a:p>
        </p:txBody>
      </p:sp>
      <p:sp>
        <p:nvSpPr>
          <p:cNvPr id="7173" name="Rectangle 2"/>
          <p:cNvSpPr>
            <a:spLocks noGrp="1" noChangeArrowheads="1"/>
          </p:cNvSpPr>
          <p:nvPr>
            <p:ph type="title"/>
          </p:nvPr>
        </p:nvSpPr>
        <p:spPr>
          <a:xfrm>
            <a:off x="457200" y="224644"/>
            <a:ext cx="8543292" cy="753283"/>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（二）组合</a:t>
            </a:r>
            <a:r>
              <a:rPr lang="zh-CN" altLang="en-US" sz="3600" dirty="0" smtClean="0">
                <a:latin typeface="华文楷体" panose="02010600040101010101" pitchFamily="2" charset="-122"/>
                <a:ea typeface="华文楷体" panose="02010600040101010101" pitchFamily="2" charset="-122"/>
              </a:rPr>
              <a:t>交易</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7" name="Rectangle 3"/>
          <p:cNvSpPr txBox="1">
            <a:spLocks noChangeArrowheads="1"/>
          </p:cNvSpPr>
          <p:nvPr/>
        </p:nvSpPr>
        <p:spPr bwMode="auto">
          <a:xfrm>
            <a:off x="506059" y="872717"/>
            <a:ext cx="8229600" cy="5264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zh-CN" altLang="en-US" sz="2800" dirty="0" smtClean="0">
                <a:latin typeface="华文楷体" panose="02010600040101010101" pitchFamily="2" charset="-122"/>
                <a:ea typeface="华文楷体" panose="02010600040101010101" pitchFamily="2" charset="-122"/>
              </a:rPr>
              <a:t>组合</a:t>
            </a:r>
            <a:r>
              <a:rPr lang="en-US" altLang="zh-CN" sz="2800" dirty="0" smtClean="0">
                <a:latin typeface="华文楷体" panose="02010600040101010101" pitchFamily="2" charset="-122"/>
                <a:ea typeface="华文楷体" panose="02010600040101010101" pitchFamily="2" charset="-122"/>
              </a:rPr>
              <a:t>(Combination)</a:t>
            </a:r>
            <a:r>
              <a:rPr lang="zh-CN" altLang="en-US" sz="2800" dirty="0" smtClean="0">
                <a:latin typeface="华文楷体" panose="02010600040101010101" pitchFamily="2" charset="-122"/>
                <a:ea typeface="华文楷体" panose="02010600040101010101" pitchFamily="2" charset="-122"/>
              </a:rPr>
              <a:t>指将两个或</a:t>
            </a:r>
            <a:r>
              <a:rPr lang="zh-CN" altLang="en-US" sz="2800" dirty="0">
                <a:latin typeface="华文楷体" panose="02010600040101010101" pitchFamily="2" charset="-122"/>
                <a:ea typeface="华文楷体" panose="02010600040101010101" pitchFamily="2" charset="-122"/>
              </a:rPr>
              <a:t>更多</a:t>
            </a:r>
            <a:r>
              <a:rPr lang="zh-CN" altLang="en-US" sz="2800" dirty="0" smtClean="0">
                <a:latin typeface="华文楷体" panose="02010600040101010101" pitchFamily="2" charset="-122"/>
                <a:ea typeface="华文楷体" panose="02010600040101010101" pitchFamily="2" charset="-122"/>
              </a:rPr>
              <a:t>个不同</a:t>
            </a:r>
            <a:r>
              <a:rPr lang="zh-CN" altLang="en-US" sz="2800" dirty="0">
                <a:latin typeface="华文楷体" panose="02010600040101010101" pitchFamily="2" charset="-122"/>
                <a:ea typeface="华文楷体" panose="02010600040101010101" pitchFamily="2" charset="-122"/>
              </a:rPr>
              <a:t>类型的期权组合在一起的交易策略</a:t>
            </a:r>
            <a:endParaRPr lang="en-US" altLang="zh-CN" sz="2800" dirty="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等量与不等量同价跨式组合</a:t>
            </a:r>
            <a:r>
              <a:rPr lang="en-US" altLang="zh-CN" sz="2800" dirty="0" smtClean="0">
                <a:latin typeface="华文楷体" panose="02010600040101010101" pitchFamily="2" charset="-122"/>
                <a:ea typeface="华文楷体" panose="02010600040101010101" pitchFamily="2" charset="-122"/>
              </a:rPr>
              <a:t>(Straddle)</a:t>
            </a:r>
          </a:p>
          <a:p>
            <a:pPr marL="0" indent="0" eaLnBrk="1" hangingPunct="1">
              <a:buNone/>
            </a:pPr>
            <a:r>
              <a:rPr lang="en-US" altLang="zh-CN" sz="2800" dirty="0" smtClean="0">
                <a:latin typeface="华文楷体" panose="02010600040101010101" pitchFamily="2" charset="-122"/>
                <a:ea typeface="华文楷体" panose="02010600040101010101" pitchFamily="2" charset="-122"/>
              </a:rPr>
              <a:t>1. </a:t>
            </a:r>
            <a:r>
              <a:rPr lang="zh-CN" altLang="en-US" sz="2800" dirty="0" smtClean="0">
                <a:latin typeface="华文楷体" panose="02010600040101010101" pitchFamily="2" charset="-122"/>
                <a:ea typeface="华文楷体" panose="02010600040101010101" pitchFamily="2" charset="-122"/>
              </a:rPr>
              <a:t>同时买入相同标的物、相同执行价格、相同期限的看涨期权与看跌期权</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2. </a:t>
            </a:r>
            <a:r>
              <a:rPr lang="zh-CN" altLang="en-US" sz="2800" dirty="0" smtClean="0">
                <a:latin typeface="华文楷体" panose="02010600040101010101" pitchFamily="2" charset="-122"/>
                <a:ea typeface="华文楷体" panose="02010600040101010101" pitchFamily="2" charset="-122"/>
              </a:rPr>
              <a:t>投资者预期股价将有大幅变动，但不能确定变动方向</a:t>
            </a:r>
            <a:endParaRPr lang="en-US" altLang="zh-CN" sz="2800" dirty="0" smtClean="0">
              <a:latin typeface="华文楷体" panose="02010600040101010101" pitchFamily="2" charset="-122"/>
              <a:ea typeface="华文楷体" panose="02010600040101010101" pitchFamily="2" charset="-122"/>
            </a:endParaRPr>
          </a:p>
        </p:txBody>
      </p:sp>
      <p:grpSp>
        <p:nvGrpSpPr>
          <p:cNvPr id="8" name="组合 7"/>
          <p:cNvGrpSpPr>
            <a:grpSpLocks/>
          </p:cNvGrpSpPr>
          <p:nvPr/>
        </p:nvGrpSpPr>
        <p:grpSpPr bwMode="auto">
          <a:xfrm>
            <a:off x="1886450" y="3801103"/>
            <a:ext cx="5421801" cy="2376264"/>
            <a:chOff x="0" y="0"/>
            <a:chExt cx="8100" cy="3588"/>
          </a:xfrm>
        </p:grpSpPr>
        <p:sp>
          <p:nvSpPr>
            <p:cNvPr id="9" name="AutoShape 134"/>
            <p:cNvSpPr>
              <a:spLocks noChangeAspect="1" noChangeArrowheads="1" noTextEdit="1"/>
            </p:cNvSpPr>
            <p:nvPr/>
          </p:nvSpPr>
          <p:spPr bwMode="auto">
            <a:xfrm>
              <a:off x="0" y="0"/>
              <a:ext cx="8100" cy="3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zh-CN" altLang="en-US"/>
            </a:p>
          </p:txBody>
        </p:sp>
        <p:cxnSp>
          <p:nvCxnSpPr>
            <p:cNvPr id="10" name="Line 135"/>
            <p:cNvCxnSpPr>
              <a:cxnSpLocks noChangeShapeType="1"/>
            </p:cNvCxnSpPr>
            <p:nvPr/>
          </p:nvCxnSpPr>
          <p:spPr bwMode="auto">
            <a:xfrm flipV="1">
              <a:off x="900" y="0"/>
              <a:ext cx="1" cy="327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1" name="Line 136"/>
            <p:cNvCxnSpPr>
              <a:cxnSpLocks noChangeShapeType="1"/>
            </p:cNvCxnSpPr>
            <p:nvPr/>
          </p:nvCxnSpPr>
          <p:spPr bwMode="auto">
            <a:xfrm>
              <a:off x="180" y="2028"/>
              <a:ext cx="3420"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2" name="Text Box 137"/>
            <p:cNvSpPr txBox="1">
              <a:spLocks noChangeArrowheads="1"/>
            </p:cNvSpPr>
            <p:nvPr/>
          </p:nvSpPr>
          <p:spPr bwMode="auto">
            <a:xfrm>
              <a:off x="180" y="312"/>
              <a:ext cx="72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zh-CN" sz="900">
                  <a:solidFill>
                    <a:srgbClr val="282828"/>
                  </a:solidFill>
                  <a:effectLst/>
                  <a:latin typeface="Verdana" panose="020B0604030504040204" pitchFamily="34" charset="0"/>
                  <a:ea typeface="宋体" panose="02010600030101010101" pitchFamily="2" charset="-122"/>
                  <a:cs typeface="Arial" panose="020B0604020202020204" pitchFamily="34" charset="0"/>
                </a:rPr>
                <a:t>损益</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cxnSp>
          <p:nvCxnSpPr>
            <p:cNvPr id="13" name="Line 138"/>
            <p:cNvCxnSpPr>
              <a:cxnSpLocks noChangeShapeType="1"/>
            </p:cNvCxnSpPr>
            <p:nvPr/>
          </p:nvCxnSpPr>
          <p:spPr bwMode="auto">
            <a:xfrm>
              <a:off x="1980" y="2496"/>
              <a:ext cx="90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4" name="Line 139"/>
            <p:cNvCxnSpPr>
              <a:cxnSpLocks noChangeShapeType="1"/>
            </p:cNvCxnSpPr>
            <p:nvPr/>
          </p:nvCxnSpPr>
          <p:spPr bwMode="auto">
            <a:xfrm flipH="1" flipV="1">
              <a:off x="1080" y="1404"/>
              <a:ext cx="900" cy="109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5" name="Line 140"/>
            <p:cNvCxnSpPr>
              <a:cxnSpLocks noChangeShapeType="1"/>
            </p:cNvCxnSpPr>
            <p:nvPr/>
          </p:nvCxnSpPr>
          <p:spPr bwMode="auto">
            <a:xfrm>
              <a:off x="1980" y="2028"/>
              <a:ext cx="1" cy="468"/>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cxnSp>
        <p:sp>
          <p:nvSpPr>
            <p:cNvPr id="16" name="Text Box 141"/>
            <p:cNvSpPr txBox="1">
              <a:spLocks noChangeArrowheads="1"/>
            </p:cNvSpPr>
            <p:nvPr/>
          </p:nvSpPr>
          <p:spPr bwMode="auto">
            <a:xfrm>
              <a:off x="2160" y="936"/>
              <a:ext cx="126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zh-CN" sz="900" dirty="0">
                  <a:solidFill>
                    <a:srgbClr val="282828"/>
                  </a:solidFill>
                  <a:effectLst/>
                  <a:latin typeface="Verdana" panose="020B0604030504040204" pitchFamily="34" charset="0"/>
                  <a:ea typeface="宋体" panose="02010600030101010101" pitchFamily="2" charset="-122"/>
                  <a:cs typeface="Arial" panose="020B0604020202020204" pitchFamily="34" charset="0"/>
                </a:rPr>
                <a:t>多头看涨</a:t>
              </a:r>
              <a:endParaRPr lang="zh-CN" sz="700" dirty="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17" name="Text Box 142"/>
            <p:cNvSpPr txBox="1">
              <a:spLocks noChangeArrowheads="1"/>
            </p:cNvSpPr>
            <p:nvPr/>
          </p:nvSpPr>
          <p:spPr bwMode="auto">
            <a:xfrm>
              <a:off x="890" y="922"/>
              <a:ext cx="144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zh-CN" sz="900">
                  <a:solidFill>
                    <a:srgbClr val="282828"/>
                  </a:solidFill>
                  <a:effectLst/>
                  <a:latin typeface="Verdana" panose="020B0604030504040204" pitchFamily="34" charset="0"/>
                  <a:ea typeface="宋体" panose="02010600030101010101" pitchFamily="2" charset="-122"/>
                  <a:cs typeface="Arial" panose="020B0604020202020204" pitchFamily="34" charset="0"/>
                </a:rPr>
                <a:t>多头看跌</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18" name="Text Box 143"/>
            <p:cNvSpPr txBox="1">
              <a:spLocks noChangeArrowheads="1"/>
            </p:cNvSpPr>
            <p:nvPr/>
          </p:nvSpPr>
          <p:spPr bwMode="auto">
            <a:xfrm>
              <a:off x="7200" y="2028"/>
              <a:ext cx="540" cy="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en-US" sz="900">
                  <a:solidFill>
                    <a:srgbClr val="282828"/>
                  </a:solidFill>
                  <a:effectLst/>
                  <a:latin typeface="Verdana" panose="020B0604030504040204" pitchFamily="34" charset="0"/>
                  <a:ea typeface="宋体" panose="02010600030101010101" pitchFamily="2" charset="-122"/>
                  <a:cs typeface="Arial" panose="020B0604020202020204" pitchFamily="34" charset="0"/>
                </a:rPr>
                <a:t>S</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19" name="Text Box 144"/>
            <p:cNvSpPr txBox="1">
              <a:spLocks noChangeArrowheads="1"/>
            </p:cNvSpPr>
            <p:nvPr/>
          </p:nvSpPr>
          <p:spPr bwMode="auto">
            <a:xfrm>
              <a:off x="1620" y="3120"/>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zh-CN" sz="900">
                  <a:solidFill>
                    <a:srgbClr val="282828"/>
                  </a:solidFill>
                  <a:effectLst/>
                  <a:latin typeface="Verdana" panose="020B0604030504040204" pitchFamily="34" charset="0"/>
                  <a:ea typeface="宋体" panose="02010600030101010101" pitchFamily="2" charset="-122"/>
                  <a:cs typeface="Arial" panose="020B0604020202020204" pitchFamily="34" charset="0"/>
                </a:rPr>
                <a:t>（</a:t>
              </a:r>
              <a:r>
                <a:rPr lang="en-US" sz="900">
                  <a:solidFill>
                    <a:srgbClr val="282828"/>
                  </a:solidFill>
                  <a:effectLst/>
                  <a:latin typeface="Verdana" panose="020B0604030504040204" pitchFamily="34" charset="0"/>
                  <a:ea typeface="宋体" panose="02010600030101010101" pitchFamily="2" charset="-122"/>
                  <a:cs typeface="Arial" panose="020B0604020202020204" pitchFamily="34" charset="0"/>
                </a:rPr>
                <a:t>a</a:t>
              </a:r>
              <a:r>
                <a:rPr lang="zh-CN" sz="900">
                  <a:solidFill>
                    <a:srgbClr val="282828"/>
                  </a:solidFill>
                  <a:effectLst/>
                  <a:latin typeface="Verdana" panose="020B0604030504040204" pitchFamily="34" charset="0"/>
                  <a:ea typeface="宋体" panose="02010600030101010101" pitchFamily="2" charset="-122"/>
                  <a:cs typeface="Arial" panose="020B0604020202020204" pitchFamily="34" charset="0"/>
                </a:rPr>
                <a:t>）</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20" name="Text Box 145"/>
            <p:cNvSpPr txBox="1">
              <a:spLocks noChangeArrowheads="1"/>
            </p:cNvSpPr>
            <p:nvPr/>
          </p:nvSpPr>
          <p:spPr bwMode="auto">
            <a:xfrm>
              <a:off x="5940" y="3120"/>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zh-CN" sz="900">
                  <a:solidFill>
                    <a:srgbClr val="282828"/>
                  </a:solidFill>
                  <a:effectLst/>
                  <a:latin typeface="Verdana" panose="020B0604030504040204" pitchFamily="34" charset="0"/>
                  <a:ea typeface="宋体" panose="02010600030101010101" pitchFamily="2" charset="-122"/>
                  <a:cs typeface="Arial" panose="020B0604020202020204" pitchFamily="34" charset="0"/>
                </a:rPr>
                <a:t>（</a:t>
              </a:r>
              <a:r>
                <a:rPr lang="en-US" sz="900">
                  <a:solidFill>
                    <a:srgbClr val="282828"/>
                  </a:solidFill>
                  <a:effectLst/>
                  <a:latin typeface="Verdana" panose="020B0604030504040204" pitchFamily="34" charset="0"/>
                  <a:ea typeface="宋体" panose="02010600030101010101" pitchFamily="2" charset="-122"/>
                  <a:cs typeface="Arial" panose="020B0604020202020204" pitchFamily="34" charset="0"/>
                </a:rPr>
                <a:t>b</a:t>
              </a:r>
              <a:r>
                <a:rPr lang="zh-CN" sz="900">
                  <a:solidFill>
                    <a:srgbClr val="282828"/>
                  </a:solidFill>
                  <a:effectLst/>
                  <a:latin typeface="Verdana" panose="020B0604030504040204" pitchFamily="34" charset="0"/>
                  <a:ea typeface="宋体" panose="02010600030101010101" pitchFamily="2" charset="-122"/>
                  <a:cs typeface="Arial" panose="020B0604020202020204" pitchFamily="34" charset="0"/>
                </a:rPr>
                <a:t>）</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cxnSp>
          <p:nvCxnSpPr>
            <p:cNvPr id="21" name="Line 146"/>
            <p:cNvCxnSpPr>
              <a:cxnSpLocks noChangeShapeType="1"/>
            </p:cNvCxnSpPr>
            <p:nvPr/>
          </p:nvCxnSpPr>
          <p:spPr bwMode="auto">
            <a:xfrm>
              <a:off x="4140" y="2028"/>
              <a:ext cx="3420"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2" name="Line 147"/>
            <p:cNvCxnSpPr>
              <a:cxnSpLocks noChangeShapeType="1"/>
            </p:cNvCxnSpPr>
            <p:nvPr/>
          </p:nvCxnSpPr>
          <p:spPr bwMode="auto">
            <a:xfrm flipV="1">
              <a:off x="5040" y="0"/>
              <a:ext cx="1" cy="33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3" name="Line 148"/>
            <p:cNvCxnSpPr>
              <a:cxnSpLocks noChangeShapeType="1"/>
            </p:cNvCxnSpPr>
            <p:nvPr/>
          </p:nvCxnSpPr>
          <p:spPr bwMode="auto">
            <a:xfrm>
              <a:off x="1080" y="2496"/>
              <a:ext cx="90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4" name="Line 150"/>
            <p:cNvCxnSpPr>
              <a:cxnSpLocks noChangeShapeType="1"/>
            </p:cNvCxnSpPr>
            <p:nvPr/>
          </p:nvCxnSpPr>
          <p:spPr bwMode="auto">
            <a:xfrm flipV="1">
              <a:off x="5940" y="1404"/>
              <a:ext cx="1260" cy="140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5" name="Line 151"/>
            <p:cNvCxnSpPr>
              <a:cxnSpLocks noChangeShapeType="1"/>
            </p:cNvCxnSpPr>
            <p:nvPr/>
          </p:nvCxnSpPr>
          <p:spPr bwMode="auto">
            <a:xfrm>
              <a:off x="5940" y="2028"/>
              <a:ext cx="1" cy="780"/>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cxnSp>
        <p:sp>
          <p:nvSpPr>
            <p:cNvPr id="26" name="Text Box 152"/>
            <p:cNvSpPr txBox="1">
              <a:spLocks noChangeArrowheads="1"/>
            </p:cNvSpPr>
            <p:nvPr/>
          </p:nvSpPr>
          <p:spPr bwMode="auto">
            <a:xfrm>
              <a:off x="5940" y="2028"/>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en-US" sz="900">
                  <a:solidFill>
                    <a:srgbClr val="282828"/>
                  </a:solidFill>
                  <a:effectLst/>
                  <a:latin typeface="Verdana" panose="020B0604030504040204" pitchFamily="34" charset="0"/>
                  <a:ea typeface="宋体" panose="02010600030101010101" pitchFamily="2" charset="-122"/>
                  <a:cs typeface="Arial" panose="020B0604020202020204" pitchFamily="34" charset="0"/>
                </a:rPr>
                <a:t>K</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27" name="Text Box 153"/>
            <p:cNvSpPr txBox="1">
              <a:spLocks noChangeArrowheads="1"/>
            </p:cNvSpPr>
            <p:nvPr/>
          </p:nvSpPr>
          <p:spPr bwMode="auto">
            <a:xfrm>
              <a:off x="4320" y="312"/>
              <a:ext cx="72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zh-CN" sz="900">
                  <a:solidFill>
                    <a:srgbClr val="282828"/>
                  </a:solidFill>
                  <a:effectLst/>
                  <a:latin typeface="Verdana" panose="020B0604030504040204" pitchFamily="34" charset="0"/>
                  <a:ea typeface="宋体" panose="02010600030101010101" pitchFamily="2" charset="-122"/>
                  <a:cs typeface="Arial" panose="020B0604020202020204" pitchFamily="34" charset="0"/>
                </a:rPr>
                <a:t>损益</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cxnSp>
          <p:nvCxnSpPr>
            <p:cNvPr id="28" name="Line 154"/>
            <p:cNvCxnSpPr>
              <a:cxnSpLocks noChangeShapeType="1"/>
            </p:cNvCxnSpPr>
            <p:nvPr/>
          </p:nvCxnSpPr>
          <p:spPr bwMode="auto">
            <a:xfrm flipV="1">
              <a:off x="1980" y="1248"/>
              <a:ext cx="1260" cy="124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9" name="Text Box 155"/>
            <p:cNvSpPr txBox="1">
              <a:spLocks noChangeArrowheads="1"/>
            </p:cNvSpPr>
            <p:nvPr/>
          </p:nvSpPr>
          <p:spPr bwMode="auto">
            <a:xfrm>
              <a:off x="180" y="2340"/>
              <a:ext cx="108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zh-CN" sz="900">
                  <a:solidFill>
                    <a:srgbClr val="282828"/>
                  </a:solidFill>
                  <a:effectLst/>
                  <a:latin typeface="Verdana" panose="020B0604030504040204" pitchFamily="34" charset="0"/>
                  <a:ea typeface="宋体" panose="02010600030101010101" pitchFamily="2" charset="-122"/>
                  <a:cs typeface="Arial" panose="020B0604020202020204" pitchFamily="34" charset="0"/>
                </a:rPr>
                <a:t>－</a:t>
              </a:r>
              <a:r>
                <a:rPr lang="en-US" sz="900">
                  <a:solidFill>
                    <a:srgbClr val="282828"/>
                  </a:solidFill>
                  <a:effectLst/>
                  <a:latin typeface="Verdana" panose="020B0604030504040204" pitchFamily="34" charset="0"/>
                  <a:ea typeface="宋体" panose="02010600030101010101" pitchFamily="2" charset="-122"/>
                  <a:cs typeface="Arial" panose="020B0604020202020204" pitchFamily="34" charset="0"/>
                </a:rPr>
                <a:t>C</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30" name="Text Box 156"/>
            <p:cNvSpPr txBox="1">
              <a:spLocks noChangeArrowheads="1"/>
            </p:cNvSpPr>
            <p:nvPr/>
          </p:nvSpPr>
          <p:spPr bwMode="auto">
            <a:xfrm>
              <a:off x="1800" y="1560"/>
              <a:ext cx="530" cy="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en-US" sz="900">
                  <a:solidFill>
                    <a:srgbClr val="282828"/>
                  </a:solidFill>
                  <a:effectLst/>
                  <a:latin typeface="Verdana" panose="020B0604030504040204" pitchFamily="34" charset="0"/>
                  <a:ea typeface="宋体" panose="02010600030101010101" pitchFamily="2" charset="-122"/>
                  <a:cs typeface="Arial" panose="020B0604020202020204" pitchFamily="34" charset="0"/>
                </a:rPr>
                <a:t>K</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cxnSp>
          <p:nvCxnSpPr>
            <p:cNvPr id="31" name="Line 157"/>
            <p:cNvCxnSpPr>
              <a:cxnSpLocks noChangeShapeType="1"/>
            </p:cNvCxnSpPr>
            <p:nvPr/>
          </p:nvCxnSpPr>
          <p:spPr bwMode="auto">
            <a:xfrm flipH="1" flipV="1">
              <a:off x="5220" y="1716"/>
              <a:ext cx="720" cy="109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32" name="Text Box 158"/>
            <p:cNvSpPr txBox="1">
              <a:spLocks noChangeArrowheads="1"/>
            </p:cNvSpPr>
            <p:nvPr/>
          </p:nvSpPr>
          <p:spPr bwMode="auto">
            <a:xfrm>
              <a:off x="4320" y="2496"/>
              <a:ext cx="108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zh-CN" sz="900">
                  <a:solidFill>
                    <a:srgbClr val="282828"/>
                  </a:solidFill>
                  <a:effectLst/>
                  <a:latin typeface="Verdana" panose="020B0604030504040204" pitchFamily="34" charset="0"/>
                  <a:ea typeface="宋体" panose="02010600030101010101" pitchFamily="2" charset="-122"/>
                  <a:cs typeface="Arial" panose="020B0604020202020204" pitchFamily="34" charset="0"/>
                </a:rPr>
                <a:t>－</a:t>
              </a:r>
              <a:r>
                <a:rPr lang="en-US" sz="900">
                  <a:solidFill>
                    <a:srgbClr val="282828"/>
                  </a:solidFill>
                  <a:effectLst/>
                  <a:latin typeface="Verdana" panose="020B0604030504040204" pitchFamily="34" charset="0"/>
                  <a:ea typeface="宋体" panose="02010600030101010101" pitchFamily="2" charset="-122"/>
                  <a:cs typeface="Arial" panose="020B0604020202020204" pitchFamily="34" charset="0"/>
                </a:rPr>
                <a:t>2C</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33" name="Text Box 159"/>
            <p:cNvSpPr txBox="1">
              <a:spLocks noChangeArrowheads="1"/>
            </p:cNvSpPr>
            <p:nvPr/>
          </p:nvSpPr>
          <p:spPr bwMode="auto">
            <a:xfrm>
              <a:off x="5126" y="1392"/>
              <a:ext cx="1169"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en-US" sz="900">
                  <a:solidFill>
                    <a:srgbClr val="282828"/>
                  </a:solidFill>
                  <a:effectLst/>
                  <a:latin typeface="Verdana" panose="020B0604030504040204" pitchFamily="34" charset="0"/>
                  <a:ea typeface="宋体" panose="02010600030101010101" pitchFamily="2" charset="-122"/>
                  <a:cs typeface="Arial" panose="020B0604020202020204" pitchFamily="34" charset="0"/>
                </a:rPr>
                <a:t>K</a:t>
              </a:r>
              <a:r>
                <a:rPr lang="zh-CN" sz="900">
                  <a:solidFill>
                    <a:srgbClr val="282828"/>
                  </a:solidFill>
                  <a:effectLst/>
                  <a:latin typeface="Verdana" panose="020B0604030504040204" pitchFamily="34" charset="0"/>
                  <a:ea typeface="宋体" panose="02010600030101010101" pitchFamily="2" charset="-122"/>
                  <a:cs typeface="Arial" panose="020B0604020202020204" pitchFamily="34" charset="0"/>
                </a:rPr>
                <a:t>－</a:t>
              </a:r>
              <a:r>
                <a:rPr lang="en-US" sz="900">
                  <a:solidFill>
                    <a:srgbClr val="282828"/>
                  </a:solidFill>
                  <a:effectLst/>
                  <a:latin typeface="Verdana" panose="020B0604030504040204" pitchFamily="34" charset="0"/>
                  <a:ea typeface="宋体" panose="02010600030101010101" pitchFamily="2" charset="-122"/>
                  <a:cs typeface="Arial" panose="020B0604020202020204" pitchFamily="34" charset="0"/>
                </a:rPr>
                <a:t>C-P </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p>
              <a:pPr algn="just">
                <a:spcAft>
                  <a:spcPts val="0"/>
                </a:spcAft>
              </a:pPr>
              <a:r>
                <a:rPr lang="en-US" sz="700">
                  <a:solidFill>
                    <a:srgbClr val="282828"/>
                  </a:solidFill>
                  <a:effectLst/>
                  <a:latin typeface="Verdana" panose="020B0604030504040204" pitchFamily="34" charset="0"/>
                  <a:ea typeface="宋体" panose="02010600030101010101" pitchFamily="2" charset="-122"/>
                  <a:cs typeface="Arial" panose="020B0604020202020204" pitchFamily="34" charset="0"/>
                </a:rPr>
                <a:t> </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34" name="Text Box 160"/>
            <p:cNvSpPr txBox="1">
              <a:spLocks noChangeArrowheads="1"/>
            </p:cNvSpPr>
            <p:nvPr/>
          </p:nvSpPr>
          <p:spPr bwMode="auto">
            <a:xfrm>
              <a:off x="6205" y="1380"/>
              <a:ext cx="1144" cy="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en-US" sz="900">
                  <a:solidFill>
                    <a:srgbClr val="282828"/>
                  </a:solidFill>
                  <a:effectLst/>
                  <a:latin typeface="Verdana" panose="020B0604030504040204" pitchFamily="34" charset="0"/>
                  <a:ea typeface="宋体" panose="02010600030101010101" pitchFamily="2" charset="-122"/>
                  <a:cs typeface="Arial" panose="020B0604020202020204" pitchFamily="34" charset="0"/>
                </a:rPr>
                <a:t>K+C+P</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p>
              <a:pPr algn="just">
                <a:spcAft>
                  <a:spcPts val="0"/>
                </a:spcAft>
              </a:pPr>
              <a:r>
                <a:rPr lang="en-US" sz="700">
                  <a:solidFill>
                    <a:srgbClr val="282828"/>
                  </a:solidFill>
                  <a:effectLst/>
                  <a:latin typeface="Verdana" panose="020B0604030504040204" pitchFamily="34" charset="0"/>
                  <a:ea typeface="宋体" panose="02010600030101010101" pitchFamily="2" charset="-122"/>
                  <a:cs typeface="Arial" panose="020B0604020202020204" pitchFamily="34" charset="0"/>
                </a:rPr>
                <a:t> </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grpSp>
    </p:spTree>
    <p:extLst>
      <p:ext uri="{BB962C8B-B14F-4D97-AF65-F5344CB8AC3E}">
        <p14:creationId xmlns:p14="http://schemas.microsoft.com/office/powerpoint/2010/main" val="39762256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14</a:t>
            </a:fld>
            <a:endParaRPr lang="en-US" altLang="en-US"/>
          </a:p>
        </p:txBody>
      </p:sp>
      <p:sp>
        <p:nvSpPr>
          <p:cNvPr id="7173" name="Rectangle 2"/>
          <p:cNvSpPr>
            <a:spLocks noGrp="1" noChangeArrowheads="1"/>
          </p:cNvSpPr>
          <p:nvPr>
            <p:ph type="title"/>
          </p:nvPr>
        </p:nvSpPr>
        <p:spPr>
          <a:xfrm>
            <a:off x="457200" y="296652"/>
            <a:ext cx="8543292" cy="756084"/>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第二节 期权</a:t>
            </a:r>
            <a:r>
              <a:rPr lang="zh-CN" altLang="en-US" sz="3600" dirty="0" smtClean="0">
                <a:latin typeface="华文楷体" panose="02010600040101010101" pitchFamily="2" charset="-122"/>
                <a:ea typeface="华文楷体" panose="02010600040101010101" pitchFamily="2" charset="-122"/>
              </a:rPr>
              <a:t>各类特定风险的度量与管理</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mc:AlternateContent xmlns:mc="http://schemas.openxmlformats.org/markup-compatibility/2006">
        <mc:Choice xmlns:a14="http://schemas.microsoft.com/office/drawing/2010/main" Requires="a14">
          <p:sp>
            <p:nvSpPr>
              <p:cNvPr id="7" name="Rectangle 3"/>
              <p:cNvSpPr txBox="1">
                <a:spLocks noChangeArrowheads="1"/>
              </p:cNvSpPr>
              <p:nvPr/>
            </p:nvSpPr>
            <p:spPr bwMode="auto">
              <a:xfrm>
                <a:off x="457200" y="1088740"/>
                <a:ext cx="8229600" cy="5230794"/>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zh-CN" altLang="en-US" sz="2800" dirty="0" smtClean="0">
                    <a:latin typeface="华文楷体" panose="02010600040101010101" pitchFamily="2" charset="-122"/>
                    <a:ea typeface="华文楷体" panose="02010600040101010101" pitchFamily="2" charset="-122"/>
                  </a:rPr>
                  <a:t>一、问题</a:t>
                </a:r>
                <a:endParaRPr lang="en-US" altLang="zh-CN" sz="2800" dirty="0" smtClean="0">
                  <a:latin typeface="华文楷体" panose="02010600040101010101" pitchFamily="2" charset="-122"/>
                  <a:ea typeface="华文楷体" panose="02010600040101010101" pitchFamily="2" charset="-122"/>
                </a:endParaRPr>
              </a:p>
              <a:p>
                <a:pPr algn="just"/>
                <a:r>
                  <a:rPr lang="zh-CN" altLang="en-US" sz="2800" dirty="0" smtClean="0">
                    <a:latin typeface="华文楷体" panose="02010600040101010101" pitchFamily="2" charset="-122"/>
                    <a:ea typeface="华文楷体" panose="02010600040101010101" pitchFamily="2" charset="-122"/>
                  </a:rPr>
                  <a:t>例</a:t>
                </a:r>
                <a:r>
                  <a:rPr lang="en-US" altLang="zh-CN" sz="2800" dirty="0" smtClean="0">
                    <a:latin typeface="华文楷体" panose="02010600040101010101" pitchFamily="2" charset="-122"/>
                    <a:ea typeface="华文楷体" panose="02010600040101010101" pitchFamily="2" charset="-122"/>
                  </a:rPr>
                  <a:t>16-5</a:t>
                </a:r>
                <a:r>
                  <a:rPr lang="zh-CN" altLang="en-US" sz="2800" dirty="0" smtClean="0">
                    <a:latin typeface="华文楷体" panose="02010600040101010101" pitchFamily="2" charset="-122"/>
                    <a:ea typeface="华文楷体" panose="02010600040101010101" pitchFamily="2" charset="-122"/>
                  </a:rPr>
                  <a:t>，某金融机构以</a:t>
                </a:r>
                <a:r>
                  <a:rPr lang="en-US" altLang="zh-CN" sz="2800" dirty="0" smtClean="0">
                    <a:latin typeface="华文楷体" panose="02010600040101010101" pitchFamily="2" charset="-122"/>
                    <a:ea typeface="华文楷体" panose="02010600040101010101" pitchFamily="2" charset="-122"/>
                  </a:rPr>
                  <a:t>250</a:t>
                </a:r>
                <a:r>
                  <a:rPr lang="en-US" altLang="zh-CN" sz="2800" dirty="0">
                    <a:latin typeface="华文楷体" panose="02010600040101010101" pitchFamily="2" charset="-122"/>
                    <a:ea typeface="华文楷体" panose="02010600040101010101" pitchFamily="2" charset="-122"/>
                  </a:rPr>
                  <a:t>,</a:t>
                </a:r>
                <a:r>
                  <a:rPr lang="en-US" altLang="zh-CN" sz="2800" dirty="0" smtClean="0">
                    <a:latin typeface="华文楷体" panose="02010600040101010101" pitchFamily="2" charset="-122"/>
                    <a:ea typeface="华文楷体" panose="02010600040101010101" pitchFamily="2" charset="-122"/>
                  </a:rPr>
                  <a:t>000</a:t>
                </a:r>
                <a:r>
                  <a:rPr lang="zh-CN" altLang="en-US" sz="2800" dirty="0">
                    <a:latin typeface="华文楷体" panose="02010600040101010101" pitchFamily="2" charset="-122"/>
                    <a:ea typeface="华文楷体" panose="02010600040101010101" pitchFamily="2" charset="-122"/>
                  </a:rPr>
                  <a:t>元</a:t>
                </a:r>
                <a:r>
                  <a:rPr lang="zh-CN" altLang="en-US" sz="2800" dirty="0" smtClean="0">
                    <a:latin typeface="华文楷体" panose="02010600040101010101" pitchFamily="2" charset="-122"/>
                    <a:ea typeface="华文楷体" panose="02010600040101010101" pitchFamily="2" charset="-122"/>
                  </a:rPr>
                  <a:t>的价格卖出</a:t>
                </a:r>
                <a:r>
                  <a:rPr lang="en-US" altLang="zh-CN" sz="2800" dirty="0" smtClean="0">
                    <a:latin typeface="华文楷体" panose="02010600040101010101" pitchFamily="2" charset="-122"/>
                    <a:ea typeface="华文楷体" panose="02010600040101010101" pitchFamily="2" charset="-122"/>
                  </a:rPr>
                  <a:t>100,000</a:t>
                </a:r>
                <a:r>
                  <a:rPr lang="zh-CN" altLang="en-US" sz="2800" dirty="0" smtClean="0">
                    <a:latin typeface="华文楷体" panose="02010600040101010101" pitchFamily="2" charset="-122"/>
                    <a:ea typeface="华文楷体" panose="02010600040101010101" pitchFamily="2" charset="-122"/>
                  </a:rPr>
                  <a:t>欧式看涨期权。</a:t>
                </a:r>
                <a:r>
                  <a:rPr lang="zh-CN" altLang="zh-CN" sz="2800" dirty="0" smtClean="0">
                    <a:latin typeface="华文楷体" panose="02010600040101010101" pitchFamily="2" charset="-122"/>
                    <a:ea typeface="华文楷体" panose="02010600040101010101" pitchFamily="2" charset="-122"/>
                  </a:rPr>
                  <a:t>现在</a:t>
                </a:r>
                <a:r>
                  <a:rPr lang="zh-CN" altLang="zh-CN" sz="2800" dirty="0">
                    <a:latin typeface="华文楷体" panose="02010600040101010101" pitchFamily="2" charset="-122"/>
                    <a:ea typeface="华文楷体" panose="02010600040101010101" pitchFamily="2" charset="-122"/>
                  </a:rPr>
                  <a:t>股票价格为</a:t>
                </a:r>
                <a:r>
                  <a:rPr lang="en-US" altLang="zh-CN" sz="2800" dirty="0">
                    <a:latin typeface="华文楷体" panose="02010600040101010101" pitchFamily="2" charset="-122"/>
                    <a:ea typeface="华文楷体" panose="02010600040101010101" pitchFamily="2" charset="-122"/>
                  </a:rPr>
                  <a:t>39</a:t>
                </a:r>
                <a:r>
                  <a:rPr lang="zh-CN" altLang="zh-CN" sz="2800" dirty="0">
                    <a:latin typeface="华文楷体" panose="02010600040101010101" pitchFamily="2" charset="-122"/>
                    <a:ea typeface="华文楷体" panose="02010600040101010101" pitchFamily="2" charset="-122"/>
                  </a:rPr>
                  <a:t>元，欧式看涨期权执行价格为</a:t>
                </a:r>
                <a:r>
                  <a:rPr lang="en-US" altLang="zh-CN" sz="2800" dirty="0">
                    <a:latin typeface="华文楷体" panose="02010600040101010101" pitchFamily="2" charset="-122"/>
                    <a:ea typeface="华文楷体" panose="02010600040101010101" pitchFamily="2" charset="-122"/>
                  </a:rPr>
                  <a:t>40</a:t>
                </a:r>
                <a:r>
                  <a:rPr lang="zh-CN" altLang="zh-CN" sz="2800" dirty="0">
                    <a:latin typeface="华文楷体" panose="02010600040101010101" pitchFamily="2" charset="-122"/>
                    <a:ea typeface="华文楷体" panose="02010600040101010101" pitchFamily="2" charset="-122"/>
                  </a:rPr>
                  <a:t>元，无风险利率为每年</a:t>
                </a:r>
                <a:r>
                  <a:rPr lang="en-US" altLang="zh-CN" sz="2800" dirty="0">
                    <a:latin typeface="华文楷体" panose="02010600040101010101" pitchFamily="2" charset="-122"/>
                    <a:ea typeface="华文楷体" panose="02010600040101010101" pitchFamily="2" charset="-122"/>
                  </a:rPr>
                  <a:t>4%</a:t>
                </a:r>
                <a:r>
                  <a:rPr lang="zh-CN" altLang="zh-CN" sz="2800" dirty="0">
                    <a:latin typeface="华文楷体" panose="02010600040101010101" pitchFamily="2" charset="-122"/>
                    <a:ea typeface="华文楷体" panose="02010600040101010101" pitchFamily="2" charset="-122"/>
                  </a:rPr>
                  <a:t>，股票价格的波动率为每年</a:t>
                </a:r>
                <a:r>
                  <a:rPr lang="en-US" altLang="zh-CN" sz="2800" dirty="0">
                    <a:latin typeface="华文楷体" panose="02010600040101010101" pitchFamily="2" charset="-122"/>
                    <a:ea typeface="华文楷体" panose="02010600040101010101" pitchFamily="2" charset="-122"/>
                  </a:rPr>
                  <a:t>20%</a:t>
                </a:r>
                <a:r>
                  <a:rPr lang="zh-CN" altLang="zh-CN" sz="2800" dirty="0">
                    <a:latin typeface="华文楷体" panose="02010600040101010101" pitchFamily="2" charset="-122"/>
                    <a:ea typeface="华文楷体" panose="02010600040101010101" pitchFamily="2" charset="-122"/>
                  </a:rPr>
                  <a:t>，期权的期限为</a:t>
                </a:r>
                <a:r>
                  <a:rPr lang="en-US" altLang="zh-CN" sz="2800" dirty="0">
                    <a:latin typeface="华文楷体" panose="02010600040101010101" pitchFamily="2" charset="-122"/>
                    <a:ea typeface="华文楷体" panose="02010600040101010101" pitchFamily="2" charset="-122"/>
                  </a:rPr>
                  <a:t>6</a:t>
                </a:r>
                <a:r>
                  <a:rPr lang="zh-CN" altLang="zh-CN" sz="2800" dirty="0">
                    <a:latin typeface="华文楷体" panose="02010600040101010101" pitchFamily="2" charset="-122"/>
                    <a:ea typeface="华文楷体" panose="02010600040101010101" pitchFamily="2" charset="-122"/>
                  </a:rPr>
                  <a:t>个月。上述条件可用常见符号表述成：</a:t>
                </a:r>
              </a:p>
              <a:p>
                <a:pPr marL="0" indent="0" algn="just">
                  <a:buNone/>
                </a:pPr>
                <a14:m>
                  <m:oMathPara xmlns:m="http://schemas.openxmlformats.org/officeDocument/2006/math">
                    <m:oMathParaPr>
                      <m:jc m:val="centerGroup"/>
                    </m:oMathParaPr>
                    <m:oMath xmlns:m="http://schemas.openxmlformats.org/officeDocument/2006/math">
                      <m:r>
                        <m:rPr>
                          <m:sty m:val="p"/>
                        </m:rPr>
                        <a:rPr lang="en-US" altLang="zh-CN" sz="2800">
                          <a:latin typeface="Cambria Math"/>
                        </a:rPr>
                        <m:t>S</m:t>
                      </m:r>
                      <m:r>
                        <a:rPr lang="en-US" altLang="zh-CN" sz="2800">
                          <a:latin typeface="Cambria Math"/>
                        </a:rPr>
                        <m:t>=39,</m:t>
                      </m:r>
                      <m:r>
                        <m:rPr>
                          <m:sty m:val="p"/>
                        </m:rPr>
                        <a:rPr lang="en-US" altLang="zh-CN" sz="2800">
                          <a:latin typeface="Cambria Math"/>
                        </a:rPr>
                        <m:t>K</m:t>
                      </m:r>
                      <m:r>
                        <a:rPr lang="en-US" altLang="zh-CN" sz="2800">
                          <a:latin typeface="Cambria Math"/>
                        </a:rPr>
                        <m:t>=40, </m:t>
                      </m:r>
                      <m:r>
                        <m:rPr>
                          <m:sty m:val="p"/>
                        </m:rPr>
                        <a:rPr lang="en-US" altLang="zh-CN" sz="2800">
                          <a:latin typeface="Cambria Math"/>
                        </a:rPr>
                        <m:t>r</m:t>
                      </m:r>
                      <m:r>
                        <a:rPr lang="en-US" altLang="zh-CN" sz="2800">
                          <a:latin typeface="Cambria Math"/>
                        </a:rPr>
                        <m:t>=4%,</m:t>
                      </m:r>
                      <m:r>
                        <m:rPr>
                          <m:sty m:val="p"/>
                        </m:rPr>
                        <a:rPr lang="en-US" altLang="zh-CN" sz="2800">
                          <a:latin typeface="Cambria Math"/>
                        </a:rPr>
                        <m:t>σ</m:t>
                      </m:r>
                      <m:r>
                        <a:rPr lang="en-US" altLang="zh-CN" sz="2800">
                          <a:latin typeface="Cambria Math"/>
                        </a:rPr>
                        <m:t>=20%,</m:t>
                      </m:r>
                      <m:r>
                        <m:rPr>
                          <m:sty m:val="p"/>
                        </m:rPr>
                        <a:rPr lang="en-US" altLang="zh-CN" sz="2800">
                          <a:latin typeface="Cambria Math"/>
                        </a:rPr>
                        <m:t>T</m:t>
                      </m:r>
                      <m:r>
                        <a:rPr lang="en-US" altLang="zh-CN" sz="2800">
                          <a:latin typeface="Cambria Math"/>
                        </a:rPr>
                        <m:t>=0.5</m:t>
                      </m:r>
                    </m:oMath>
                  </m:oMathPara>
                </a14:m>
                <a:endParaRPr lang="zh-CN" altLang="zh-CN" sz="2800" dirty="0">
                  <a:latin typeface="华文楷体" panose="02010600040101010101" pitchFamily="2" charset="-122"/>
                  <a:ea typeface="华文楷体" panose="02010600040101010101" pitchFamily="2" charset="-122"/>
                </a:endParaRPr>
              </a:p>
              <a:p>
                <a:pPr algn="just"/>
                <a:r>
                  <a:rPr lang="zh-CN" altLang="zh-CN" sz="2800" dirty="0">
                    <a:latin typeface="华文楷体" panose="02010600040101010101" pitchFamily="2" charset="-122"/>
                    <a:ea typeface="华文楷体" panose="02010600040101010101" pitchFamily="2" charset="-122"/>
                  </a:rPr>
                  <a:t>由</a:t>
                </a:r>
                <a:r>
                  <a:rPr lang="en-US" altLang="zh-CN" sz="2800" dirty="0">
                    <a:latin typeface="华文楷体" panose="02010600040101010101" pitchFamily="2" charset="-122"/>
                    <a:ea typeface="华文楷体" panose="02010600040101010101" pitchFamily="2" charset="-122"/>
                  </a:rPr>
                  <a:t>Black-Scholes</a:t>
                </a:r>
                <a:r>
                  <a:rPr lang="zh-CN" altLang="zh-CN" sz="2800" dirty="0">
                    <a:latin typeface="华文楷体" panose="02010600040101010101" pitchFamily="2" charset="-122"/>
                    <a:ea typeface="华文楷体" panose="02010600040101010101" pitchFamily="2" charset="-122"/>
                  </a:rPr>
                  <a:t>公式计算可知，给定上述条件，买入</a:t>
                </a:r>
                <a:r>
                  <a:rPr lang="en-US" altLang="zh-CN" sz="2800" dirty="0">
                    <a:latin typeface="华文楷体" panose="02010600040101010101" pitchFamily="2" charset="-122"/>
                    <a:ea typeface="华文楷体" panose="02010600040101010101" pitchFamily="2" charset="-122"/>
                  </a:rPr>
                  <a:t>1</a:t>
                </a:r>
                <a:r>
                  <a:rPr lang="zh-CN" altLang="zh-CN" sz="2800" dirty="0">
                    <a:latin typeface="华文楷体" panose="02010600040101010101" pitchFamily="2" charset="-122"/>
                    <a:ea typeface="华文楷体" panose="02010600040101010101" pitchFamily="2" charset="-122"/>
                  </a:rPr>
                  <a:t>股股票的欧式看涨期权价格为</a:t>
                </a:r>
                <a:r>
                  <a:rPr lang="en-US" altLang="zh-CN" sz="2800" dirty="0">
                    <a:latin typeface="华文楷体" panose="02010600040101010101" pitchFamily="2" charset="-122"/>
                    <a:ea typeface="华文楷体" panose="02010600040101010101" pitchFamily="2" charset="-122"/>
                  </a:rPr>
                  <a:t>2.10</a:t>
                </a:r>
                <a:r>
                  <a:rPr lang="zh-CN" altLang="zh-CN" sz="2800" dirty="0">
                    <a:latin typeface="华文楷体" panose="02010600040101010101" pitchFamily="2" charset="-122"/>
                    <a:ea typeface="华文楷体" panose="02010600040101010101" pitchFamily="2" charset="-122"/>
                  </a:rPr>
                  <a:t>元，因此</a:t>
                </a:r>
                <a:r>
                  <a:rPr lang="en-US" altLang="zh-CN" sz="2800" dirty="0" smtClean="0">
                    <a:latin typeface="华文楷体" panose="02010600040101010101" pitchFamily="2" charset="-122"/>
                    <a:ea typeface="华文楷体" panose="02010600040101010101" pitchFamily="2" charset="-122"/>
                  </a:rPr>
                  <a:t>100,000</a:t>
                </a:r>
                <a:r>
                  <a:rPr lang="zh-CN" altLang="zh-CN" sz="2800" dirty="0">
                    <a:latin typeface="华文楷体" panose="02010600040101010101" pitchFamily="2" charset="-122"/>
                    <a:ea typeface="华文楷体" panose="02010600040101010101" pitchFamily="2" charset="-122"/>
                  </a:rPr>
                  <a:t>股股票的欧式期权看涨期权价格为</a:t>
                </a:r>
                <a:r>
                  <a:rPr lang="en-US" altLang="zh-CN" sz="2800" dirty="0" smtClean="0">
                    <a:latin typeface="华文楷体" panose="02010600040101010101" pitchFamily="2" charset="-122"/>
                    <a:ea typeface="华文楷体" panose="02010600040101010101" pitchFamily="2" charset="-122"/>
                  </a:rPr>
                  <a:t>210,000</a:t>
                </a:r>
                <a:r>
                  <a:rPr lang="zh-CN" altLang="zh-CN" sz="2800" dirty="0">
                    <a:latin typeface="华文楷体" panose="02010600040101010101" pitchFamily="2" charset="-122"/>
                    <a:ea typeface="华文楷体" panose="02010600040101010101" pitchFamily="2" charset="-122"/>
                  </a:rPr>
                  <a:t>元。这家金融机构可以从这笔交易中获得</a:t>
                </a:r>
                <a:r>
                  <a:rPr lang="en-US" altLang="zh-CN" sz="2800" dirty="0" smtClean="0">
                    <a:latin typeface="华文楷体" panose="02010600040101010101" pitchFamily="2" charset="-122"/>
                    <a:ea typeface="华文楷体" panose="02010600040101010101" pitchFamily="2" charset="-122"/>
                  </a:rPr>
                  <a:t>40,000</a:t>
                </a:r>
                <a:r>
                  <a:rPr lang="zh-CN" altLang="zh-CN" sz="2800" dirty="0">
                    <a:latin typeface="华文楷体" panose="02010600040101010101" pitchFamily="2" charset="-122"/>
                    <a:ea typeface="华文楷体" panose="02010600040101010101" pitchFamily="2" charset="-122"/>
                  </a:rPr>
                  <a:t>元的利润，但它面临对冲风险的问题</a:t>
                </a:r>
                <a:endParaRPr lang="en-US" altLang="zh-CN" sz="2800" dirty="0" smtClean="0">
                  <a:latin typeface="华文楷体" panose="02010600040101010101" pitchFamily="2" charset="-122"/>
                  <a:ea typeface="华文楷体" panose="02010600040101010101" pitchFamily="2" charset="-122"/>
                </a:endParaRPr>
              </a:p>
            </p:txBody>
          </p:sp>
        </mc:Choice>
        <mc:Fallback>
          <p:sp>
            <p:nvSpPr>
              <p:cNvPr id="7" name="Rectangle 3"/>
              <p:cNvSpPr txBox="1">
                <a:spLocks noRot="1" noChangeAspect="1" noMove="1" noResize="1" noEditPoints="1" noAdjustHandles="1" noChangeArrowheads="1" noChangeShapeType="1" noTextEdit="1"/>
              </p:cNvSpPr>
              <p:nvPr/>
            </p:nvSpPr>
            <p:spPr bwMode="auto">
              <a:xfrm>
                <a:off x="457200" y="1088740"/>
                <a:ext cx="8229600" cy="5230794"/>
              </a:xfrm>
              <a:prstGeom prst="rect">
                <a:avLst/>
              </a:prstGeom>
              <a:blipFill rotWithShape="1">
                <a:blip r:embed="rId3"/>
                <a:stretch>
                  <a:fillRect l="-444" t="-1166" r="-1481" b="-617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zh-CN" altLang="en-US">
                    <a:noFill/>
                  </a:rPr>
                  <a:t> </a:t>
                </a:r>
              </a:p>
            </p:txBody>
          </p:sp>
        </mc:Fallback>
      </mc:AlternateContent>
    </p:spTree>
    <p:extLst>
      <p:ext uri="{BB962C8B-B14F-4D97-AF65-F5344CB8AC3E}">
        <p14:creationId xmlns:p14="http://schemas.microsoft.com/office/powerpoint/2010/main" val="3015530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15</a:t>
            </a:fld>
            <a:endParaRPr lang="en-US" altLang="en-US"/>
          </a:p>
        </p:txBody>
      </p:sp>
      <p:sp>
        <p:nvSpPr>
          <p:cNvPr id="7173" name="Rectangle 2"/>
          <p:cNvSpPr>
            <a:spLocks noGrp="1" noChangeArrowheads="1"/>
          </p:cNvSpPr>
          <p:nvPr>
            <p:ph type="title"/>
          </p:nvPr>
        </p:nvSpPr>
        <p:spPr>
          <a:xfrm>
            <a:off x="457200" y="296652"/>
            <a:ext cx="8543292" cy="938212"/>
          </a:xfrm>
        </p:spPr>
        <p:txBody>
          <a:bodyPr/>
          <a:lstStyle/>
          <a:p>
            <a:pPr eaLnBrk="1" hangingPunct="1"/>
            <a:r>
              <a:rPr lang="zh-CN" altLang="en-US" sz="3600" dirty="0" smtClean="0">
                <a:latin typeface="华文楷体" panose="02010600040101010101" pitchFamily="2" charset="-122"/>
                <a:ea typeface="华文楷体" panose="02010600040101010101" pitchFamily="2" charset="-122"/>
              </a:rPr>
              <a:t>裸露</a:t>
            </a:r>
            <a:r>
              <a:rPr lang="zh-CN" altLang="en-US" sz="3600" dirty="0" smtClean="0">
                <a:latin typeface="华文楷体" panose="02010600040101010101" pitchFamily="2" charset="-122"/>
                <a:ea typeface="华文楷体" panose="02010600040101010101" pitchFamily="2" charset="-122"/>
              </a:rPr>
              <a:t>头寸、带保头寸与止损交易</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7" name="Rectangle 3"/>
          <p:cNvSpPr txBox="1">
            <a:spLocks noChangeArrowheads="1"/>
          </p:cNvSpPr>
          <p:nvPr/>
        </p:nvSpPr>
        <p:spPr bwMode="auto">
          <a:xfrm>
            <a:off x="457200" y="1196752"/>
            <a:ext cx="8229600" cy="51227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eaLnBrk="1" hangingPunct="1">
              <a:buNone/>
            </a:pPr>
            <a:r>
              <a:rPr lang="zh-CN" altLang="en-US" sz="2800" dirty="0">
                <a:latin typeface="华文楷体" panose="02010600040101010101" pitchFamily="2" charset="-122"/>
                <a:ea typeface="华文楷体" panose="02010600040101010101" pitchFamily="2" charset="-122"/>
              </a:rPr>
              <a:t>（一）裸露</a:t>
            </a:r>
            <a:r>
              <a:rPr lang="zh-CN" altLang="en-US" sz="2800" dirty="0" smtClean="0">
                <a:latin typeface="华文楷体" panose="02010600040101010101" pitchFamily="2" charset="-122"/>
                <a:ea typeface="华文楷体" panose="02010600040101010101" pitchFamily="2" charset="-122"/>
              </a:rPr>
              <a:t>头寸</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1. </a:t>
            </a:r>
            <a:r>
              <a:rPr lang="zh-CN" altLang="en-US" sz="2800" dirty="0" smtClean="0">
                <a:latin typeface="华文楷体" panose="02010600040101010101" pitchFamily="2" charset="-122"/>
                <a:ea typeface="华文楷体" panose="02010600040101010101" pitchFamily="2" charset="-122"/>
              </a:rPr>
              <a:t>不采取任何对冲措施</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2. </a:t>
            </a:r>
            <a:r>
              <a:rPr lang="zh-CN" altLang="en-US" sz="2800" dirty="0" smtClean="0">
                <a:latin typeface="华文楷体" panose="02010600040101010101" pitchFamily="2" charset="-122"/>
                <a:ea typeface="华文楷体" panose="02010600040101010101" pitchFamily="2" charset="-122"/>
              </a:rPr>
              <a:t>在股价上涨到</a:t>
            </a:r>
            <a:r>
              <a:rPr lang="en-US" altLang="zh-CN" sz="2800" dirty="0" smtClean="0">
                <a:latin typeface="华文楷体" panose="02010600040101010101" pitchFamily="2" charset="-122"/>
                <a:ea typeface="华文楷体" panose="02010600040101010101" pitchFamily="2" charset="-122"/>
              </a:rPr>
              <a:t>40</a:t>
            </a:r>
            <a:r>
              <a:rPr lang="zh-CN" altLang="en-US" sz="2800" dirty="0" smtClean="0">
                <a:latin typeface="华文楷体" panose="02010600040101010101" pitchFamily="2" charset="-122"/>
                <a:ea typeface="华文楷体" panose="02010600040101010101" pitchFamily="2" charset="-122"/>
              </a:rPr>
              <a:t>元以上时会面临亏损</a:t>
            </a:r>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a:latin typeface="华文楷体" panose="02010600040101010101" pitchFamily="2" charset="-122"/>
                <a:ea typeface="华文楷体" panose="02010600040101010101" pitchFamily="2" charset="-122"/>
              </a:rPr>
              <a:t>带</a:t>
            </a:r>
            <a:r>
              <a:rPr lang="zh-CN" altLang="en-US" sz="2800" dirty="0" smtClean="0">
                <a:latin typeface="华文楷体" panose="02010600040101010101" pitchFamily="2" charset="-122"/>
                <a:ea typeface="华文楷体" panose="02010600040101010101" pitchFamily="2" charset="-122"/>
              </a:rPr>
              <a:t>保头寸</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1. </a:t>
            </a:r>
            <a:r>
              <a:rPr lang="zh-CN" altLang="en-US" sz="2800" dirty="0" smtClean="0">
                <a:latin typeface="华文楷体" panose="02010600040101010101" pitchFamily="2" charset="-122"/>
                <a:ea typeface="华文楷体" panose="02010600040101010101" pitchFamily="2" charset="-122"/>
              </a:rPr>
              <a:t>买入</a:t>
            </a:r>
            <a:r>
              <a:rPr lang="en-US" altLang="zh-CN" sz="2800" dirty="0" smtClean="0">
                <a:latin typeface="华文楷体" panose="02010600040101010101" pitchFamily="2" charset="-122"/>
                <a:ea typeface="华文楷体" panose="02010600040101010101" pitchFamily="2" charset="-122"/>
              </a:rPr>
              <a:t>100,000</a:t>
            </a:r>
            <a:r>
              <a:rPr lang="zh-CN" altLang="en-US" sz="2800" dirty="0" smtClean="0">
                <a:latin typeface="华文楷体" panose="02010600040101010101" pitchFamily="2" charset="-122"/>
                <a:ea typeface="华文楷体" panose="02010600040101010101" pitchFamily="2" charset="-122"/>
              </a:rPr>
              <a:t>份股票</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2. </a:t>
            </a:r>
            <a:r>
              <a:rPr lang="zh-CN" altLang="en-US" sz="2800" dirty="0" smtClean="0">
                <a:latin typeface="华文楷体" panose="02010600040101010101" pitchFamily="2" charset="-122"/>
                <a:ea typeface="华文楷体" panose="02010600040101010101" pitchFamily="2" charset="-122"/>
              </a:rPr>
              <a:t>当股价下跌到</a:t>
            </a:r>
            <a:r>
              <a:rPr lang="en-US" altLang="zh-CN" sz="2800" dirty="0" smtClean="0">
                <a:latin typeface="华文楷体" panose="02010600040101010101" pitchFamily="2" charset="-122"/>
                <a:ea typeface="华文楷体" panose="02010600040101010101" pitchFamily="2" charset="-122"/>
              </a:rPr>
              <a:t>39</a:t>
            </a:r>
            <a:r>
              <a:rPr lang="zh-CN" altLang="en-US" sz="2800" dirty="0" smtClean="0">
                <a:latin typeface="华文楷体" panose="02010600040101010101" pitchFamily="2" charset="-122"/>
                <a:ea typeface="华文楷体" panose="02010600040101010101" pitchFamily="2" charset="-122"/>
              </a:rPr>
              <a:t>元以下时会面临亏损</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zh-CN" altLang="en-US" sz="2800" dirty="0" smtClean="0">
                <a:latin typeface="华文楷体" panose="02010600040101010101" pitchFamily="2" charset="-122"/>
                <a:ea typeface="华文楷体" panose="02010600040101010101" pitchFamily="2" charset="-122"/>
              </a:rPr>
              <a:t>（二）止</a:t>
            </a:r>
            <a:r>
              <a:rPr lang="zh-CN" altLang="en-US" sz="2800" dirty="0" smtClean="0">
                <a:latin typeface="华文楷体" panose="02010600040101010101" pitchFamily="2" charset="-122"/>
                <a:ea typeface="华文楷体" panose="02010600040101010101" pitchFamily="2" charset="-122"/>
              </a:rPr>
              <a:t>损交易策略</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1. </a:t>
            </a:r>
            <a:r>
              <a:rPr lang="zh-CN" altLang="en-US" sz="2800" dirty="0" smtClean="0">
                <a:latin typeface="华文楷体" panose="02010600040101010101" pitchFamily="2" charset="-122"/>
                <a:ea typeface="华文楷体" panose="02010600040101010101" pitchFamily="2" charset="-122"/>
              </a:rPr>
              <a:t>时刻关注股价变化，高于</a:t>
            </a:r>
            <a:r>
              <a:rPr lang="en-US" altLang="zh-CN" sz="2800" dirty="0" smtClean="0">
                <a:latin typeface="华文楷体" panose="02010600040101010101" pitchFamily="2" charset="-122"/>
                <a:ea typeface="华文楷体" panose="02010600040101010101" pitchFamily="2" charset="-122"/>
              </a:rPr>
              <a:t>40</a:t>
            </a:r>
            <a:r>
              <a:rPr lang="zh-CN" altLang="en-US" sz="2800" dirty="0" smtClean="0">
                <a:latin typeface="华文楷体" panose="02010600040101010101" pitchFamily="2" charset="-122"/>
                <a:ea typeface="华文楷体" panose="02010600040101010101" pitchFamily="2" charset="-122"/>
              </a:rPr>
              <a:t>元时马上买入，低于</a:t>
            </a:r>
            <a:r>
              <a:rPr lang="en-US" altLang="zh-CN" sz="2800" dirty="0" smtClean="0">
                <a:latin typeface="华文楷体" panose="02010600040101010101" pitchFamily="2" charset="-122"/>
                <a:ea typeface="华文楷体" panose="02010600040101010101" pitchFamily="2" charset="-122"/>
              </a:rPr>
              <a:t>40</a:t>
            </a:r>
            <a:r>
              <a:rPr lang="zh-CN" altLang="en-US" sz="2800" dirty="0" smtClean="0">
                <a:latin typeface="华文楷体" panose="02010600040101010101" pitchFamily="2" charset="-122"/>
                <a:ea typeface="华文楷体" panose="02010600040101010101" pitchFamily="2" charset="-122"/>
              </a:rPr>
              <a:t>元马上卖出</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2. </a:t>
            </a:r>
            <a:r>
              <a:rPr lang="zh-CN" altLang="en-US" sz="2800" dirty="0" smtClean="0">
                <a:latin typeface="华文楷体" panose="02010600040101010101" pitchFamily="2" charset="-122"/>
                <a:ea typeface="华文楷体" panose="02010600040101010101" pitchFamily="2" charset="-122"/>
              </a:rPr>
              <a:t>交易成本很高</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endParaRPr lang="en-US" altLang="zh-CN" sz="2400" dirty="0" smtClean="0">
              <a:ea typeface="宋体" panose="02010600030101010101" pitchFamily="2" charset="-122"/>
            </a:endParaRPr>
          </a:p>
        </p:txBody>
      </p:sp>
    </p:spTree>
    <p:extLst>
      <p:ext uri="{BB962C8B-B14F-4D97-AF65-F5344CB8AC3E}">
        <p14:creationId xmlns:p14="http://schemas.microsoft.com/office/powerpoint/2010/main" val="15716977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16</a:t>
            </a:fld>
            <a:endParaRPr lang="en-US" altLang="en-US"/>
          </a:p>
        </p:txBody>
      </p:sp>
      <p:sp>
        <p:nvSpPr>
          <p:cNvPr id="7173" name="Rectangle 2"/>
          <p:cNvSpPr>
            <a:spLocks noGrp="1" noChangeArrowheads="1"/>
          </p:cNvSpPr>
          <p:nvPr>
            <p:ph type="title"/>
          </p:nvPr>
        </p:nvSpPr>
        <p:spPr>
          <a:xfrm>
            <a:off x="457200" y="296652"/>
            <a:ext cx="8543292" cy="720080"/>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二、希腊</a:t>
            </a:r>
            <a:r>
              <a:rPr lang="zh-CN" altLang="en-US" sz="3600" dirty="0" smtClean="0">
                <a:latin typeface="华文楷体" panose="02010600040101010101" pitchFamily="2" charset="-122"/>
                <a:ea typeface="华文楷体" panose="02010600040101010101" pitchFamily="2" charset="-122"/>
              </a:rPr>
              <a:t>值</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7" name="Rectangle 3"/>
          <p:cNvSpPr txBox="1">
            <a:spLocks noChangeArrowheads="1"/>
          </p:cNvSpPr>
          <p:nvPr/>
        </p:nvSpPr>
        <p:spPr bwMode="auto">
          <a:xfrm>
            <a:off x="457200" y="1234864"/>
            <a:ext cx="8229600" cy="5084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eaLnBrk="1" hangingPunct="1"/>
            <a:r>
              <a:rPr lang="zh-CN" altLang="en-US" sz="2800" dirty="0" smtClean="0">
                <a:latin typeface="华文楷体" panose="02010600040101010101" pitchFamily="2" charset="-122"/>
                <a:ea typeface="华文楷体" panose="02010600040101010101" pitchFamily="2" charset="-122"/>
              </a:rPr>
              <a:t>以上三种策略均不可行</a:t>
            </a:r>
            <a:endParaRPr lang="en-US" altLang="zh-CN" sz="2800" dirty="0" smtClean="0">
              <a:latin typeface="华文楷体" panose="02010600040101010101" pitchFamily="2" charset="-122"/>
              <a:ea typeface="华文楷体" panose="02010600040101010101" pitchFamily="2" charset="-122"/>
            </a:endParaRPr>
          </a:p>
          <a:p>
            <a:pPr algn="just" eaLnBrk="1" hangingPunct="1"/>
            <a:r>
              <a:rPr lang="zh-CN" altLang="en-US" sz="2800" dirty="0" smtClean="0">
                <a:latin typeface="华文楷体" panose="02010600040101010101" pitchFamily="2" charset="-122"/>
                <a:ea typeface="华文楷体" panose="02010600040101010101" pitchFamily="2" charset="-122"/>
              </a:rPr>
              <a:t>交易员需考虑更精准的对冲策略</a:t>
            </a:r>
            <a:endParaRPr lang="en-US" altLang="zh-CN" sz="2800" dirty="0" smtClean="0">
              <a:latin typeface="华文楷体" panose="02010600040101010101" pitchFamily="2" charset="-122"/>
              <a:ea typeface="华文楷体" panose="02010600040101010101" pitchFamily="2" charset="-122"/>
            </a:endParaRPr>
          </a:p>
          <a:p>
            <a:pPr algn="just" eaLnBrk="1" hangingPunct="1"/>
            <a:r>
              <a:rPr lang="zh-CN" altLang="en-US" sz="2800" dirty="0" smtClean="0">
                <a:latin typeface="华文楷体" panose="02010600040101010101" pitchFamily="2" charset="-122"/>
                <a:ea typeface="华文楷体" panose="02010600040101010101" pitchFamily="2" charset="-122"/>
              </a:rPr>
              <a:t>这些策略涉及期权特定风险测度的统计量，称为希腊值</a:t>
            </a:r>
            <a:r>
              <a:rPr lang="en-US" altLang="zh-CN" sz="2800" dirty="0" smtClean="0">
                <a:latin typeface="华文楷体" panose="02010600040101010101" pitchFamily="2" charset="-122"/>
                <a:ea typeface="华文楷体" panose="02010600040101010101" pitchFamily="2" charset="-122"/>
              </a:rPr>
              <a:t>(Greek Letters)</a:t>
            </a:r>
          </a:p>
          <a:p>
            <a:pPr algn="just" eaLnBrk="1" hangingPunct="1"/>
            <a:r>
              <a:rPr lang="zh-CN" altLang="en-US" sz="2800" dirty="0" smtClean="0">
                <a:latin typeface="华文楷体" panose="02010600040101010101" pitchFamily="2" charset="-122"/>
                <a:ea typeface="华文楷体" panose="02010600040101010101" pitchFamily="2" charset="-122"/>
              </a:rPr>
              <a:t>希腊值包括</a:t>
            </a:r>
            <a:r>
              <a:rPr lang="en-US" altLang="zh-CN" sz="2800" dirty="0" smtClean="0">
                <a:latin typeface="华文楷体" panose="02010600040101010101" pitchFamily="2" charset="-122"/>
                <a:ea typeface="华文楷体" panose="02010600040101010101" pitchFamily="2" charset="-122"/>
              </a:rPr>
              <a:t>Delta, Gamma, Theta, Vega</a:t>
            </a:r>
            <a:r>
              <a:rPr lang="zh-CN" altLang="en-US" sz="2800" dirty="0" smtClean="0">
                <a:latin typeface="华文楷体" panose="02010600040101010101" pitchFamily="2" charset="-122"/>
                <a:ea typeface="华文楷体" panose="02010600040101010101" pitchFamily="2" charset="-122"/>
              </a:rPr>
              <a:t>和</a:t>
            </a:r>
            <a:r>
              <a:rPr lang="en-US" altLang="zh-CN" sz="2800" dirty="0" smtClean="0">
                <a:latin typeface="华文楷体" panose="02010600040101010101" pitchFamily="2" charset="-122"/>
                <a:ea typeface="华文楷体" panose="02010600040101010101" pitchFamily="2" charset="-122"/>
              </a:rPr>
              <a:t>Rho</a:t>
            </a:r>
            <a:r>
              <a:rPr lang="zh-CN" altLang="en-US" sz="2800" dirty="0" smtClean="0">
                <a:latin typeface="华文楷体" panose="02010600040101010101" pitchFamily="2" charset="-122"/>
                <a:ea typeface="华文楷体" panose="02010600040101010101" pitchFamily="2" charset="-122"/>
              </a:rPr>
              <a:t>等</a:t>
            </a:r>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a:latin typeface="华文楷体" panose="02010600040101010101" pitchFamily="2" charset="-122"/>
                <a:ea typeface="华文楷体" panose="02010600040101010101" pitchFamily="2" charset="-122"/>
              </a:rPr>
              <a:t>由期权定价公式</a:t>
            </a:r>
            <a:r>
              <a:rPr lang="zh-CN" altLang="en-US" sz="2800" dirty="0" smtClean="0">
                <a:latin typeface="华文楷体" panose="02010600040101010101" pitchFamily="2" charset="-122"/>
                <a:ea typeface="华文楷体" panose="02010600040101010101" pitchFamily="2" charset="-122"/>
              </a:rPr>
              <a:t>可知，期权</a:t>
            </a:r>
            <a:r>
              <a:rPr lang="zh-CN" altLang="en-US" sz="2800" dirty="0">
                <a:latin typeface="华文楷体" panose="02010600040101010101" pitchFamily="2" charset="-122"/>
                <a:ea typeface="华文楷体" panose="02010600040101010101" pitchFamily="2" charset="-122"/>
              </a:rPr>
              <a:t>取决于股价、执行价格、无风险利率、期限和股价波动率等</a:t>
            </a:r>
            <a:r>
              <a:rPr lang="en-US" altLang="zh-CN" sz="2800" dirty="0">
                <a:latin typeface="华文楷体" panose="02010600040101010101" pitchFamily="2" charset="-122"/>
                <a:ea typeface="华文楷体" panose="02010600040101010101" pitchFamily="2" charset="-122"/>
              </a:rPr>
              <a:t>5</a:t>
            </a:r>
            <a:r>
              <a:rPr lang="zh-CN" altLang="en-US" sz="2800" dirty="0">
                <a:latin typeface="华文楷体" panose="02010600040101010101" pitchFamily="2" charset="-122"/>
                <a:ea typeface="华文楷体" panose="02010600040101010101" pitchFamily="2" charset="-122"/>
              </a:rPr>
              <a:t>个因素</a:t>
            </a:r>
            <a:endParaRPr lang="en-US" altLang="zh-CN" sz="2800" dirty="0">
              <a:latin typeface="华文楷体" panose="02010600040101010101" pitchFamily="2" charset="-122"/>
              <a:ea typeface="华文楷体" panose="02010600040101010101" pitchFamily="2" charset="-122"/>
            </a:endParaRPr>
          </a:p>
          <a:p>
            <a:pPr algn="just" eaLnBrk="1" hangingPunct="1"/>
            <a:r>
              <a:rPr lang="zh-CN" altLang="en-US" sz="2800" dirty="0" smtClean="0">
                <a:latin typeface="华文楷体" panose="02010600040101010101" pitchFamily="2" charset="-122"/>
                <a:ea typeface="华文楷体" panose="02010600040101010101" pitchFamily="2" charset="-122"/>
              </a:rPr>
              <a:t>这些统计量</a:t>
            </a:r>
            <a:r>
              <a:rPr lang="zh-CN" altLang="en-US" sz="2800" dirty="0">
                <a:latin typeface="华文楷体" panose="02010600040101010101" pitchFamily="2" charset="-122"/>
                <a:ea typeface="华文楷体" panose="02010600040101010101" pitchFamily="2" charset="-122"/>
              </a:rPr>
              <a:t>反映</a:t>
            </a:r>
            <a:r>
              <a:rPr lang="zh-CN" altLang="en-US" sz="2800" dirty="0" smtClean="0">
                <a:latin typeface="华文楷体" panose="02010600040101010101" pitchFamily="2" charset="-122"/>
                <a:ea typeface="华文楷体" panose="02010600040101010101" pitchFamily="2" charset="-122"/>
              </a:rPr>
              <a:t>了</a:t>
            </a:r>
            <a:r>
              <a:rPr lang="zh-CN" altLang="en-US" sz="2800" dirty="0">
                <a:latin typeface="华文楷体" panose="02010600040101010101" pitchFamily="2" charset="-122"/>
                <a:ea typeface="华文楷体" panose="02010600040101010101" pitchFamily="2" charset="-122"/>
              </a:rPr>
              <a:t>期权对</a:t>
            </a:r>
            <a:r>
              <a:rPr lang="zh-CN" altLang="en-US" sz="2800" dirty="0" smtClean="0">
                <a:latin typeface="华文楷体" panose="02010600040101010101" pitchFamily="2" charset="-122"/>
                <a:ea typeface="华文楷体" panose="02010600040101010101" pitchFamily="2" charset="-122"/>
              </a:rPr>
              <a:t>不同</a:t>
            </a:r>
            <a:r>
              <a:rPr lang="zh-CN" altLang="en-US" sz="2800" dirty="0">
                <a:latin typeface="华文楷体" panose="02010600040101010101" pitchFamily="2" charset="-122"/>
                <a:ea typeface="华文楷体" panose="02010600040101010101" pitchFamily="2" charset="-122"/>
              </a:rPr>
              <a:t>因素</a:t>
            </a:r>
            <a:r>
              <a:rPr lang="zh-CN" altLang="en-US" sz="2800" dirty="0" smtClean="0">
                <a:latin typeface="华文楷体" panose="02010600040101010101" pitchFamily="2" charset="-122"/>
                <a:ea typeface="华文楷体" panose="02010600040101010101" pitchFamily="2" charset="-122"/>
              </a:rPr>
              <a:t>的</a:t>
            </a:r>
            <a:r>
              <a:rPr lang="zh-CN" altLang="en-US" sz="2800" dirty="0">
                <a:latin typeface="华文楷体" panose="02010600040101010101" pitchFamily="2" charset="-122"/>
                <a:ea typeface="华文楷体" panose="02010600040101010101" pitchFamily="2" charset="-122"/>
              </a:rPr>
              <a:t>风险</a:t>
            </a:r>
            <a:endParaRPr lang="en-US" altLang="zh-CN" sz="2800" dirty="0" smtClean="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43793189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17</a:t>
            </a:fld>
            <a:endParaRPr lang="en-US" altLang="en-US"/>
          </a:p>
        </p:txBody>
      </p:sp>
      <p:sp>
        <p:nvSpPr>
          <p:cNvPr id="7173" name="Rectangle 2"/>
          <p:cNvSpPr>
            <a:spLocks noGrp="1" noChangeArrowheads="1"/>
          </p:cNvSpPr>
          <p:nvPr>
            <p:ph type="title"/>
          </p:nvPr>
        </p:nvSpPr>
        <p:spPr>
          <a:xfrm>
            <a:off x="457200" y="296652"/>
            <a:ext cx="8543292" cy="576064"/>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（一）</a:t>
            </a:r>
            <a:r>
              <a:rPr lang="en-US" altLang="zh-CN" sz="3600" dirty="0" smtClean="0">
                <a:latin typeface="华文楷体" panose="02010600040101010101" pitchFamily="2" charset="-122"/>
                <a:ea typeface="华文楷体" panose="02010600040101010101" pitchFamily="2" charset="-122"/>
              </a:rPr>
              <a:t>Delta</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7" name="Rectangle 3"/>
          <p:cNvSpPr txBox="1">
            <a:spLocks noChangeArrowheads="1"/>
          </p:cNvSpPr>
          <p:nvPr/>
        </p:nvSpPr>
        <p:spPr bwMode="auto">
          <a:xfrm>
            <a:off x="457200" y="1349072"/>
            <a:ext cx="8229600" cy="4970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endParaRPr lang="en-US" altLang="zh-CN" sz="2400" dirty="0" smtClean="0">
              <a:ea typeface="宋体" panose="02010600030101010101" pitchFamily="2" charset="-122"/>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mc:AlternateContent xmlns:mc="http://schemas.openxmlformats.org/markup-compatibility/2006">
        <mc:Choice xmlns:a14="http://schemas.microsoft.com/office/drawing/2010/main" Requires="a14">
          <p:sp>
            <p:nvSpPr>
              <p:cNvPr id="9" name="Rectangle 3"/>
              <p:cNvSpPr txBox="1">
                <a:spLocks noChangeArrowheads="1"/>
              </p:cNvSpPr>
              <p:nvPr/>
            </p:nvSpPr>
            <p:spPr bwMode="auto">
              <a:xfrm>
                <a:off x="454732" y="971854"/>
                <a:ext cx="8365740" cy="51590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eaLnBrk="1" hangingPunct="1"/>
                <a:r>
                  <a:rPr lang="en-US" altLang="zh-CN" sz="2300" dirty="0" smtClean="0">
                    <a:latin typeface="华文楷体" panose="02010600040101010101" pitchFamily="2" charset="-122"/>
                    <a:ea typeface="华文楷体" panose="02010600040101010101" pitchFamily="2" charset="-122"/>
                  </a:rPr>
                  <a:t>Delta(</a:t>
                </a:r>
                <a14:m>
                  <m:oMath xmlns:m="http://schemas.openxmlformats.org/officeDocument/2006/math">
                    <m:r>
                      <a:rPr lang="en-US" altLang="zh-CN" sz="2300" i="1" smtClean="0">
                        <a:latin typeface="Cambria Math" panose="02040503050406030204" pitchFamily="18" charset="0"/>
                        <a:ea typeface="Cambria Math" panose="02040503050406030204" pitchFamily="18" charset="0"/>
                      </a:rPr>
                      <m:t>∆</m:t>
                    </m:r>
                  </m:oMath>
                </a14:m>
                <a:r>
                  <a:rPr lang="en-US" altLang="zh-CN" sz="2300" dirty="0" smtClean="0">
                    <a:latin typeface="华文楷体" panose="02010600040101010101" pitchFamily="2" charset="-122"/>
                    <a:ea typeface="华文楷体" panose="02010600040101010101" pitchFamily="2" charset="-122"/>
                  </a:rPr>
                  <a:t>)</a:t>
                </a:r>
                <a:r>
                  <a:rPr lang="zh-CN" altLang="en-US" sz="2300" dirty="0" smtClean="0">
                    <a:latin typeface="华文楷体" panose="02010600040101010101" pitchFamily="2" charset="-122"/>
                    <a:ea typeface="华文楷体" panose="02010600040101010101" pitchFamily="2" charset="-122"/>
                  </a:rPr>
                  <a:t>是指当股价变动一个单位时，所导致的期权价格的变动，即</a:t>
                </a:r>
                <a:endParaRPr lang="en-US" altLang="zh-CN" sz="2300" dirty="0" smtClean="0">
                  <a:latin typeface="华文楷体" panose="02010600040101010101" pitchFamily="2" charset="-122"/>
                  <a:ea typeface="华文楷体" panose="02010600040101010101" pitchFamily="2" charset="-122"/>
                </a:endParaRPr>
              </a:p>
              <a:p>
                <a:pPr algn="just" eaLnBrk="1" hangingPunct="1"/>
                <a:endParaRPr lang="en-US" altLang="zh-CN" sz="2300" dirty="0">
                  <a:latin typeface="华文楷体" panose="02010600040101010101" pitchFamily="2" charset="-122"/>
                  <a:ea typeface="华文楷体" panose="02010600040101010101" pitchFamily="2" charset="-122"/>
                </a:endParaRPr>
              </a:p>
              <a:p>
                <a:pPr algn="just" eaLnBrk="1" hangingPunct="1"/>
                <a:endParaRPr lang="en-US" altLang="zh-CN" sz="2300" dirty="0" smtClean="0">
                  <a:latin typeface="华文楷体" panose="02010600040101010101" pitchFamily="2" charset="-122"/>
                  <a:ea typeface="华文楷体" panose="02010600040101010101" pitchFamily="2" charset="-122"/>
                </a:endParaRPr>
              </a:p>
              <a:p>
                <a:pPr algn="just" eaLnBrk="1" hangingPunct="1"/>
                <a:r>
                  <a:rPr lang="zh-CN" altLang="en-US" sz="2300" dirty="0" smtClean="0">
                    <a:latin typeface="华文楷体" panose="02010600040101010101" pitchFamily="2" charset="-122"/>
                    <a:ea typeface="华文楷体" panose="02010600040101010101" pitchFamily="2" charset="-122"/>
                  </a:rPr>
                  <a:t>看涨期权的</a:t>
                </a:r>
                <a14:m>
                  <m:oMath xmlns:m="http://schemas.openxmlformats.org/officeDocument/2006/math">
                    <m:r>
                      <a:rPr lang="zh-CN" altLang="en-US" sz="2300" i="1" smtClean="0">
                        <a:latin typeface="Cambria Math" panose="02040503050406030204" pitchFamily="18" charset="0"/>
                        <a:ea typeface="宋体" panose="02010600030101010101" pitchFamily="2" charset="-122"/>
                      </a:rPr>
                      <m:t>∆</m:t>
                    </m:r>
                  </m:oMath>
                </a14:m>
                <a:r>
                  <a:rPr lang="zh-CN" altLang="en-US" sz="2300" dirty="0" smtClean="0">
                    <a:latin typeface="华文楷体" panose="02010600040101010101" pitchFamily="2" charset="-122"/>
                    <a:ea typeface="华文楷体" panose="02010600040101010101" pitchFamily="2" charset="-122"/>
                  </a:rPr>
                  <a:t>为</a:t>
                </a:r>
                <a14:m>
                  <m:oMath xmlns:m="http://schemas.openxmlformats.org/officeDocument/2006/math">
                    <m:r>
                      <a:rPr lang="en-US" altLang="zh-CN" sz="2300" b="0" i="1" smtClean="0">
                        <a:latin typeface="Cambria Math" panose="02040503050406030204" pitchFamily="18" charset="0"/>
                        <a:ea typeface="宋体" panose="02010600030101010101" pitchFamily="2" charset="-122"/>
                      </a:rPr>
                      <m:t>𝑁</m:t>
                    </m:r>
                    <m:r>
                      <a:rPr lang="en-US" altLang="zh-CN" sz="2300" b="0" i="1" smtClean="0">
                        <a:latin typeface="Cambria Math" panose="02040503050406030204" pitchFamily="18" charset="0"/>
                        <a:ea typeface="宋体" panose="02010600030101010101" pitchFamily="2" charset="-122"/>
                      </a:rPr>
                      <m:t>(</m:t>
                    </m:r>
                    <m:sSub>
                      <m:sSubPr>
                        <m:ctrlPr>
                          <a:rPr lang="en-US" altLang="zh-CN" sz="2300" b="0" i="1" smtClean="0">
                            <a:latin typeface="Cambria Math"/>
                            <a:ea typeface="宋体" panose="02010600030101010101" pitchFamily="2" charset="-122"/>
                          </a:rPr>
                        </m:ctrlPr>
                      </m:sSubPr>
                      <m:e>
                        <m:r>
                          <a:rPr lang="en-US" altLang="zh-CN" sz="2300" b="0" i="1" smtClean="0">
                            <a:latin typeface="Cambria Math" panose="02040503050406030204" pitchFamily="18" charset="0"/>
                            <a:ea typeface="宋体" panose="02010600030101010101" pitchFamily="2" charset="-122"/>
                          </a:rPr>
                          <m:t>𝑑</m:t>
                        </m:r>
                      </m:e>
                      <m:sub>
                        <m:r>
                          <a:rPr lang="en-US" altLang="zh-CN" sz="2300" b="0" i="1" smtClean="0">
                            <a:latin typeface="Cambria Math" panose="02040503050406030204" pitchFamily="18" charset="0"/>
                            <a:ea typeface="宋体" panose="02010600030101010101" pitchFamily="2" charset="-122"/>
                          </a:rPr>
                          <m:t>1</m:t>
                        </m:r>
                      </m:sub>
                    </m:sSub>
                    <m:r>
                      <a:rPr lang="en-US" altLang="zh-CN" sz="2300" b="0" i="1" smtClean="0">
                        <a:latin typeface="Cambria Math" panose="02040503050406030204" pitchFamily="18" charset="0"/>
                        <a:ea typeface="宋体" panose="02010600030101010101" pitchFamily="2" charset="-122"/>
                      </a:rPr>
                      <m:t>)</m:t>
                    </m:r>
                    <m:r>
                      <a:rPr lang="zh-CN" altLang="en-US" sz="2300" i="1">
                        <a:latin typeface="Cambria Math" panose="02040503050406030204" pitchFamily="18" charset="0"/>
                        <a:ea typeface="宋体" panose="02010600030101010101" pitchFamily="2" charset="-122"/>
                      </a:rPr>
                      <m:t>，</m:t>
                    </m:r>
                  </m:oMath>
                </a14:m>
                <a:r>
                  <a:rPr lang="zh-CN" altLang="en-US" sz="2300" dirty="0" smtClean="0">
                    <a:latin typeface="华文楷体" panose="02010600040101010101" pitchFamily="2" charset="-122"/>
                    <a:ea typeface="华文楷体" panose="02010600040101010101" pitchFamily="2" charset="-122"/>
                  </a:rPr>
                  <a:t>而看跌期权的</a:t>
                </a:r>
                <a14:m>
                  <m:oMath xmlns:m="http://schemas.openxmlformats.org/officeDocument/2006/math">
                    <m:r>
                      <a:rPr lang="zh-CN" altLang="en-US" sz="2300" i="1" smtClean="0">
                        <a:latin typeface="Cambria Math" panose="02040503050406030204" pitchFamily="18" charset="0"/>
                        <a:ea typeface="宋体" panose="02010600030101010101" pitchFamily="2" charset="-122"/>
                      </a:rPr>
                      <m:t>∆</m:t>
                    </m:r>
                    <m:r>
                      <a:rPr lang="zh-CN" altLang="en-US" sz="2300" i="1">
                        <a:latin typeface="Cambria Math" panose="02040503050406030204" pitchFamily="18" charset="0"/>
                        <a:ea typeface="宋体" panose="02010600030101010101" pitchFamily="2" charset="-122"/>
                      </a:rPr>
                      <m:t>为</m:t>
                    </m:r>
                    <m:r>
                      <a:rPr lang="en-US" altLang="zh-CN" sz="2300" i="1">
                        <a:latin typeface="Cambria Math" panose="02040503050406030204" pitchFamily="18" charset="0"/>
                        <a:ea typeface="宋体" panose="02010600030101010101" pitchFamily="2" charset="-122"/>
                      </a:rPr>
                      <m:t>𝑁</m:t>
                    </m:r>
                    <m:d>
                      <m:dPr>
                        <m:ctrlPr>
                          <a:rPr lang="en-US" altLang="zh-CN" sz="2300" i="1">
                            <a:latin typeface="Cambria Math"/>
                            <a:ea typeface="宋体" panose="02010600030101010101" pitchFamily="2" charset="-122"/>
                          </a:rPr>
                        </m:ctrlPr>
                      </m:dPr>
                      <m:e>
                        <m:sSub>
                          <m:sSubPr>
                            <m:ctrlPr>
                              <a:rPr lang="en-US" altLang="zh-CN" sz="2300" i="1">
                                <a:latin typeface="Cambria Math"/>
                                <a:ea typeface="宋体" panose="02010600030101010101" pitchFamily="2" charset="-122"/>
                              </a:rPr>
                            </m:ctrlPr>
                          </m:sSubPr>
                          <m:e>
                            <m:r>
                              <a:rPr lang="en-US" altLang="zh-CN" sz="2300" i="1">
                                <a:latin typeface="Cambria Math" panose="02040503050406030204" pitchFamily="18" charset="0"/>
                                <a:ea typeface="宋体" panose="02010600030101010101" pitchFamily="2" charset="-122"/>
                              </a:rPr>
                              <m:t>𝑑</m:t>
                            </m:r>
                          </m:e>
                          <m:sub>
                            <m:r>
                              <a:rPr lang="en-US" altLang="zh-CN" sz="2300" i="1">
                                <a:latin typeface="Cambria Math" panose="02040503050406030204" pitchFamily="18" charset="0"/>
                                <a:ea typeface="宋体" panose="02010600030101010101" pitchFamily="2" charset="-122"/>
                              </a:rPr>
                              <m:t>1</m:t>
                            </m:r>
                          </m:sub>
                        </m:sSub>
                      </m:e>
                    </m:d>
                    <m:r>
                      <a:rPr lang="en-US" altLang="zh-CN" sz="2300" b="0" i="1" smtClean="0">
                        <a:latin typeface="Cambria Math" panose="02040503050406030204" pitchFamily="18" charset="0"/>
                        <a:ea typeface="宋体" panose="02010600030101010101" pitchFamily="2" charset="-122"/>
                      </a:rPr>
                      <m:t>−1</m:t>
                    </m:r>
                  </m:oMath>
                </a14:m>
                <a:endParaRPr lang="en-US" altLang="zh-CN" sz="2300" dirty="0" smtClean="0">
                  <a:latin typeface="华文楷体" panose="02010600040101010101" pitchFamily="2" charset="-122"/>
                  <a:ea typeface="华文楷体" panose="02010600040101010101" pitchFamily="2" charset="-122"/>
                </a:endParaRPr>
              </a:p>
              <a:p>
                <a:pPr algn="just" eaLnBrk="1" hangingPunct="1"/>
                <a:r>
                  <a:rPr lang="zh-CN" altLang="en-US" sz="2300" dirty="0">
                    <a:latin typeface="华文楷体" panose="02010600040101010101" pitchFamily="2" charset="-122"/>
                    <a:ea typeface="华文楷体" panose="02010600040101010101" pitchFamily="2" charset="-122"/>
                  </a:rPr>
                  <a:t>上</a:t>
                </a:r>
                <a:r>
                  <a:rPr lang="zh-CN" altLang="en-US" sz="2300" dirty="0" smtClean="0">
                    <a:latin typeface="华文楷体" panose="02010600040101010101" pitchFamily="2" charset="-122"/>
                    <a:ea typeface="华文楷体" panose="02010600040101010101" pitchFamily="2" charset="-122"/>
                  </a:rPr>
                  <a:t>式意味着当股价上涨时，看涨期权价格上涨，而看跌期权价格下跌</a:t>
                </a:r>
                <a:endParaRPr lang="en-US" altLang="zh-CN" sz="2300" dirty="0" smtClean="0">
                  <a:latin typeface="华文楷体" panose="02010600040101010101" pitchFamily="2" charset="-122"/>
                  <a:ea typeface="华文楷体" panose="02010600040101010101" pitchFamily="2" charset="-122"/>
                </a:endParaRPr>
              </a:p>
              <a:p>
                <a:pPr algn="just" eaLnBrk="1" hangingPunct="1"/>
                <a:r>
                  <a:rPr lang="zh-CN" altLang="en-US" sz="2300" dirty="0" smtClean="0">
                    <a:latin typeface="华文楷体" panose="02010600040101010101" pitchFamily="2" charset="-122"/>
                    <a:ea typeface="华文楷体" panose="02010600040101010101" pitchFamily="2" charset="-122"/>
                  </a:rPr>
                  <a:t>在例</a:t>
                </a:r>
                <a:r>
                  <a:rPr lang="en-US" altLang="zh-CN" sz="2300" dirty="0" smtClean="0">
                    <a:latin typeface="华文楷体" panose="02010600040101010101" pitchFamily="2" charset="-122"/>
                    <a:ea typeface="华文楷体" panose="02010600040101010101" pitchFamily="2" charset="-122"/>
                  </a:rPr>
                  <a:t>16-5</a:t>
                </a:r>
                <a:r>
                  <a:rPr lang="zh-CN" altLang="en-US" sz="2300" dirty="0" smtClean="0">
                    <a:latin typeface="华文楷体" panose="02010600040101010101" pitchFamily="2" charset="-122"/>
                    <a:ea typeface="华文楷体" panose="02010600040101010101" pitchFamily="2" charset="-122"/>
                  </a:rPr>
                  <a:t>中，该看涨期权的</a:t>
                </a:r>
                <a14:m>
                  <m:oMath xmlns:m="http://schemas.openxmlformats.org/officeDocument/2006/math">
                    <m:r>
                      <a:rPr lang="zh-CN" altLang="en-US" sz="2300" i="1">
                        <a:latin typeface="Cambria Math" panose="02040503050406030204" pitchFamily="18" charset="0"/>
                        <a:ea typeface="宋体" panose="02010600030101010101" pitchFamily="2" charset="-122"/>
                      </a:rPr>
                      <m:t>∆</m:t>
                    </m:r>
                    <m:r>
                      <a:rPr lang="en-US" altLang="zh-CN" sz="2300" b="0" i="1" smtClean="0">
                        <a:latin typeface="Cambria Math" panose="02040503050406030204" pitchFamily="18" charset="0"/>
                        <a:ea typeface="宋体" panose="02010600030101010101" pitchFamily="2" charset="-122"/>
                      </a:rPr>
                      <m:t>=0.513</m:t>
                    </m:r>
                  </m:oMath>
                </a14:m>
                <a:r>
                  <a:rPr lang="zh-CN" altLang="en-US" sz="2300" dirty="0" smtClean="0">
                    <a:latin typeface="华文楷体" panose="02010600040101010101" pitchFamily="2" charset="-122"/>
                    <a:ea typeface="华文楷体" panose="02010600040101010101" pitchFamily="2" charset="-122"/>
                  </a:rPr>
                  <a:t>，意味着金融机构在卖出</a:t>
                </a:r>
                <a:r>
                  <a:rPr lang="en-US" altLang="zh-CN" sz="2300" dirty="0" smtClean="0">
                    <a:latin typeface="华文楷体" panose="02010600040101010101" pitchFamily="2" charset="-122"/>
                    <a:ea typeface="华文楷体" panose="02010600040101010101" pitchFamily="2" charset="-122"/>
                  </a:rPr>
                  <a:t>100,000</a:t>
                </a:r>
                <a:r>
                  <a:rPr lang="zh-CN" altLang="en-US" sz="2300" dirty="0">
                    <a:latin typeface="华文楷体" panose="02010600040101010101" pitchFamily="2" charset="-122"/>
                    <a:ea typeface="华文楷体" panose="02010600040101010101" pitchFamily="2" charset="-122"/>
                  </a:rPr>
                  <a:t>期权</a:t>
                </a:r>
                <a:r>
                  <a:rPr lang="zh-CN" altLang="en-US" sz="2300" dirty="0" smtClean="0">
                    <a:latin typeface="华文楷体" panose="02010600040101010101" pitchFamily="2" charset="-122"/>
                    <a:ea typeface="华文楷体" panose="02010600040101010101" pitchFamily="2" charset="-122"/>
                  </a:rPr>
                  <a:t>的同时，需买入</a:t>
                </a:r>
                <a:r>
                  <a:rPr lang="en-US" altLang="zh-CN" sz="2300" dirty="0" smtClean="0">
                    <a:latin typeface="华文楷体" panose="02010600040101010101" pitchFamily="2" charset="-122"/>
                    <a:ea typeface="华文楷体" panose="02010600040101010101" pitchFamily="2" charset="-122"/>
                  </a:rPr>
                  <a:t>51,300</a:t>
                </a:r>
                <a:r>
                  <a:rPr lang="zh-CN" altLang="en-US" sz="2300" dirty="0" smtClean="0">
                    <a:latin typeface="华文楷体" panose="02010600040101010101" pitchFamily="2" charset="-122"/>
                    <a:ea typeface="华文楷体" panose="02010600040101010101" pitchFamily="2" charset="-122"/>
                  </a:rPr>
                  <a:t>份股票来对冲风险</a:t>
                </a:r>
                <a:endParaRPr lang="en-US" altLang="zh-CN" sz="2300" dirty="0" smtClean="0">
                  <a:latin typeface="华文楷体" panose="02010600040101010101" pitchFamily="2" charset="-122"/>
                  <a:ea typeface="华文楷体" panose="02010600040101010101" pitchFamily="2" charset="-122"/>
                </a:endParaRPr>
              </a:p>
              <a:p>
                <a:pPr algn="just" eaLnBrk="1" hangingPunct="1"/>
                <a:r>
                  <a:rPr lang="zh-CN" altLang="en-US" sz="2300" dirty="0" smtClean="0">
                    <a:latin typeface="华文楷体" panose="02010600040101010101" pitchFamily="2" charset="-122"/>
                    <a:ea typeface="华文楷体" panose="02010600040101010101" pitchFamily="2" charset="-122"/>
                  </a:rPr>
                  <a:t>这样的策略称为</a:t>
                </a:r>
                <a14:m>
                  <m:oMath xmlns:m="http://schemas.openxmlformats.org/officeDocument/2006/math">
                    <m:r>
                      <a:rPr lang="zh-CN" altLang="en-US" sz="2300" i="1">
                        <a:latin typeface="Cambria Math" panose="02040503050406030204" pitchFamily="18" charset="0"/>
                        <a:ea typeface="宋体" panose="02010600030101010101" pitchFamily="2" charset="-122"/>
                      </a:rPr>
                      <m:t>∆</m:t>
                    </m:r>
                  </m:oMath>
                </a14:m>
                <a:r>
                  <a:rPr lang="zh-CN" altLang="en-US" sz="2300" dirty="0" smtClean="0">
                    <a:latin typeface="华文楷体" panose="02010600040101010101" pitchFamily="2" charset="-122"/>
                    <a:ea typeface="华文楷体" panose="02010600040101010101" pitchFamily="2" charset="-122"/>
                  </a:rPr>
                  <a:t>对冲，也称为</a:t>
                </a:r>
                <a14:m>
                  <m:oMath xmlns:m="http://schemas.openxmlformats.org/officeDocument/2006/math">
                    <m:r>
                      <a:rPr lang="zh-CN" altLang="en-US" sz="2300" i="1">
                        <a:latin typeface="Cambria Math" panose="02040503050406030204" pitchFamily="18" charset="0"/>
                        <a:ea typeface="宋体" panose="02010600030101010101" pitchFamily="2" charset="-122"/>
                      </a:rPr>
                      <m:t>∆</m:t>
                    </m:r>
                  </m:oMath>
                </a14:m>
                <a:r>
                  <a:rPr lang="zh-CN" altLang="en-US" sz="2300" dirty="0" smtClean="0">
                    <a:latin typeface="华文楷体" panose="02010600040101010101" pitchFamily="2" charset="-122"/>
                    <a:ea typeface="华文楷体" panose="02010600040101010101" pitchFamily="2" charset="-122"/>
                  </a:rPr>
                  <a:t>中性</a:t>
                </a:r>
                <a:endParaRPr lang="en-US" altLang="zh-CN" sz="2300" dirty="0" smtClean="0">
                  <a:latin typeface="华文楷体" panose="02010600040101010101" pitchFamily="2" charset="-122"/>
                  <a:ea typeface="华文楷体" panose="02010600040101010101" pitchFamily="2" charset="-122"/>
                </a:endParaRPr>
              </a:p>
              <a:p>
                <a:pPr algn="just" eaLnBrk="1" hangingPunct="1"/>
                <a:r>
                  <a:rPr lang="zh-CN" altLang="en-US" sz="2300" dirty="0" smtClean="0">
                    <a:latin typeface="华文楷体" panose="02010600040101010101" pitchFamily="2" charset="-122"/>
                    <a:ea typeface="华文楷体" panose="02010600040101010101" pitchFamily="2" charset="-122"/>
                  </a:rPr>
                  <a:t>注意</a:t>
                </a:r>
                <a14:m>
                  <m:oMath xmlns:m="http://schemas.openxmlformats.org/officeDocument/2006/math">
                    <m:r>
                      <a:rPr lang="zh-CN" altLang="en-US" sz="2300" i="1">
                        <a:latin typeface="Cambria Math" panose="02040503050406030204" pitchFamily="18" charset="0"/>
                        <a:ea typeface="宋体" panose="02010600030101010101" pitchFamily="2" charset="-122"/>
                      </a:rPr>
                      <m:t>∆</m:t>
                    </m:r>
                  </m:oMath>
                </a14:m>
                <a:r>
                  <a:rPr lang="zh-CN" altLang="en-US" sz="2300" dirty="0" smtClean="0">
                    <a:latin typeface="华文楷体" panose="02010600040101010101" pitchFamily="2" charset="-122"/>
                    <a:ea typeface="华文楷体" panose="02010600040101010101" pitchFamily="2" charset="-122"/>
                  </a:rPr>
                  <a:t>的值会随股价变动而变动，意味着需不断调整头寸才能保持</a:t>
                </a:r>
                <a14:m>
                  <m:oMath xmlns:m="http://schemas.openxmlformats.org/officeDocument/2006/math">
                    <m:r>
                      <a:rPr lang="zh-CN" altLang="en-US" sz="2300" i="1">
                        <a:latin typeface="Cambria Math" panose="02040503050406030204" pitchFamily="18" charset="0"/>
                        <a:ea typeface="宋体" panose="02010600030101010101" pitchFamily="2" charset="-122"/>
                      </a:rPr>
                      <m:t>∆</m:t>
                    </m:r>
                  </m:oMath>
                </a14:m>
                <a:r>
                  <a:rPr lang="zh-CN" altLang="en-US" sz="2300" dirty="0" smtClean="0">
                    <a:latin typeface="华文楷体" panose="02010600040101010101" pitchFamily="2" charset="-122"/>
                    <a:ea typeface="华文楷体" panose="02010600040101010101" pitchFamily="2" charset="-122"/>
                  </a:rPr>
                  <a:t>中性</a:t>
                </a:r>
                <a:endParaRPr lang="en-US" altLang="zh-CN" sz="2300" dirty="0">
                  <a:latin typeface="华文楷体" panose="02010600040101010101" pitchFamily="2" charset="-122"/>
                  <a:ea typeface="华文楷体" panose="02010600040101010101" pitchFamily="2" charset="-122"/>
                </a:endParaRPr>
              </a:p>
              <a:p>
                <a:pPr algn="just" eaLnBrk="1" hangingPunct="1"/>
                <a:endParaRPr lang="en-US" altLang="zh-CN" sz="2400" dirty="0" smtClean="0">
                  <a:ea typeface="宋体" panose="02010600030101010101" pitchFamily="2" charset="-122"/>
                </a:endParaRPr>
              </a:p>
            </p:txBody>
          </p:sp>
        </mc:Choice>
        <mc:Fallback>
          <p:sp>
            <p:nvSpPr>
              <p:cNvPr id="9" name="Rectangle 3"/>
              <p:cNvSpPr txBox="1">
                <a:spLocks noRot="1" noChangeAspect="1" noMove="1" noResize="1" noEditPoints="1" noAdjustHandles="1" noChangeArrowheads="1" noChangeShapeType="1" noTextEdit="1"/>
              </p:cNvSpPr>
              <p:nvPr/>
            </p:nvSpPr>
            <p:spPr bwMode="auto">
              <a:xfrm>
                <a:off x="454732" y="971854"/>
                <a:ext cx="8365740" cy="5159071"/>
              </a:xfrm>
              <a:prstGeom prst="rect">
                <a:avLst/>
              </a:prstGeom>
              <a:blipFill rotWithShape="1">
                <a:blip r:embed="rId3"/>
                <a:stretch>
                  <a:fillRect l="-219" t="-945" r="-1020"/>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4" name="矩形 3"/>
              <p:cNvSpPr/>
              <p:nvPr/>
            </p:nvSpPr>
            <p:spPr>
              <a:xfrm>
                <a:off x="3831450" y="1826702"/>
                <a:ext cx="1476164" cy="67768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zh-CN" altLang="en-US" sz="2000">
                          <a:latin typeface="Cambria Math" panose="02040503050406030204" pitchFamily="18" charset="0"/>
                        </a:rPr>
                        <m:t>Δ</m:t>
                      </m:r>
                      <m:r>
                        <a:rPr lang="zh-CN" altLang="en-US" sz="2000" i="0">
                          <a:latin typeface="Cambria Math" panose="02040503050406030204" pitchFamily="18" charset="0"/>
                        </a:rPr>
                        <m:t>=</m:t>
                      </m:r>
                      <m:f>
                        <m:fPr>
                          <m:ctrlPr>
                            <a:rPr lang="zh-CN" altLang="en-US" sz="2000" i="1" smtClean="0">
                              <a:latin typeface="Cambria Math"/>
                            </a:rPr>
                          </m:ctrlPr>
                        </m:fPr>
                        <m:num>
                          <m:r>
                            <a:rPr lang="zh-CN" altLang="en-US" sz="2000" i="0">
                              <a:latin typeface="Cambria Math" panose="02040503050406030204" pitchFamily="18" charset="0"/>
                            </a:rPr>
                            <m:t>𝜕</m:t>
                          </m:r>
                          <m:r>
                            <m:rPr>
                              <m:sty m:val="p"/>
                            </m:rPr>
                            <a:rPr lang="el-GR" altLang="zh-CN" sz="2000" i="1" smtClean="0">
                              <a:latin typeface="Cambria Math" panose="02040503050406030204" pitchFamily="18" charset="0"/>
                              <a:ea typeface="Cambria Math" panose="02040503050406030204" pitchFamily="18" charset="0"/>
                            </a:rPr>
                            <m:t>Π</m:t>
                          </m:r>
                        </m:num>
                        <m:den>
                          <m:r>
                            <a:rPr lang="zh-CN" altLang="en-US" sz="2000" i="0">
                              <a:latin typeface="Cambria Math" panose="02040503050406030204" pitchFamily="18" charset="0"/>
                            </a:rPr>
                            <m:t>𝜕</m:t>
                          </m:r>
                          <m:r>
                            <a:rPr lang="zh-CN" altLang="en-US" sz="2000" i="1">
                              <a:latin typeface="Cambria Math" panose="02040503050406030204" pitchFamily="18" charset="0"/>
                            </a:rPr>
                            <m:t>𝑆</m:t>
                          </m:r>
                        </m:den>
                      </m:f>
                    </m:oMath>
                  </m:oMathPara>
                </a14:m>
                <a:endParaRPr lang="zh-CN" altLang="en-US" sz="2000" dirty="0"/>
              </a:p>
            </p:txBody>
          </p:sp>
        </mc:Choice>
        <mc:Fallback xmlns="">
          <p:sp>
            <p:nvSpPr>
              <p:cNvPr id="4" name="矩形 3"/>
              <p:cNvSpPr>
                <a:spLocks noRot="1" noChangeAspect="1" noMove="1" noResize="1" noEditPoints="1" noAdjustHandles="1" noChangeArrowheads="1" noChangeShapeType="1" noTextEdit="1"/>
              </p:cNvSpPr>
              <p:nvPr/>
            </p:nvSpPr>
            <p:spPr>
              <a:xfrm>
                <a:off x="3831450" y="1826702"/>
                <a:ext cx="1476164" cy="677686"/>
              </a:xfrm>
              <a:prstGeom prst="rect">
                <a:avLst/>
              </a:prstGeom>
              <a:blipFill>
                <a:blip r:embed="rId4"/>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2476658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18</a:t>
            </a:fld>
            <a:endParaRPr lang="en-US" altLang="en-US"/>
          </a:p>
        </p:txBody>
      </p:sp>
      <p:sp>
        <p:nvSpPr>
          <p:cNvPr id="7173" name="Rectangle 2"/>
          <p:cNvSpPr>
            <a:spLocks noGrp="1" noChangeArrowheads="1"/>
          </p:cNvSpPr>
          <p:nvPr>
            <p:ph type="title"/>
          </p:nvPr>
        </p:nvSpPr>
        <p:spPr>
          <a:xfrm>
            <a:off x="457200" y="296652"/>
            <a:ext cx="8543292" cy="938212"/>
          </a:xfrm>
        </p:spPr>
        <p:txBody>
          <a:bodyPr/>
          <a:lstStyle/>
          <a:p>
            <a:pPr eaLnBrk="1" hangingPunct="1"/>
            <a:r>
              <a:rPr lang="en-US" altLang="zh-CN" dirty="0" smtClean="0">
                <a:latin typeface="华文楷体" panose="02010600040101010101" pitchFamily="2" charset="-122"/>
                <a:ea typeface="华文楷体" panose="02010600040101010101" pitchFamily="2" charset="-122"/>
              </a:rPr>
              <a:t>Delta</a:t>
            </a: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mc:AlternateContent xmlns:mc="http://schemas.openxmlformats.org/markup-compatibility/2006">
        <mc:Choice xmlns:a14="http://schemas.microsoft.com/office/drawing/2010/main" Requires="a14">
          <p:sp>
            <p:nvSpPr>
              <p:cNvPr id="7" name="Rectangle 3"/>
              <p:cNvSpPr txBox="1">
                <a:spLocks noChangeArrowheads="1"/>
              </p:cNvSpPr>
              <p:nvPr/>
            </p:nvSpPr>
            <p:spPr bwMode="auto">
              <a:xfrm>
                <a:off x="457200" y="1160463"/>
                <a:ext cx="8229600" cy="51590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zh-CN" altLang="en-US" sz="2400" dirty="0" smtClean="0">
                    <a:latin typeface="华文楷体" panose="02010600040101010101" pitchFamily="2" charset="-122"/>
                    <a:ea typeface="华文楷体" panose="02010600040101010101" pitchFamily="2" charset="-122"/>
                  </a:rPr>
                  <a:t>可证明，投资组合的</a:t>
                </a:r>
                <a14:m>
                  <m:oMath xmlns:m="http://schemas.openxmlformats.org/officeDocument/2006/math">
                    <m:r>
                      <a:rPr lang="zh-CN" altLang="en-US" sz="2400" i="1">
                        <a:latin typeface="Cambria Math" panose="02040503050406030204" pitchFamily="18" charset="0"/>
                        <a:ea typeface="宋体" panose="02010600030101010101" pitchFamily="2" charset="-122"/>
                      </a:rPr>
                      <m:t>∆</m:t>
                    </m:r>
                  </m:oMath>
                </a14:m>
                <a:r>
                  <a:rPr lang="zh-CN" altLang="en-US" sz="2400" dirty="0" smtClean="0">
                    <a:latin typeface="华文楷体" panose="02010600040101010101" pitchFamily="2" charset="-122"/>
                    <a:ea typeface="华文楷体" panose="02010600040101010101" pitchFamily="2" charset="-122"/>
                  </a:rPr>
                  <a:t>等于构成投资组合的各个资产的</a:t>
                </a:r>
                <a14:m>
                  <m:oMath xmlns:m="http://schemas.openxmlformats.org/officeDocument/2006/math">
                    <m:r>
                      <a:rPr lang="zh-CN" altLang="en-US" sz="2400" i="1">
                        <a:latin typeface="Cambria Math" panose="02040503050406030204" pitchFamily="18" charset="0"/>
                        <a:ea typeface="宋体" panose="02010600030101010101" pitchFamily="2" charset="-122"/>
                      </a:rPr>
                      <m:t>∆ </m:t>
                    </m:r>
                  </m:oMath>
                </a14:m>
                <a:r>
                  <a:rPr lang="zh-CN" altLang="en-US" sz="2400" dirty="0" smtClean="0">
                    <a:latin typeface="华文楷体" panose="02010600040101010101" pitchFamily="2" charset="-122"/>
                    <a:ea typeface="华文楷体" panose="02010600040101010101" pitchFamily="2" charset="-122"/>
                  </a:rPr>
                  <a:t>的加权平均，即</a:t>
                </a:r>
                <a:endParaRPr lang="en-US" altLang="zh-CN" sz="2400" dirty="0" smtClean="0">
                  <a:latin typeface="华文楷体" panose="02010600040101010101" pitchFamily="2" charset="-122"/>
                  <a:ea typeface="华文楷体" panose="02010600040101010101" pitchFamily="2" charset="-122"/>
                </a:endParaRPr>
              </a:p>
              <a:p>
                <a:pPr marL="0" indent="0" algn="ctr" eaLnBrk="1" hangingPunct="1">
                  <a:buNone/>
                </a:pPr>
                <a14:m>
                  <m:oMathPara xmlns:m="http://schemas.openxmlformats.org/officeDocument/2006/math">
                    <m:oMathParaPr>
                      <m:jc m:val="centerGroup"/>
                    </m:oMathParaPr>
                    <m:oMath xmlns:m="http://schemas.openxmlformats.org/officeDocument/2006/math">
                      <m:sSub>
                        <m:sSubPr>
                          <m:ctrlPr>
                            <a:rPr lang="en-US" altLang="zh-CN" sz="2400" i="1" smtClean="0">
                              <a:latin typeface="Cambria Math"/>
                            </a:rPr>
                          </m:ctrlPr>
                        </m:sSubPr>
                        <m:e>
                          <m:r>
                            <a:rPr lang="en-US" altLang="zh-CN" sz="2400" i="1" smtClean="0">
                              <a:latin typeface="Cambria Math" panose="02040503050406030204" pitchFamily="18" charset="0"/>
                              <a:ea typeface="Cambria Math" panose="02040503050406030204" pitchFamily="18" charset="0"/>
                            </a:rPr>
                            <m:t>∆</m:t>
                          </m:r>
                        </m:e>
                        <m:sub>
                          <m:r>
                            <a:rPr lang="en-US" altLang="zh-CN" sz="2400" b="0" i="1" smtClean="0">
                              <a:latin typeface="Cambria Math" panose="02040503050406030204" pitchFamily="18" charset="0"/>
                            </a:rPr>
                            <m:t>𝑝</m:t>
                          </m:r>
                        </m:sub>
                      </m:sSub>
                      <m:r>
                        <a:rPr lang="en-US" altLang="zh-CN" sz="2400" b="0" i="1" smtClean="0">
                          <a:latin typeface="Cambria Math" panose="02040503050406030204" pitchFamily="18" charset="0"/>
                        </a:rPr>
                        <m:t>=</m:t>
                      </m:r>
                      <m:nary>
                        <m:naryPr>
                          <m:chr m:val="∑"/>
                          <m:ctrlPr>
                            <a:rPr lang="en-US" altLang="zh-CN" sz="2400" b="0" i="1" smtClean="0">
                              <a:latin typeface="Cambria Math"/>
                            </a:rPr>
                          </m:ctrlPr>
                        </m:naryPr>
                        <m:sub>
                          <m:r>
                            <m:rPr>
                              <m:brk m:alnAt="23"/>
                            </m:rPr>
                            <a:rPr lang="en-US" altLang="zh-CN" sz="2400" b="0" i="1" smtClean="0">
                              <a:latin typeface="Cambria Math" panose="02040503050406030204" pitchFamily="18" charset="0"/>
                            </a:rPr>
                            <m:t>𝑖</m:t>
                          </m:r>
                        </m:sub>
                        <m:sup>
                          <m:r>
                            <a:rPr lang="en-US" altLang="zh-CN" sz="2400" b="0" i="1" smtClean="0">
                              <a:latin typeface="Cambria Math" panose="02040503050406030204" pitchFamily="18" charset="0"/>
                            </a:rPr>
                            <m:t>𝑛</m:t>
                          </m:r>
                        </m:sup>
                        <m:e>
                          <m:sSub>
                            <m:sSubPr>
                              <m:ctrlPr>
                                <a:rPr lang="en-US" altLang="zh-CN" sz="2400" b="0" i="1" smtClean="0">
                                  <a:latin typeface="Cambria Math"/>
                                </a:rPr>
                              </m:ctrlPr>
                            </m:sSubPr>
                            <m:e>
                              <m:r>
                                <a:rPr lang="en-US" altLang="zh-CN" sz="2400" b="0" i="1" smtClean="0">
                                  <a:latin typeface="Cambria Math" panose="02040503050406030204" pitchFamily="18" charset="0"/>
                                </a:rPr>
                                <m:t>𝑤</m:t>
                              </m:r>
                            </m:e>
                            <m:sub>
                              <m:r>
                                <a:rPr lang="en-US" altLang="zh-CN" sz="2400" b="0" i="1" smtClean="0">
                                  <a:latin typeface="Cambria Math" panose="02040503050406030204" pitchFamily="18" charset="0"/>
                                </a:rPr>
                                <m:t>𝑖</m:t>
                              </m:r>
                            </m:sub>
                          </m:sSub>
                          <m:sSub>
                            <m:sSubPr>
                              <m:ctrlPr>
                                <a:rPr lang="en-US" altLang="zh-CN" sz="2400" b="0" i="1" smtClean="0">
                                  <a:latin typeface="Cambria Math"/>
                                </a:rPr>
                              </m:ctrlPr>
                            </m:sSubPr>
                            <m:e>
                              <m:r>
                                <a:rPr lang="en-US" altLang="zh-CN" sz="2400" b="0" i="1" smtClean="0">
                                  <a:latin typeface="Cambria Math" panose="02040503050406030204" pitchFamily="18" charset="0"/>
                                  <a:ea typeface="Cambria Math" panose="02040503050406030204" pitchFamily="18" charset="0"/>
                                </a:rPr>
                                <m:t>∆</m:t>
                              </m:r>
                            </m:e>
                            <m:sub>
                              <m:r>
                                <a:rPr lang="en-US" altLang="zh-CN" sz="2400" b="0" i="1" smtClean="0">
                                  <a:latin typeface="Cambria Math" panose="02040503050406030204" pitchFamily="18" charset="0"/>
                                </a:rPr>
                                <m:t>𝑖</m:t>
                              </m:r>
                            </m:sub>
                          </m:sSub>
                        </m:e>
                      </m:nary>
                    </m:oMath>
                  </m:oMathPara>
                </a14:m>
                <a:endParaRPr lang="en-US" altLang="zh-CN" dirty="0" smtClean="0">
                  <a:latin typeface="华文楷体" panose="02010600040101010101" pitchFamily="2" charset="-122"/>
                  <a:ea typeface="华文楷体" panose="02010600040101010101" pitchFamily="2" charset="-122"/>
                </a:endParaRPr>
              </a:p>
              <a:p>
                <a:r>
                  <a:rPr lang="zh-CN" altLang="en-US" sz="2200" dirty="0" smtClean="0">
                    <a:latin typeface="华文楷体" panose="02010600040101010101" pitchFamily="2" charset="-122"/>
                    <a:ea typeface="华文楷体" panose="02010600040101010101" pitchFamily="2" charset="-122"/>
                  </a:rPr>
                  <a:t>例</a:t>
                </a:r>
                <a:r>
                  <a:rPr lang="en-US" altLang="zh-CN" sz="2200" dirty="0" smtClean="0">
                    <a:latin typeface="华文楷体" panose="02010600040101010101" pitchFamily="2" charset="-122"/>
                    <a:ea typeface="华文楷体" panose="02010600040101010101" pitchFamily="2" charset="-122"/>
                  </a:rPr>
                  <a:t>16-6</a:t>
                </a:r>
                <a:r>
                  <a:rPr lang="zh-CN" altLang="en-US" sz="2200" dirty="0" smtClean="0">
                    <a:latin typeface="华文楷体" panose="02010600040101010101" pitchFamily="2" charset="-122"/>
                    <a:ea typeface="华文楷体" panose="02010600040101010101" pitchFamily="2" charset="-122"/>
                  </a:rPr>
                  <a:t>，</a:t>
                </a:r>
                <a:r>
                  <a:rPr lang="zh-CN" altLang="zh-CN" sz="2200" dirty="0">
                    <a:latin typeface="华文楷体" panose="02010600040101010101" pitchFamily="2" charset="-122"/>
                    <a:ea typeface="华文楷体" panose="02010600040101010101" pitchFamily="2" charset="-122"/>
                  </a:rPr>
                  <a:t>假设某金融机构持有以下</a:t>
                </a:r>
                <a:r>
                  <a:rPr lang="en-US" altLang="zh-CN" sz="2200" dirty="0">
                    <a:latin typeface="华文楷体" panose="02010600040101010101" pitchFamily="2" charset="-122"/>
                    <a:ea typeface="华文楷体" panose="02010600040101010101" pitchFamily="2" charset="-122"/>
                  </a:rPr>
                  <a:t>3</a:t>
                </a:r>
                <a:r>
                  <a:rPr lang="zh-CN" altLang="zh-CN" sz="2200" dirty="0">
                    <a:latin typeface="华文楷体" panose="02010600040101010101" pitchFamily="2" charset="-122"/>
                    <a:ea typeface="华文楷体" panose="02010600040101010101" pitchFamily="2" charset="-122"/>
                  </a:rPr>
                  <a:t>个关于某股票的期权头寸：</a:t>
                </a:r>
              </a:p>
              <a:p>
                <a:pPr marL="0" indent="0">
                  <a:buNone/>
                </a:pPr>
                <a:r>
                  <a:rPr lang="zh-CN" altLang="zh-CN" sz="2200" dirty="0">
                    <a:latin typeface="华文楷体" panose="02010600040101010101" pitchFamily="2" charset="-122"/>
                    <a:ea typeface="华文楷体" panose="02010600040101010101" pitchFamily="2" charset="-122"/>
                  </a:rPr>
                  <a:t>（</a:t>
                </a:r>
                <a:r>
                  <a:rPr lang="en-US" altLang="zh-CN" sz="2200" dirty="0">
                    <a:latin typeface="华文楷体" panose="02010600040101010101" pitchFamily="2" charset="-122"/>
                    <a:ea typeface="华文楷体" panose="02010600040101010101" pitchFamily="2" charset="-122"/>
                  </a:rPr>
                  <a:t>1</a:t>
                </a:r>
                <a:r>
                  <a:rPr lang="zh-CN" altLang="zh-CN" sz="2200" dirty="0">
                    <a:latin typeface="华文楷体" panose="02010600040101010101" pitchFamily="2" charset="-122"/>
                    <a:ea typeface="华文楷体" panose="02010600040101010101" pitchFamily="2" charset="-122"/>
                  </a:rPr>
                  <a:t>）</a:t>
                </a:r>
                <a:r>
                  <a:rPr lang="en-US" altLang="zh-CN" sz="2200" dirty="0">
                    <a:latin typeface="华文楷体" panose="02010600040101010101" pitchFamily="2" charset="-122"/>
                    <a:ea typeface="华文楷体" panose="02010600040101010101" pitchFamily="2" charset="-122"/>
                  </a:rPr>
                  <a:t>100000</a:t>
                </a:r>
                <a:r>
                  <a:rPr lang="zh-CN" altLang="zh-CN" sz="2200" dirty="0">
                    <a:latin typeface="华文楷体" panose="02010600040101010101" pitchFamily="2" charset="-122"/>
                    <a:ea typeface="华文楷体" panose="02010600040101010101" pitchFamily="2" charset="-122"/>
                  </a:rPr>
                  <a:t>份看涨期权的多头，执行价格为</a:t>
                </a:r>
                <a:r>
                  <a:rPr lang="en-US" altLang="zh-CN" sz="2200" dirty="0">
                    <a:latin typeface="华文楷体" panose="02010600040101010101" pitchFamily="2" charset="-122"/>
                    <a:ea typeface="华文楷体" panose="02010600040101010101" pitchFamily="2" charset="-122"/>
                  </a:rPr>
                  <a:t>55</a:t>
                </a:r>
                <a:r>
                  <a:rPr lang="zh-CN" altLang="zh-CN" sz="2200" dirty="0">
                    <a:latin typeface="华文楷体" panose="02010600040101010101" pitchFamily="2" charset="-122"/>
                    <a:ea typeface="华文楷体" panose="02010600040101010101" pitchFamily="2" charset="-122"/>
                  </a:rPr>
                  <a:t>元，期限为</a:t>
                </a:r>
                <a:r>
                  <a:rPr lang="en-US" altLang="zh-CN" sz="2200" dirty="0">
                    <a:latin typeface="华文楷体" panose="02010600040101010101" pitchFamily="2" charset="-122"/>
                    <a:ea typeface="华文楷体" panose="02010600040101010101" pitchFamily="2" charset="-122"/>
                  </a:rPr>
                  <a:t>3</a:t>
                </a:r>
                <a:r>
                  <a:rPr lang="zh-CN" altLang="zh-CN" sz="2200" dirty="0">
                    <a:latin typeface="华文楷体" panose="02010600040101010101" pitchFamily="2" charset="-122"/>
                    <a:ea typeface="华文楷体" panose="02010600040101010101" pitchFamily="2" charset="-122"/>
                  </a:rPr>
                  <a:t>个月，每份期权的</a:t>
                </a:r>
                <a:r>
                  <a:rPr lang="en-US" altLang="zh-CN" sz="2200" dirty="0">
                    <a:latin typeface="华文楷体" panose="02010600040101010101" pitchFamily="2" charset="-122"/>
                    <a:ea typeface="华文楷体" panose="02010600040101010101" pitchFamily="2" charset="-122"/>
                  </a:rPr>
                  <a:t>delta</a:t>
                </a:r>
                <a:r>
                  <a:rPr lang="zh-CN" altLang="zh-CN" sz="2200" dirty="0">
                    <a:latin typeface="华文楷体" panose="02010600040101010101" pitchFamily="2" charset="-122"/>
                    <a:ea typeface="华文楷体" panose="02010600040101010101" pitchFamily="2" charset="-122"/>
                  </a:rPr>
                  <a:t>为</a:t>
                </a:r>
                <a:r>
                  <a:rPr lang="en-US" altLang="zh-CN" sz="2200" dirty="0">
                    <a:latin typeface="华文楷体" panose="02010600040101010101" pitchFamily="2" charset="-122"/>
                    <a:ea typeface="华文楷体" panose="02010600040101010101" pitchFamily="2" charset="-122"/>
                  </a:rPr>
                  <a:t>0.533</a:t>
                </a:r>
                <a:r>
                  <a:rPr lang="zh-CN" altLang="zh-CN" sz="2200" dirty="0">
                    <a:latin typeface="华文楷体" panose="02010600040101010101" pitchFamily="2" charset="-122"/>
                    <a:ea typeface="华文楷体" panose="02010600040101010101" pitchFamily="2" charset="-122"/>
                  </a:rPr>
                  <a:t>。</a:t>
                </a:r>
              </a:p>
              <a:p>
                <a:pPr marL="0" indent="0">
                  <a:buNone/>
                </a:pPr>
                <a:r>
                  <a:rPr lang="zh-CN" altLang="zh-CN" sz="2200" dirty="0">
                    <a:latin typeface="华文楷体" panose="02010600040101010101" pitchFamily="2" charset="-122"/>
                    <a:ea typeface="华文楷体" panose="02010600040101010101" pitchFamily="2" charset="-122"/>
                  </a:rPr>
                  <a:t>（</a:t>
                </a:r>
                <a:r>
                  <a:rPr lang="en-US" altLang="zh-CN" sz="2200" dirty="0">
                    <a:latin typeface="华文楷体" panose="02010600040101010101" pitchFamily="2" charset="-122"/>
                    <a:ea typeface="华文楷体" panose="02010600040101010101" pitchFamily="2" charset="-122"/>
                  </a:rPr>
                  <a:t>2</a:t>
                </a:r>
                <a:r>
                  <a:rPr lang="zh-CN" altLang="zh-CN" sz="2200" dirty="0">
                    <a:latin typeface="华文楷体" panose="02010600040101010101" pitchFamily="2" charset="-122"/>
                    <a:ea typeface="华文楷体" panose="02010600040101010101" pitchFamily="2" charset="-122"/>
                  </a:rPr>
                  <a:t>）</a:t>
                </a:r>
                <a:r>
                  <a:rPr lang="en-US" altLang="zh-CN" sz="2200" dirty="0">
                    <a:latin typeface="华文楷体" panose="02010600040101010101" pitchFamily="2" charset="-122"/>
                    <a:ea typeface="华文楷体" panose="02010600040101010101" pitchFamily="2" charset="-122"/>
                  </a:rPr>
                  <a:t>200000</a:t>
                </a:r>
                <a:r>
                  <a:rPr lang="zh-CN" altLang="zh-CN" sz="2200" dirty="0">
                    <a:latin typeface="华文楷体" panose="02010600040101010101" pitchFamily="2" charset="-122"/>
                    <a:ea typeface="华文楷体" panose="02010600040101010101" pitchFamily="2" charset="-122"/>
                  </a:rPr>
                  <a:t>份看涨期权的空头，执行价格为</a:t>
                </a:r>
                <a:r>
                  <a:rPr lang="en-US" altLang="zh-CN" sz="2200" dirty="0">
                    <a:latin typeface="华文楷体" panose="02010600040101010101" pitchFamily="2" charset="-122"/>
                    <a:ea typeface="华文楷体" panose="02010600040101010101" pitchFamily="2" charset="-122"/>
                  </a:rPr>
                  <a:t>56</a:t>
                </a:r>
                <a:r>
                  <a:rPr lang="zh-CN" altLang="zh-CN" sz="2200" dirty="0">
                    <a:latin typeface="华文楷体" panose="02010600040101010101" pitchFamily="2" charset="-122"/>
                    <a:ea typeface="华文楷体" panose="02010600040101010101" pitchFamily="2" charset="-122"/>
                  </a:rPr>
                  <a:t>元，期限为</a:t>
                </a:r>
                <a:r>
                  <a:rPr lang="en-US" altLang="zh-CN" sz="2200" dirty="0">
                    <a:latin typeface="华文楷体" panose="02010600040101010101" pitchFamily="2" charset="-122"/>
                    <a:ea typeface="华文楷体" panose="02010600040101010101" pitchFamily="2" charset="-122"/>
                  </a:rPr>
                  <a:t>5</a:t>
                </a:r>
                <a:r>
                  <a:rPr lang="zh-CN" altLang="zh-CN" sz="2200" dirty="0">
                    <a:latin typeface="华文楷体" panose="02010600040101010101" pitchFamily="2" charset="-122"/>
                    <a:ea typeface="华文楷体" panose="02010600040101010101" pitchFamily="2" charset="-122"/>
                  </a:rPr>
                  <a:t>个月，每份期权的</a:t>
                </a:r>
                <a:r>
                  <a:rPr lang="en-US" altLang="zh-CN" sz="2200" dirty="0">
                    <a:latin typeface="华文楷体" panose="02010600040101010101" pitchFamily="2" charset="-122"/>
                    <a:ea typeface="华文楷体" panose="02010600040101010101" pitchFamily="2" charset="-122"/>
                  </a:rPr>
                  <a:t>delta</a:t>
                </a:r>
                <a:r>
                  <a:rPr lang="zh-CN" altLang="zh-CN" sz="2200" dirty="0">
                    <a:latin typeface="华文楷体" panose="02010600040101010101" pitchFamily="2" charset="-122"/>
                    <a:ea typeface="华文楷体" panose="02010600040101010101" pitchFamily="2" charset="-122"/>
                  </a:rPr>
                  <a:t>为</a:t>
                </a:r>
                <a:r>
                  <a:rPr lang="en-US" altLang="zh-CN" sz="2200" dirty="0">
                    <a:latin typeface="华文楷体" panose="02010600040101010101" pitchFamily="2" charset="-122"/>
                    <a:ea typeface="华文楷体" panose="02010600040101010101" pitchFamily="2" charset="-122"/>
                  </a:rPr>
                  <a:t>0.468</a:t>
                </a:r>
                <a:r>
                  <a:rPr lang="zh-CN" altLang="zh-CN" sz="2200" dirty="0">
                    <a:latin typeface="华文楷体" panose="02010600040101010101" pitchFamily="2" charset="-122"/>
                    <a:ea typeface="华文楷体" panose="02010600040101010101" pitchFamily="2" charset="-122"/>
                  </a:rPr>
                  <a:t>。</a:t>
                </a:r>
              </a:p>
              <a:p>
                <a:pPr marL="0" indent="0">
                  <a:buNone/>
                </a:pPr>
                <a:r>
                  <a:rPr lang="zh-CN" altLang="zh-CN" sz="2200" dirty="0">
                    <a:latin typeface="华文楷体" panose="02010600040101010101" pitchFamily="2" charset="-122"/>
                    <a:ea typeface="华文楷体" panose="02010600040101010101" pitchFamily="2" charset="-122"/>
                  </a:rPr>
                  <a:t>（</a:t>
                </a:r>
                <a:r>
                  <a:rPr lang="en-US" altLang="zh-CN" sz="2200" dirty="0">
                    <a:latin typeface="华文楷体" panose="02010600040101010101" pitchFamily="2" charset="-122"/>
                    <a:ea typeface="华文楷体" panose="02010600040101010101" pitchFamily="2" charset="-122"/>
                  </a:rPr>
                  <a:t>3</a:t>
                </a:r>
                <a:r>
                  <a:rPr lang="zh-CN" altLang="zh-CN" sz="2200" dirty="0">
                    <a:latin typeface="华文楷体" panose="02010600040101010101" pitchFamily="2" charset="-122"/>
                    <a:ea typeface="华文楷体" panose="02010600040101010101" pitchFamily="2" charset="-122"/>
                  </a:rPr>
                  <a:t>）</a:t>
                </a:r>
                <a:r>
                  <a:rPr lang="en-US" altLang="zh-CN" sz="2200" dirty="0">
                    <a:latin typeface="华文楷体" panose="02010600040101010101" pitchFamily="2" charset="-122"/>
                    <a:ea typeface="华文楷体" panose="02010600040101010101" pitchFamily="2" charset="-122"/>
                  </a:rPr>
                  <a:t>50000</a:t>
                </a:r>
                <a:r>
                  <a:rPr lang="zh-CN" altLang="zh-CN" sz="2200" dirty="0">
                    <a:latin typeface="华文楷体" panose="02010600040101010101" pitchFamily="2" charset="-122"/>
                    <a:ea typeface="华文楷体" panose="02010600040101010101" pitchFamily="2" charset="-122"/>
                  </a:rPr>
                  <a:t>份看跌期权的空头，执行价格为</a:t>
                </a:r>
                <a:r>
                  <a:rPr lang="en-US" altLang="zh-CN" sz="2200" dirty="0">
                    <a:latin typeface="华文楷体" panose="02010600040101010101" pitchFamily="2" charset="-122"/>
                    <a:ea typeface="华文楷体" panose="02010600040101010101" pitchFamily="2" charset="-122"/>
                  </a:rPr>
                  <a:t>56</a:t>
                </a:r>
                <a:r>
                  <a:rPr lang="zh-CN" altLang="zh-CN" sz="2200" dirty="0">
                    <a:latin typeface="华文楷体" panose="02010600040101010101" pitchFamily="2" charset="-122"/>
                    <a:ea typeface="华文楷体" panose="02010600040101010101" pitchFamily="2" charset="-122"/>
                  </a:rPr>
                  <a:t>元，期限为</a:t>
                </a:r>
                <a:r>
                  <a:rPr lang="en-US" altLang="zh-CN" sz="2200" dirty="0">
                    <a:latin typeface="华文楷体" panose="02010600040101010101" pitchFamily="2" charset="-122"/>
                    <a:ea typeface="华文楷体" panose="02010600040101010101" pitchFamily="2" charset="-122"/>
                  </a:rPr>
                  <a:t>2</a:t>
                </a:r>
                <a:r>
                  <a:rPr lang="zh-CN" altLang="zh-CN" sz="2200" dirty="0">
                    <a:latin typeface="华文楷体" panose="02010600040101010101" pitchFamily="2" charset="-122"/>
                    <a:ea typeface="华文楷体" panose="02010600040101010101" pitchFamily="2" charset="-122"/>
                  </a:rPr>
                  <a:t>个月，每份期权的</a:t>
                </a:r>
                <a:r>
                  <a:rPr lang="en-US" altLang="zh-CN" sz="2200" dirty="0">
                    <a:latin typeface="华文楷体" panose="02010600040101010101" pitchFamily="2" charset="-122"/>
                    <a:ea typeface="华文楷体" panose="02010600040101010101" pitchFamily="2" charset="-122"/>
                  </a:rPr>
                  <a:t>delta</a:t>
                </a:r>
                <a:r>
                  <a:rPr lang="zh-CN" altLang="zh-CN" sz="2200" dirty="0">
                    <a:latin typeface="华文楷体" panose="02010600040101010101" pitchFamily="2" charset="-122"/>
                    <a:ea typeface="华文楷体" panose="02010600040101010101" pitchFamily="2" charset="-122"/>
                  </a:rPr>
                  <a:t>为</a:t>
                </a:r>
                <a:r>
                  <a:rPr lang="en-US" altLang="zh-CN" sz="2200" dirty="0">
                    <a:latin typeface="华文楷体" panose="02010600040101010101" pitchFamily="2" charset="-122"/>
                    <a:ea typeface="华文楷体" panose="02010600040101010101" pitchFamily="2" charset="-122"/>
                  </a:rPr>
                  <a:t>-</a:t>
                </a:r>
                <a:r>
                  <a:rPr lang="en-US" altLang="zh-CN" sz="2200" dirty="0" smtClean="0">
                    <a:latin typeface="华文楷体" panose="02010600040101010101" pitchFamily="2" charset="-122"/>
                    <a:ea typeface="华文楷体" panose="02010600040101010101" pitchFamily="2" charset="-122"/>
                  </a:rPr>
                  <a:t>0.508</a:t>
                </a:r>
              </a:p>
              <a:p>
                <a:r>
                  <a:rPr lang="zh-CN" altLang="en-US" sz="2200" dirty="0" smtClean="0">
                    <a:latin typeface="华文楷体" panose="02010600040101010101" pitchFamily="2" charset="-122"/>
                    <a:ea typeface="华文楷体" panose="02010600040101010101" pitchFamily="2" charset="-122"/>
                  </a:rPr>
                  <a:t>金融机构需买入或卖出多少份股票才能保持组合的</a:t>
                </a:r>
                <a:r>
                  <a:rPr lang="el-GR" altLang="zh-CN" sz="2200" dirty="0" smtClean="0">
                    <a:latin typeface="华文楷体" panose="02010600040101010101" pitchFamily="2" charset="-122"/>
                    <a:ea typeface="华文楷体" panose="02010600040101010101" pitchFamily="2" charset="-122"/>
                  </a:rPr>
                  <a:t>Δ</a:t>
                </a:r>
                <a:r>
                  <a:rPr lang="zh-CN" altLang="en-US" sz="2200" dirty="0" smtClean="0">
                    <a:latin typeface="华文楷体" panose="02010600040101010101" pitchFamily="2" charset="-122"/>
                    <a:ea typeface="华文楷体" panose="02010600040101010101" pitchFamily="2" charset="-122"/>
                  </a:rPr>
                  <a:t>中性？</a:t>
                </a:r>
                <a:endParaRPr lang="en-US" altLang="zh-CN" sz="2200" dirty="0" smtClean="0">
                  <a:latin typeface="华文楷体" panose="02010600040101010101" pitchFamily="2" charset="-122"/>
                  <a:ea typeface="华文楷体" panose="02010600040101010101" pitchFamily="2" charset="-122"/>
                </a:endParaRPr>
              </a:p>
              <a:p>
                <a:pPr marL="0" indent="0" algn="ctr" eaLnBrk="1" hangingPunct="1">
                  <a:buNone/>
                </a:pPr>
                <a:r>
                  <a:rPr lang="en-US" altLang="zh-CN" dirty="0"/>
                  <a:t>	</a:t>
                </a:r>
                <a:endParaRPr lang="en-US" altLang="zh-CN" sz="2400" dirty="0" smtClean="0">
                  <a:ea typeface="宋体" panose="02010600030101010101" pitchFamily="2" charset="-122"/>
                </a:endParaRPr>
              </a:p>
            </p:txBody>
          </p:sp>
        </mc:Choice>
        <mc:Fallback>
          <p:sp>
            <p:nvSpPr>
              <p:cNvPr id="7" name="Rectangle 3"/>
              <p:cNvSpPr txBox="1">
                <a:spLocks noRot="1" noChangeAspect="1" noMove="1" noResize="1" noEditPoints="1" noAdjustHandles="1" noChangeArrowheads="1" noChangeShapeType="1" noTextEdit="1"/>
              </p:cNvSpPr>
              <p:nvPr/>
            </p:nvSpPr>
            <p:spPr bwMode="auto">
              <a:xfrm>
                <a:off x="457200" y="1160463"/>
                <a:ext cx="8229600" cy="5159071"/>
              </a:xfrm>
              <a:prstGeom prst="rect">
                <a:avLst/>
              </a:prstGeom>
              <a:blipFill rotWithShape="1">
                <a:blip r:embed="rId3"/>
                <a:stretch>
                  <a:fillRect l="-889" t="-945" r="-88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zh-CN" altLang="en-US">
                    <a:noFill/>
                  </a:rPr>
                  <a:t> </a:t>
                </a:r>
              </a:p>
            </p:txBody>
          </p:sp>
        </mc:Fallback>
      </mc:AlternateContent>
    </p:spTree>
    <p:extLst>
      <p:ext uri="{BB962C8B-B14F-4D97-AF65-F5344CB8AC3E}">
        <p14:creationId xmlns:p14="http://schemas.microsoft.com/office/powerpoint/2010/main" val="15488499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19</a:t>
            </a:fld>
            <a:endParaRPr lang="en-US" altLang="en-US"/>
          </a:p>
        </p:txBody>
      </p:sp>
      <p:sp>
        <p:nvSpPr>
          <p:cNvPr id="7173" name="Rectangle 2"/>
          <p:cNvSpPr>
            <a:spLocks noGrp="1" noChangeArrowheads="1"/>
          </p:cNvSpPr>
          <p:nvPr>
            <p:ph type="title"/>
          </p:nvPr>
        </p:nvSpPr>
        <p:spPr>
          <a:xfrm>
            <a:off x="457200" y="296652"/>
            <a:ext cx="8229600" cy="612068"/>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（二）</a:t>
            </a:r>
            <a:r>
              <a:rPr lang="en-US" altLang="zh-CN" sz="3600" dirty="0" smtClean="0">
                <a:latin typeface="华文楷体" panose="02010600040101010101" pitchFamily="2" charset="-122"/>
                <a:ea typeface="华文楷体" panose="02010600040101010101" pitchFamily="2" charset="-122"/>
              </a:rPr>
              <a:t>Theta</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mc:AlternateContent xmlns:mc="http://schemas.openxmlformats.org/markup-compatibility/2006">
        <mc:Choice xmlns:a14="http://schemas.microsoft.com/office/drawing/2010/main" Requires="a14">
          <p:sp>
            <p:nvSpPr>
              <p:cNvPr id="7" name="Rectangle 3"/>
              <p:cNvSpPr txBox="1">
                <a:spLocks noChangeArrowheads="1"/>
              </p:cNvSpPr>
              <p:nvPr/>
            </p:nvSpPr>
            <p:spPr bwMode="auto">
              <a:xfrm>
                <a:off x="457200" y="1016732"/>
                <a:ext cx="8229600" cy="530280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en-US" altLang="zh-CN" sz="2800" dirty="0" smtClean="0">
                    <a:latin typeface="华文楷体" panose="02010600040101010101" pitchFamily="2" charset="-122"/>
                    <a:ea typeface="华文楷体" panose="02010600040101010101" pitchFamily="2" charset="-122"/>
                  </a:rPr>
                  <a:t>Theta(</a:t>
                </a:r>
                <a14:m>
                  <m:oMath xmlns:m="http://schemas.openxmlformats.org/officeDocument/2006/math">
                    <m:r>
                      <m:rPr>
                        <m:sty m:val="p"/>
                      </m:rPr>
                      <a:rPr lang="el-GR" altLang="zh-CN" sz="2800" i="1" smtClean="0">
                        <a:latin typeface="Cambria Math" panose="02040503050406030204" pitchFamily="18" charset="0"/>
                        <a:ea typeface="Cambria Math" panose="02040503050406030204" pitchFamily="18" charset="0"/>
                      </a:rPr>
                      <m:t>Θ</m:t>
                    </m:r>
                    <m:r>
                      <a:rPr lang="en-US" altLang="zh-CN" sz="2800" b="0" i="1" smtClean="0">
                        <a:latin typeface="Cambria Math" panose="02040503050406030204" pitchFamily="18" charset="0"/>
                        <a:ea typeface="Cambria Math" panose="02040503050406030204" pitchFamily="18" charset="0"/>
                      </a:rPr>
                      <m:t>)</m:t>
                    </m:r>
                  </m:oMath>
                </a14:m>
                <a:r>
                  <a:rPr lang="zh-CN" altLang="en-US" sz="2800" dirty="0" smtClean="0">
                    <a:latin typeface="华文楷体" panose="02010600040101010101" pitchFamily="2" charset="-122"/>
                    <a:ea typeface="华文楷体" panose="02010600040101010101" pitchFamily="2" charset="-122"/>
                  </a:rPr>
                  <a:t>是指当时间变化一个单位时，所导致的期权价格的变化，即</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14:m>
                  <m:oMathPara xmlns:m="http://schemas.openxmlformats.org/officeDocument/2006/math">
                    <m:oMathParaPr>
                      <m:jc m:val="centerGroup"/>
                    </m:oMathParaPr>
                    <m:oMath xmlns:m="http://schemas.openxmlformats.org/officeDocument/2006/math">
                      <m:r>
                        <m:rPr>
                          <m:sty m:val="p"/>
                        </m:rPr>
                        <a:rPr lang="el-GR" altLang="zh-CN" sz="2800" i="1" smtClean="0">
                          <a:latin typeface="Cambria Math" panose="02040503050406030204" pitchFamily="18" charset="0"/>
                          <a:ea typeface="Cambria Math" panose="02040503050406030204" pitchFamily="18" charset="0"/>
                        </a:rPr>
                        <m:t>Θ</m:t>
                      </m:r>
                      <m:r>
                        <a:rPr lang="en-US" altLang="zh-CN" sz="2800" b="0" i="1" smtClean="0">
                          <a:latin typeface="Cambria Math" panose="02040503050406030204" pitchFamily="18" charset="0"/>
                          <a:ea typeface="Cambria Math" panose="02040503050406030204" pitchFamily="18" charset="0"/>
                        </a:rPr>
                        <m:t>=</m:t>
                      </m:r>
                      <m:f>
                        <m:fPr>
                          <m:ctrlPr>
                            <a:rPr lang="en-US" altLang="zh-CN" sz="2800" b="0" i="1" smtClean="0">
                              <a:latin typeface="Cambria Math"/>
                              <a:ea typeface="Cambria Math" panose="02040503050406030204" pitchFamily="18" charset="0"/>
                            </a:rPr>
                          </m:ctrlPr>
                        </m:fPr>
                        <m:num>
                          <m:r>
                            <a:rPr lang="en-US" altLang="zh-CN" sz="2800" b="0" i="1" smtClean="0">
                              <a:latin typeface="Cambria Math" panose="02040503050406030204" pitchFamily="18" charset="0"/>
                              <a:ea typeface="Cambria Math" panose="02040503050406030204" pitchFamily="18" charset="0"/>
                            </a:rPr>
                            <m:t>𝜕</m:t>
                          </m:r>
                          <m:r>
                            <m:rPr>
                              <m:sty m:val="p"/>
                            </m:rPr>
                            <a:rPr lang="el-GR" altLang="zh-CN" sz="2800" b="0" i="1" smtClean="0">
                              <a:latin typeface="Cambria Math" panose="02040503050406030204" pitchFamily="18" charset="0"/>
                              <a:ea typeface="Cambria Math" panose="02040503050406030204" pitchFamily="18" charset="0"/>
                            </a:rPr>
                            <m:t>Π</m:t>
                          </m:r>
                        </m:num>
                        <m:den>
                          <m:r>
                            <a:rPr lang="en-US" altLang="zh-CN" sz="2800" b="0" i="1" smtClean="0">
                              <a:latin typeface="Cambria Math" panose="02040503050406030204" pitchFamily="18" charset="0"/>
                              <a:ea typeface="Cambria Math" panose="02040503050406030204" pitchFamily="18" charset="0"/>
                            </a:rPr>
                            <m:t>𝜕</m:t>
                          </m:r>
                          <m:r>
                            <m:rPr>
                              <m:sty m:val="p"/>
                            </m:rPr>
                            <a:rPr lang="en-US" altLang="zh-CN" sz="2800" i="1">
                              <a:latin typeface="Cambria Math" panose="02040503050406030204" pitchFamily="18" charset="0"/>
                              <a:ea typeface="Cambria Math" panose="02040503050406030204" pitchFamily="18" charset="0"/>
                            </a:rPr>
                            <m:t>t</m:t>
                          </m:r>
                        </m:den>
                      </m:f>
                    </m:oMath>
                  </m:oMathPara>
                </a14:m>
                <a:endParaRPr lang="en-US" altLang="zh-CN" sz="2800" dirty="0" smtClean="0">
                  <a:latin typeface="华文楷体" panose="02010600040101010101" pitchFamily="2" charset="-122"/>
                  <a:ea typeface="华文楷体" panose="02010600040101010101" pitchFamily="2" charset="-122"/>
                </a:endParaRPr>
              </a:p>
              <a:p>
                <a:pPr eaLnBrk="1" hangingPunct="1"/>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因为时间是不可逆的，因此</a:t>
                </a:r>
                <a14:m>
                  <m:oMath xmlns:m="http://schemas.openxmlformats.org/officeDocument/2006/math">
                    <m:r>
                      <m:rPr>
                        <m:sty m:val="p"/>
                      </m:rPr>
                      <a:rPr lang="el-GR" altLang="zh-CN" sz="2800" i="1">
                        <a:latin typeface="Cambria Math" panose="02040503050406030204" pitchFamily="18" charset="0"/>
                        <a:ea typeface="Cambria Math" panose="02040503050406030204" pitchFamily="18" charset="0"/>
                      </a:rPr>
                      <m:t>Θ</m:t>
                    </m:r>
                  </m:oMath>
                </a14:m>
                <a:r>
                  <a:rPr lang="zh-CN" altLang="en-US" sz="2800" dirty="0" smtClean="0">
                    <a:latin typeface="华文楷体" panose="02010600040101010101" pitchFamily="2" charset="-122"/>
                    <a:ea typeface="华文楷体" panose="02010600040101010101" pitchFamily="2" charset="-122"/>
                  </a:rPr>
                  <a:t>总是负的，意味着随着到期日的临近，投资组合的时间价值逐渐下降</a:t>
                </a:r>
                <a:endParaRPr lang="en-US" altLang="zh-CN" sz="2800" dirty="0" smtClean="0">
                  <a:latin typeface="华文楷体" panose="02010600040101010101" pitchFamily="2" charset="-122"/>
                  <a:ea typeface="华文楷体" panose="02010600040101010101" pitchFamily="2" charset="-122"/>
                </a:endParaRPr>
              </a:p>
              <a:p>
                <a:pPr eaLnBrk="1" hangingPunct="1"/>
                <a14:m>
                  <m:oMath xmlns:m="http://schemas.openxmlformats.org/officeDocument/2006/math">
                    <m:r>
                      <m:rPr>
                        <m:sty m:val="p"/>
                      </m:rPr>
                      <a:rPr lang="el-GR" altLang="zh-CN" sz="2800" i="1">
                        <a:latin typeface="Cambria Math" panose="02040503050406030204" pitchFamily="18" charset="0"/>
                        <a:ea typeface="Cambria Math" panose="02040503050406030204" pitchFamily="18" charset="0"/>
                      </a:rPr>
                      <m:t>Θ</m:t>
                    </m:r>
                  </m:oMath>
                </a14:m>
                <a:r>
                  <a:rPr lang="zh-CN" altLang="en-US" sz="2800" dirty="0" smtClean="0">
                    <a:latin typeface="华文楷体" panose="02010600040101010101" pitchFamily="2" charset="-122"/>
                    <a:ea typeface="华文楷体" panose="02010600040101010101" pitchFamily="2" charset="-122"/>
                  </a:rPr>
                  <a:t>可用来衡量投资组合的价值是如何随时间而变动的</a:t>
                </a:r>
                <a:endParaRPr lang="en-US" altLang="zh-CN" sz="2800" dirty="0">
                  <a:latin typeface="华文楷体" panose="02010600040101010101" pitchFamily="2" charset="-122"/>
                  <a:ea typeface="华文楷体" panose="02010600040101010101" pitchFamily="2" charset="-122"/>
                </a:endParaRPr>
              </a:p>
              <a:p>
                <a:pPr eaLnBrk="1" hangingPunct="1"/>
                <a:endParaRPr lang="en-US" altLang="zh-CN" sz="2400" dirty="0" smtClean="0">
                  <a:latin typeface="宋体" panose="02010600030101010101" pitchFamily="2" charset="-122"/>
                  <a:ea typeface="宋体" panose="02010600030101010101" pitchFamily="2" charset="-122"/>
                </a:endParaRPr>
              </a:p>
            </p:txBody>
          </p:sp>
        </mc:Choice>
        <mc:Fallback>
          <p:sp>
            <p:nvSpPr>
              <p:cNvPr id="7" name="Rectangle 3"/>
              <p:cNvSpPr txBox="1">
                <a:spLocks noRot="1" noChangeAspect="1" noMove="1" noResize="1" noEditPoints="1" noAdjustHandles="1" noChangeArrowheads="1" noChangeShapeType="1" noTextEdit="1"/>
              </p:cNvSpPr>
              <p:nvPr/>
            </p:nvSpPr>
            <p:spPr bwMode="auto">
              <a:xfrm>
                <a:off x="457200" y="1016732"/>
                <a:ext cx="8229600" cy="5302802"/>
              </a:xfrm>
              <a:prstGeom prst="rect">
                <a:avLst/>
              </a:prstGeom>
              <a:blipFill rotWithShape="1">
                <a:blip r:embed="rId3"/>
                <a:stretch>
                  <a:fillRect l="-444" t="-1149" r="-103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zh-CN" altLang="en-US">
                    <a:noFill/>
                  </a:rPr>
                  <a:t> </a:t>
                </a:r>
              </a:p>
            </p:txBody>
          </p:sp>
        </mc:Fallback>
      </mc:AlternateContent>
    </p:spTree>
    <p:extLst>
      <p:ext uri="{BB962C8B-B14F-4D97-AF65-F5344CB8AC3E}">
        <p14:creationId xmlns:p14="http://schemas.microsoft.com/office/powerpoint/2010/main" val="14648734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dirty="0"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2</a:t>
            </a:fld>
            <a:endParaRPr lang="en-US" altLang="en-US"/>
          </a:p>
        </p:txBody>
      </p:sp>
      <p:sp>
        <p:nvSpPr>
          <p:cNvPr id="7173" name="Rectangle 2"/>
          <p:cNvSpPr>
            <a:spLocks noGrp="1" noChangeArrowheads="1"/>
          </p:cNvSpPr>
          <p:nvPr>
            <p:ph type="title"/>
          </p:nvPr>
        </p:nvSpPr>
        <p:spPr>
          <a:xfrm>
            <a:off x="457200" y="277813"/>
            <a:ext cx="8229600" cy="938212"/>
          </a:xfrm>
        </p:spPr>
        <p:txBody>
          <a:bodyPr/>
          <a:lstStyle/>
          <a:p>
            <a:pPr eaLnBrk="1" hangingPunct="1"/>
            <a:r>
              <a:rPr lang="zh-CN" altLang="en-US" dirty="0">
                <a:latin typeface="华文楷体" pitchFamily="2" charset="-122"/>
                <a:ea typeface="华文楷体" pitchFamily="2" charset="-122"/>
              </a:rPr>
              <a:t>本章学习提要 </a:t>
            </a:r>
            <a:endParaRPr lang="en-US" altLang="zh-CN"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eaLnBrk="1" hangingPunct="1"/>
            <a:r>
              <a:rPr lang="zh-CN" altLang="en-US" sz="2600" dirty="0" smtClean="0">
                <a:latin typeface="华文楷体" panose="02010600040101010101" pitchFamily="2" charset="-122"/>
                <a:ea typeface="华文楷体" panose="02010600040101010101" pitchFamily="2" charset="-122"/>
              </a:rPr>
              <a:t>期权</a:t>
            </a:r>
            <a:r>
              <a:rPr lang="zh-CN" altLang="en-US" sz="2600" dirty="0" smtClean="0">
                <a:latin typeface="华文楷体" panose="02010600040101010101" pitchFamily="2" charset="-122"/>
                <a:ea typeface="华文楷体" panose="02010600040101010101" pitchFamily="2" charset="-122"/>
              </a:rPr>
              <a:t>交易策略</a:t>
            </a:r>
            <a:endParaRPr lang="en-US" altLang="zh-CN" sz="2600" dirty="0" smtClean="0">
              <a:latin typeface="华文楷体" panose="02010600040101010101" pitchFamily="2" charset="-122"/>
              <a:ea typeface="华文楷体" panose="02010600040101010101" pitchFamily="2" charset="-122"/>
            </a:endParaRPr>
          </a:p>
          <a:p>
            <a:pPr eaLnBrk="1" hangingPunct="1"/>
            <a:r>
              <a:rPr lang="zh-CN" altLang="en-US" sz="2600" dirty="0" smtClean="0">
                <a:latin typeface="华文楷体" panose="02010600040101010101" pitchFamily="2" charset="-122"/>
                <a:ea typeface="华文楷体" panose="02010600040101010101" pitchFamily="2" charset="-122"/>
              </a:rPr>
              <a:t>各</a:t>
            </a:r>
            <a:r>
              <a:rPr lang="zh-CN" altLang="en-US" sz="2600" dirty="0" smtClean="0">
                <a:latin typeface="华文楷体" panose="02010600040101010101" pitchFamily="2" charset="-122"/>
                <a:ea typeface="华文楷体" panose="02010600040101010101" pitchFamily="2" charset="-122"/>
              </a:rPr>
              <a:t>类特定风险的度量与管理</a:t>
            </a:r>
            <a:endParaRPr lang="en-US" altLang="zh-CN" sz="2600" dirty="0" smtClean="0">
              <a:latin typeface="华文楷体" panose="02010600040101010101" pitchFamily="2" charset="-122"/>
              <a:ea typeface="华文楷体" panose="02010600040101010101" pitchFamily="2" charset="-122"/>
            </a:endParaRPr>
          </a:p>
          <a:p>
            <a:pPr eaLnBrk="1" hangingPunct="1"/>
            <a:r>
              <a:rPr lang="zh-CN" altLang="en-US" sz="2600" dirty="0" smtClean="0">
                <a:latin typeface="华文楷体" panose="02010600040101010101" pitchFamily="2" charset="-122"/>
                <a:ea typeface="华文楷体" panose="02010600040101010101" pitchFamily="2" charset="-122"/>
              </a:rPr>
              <a:t>可</a:t>
            </a:r>
            <a:r>
              <a:rPr lang="zh-CN" altLang="en-US" sz="2600" dirty="0" smtClean="0">
                <a:latin typeface="华文楷体" panose="02010600040101010101" pitchFamily="2" charset="-122"/>
                <a:ea typeface="华文楷体" panose="02010600040101010101" pitchFamily="2" charset="-122"/>
              </a:rPr>
              <a:t>转换公司债券</a:t>
            </a:r>
            <a:r>
              <a:rPr lang="zh-CN" altLang="en-US" sz="2600" dirty="0" smtClean="0">
                <a:latin typeface="华文楷体" panose="02010600040101010101" pitchFamily="2" charset="-122"/>
                <a:ea typeface="华文楷体" panose="02010600040101010101" pitchFamily="2" charset="-122"/>
              </a:rPr>
              <a:t>定价</a:t>
            </a:r>
            <a:endParaRPr lang="en-US" altLang="zh-CN" sz="2600" dirty="0" smtClean="0">
              <a:latin typeface="华文楷体" panose="02010600040101010101" pitchFamily="2" charset="-122"/>
              <a:ea typeface="华文楷体" panose="02010600040101010101" pitchFamily="2" charset="-122"/>
            </a:endParaRPr>
          </a:p>
          <a:p>
            <a:pPr eaLnBrk="1" hangingPunct="1"/>
            <a:endParaRPr lang="en-US" altLang="zh-CN" sz="2600" dirty="0" smtClean="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5396888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20</a:t>
            </a:fld>
            <a:endParaRPr lang="en-US" altLang="en-US"/>
          </a:p>
        </p:txBody>
      </p:sp>
      <p:sp>
        <p:nvSpPr>
          <p:cNvPr id="7173" name="Rectangle 2"/>
          <p:cNvSpPr>
            <a:spLocks noGrp="1" noChangeArrowheads="1"/>
          </p:cNvSpPr>
          <p:nvPr>
            <p:ph type="title"/>
          </p:nvPr>
        </p:nvSpPr>
        <p:spPr>
          <a:xfrm>
            <a:off x="457200" y="296652"/>
            <a:ext cx="7967228" cy="648072"/>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（三）</a:t>
            </a:r>
            <a:r>
              <a:rPr lang="en-US" altLang="zh-CN" sz="3600" dirty="0" smtClean="0">
                <a:latin typeface="华文楷体" panose="02010600040101010101" pitchFamily="2" charset="-122"/>
                <a:ea typeface="华文楷体" panose="02010600040101010101" pitchFamily="2" charset="-122"/>
              </a:rPr>
              <a:t>Gamma</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mc:AlternateContent xmlns:mc="http://schemas.openxmlformats.org/markup-compatibility/2006">
        <mc:Choice xmlns:a14="http://schemas.microsoft.com/office/drawing/2010/main" Requires="a14">
          <p:sp>
            <p:nvSpPr>
              <p:cNvPr id="7" name="Rectangle 3"/>
              <p:cNvSpPr txBox="1">
                <a:spLocks noChangeArrowheads="1"/>
              </p:cNvSpPr>
              <p:nvPr/>
            </p:nvSpPr>
            <p:spPr bwMode="auto">
              <a:xfrm>
                <a:off x="457200" y="1016733"/>
                <a:ext cx="8229600" cy="530280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en-US" altLang="zh-CN" sz="2800" dirty="0" smtClean="0">
                    <a:latin typeface="华文楷体" panose="02010600040101010101" pitchFamily="2" charset="-122"/>
                    <a:ea typeface="华文楷体" panose="02010600040101010101" pitchFamily="2" charset="-122"/>
                  </a:rPr>
                  <a:t>Gamma(</a:t>
                </a:r>
                <a14:m>
                  <m:oMath xmlns:m="http://schemas.openxmlformats.org/officeDocument/2006/math">
                    <m:r>
                      <m:rPr>
                        <m:sty m:val="p"/>
                      </m:rPr>
                      <a:rPr lang="el-GR" altLang="zh-CN" sz="2800" i="1" smtClean="0">
                        <a:latin typeface="Cambria Math" panose="02040503050406030204" pitchFamily="18" charset="0"/>
                        <a:ea typeface="Cambria Math" panose="02040503050406030204" pitchFamily="18" charset="0"/>
                      </a:rPr>
                      <m:t>Γ</m:t>
                    </m:r>
                    <m:r>
                      <a:rPr lang="en-US" altLang="zh-CN" sz="2800" b="0" i="1" smtClean="0">
                        <a:latin typeface="Cambria Math" panose="02040503050406030204" pitchFamily="18" charset="0"/>
                        <a:ea typeface="Cambria Math" panose="02040503050406030204" pitchFamily="18" charset="0"/>
                      </a:rPr>
                      <m:t>)</m:t>
                    </m:r>
                  </m:oMath>
                </a14:m>
                <a:r>
                  <a:rPr lang="zh-CN" altLang="en-US" sz="2800" dirty="0" smtClean="0">
                    <a:latin typeface="华文楷体" panose="02010600040101010101" pitchFamily="2" charset="-122"/>
                    <a:ea typeface="华文楷体" panose="02010600040101010101" pitchFamily="2" charset="-122"/>
                  </a:rPr>
                  <a:t>用来衡量当股价变动一个单位时，导致的期权的</a:t>
                </a:r>
                <a14:m>
                  <m:oMath xmlns:m="http://schemas.openxmlformats.org/officeDocument/2006/math">
                    <m:r>
                      <a:rPr lang="en-US" altLang="zh-CN" sz="2800" i="1">
                        <a:latin typeface="Cambria Math" panose="02040503050406030204" pitchFamily="18" charset="0"/>
                        <a:ea typeface="Cambria Math" panose="02040503050406030204" pitchFamily="18" charset="0"/>
                      </a:rPr>
                      <m:t>∆</m:t>
                    </m:r>
                  </m:oMath>
                </a14:m>
                <a:r>
                  <a:rPr lang="zh-CN" altLang="en-US" sz="2800" dirty="0" smtClean="0">
                    <a:latin typeface="华文楷体" panose="02010600040101010101" pitchFamily="2" charset="-122"/>
                    <a:ea typeface="华文楷体" panose="02010600040101010101" pitchFamily="2" charset="-122"/>
                  </a:rPr>
                  <a:t>的变动程度，即</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14:m>
                  <m:oMathPara xmlns:m="http://schemas.openxmlformats.org/officeDocument/2006/math">
                    <m:oMathParaPr>
                      <m:jc m:val="centerGroup"/>
                    </m:oMathParaPr>
                    <m:oMath xmlns:m="http://schemas.openxmlformats.org/officeDocument/2006/math">
                      <m:r>
                        <m:rPr>
                          <m:sty m:val="p"/>
                        </m:rPr>
                        <a:rPr lang="el-GR" altLang="zh-CN" sz="2800" i="1" smtClean="0">
                          <a:latin typeface="Cambria Math" panose="02040503050406030204" pitchFamily="18" charset="0"/>
                          <a:ea typeface="Cambria Math" panose="02040503050406030204" pitchFamily="18" charset="0"/>
                        </a:rPr>
                        <m:t>Γ</m:t>
                      </m:r>
                      <m:r>
                        <a:rPr lang="en-US" altLang="zh-CN" sz="2800" b="0" i="1" smtClean="0">
                          <a:latin typeface="Cambria Math" panose="02040503050406030204" pitchFamily="18" charset="0"/>
                          <a:ea typeface="Cambria Math" panose="02040503050406030204" pitchFamily="18" charset="0"/>
                        </a:rPr>
                        <m:t>=</m:t>
                      </m:r>
                      <m:f>
                        <m:fPr>
                          <m:ctrlPr>
                            <a:rPr lang="en-US" altLang="zh-CN" sz="2800" b="0" i="1" smtClean="0">
                              <a:latin typeface="Cambria Math"/>
                              <a:ea typeface="Cambria Math" panose="02040503050406030204" pitchFamily="18" charset="0"/>
                            </a:rPr>
                          </m:ctrlPr>
                        </m:fPr>
                        <m:num>
                          <m:sSup>
                            <m:sSupPr>
                              <m:ctrlPr>
                                <a:rPr lang="en-US" altLang="zh-CN" sz="2800" b="0" i="1" smtClean="0">
                                  <a:latin typeface="Cambria Math"/>
                                  <a:ea typeface="Cambria Math" panose="02040503050406030204" pitchFamily="18" charset="0"/>
                                </a:rPr>
                              </m:ctrlPr>
                            </m:sSupPr>
                            <m:e>
                              <m:r>
                                <a:rPr lang="en-US" altLang="zh-CN" sz="2800" i="1">
                                  <a:latin typeface="Cambria Math" panose="02040503050406030204" pitchFamily="18" charset="0"/>
                                  <a:ea typeface="Cambria Math" panose="02040503050406030204" pitchFamily="18" charset="0"/>
                                </a:rPr>
                                <m:t>𝜕</m:t>
                              </m:r>
                            </m:e>
                            <m:sup>
                              <m:r>
                                <a:rPr lang="en-US" altLang="zh-CN" sz="2800" b="0" i="1" smtClean="0">
                                  <a:latin typeface="Cambria Math" panose="02040503050406030204" pitchFamily="18" charset="0"/>
                                  <a:ea typeface="Cambria Math" panose="02040503050406030204" pitchFamily="18" charset="0"/>
                                </a:rPr>
                                <m:t>2</m:t>
                              </m:r>
                            </m:sup>
                          </m:sSup>
                          <m:r>
                            <m:rPr>
                              <m:sty m:val="p"/>
                            </m:rPr>
                            <a:rPr lang="el-GR" altLang="zh-CN" sz="2800" b="0" i="1" smtClean="0">
                              <a:latin typeface="Cambria Math" panose="02040503050406030204" pitchFamily="18" charset="0"/>
                              <a:ea typeface="Cambria Math" panose="02040503050406030204" pitchFamily="18" charset="0"/>
                            </a:rPr>
                            <m:t>Π</m:t>
                          </m:r>
                        </m:num>
                        <m:den>
                          <m:r>
                            <a:rPr lang="en-US" altLang="zh-CN" sz="2800" b="0" i="1" smtClean="0">
                              <a:latin typeface="Cambria Math" panose="02040503050406030204" pitchFamily="18" charset="0"/>
                              <a:ea typeface="Cambria Math" panose="02040503050406030204" pitchFamily="18" charset="0"/>
                            </a:rPr>
                            <m:t>𝜕</m:t>
                          </m:r>
                          <m:sSup>
                            <m:sSupPr>
                              <m:ctrlPr>
                                <a:rPr lang="en-US" altLang="zh-CN" sz="2800" b="0" i="1" smtClean="0">
                                  <a:latin typeface="Cambria Math"/>
                                  <a:ea typeface="Cambria Math" panose="02040503050406030204" pitchFamily="18" charset="0"/>
                                </a:rPr>
                              </m:ctrlPr>
                            </m:sSupPr>
                            <m:e>
                              <m:r>
                                <m:rPr>
                                  <m:sty m:val="p"/>
                                </m:rPr>
                                <a:rPr lang="en-US" altLang="zh-CN" sz="2800" i="1">
                                  <a:latin typeface="Cambria Math" panose="02040503050406030204" pitchFamily="18" charset="0"/>
                                  <a:ea typeface="Cambria Math" panose="02040503050406030204" pitchFamily="18" charset="0"/>
                                </a:rPr>
                                <m:t>S</m:t>
                              </m:r>
                            </m:e>
                            <m:sup>
                              <m:r>
                                <a:rPr lang="en-US" altLang="zh-CN" sz="2800" b="0" i="1" smtClean="0">
                                  <a:latin typeface="Cambria Math" panose="02040503050406030204" pitchFamily="18" charset="0"/>
                                  <a:ea typeface="Cambria Math" panose="02040503050406030204" pitchFamily="18" charset="0"/>
                                </a:rPr>
                                <m:t>2</m:t>
                              </m:r>
                            </m:sup>
                          </m:sSup>
                        </m:den>
                      </m:f>
                    </m:oMath>
                  </m:oMathPara>
                </a14:m>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a:latin typeface="华文楷体" panose="02010600040101010101" pitchFamily="2" charset="-122"/>
                    <a:ea typeface="华文楷体" panose="02010600040101010101" pitchFamily="2" charset="-122"/>
                  </a:rPr>
                  <a:t>当</a:t>
                </a:r>
                <a14:m>
                  <m:oMath xmlns:m="http://schemas.openxmlformats.org/officeDocument/2006/math">
                    <m:r>
                      <m:rPr>
                        <m:sty m:val="p"/>
                      </m:rPr>
                      <a:rPr lang="el-GR" altLang="zh-CN" sz="2800" i="1">
                        <a:latin typeface="Cambria Math" panose="02040503050406030204" pitchFamily="18" charset="0"/>
                        <a:ea typeface="Cambria Math" panose="02040503050406030204" pitchFamily="18" charset="0"/>
                      </a:rPr>
                      <m:t>Γ</m:t>
                    </m:r>
                  </m:oMath>
                </a14:m>
                <a:r>
                  <a:rPr lang="zh-CN" altLang="en-US" sz="2800" dirty="0" smtClean="0">
                    <a:latin typeface="华文楷体" panose="02010600040101010101" pitchFamily="2" charset="-122"/>
                    <a:ea typeface="华文楷体" panose="02010600040101010101" pitchFamily="2" charset="-122"/>
                  </a:rPr>
                  <a:t>很小时意味着</a:t>
                </a:r>
                <a14:m>
                  <m:oMath xmlns:m="http://schemas.openxmlformats.org/officeDocument/2006/math">
                    <m:r>
                      <a:rPr lang="en-US" altLang="zh-CN" sz="2800" i="1">
                        <a:latin typeface="Cambria Math" panose="02040503050406030204" pitchFamily="18" charset="0"/>
                        <a:ea typeface="Cambria Math" panose="02040503050406030204" pitchFamily="18" charset="0"/>
                      </a:rPr>
                      <m:t>∆</m:t>
                    </m:r>
                  </m:oMath>
                </a14:m>
                <a:r>
                  <a:rPr lang="zh-CN" altLang="en-US" sz="2800" dirty="0" smtClean="0">
                    <a:latin typeface="华文楷体" panose="02010600040101010101" pitchFamily="2" charset="-122"/>
                    <a:ea typeface="华文楷体" panose="02010600040101010101" pitchFamily="2" charset="-122"/>
                  </a:rPr>
                  <a:t>随股价缓慢变动，这时要保持</a:t>
                </a:r>
                <a14:m>
                  <m:oMath xmlns:m="http://schemas.openxmlformats.org/officeDocument/2006/math">
                    <m:r>
                      <a:rPr lang="en-US" altLang="zh-CN" sz="2800" i="1">
                        <a:latin typeface="Cambria Math" panose="02040503050406030204" pitchFamily="18" charset="0"/>
                        <a:ea typeface="Cambria Math" panose="02040503050406030204" pitchFamily="18" charset="0"/>
                      </a:rPr>
                      <m:t>∆</m:t>
                    </m:r>
                  </m:oMath>
                </a14:m>
                <a:r>
                  <a:rPr lang="zh-CN" altLang="en-US" sz="2800" dirty="0" smtClean="0">
                    <a:latin typeface="华文楷体" panose="02010600040101010101" pitchFamily="2" charset="-122"/>
                    <a:ea typeface="华文楷体" panose="02010600040101010101" pitchFamily="2" charset="-122"/>
                  </a:rPr>
                  <a:t>中性相对容易。但当</a:t>
                </a:r>
                <a14:m>
                  <m:oMath xmlns:m="http://schemas.openxmlformats.org/officeDocument/2006/math">
                    <m:r>
                      <m:rPr>
                        <m:sty m:val="p"/>
                      </m:rPr>
                      <a:rPr lang="el-GR" altLang="zh-CN" sz="2800" i="1">
                        <a:latin typeface="Cambria Math" panose="02040503050406030204" pitchFamily="18" charset="0"/>
                        <a:ea typeface="Cambria Math" panose="02040503050406030204" pitchFamily="18" charset="0"/>
                      </a:rPr>
                      <m:t>Γ</m:t>
                    </m:r>
                    <m:r>
                      <a:rPr lang="zh-CN" altLang="en-US" sz="2800" i="1" smtClean="0">
                        <a:latin typeface="Cambria Math" panose="02040503050406030204" pitchFamily="18" charset="0"/>
                        <a:ea typeface="Cambria Math" panose="02040503050406030204" pitchFamily="18" charset="0"/>
                      </a:rPr>
                      <m:t>很大</m:t>
                    </m:r>
                  </m:oMath>
                </a14:m>
                <a:r>
                  <a:rPr lang="zh-CN" altLang="en-US" sz="2800" dirty="0" smtClean="0">
                    <a:latin typeface="华文楷体" panose="02010600040101010101" pitchFamily="2" charset="-122"/>
                    <a:ea typeface="华文楷体" panose="02010600040101010101" pitchFamily="2" charset="-122"/>
                  </a:rPr>
                  <a:t>时，</a:t>
                </a:r>
                <a:r>
                  <a:rPr lang="en-US" altLang="zh-CN" sz="2800" dirty="0">
                    <a:latin typeface="华文楷体" panose="02010600040101010101" pitchFamily="2" charset="-122"/>
                    <a:ea typeface="华文楷体" panose="02010600040101010101" pitchFamily="2" charset="-122"/>
                  </a:rPr>
                  <a:t> </a:t>
                </a:r>
                <a14:m>
                  <m:oMath xmlns:m="http://schemas.openxmlformats.org/officeDocument/2006/math">
                    <m:r>
                      <a:rPr lang="en-US" altLang="zh-CN" sz="2800" i="1">
                        <a:latin typeface="Cambria Math" panose="02040503050406030204" pitchFamily="18" charset="0"/>
                        <a:ea typeface="Cambria Math" panose="02040503050406030204" pitchFamily="18" charset="0"/>
                      </a:rPr>
                      <m:t>∆</m:t>
                    </m:r>
                  </m:oMath>
                </a14:m>
                <a:r>
                  <a:rPr lang="zh-CN" altLang="en-US" sz="2800" dirty="0" smtClean="0">
                    <a:latin typeface="华文楷体" panose="02010600040101010101" pitchFamily="2" charset="-122"/>
                    <a:ea typeface="华文楷体" panose="02010600040101010101" pitchFamily="2" charset="-122"/>
                  </a:rPr>
                  <a:t>对股价的变动非常敏感，交易员需要注意股价变动，时刻准备着调整头寸以保持</a:t>
                </a:r>
                <a14:m>
                  <m:oMath xmlns:m="http://schemas.openxmlformats.org/officeDocument/2006/math">
                    <m:r>
                      <a:rPr lang="en-US" altLang="zh-CN" sz="2800" i="1">
                        <a:latin typeface="Cambria Math" panose="02040503050406030204" pitchFamily="18" charset="0"/>
                        <a:ea typeface="Cambria Math" panose="02040503050406030204" pitchFamily="18" charset="0"/>
                      </a:rPr>
                      <m:t>∆</m:t>
                    </m:r>
                  </m:oMath>
                </a14:m>
                <a:r>
                  <a:rPr lang="zh-CN" altLang="en-US" sz="2800" dirty="0" smtClean="0">
                    <a:latin typeface="华文楷体" panose="02010600040101010101" pitchFamily="2" charset="-122"/>
                    <a:ea typeface="华文楷体" panose="02010600040101010101" pitchFamily="2" charset="-122"/>
                  </a:rPr>
                  <a:t>中性</a:t>
                </a:r>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股票的</a:t>
                </a:r>
                <a14:m>
                  <m:oMath xmlns:m="http://schemas.openxmlformats.org/officeDocument/2006/math">
                    <m:r>
                      <m:rPr>
                        <m:sty m:val="p"/>
                      </m:rPr>
                      <a:rPr lang="el-GR" altLang="zh-CN" sz="2800" i="1">
                        <a:latin typeface="Cambria Math" panose="02040503050406030204" pitchFamily="18" charset="0"/>
                        <a:ea typeface="Cambria Math" panose="02040503050406030204" pitchFamily="18" charset="0"/>
                      </a:rPr>
                      <m:t>Γ</m:t>
                    </m:r>
                  </m:oMath>
                </a14:m>
                <a:r>
                  <a:rPr lang="zh-CN" altLang="en-US" sz="2800" dirty="0" smtClean="0">
                    <a:latin typeface="华文楷体" panose="02010600040101010101" pitchFamily="2" charset="-122"/>
                    <a:ea typeface="华文楷体" panose="02010600040101010101" pitchFamily="2" charset="-122"/>
                  </a:rPr>
                  <a:t>总等于</a:t>
                </a:r>
                <a:r>
                  <a:rPr lang="en-US" altLang="zh-CN" sz="2800" dirty="0" smtClean="0">
                    <a:latin typeface="华文楷体" panose="02010600040101010101" pitchFamily="2" charset="-122"/>
                    <a:ea typeface="华文楷体" panose="02010600040101010101" pitchFamily="2" charset="-122"/>
                  </a:rPr>
                  <a:t>0</a:t>
                </a:r>
                <a:r>
                  <a:rPr lang="zh-CN" altLang="en-US" sz="2800" dirty="0" smtClean="0">
                    <a:latin typeface="华文楷体" panose="02010600040101010101" pitchFamily="2" charset="-122"/>
                    <a:ea typeface="华文楷体" panose="02010600040101010101" pitchFamily="2" charset="-122"/>
                  </a:rPr>
                  <a:t>，因此要改变投资组合的</a:t>
                </a:r>
                <a14:m>
                  <m:oMath xmlns:m="http://schemas.openxmlformats.org/officeDocument/2006/math">
                    <m:r>
                      <m:rPr>
                        <m:sty m:val="p"/>
                      </m:rPr>
                      <a:rPr lang="el-GR" altLang="zh-CN" sz="2800" i="1">
                        <a:latin typeface="Cambria Math" panose="02040503050406030204" pitchFamily="18" charset="0"/>
                        <a:ea typeface="Cambria Math" panose="02040503050406030204" pitchFamily="18" charset="0"/>
                      </a:rPr>
                      <m:t>Γ</m:t>
                    </m:r>
                  </m:oMath>
                </a14:m>
                <a:r>
                  <a:rPr lang="zh-CN" altLang="en-US" sz="2800" dirty="0" smtClean="0">
                    <a:latin typeface="华文楷体" panose="02010600040101010101" pitchFamily="2" charset="-122"/>
                    <a:ea typeface="华文楷体" panose="02010600040101010101" pitchFamily="2" charset="-122"/>
                  </a:rPr>
                  <a:t>需借助期权等产品</a:t>
                </a:r>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可以利用这个性质先让组合达到</a:t>
                </a:r>
                <a14:m>
                  <m:oMath xmlns:m="http://schemas.openxmlformats.org/officeDocument/2006/math">
                    <m:r>
                      <m:rPr>
                        <m:sty m:val="p"/>
                      </m:rPr>
                      <a:rPr lang="el-GR" altLang="zh-CN" sz="2800" i="1">
                        <a:latin typeface="Cambria Math" panose="02040503050406030204" pitchFamily="18" charset="0"/>
                        <a:ea typeface="Cambria Math" panose="02040503050406030204" pitchFamily="18" charset="0"/>
                      </a:rPr>
                      <m:t>Γ</m:t>
                    </m:r>
                  </m:oMath>
                </a14:m>
                <a:r>
                  <a:rPr lang="zh-CN" altLang="en-US" sz="2800" dirty="0" smtClean="0">
                    <a:latin typeface="华文楷体" panose="02010600040101010101" pitchFamily="2" charset="-122"/>
                    <a:ea typeface="华文楷体" panose="02010600040101010101" pitchFamily="2" charset="-122"/>
                  </a:rPr>
                  <a:t>中性，然后再调整股票头寸达到</a:t>
                </a:r>
                <a14:m>
                  <m:oMath xmlns:m="http://schemas.openxmlformats.org/officeDocument/2006/math">
                    <m:r>
                      <m:rPr>
                        <m:sty m:val="p"/>
                      </m:rPr>
                      <a:rPr lang="el-GR" altLang="zh-CN" sz="2800" i="1" smtClean="0">
                        <a:latin typeface="Cambria Math" panose="02040503050406030204" pitchFamily="18" charset="0"/>
                        <a:ea typeface="Cambria Math" panose="02040503050406030204" pitchFamily="18" charset="0"/>
                      </a:rPr>
                      <m:t>Δ</m:t>
                    </m:r>
                  </m:oMath>
                </a14:m>
                <a:r>
                  <a:rPr lang="zh-CN" altLang="en-US" sz="2800" dirty="0" smtClean="0">
                    <a:latin typeface="华文楷体" panose="02010600040101010101" pitchFamily="2" charset="-122"/>
                    <a:ea typeface="华文楷体" panose="02010600040101010101" pitchFamily="2" charset="-122"/>
                  </a:rPr>
                  <a:t>中性</a:t>
                </a:r>
                <a:endParaRPr lang="en-US" altLang="zh-CN" sz="2800" dirty="0" smtClean="0">
                  <a:latin typeface="华文楷体" panose="02010600040101010101" pitchFamily="2" charset="-122"/>
                  <a:ea typeface="华文楷体" panose="02010600040101010101" pitchFamily="2" charset="-122"/>
                </a:endParaRPr>
              </a:p>
            </p:txBody>
          </p:sp>
        </mc:Choice>
        <mc:Fallback>
          <p:sp>
            <p:nvSpPr>
              <p:cNvPr id="7" name="Rectangle 3"/>
              <p:cNvSpPr txBox="1">
                <a:spLocks noRot="1" noChangeAspect="1" noMove="1" noResize="1" noEditPoints="1" noAdjustHandles="1" noChangeArrowheads="1" noChangeShapeType="1" noTextEdit="1"/>
              </p:cNvSpPr>
              <p:nvPr/>
            </p:nvSpPr>
            <p:spPr bwMode="auto">
              <a:xfrm>
                <a:off x="457200" y="1016733"/>
                <a:ext cx="8229600" cy="5302802"/>
              </a:xfrm>
              <a:prstGeom prst="rect">
                <a:avLst/>
              </a:prstGeom>
              <a:blipFill rotWithShape="1">
                <a:blip r:embed="rId3"/>
                <a:stretch>
                  <a:fillRect l="-444" t="-1149" r="-519" b="-643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zh-CN" altLang="en-US">
                    <a:noFill/>
                  </a:rPr>
                  <a:t> </a:t>
                </a:r>
              </a:p>
            </p:txBody>
          </p:sp>
        </mc:Fallback>
      </mc:AlternateContent>
    </p:spTree>
    <p:extLst>
      <p:ext uri="{BB962C8B-B14F-4D97-AF65-F5344CB8AC3E}">
        <p14:creationId xmlns:p14="http://schemas.microsoft.com/office/powerpoint/2010/main" val="4708740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21</a:t>
            </a:fld>
            <a:endParaRPr lang="en-US" altLang="en-US"/>
          </a:p>
        </p:txBody>
      </p:sp>
      <p:sp>
        <p:nvSpPr>
          <p:cNvPr id="7173" name="Rectangle 2"/>
          <p:cNvSpPr>
            <a:spLocks noGrp="1" noChangeArrowheads="1"/>
          </p:cNvSpPr>
          <p:nvPr>
            <p:ph type="title"/>
          </p:nvPr>
        </p:nvSpPr>
        <p:spPr>
          <a:xfrm>
            <a:off x="457200" y="296652"/>
            <a:ext cx="8543292" cy="938212"/>
          </a:xfrm>
        </p:spPr>
        <p:txBody>
          <a:bodyPr/>
          <a:lstStyle/>
          <a:p>
            <a:pPr eaLnBrk="1" hangingPunct="1"/>
            <a:r>
              <a:rPr lang="en-US" altLang="zh-CN" dirty="0" smtClean="0">
                <a:latin typeface="华文楷体" panose="02010600040101010101" pitchFamily="2" charset="-122"/>
                <a:ea typeface="华文楷体" panose="02010600040101010101" pitchFamily="2" charset="-122"/>
              </a:rPr>
              <a:t>Gamma</a:t>
            </a: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mc:AlternateContent xmlns:mc="http://schemas.openxmlformats.org/markup-compatibility/2006" xmlns:a14="http://schemas.microsoft.com/office/drawing/2010/main">
        <mc:Choice Requires="a14">
          <p:sp>
            <p:nvSpPr>
              <p:cNvPr id="7" name="Rectangle 3"/>
              <p:cNvSpPr txBox="1">
                <a:spLocks noChangeArrowheads="1"/>
              </p:cNvSpPr>
              <p:nvPr/>
            </p:nvSpPr>
            <p:spPr bwMode="auto">
              <a:xfrm>
                <a:off x="457200" y="1160463"/>
                <a:ext cx="8229600" cy="515907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eaLnBrk="1" hangingPunct="1"/>
                <a:r>
                  <a:rPr lang="zh-CN" altLang="en-US" sz="2400" dirty="0" smtClean="0">
                    <a:latin typeface="宋体" panose="02010600030101010101" pitchFamily="2" charset="-122"/>
                    <a:ea typeface="宋体" panose="02010600030101010101" pitchFamily="2" charset="-122"/>
                  </a:rPr>
                  <a:t>例</a:t>
                </a:r>
                <a:r>
                  <a:rPr lang="en-US" altLang="zh-CN" sz="2400" dirty="0" smtClean="0">
                    <a:latin typeface="宋体" panose="02010600030101010101" pitchFamily="2" charset="-122"/>
                    <a:ea typeface="宋体" panose="02010600030101010101" pitchFamily="2" charset="-122"/>
                  </a:rPr>
                  <a:t>16-7</a:t>
                </a:r>
                <a:r>
                  <a:rPr lang="zh-CN" altLang="en-US" sz="2400" dirty="0" smtClean="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假设某组合为</a:t>
                </a:r>
                <a:r>
                  <a:rPr lang="en-US" altLang="zh-CN" sz="2400" dirty="0">
                    <a:latin typeface="宋体" panose="02010600030101010101" pitchFamily="2" charset="-122"/>
                    <a:ea typeface="宋体" panose="02010600030101010101" pitchFamily="2" charset="-122"/>
                  </a:rPr>
                  <a:t>delta</a:t>
                </a:r>
                <a:r>
                  <a:rPr lang="zh-CN" altLang="zh-CN" sz="2400" dirty="0">
                    <a:latin typeface="宋体" panose="02010600030101010101" pitchFamily="2" charset="-122"/>
                    <a:ea typeface="宋体" panose="02010600030101010101" pitchFamily="2" charset="-122"/>
                  </a:rPr>
                  <a:t>中性，而</a:t>
                </a:r>
                <a:r>
                  <a:rPr lang="en-US" altLang="zh-CN" sz="2400" dirty="0">
                    <a:latin typeface="宋体" panose="02010600030101010101" pitchFamily="2" charset="-122"/>
                    <a:ea typeface="宋体" panose="02010600030101010101" pitchFamily="2" charset="-122"/>
                  </a:rPr>
                  <a:t>gamma</a:t>
                </a:r>
                <a:r>
                  <a:rPr lang="zh-CN" altLang="zh-CN" sz="2400" dirty="0">
                    <a:latin typeface="宋体" panose="02010600030101010101" pitchFamily="2" charset="-122"/>
                    <a:ea typeface="宋体" panose="02010600030101010101" pitchFamily="2" charset="-122"/>
                  </a:rPr>
                  <a:t>为</a:t>
                </a:r>
                <a:r>
                  <a:rPr lang="en-US" altLang="zh-CN" sz="2400" dirty="0">
                    <a:latin typeface="宋体" panose="02010600030101010101" pitchFamily="2" charset="-122"/>
                    <a:ea typeface="宋体" panose="02010600030101010101" pitchFamily="2" charset="-122"/>
                  </a:rPr>
                  <a:t>-3000</a:t>
                </a:r>
                <a:r>
                  <a:rPr lang="zh-CN" altLang="zh-CN" sz="2400" dirty="0">
                    <a:latin typeface="宋体" panose="02010600030101010101" pitchFamily="2" charset="-122"/>
                    <a:ea typeface="宋体" panose="02010600030101010101" pitchFamily="2" charset="-122"/>
                  </a:rPr>
                  <a:t>。某期权的</a:t>
                </a:r>
                <a:r>
                  <a:rPr lang="en-US" altLang="zh-CN" sz="2400" dirty="0">
                    <a:latin typeface="宋体" panose="02010600030101010101" pitchFamily="2" charset="-122"/>
                    <a:ea typeface="宋体" panose="02010600030101010101" pitchFamily="2" charset="-122"/>
                  </a:rPr>
                  <a:t>delta</a:t>
                </a:r>
                <a:r>
                  <a:rPr lang="zh-CN" altLang="zh-CN" sz="2400" dirty="0">
                    <a:latin typeface="宋体" panose="02010600030101010101" pitchFamily="2" charset="-122"/>
                    <a:ea typeface="宋体" panose="02010600030101010101" pitchFamily="2" charset="-122"/>
                  </a:rPr>
                  <a:t>和</a:t>
                </a:r>
                <a:r>
                  <a:rPr lang="en-US" altLang="zh-CN" sz="2400" dirty="0">
                    <a:latin typeface="宋体" panose="02010600030101010101" pitchFamily="2" charset="-122"/>
                    <a:ea typeface="宋体" panose="02010600030101010101" pitchFamily="2" charset="-122"/>
                  </a:rPr>
                  <a:t>gamma</a:t>
                </a:r>
                <a:r>
                  <a:rPr lang="zh-CN" altLang="zh-CN" sz="2400" dirty="0">
                    <a:latin typeface="宋体" panose="02010600030101010101" pitchFamily="2" charset="-122"/>
                    <a:ea typeface="宋体" panose="02010600030101010101" pitchFamily="2" charset="-122"/>
                  </a:rPr>
                  <a:t>分别为</a:t>
                </a:r>
                <a:r>
                  <a:rPr lang="en-US" altLang="zh-CN" sz="2400" dirty="0">
                    <a:latin typeface="宋体" panose="02010600030101010101" pitchFamily="2" charset="-122"/>
                    <a:ea typeface="宋体" panose="02010600030101010101" pitchFamily="2" charset="-122"/>
                  </a:rPr>
                  <a:t>0.62</a:t>
                </a:r>
                <a:r>
                  <a:rPr lang="zh-CN" altLang="zh-CN" sz="2400" dirty="0">
                    <a:latin typeface="宋体" panose="02010600030101010101" pitchFamily="2" charset="-122"/>
                    <a:ea typeface="宋体" panose="02010600030101010101" pitchFamily="2" charset="-122"/>
                  </a:rPr>
                  <a:t>和</a:t>
                </a:r>
                <a:r>
                  <a:rPr lang="en-US" altLang="zh-CN" sz="2400" dirty="0">
                    <a:latin typeface="宋体" panose="02010600030101010101" pitchFamily="2" charset="-122"/>
                    <a:ea typeface="宋体" panose="02010600030101010101" pitchFamily="2" charset="-122"/>
                  </a:rPr>
                  <a:t>1.50</a:t>
                </a:r>
                <a:r>
                  <a:rPr lang="zh-CN" altLang="zh-CN" sz="2400" dirty="0">
                    <a:latin typeface="宋体" panose="02010600030101010101" pitchFamily="2" charset="-122"/>
                    <a:ea typeface="宋体" panose="02010600030101010101" pitchFamily="2" charset="-122"/>
                  </a:rPr>
                  <a:t>。为使得该组合达到</a:t>
                </a:r>
                <a:r>
                  <a:rPr lang="en-US" altLang="zh-CN" sz="2400" dirty="0">
                    <a:latin typeface="宋体" panose="02010600030101010101" pitchFamily="2" charset="-122"/>
                    <a:ea typeface="宋体" panose="02010600030101010101" pitchFamily="2" charset="-122"/>
                  </a:rPr>
                  <a:t>gamma</a:t>
                </a:r>
                <a:r>
                  <a:rPr lang="zh-CN" altLang="zh-CN" sz="2400" dirty="0">
                    <a:latin typeface="宋体" panose="02010600030101010101" pitchFamily="2" charset="-122"/>
                    <a:ea typeface="宋体" panose="02010600030101010101" pitchFamily="2" charset="-122"/>
                  </a:rPr>
                  <a:t>中性，应该加入：</a:t>
                </a:r>
                <a14:m>
                  <m:oMath xmlns:m="http://schemas.openxmlformats.org/officeDocument/2006/math">
                    <m:f>
                      <m:fPr>
                        <m:ctrlPr>
                          <a:rPr lang="zh-CN" altLang="zh-CN" sz="2400" i="1">
                            <a:latin typeface="Cambria Math"/>
                          </a:rPr>
                        </m:ctrlPr>
                      </m:fPr>
                      <m:num>
                        <m:r>
                          <a:rPr lang="en-US" altLang="zh-CN" sz="2400" i="1">
                            <a:latin typeface="Cambria Math"/>
                          </a:rPr>
                          <m:t>3000</m:t>
                        </m:r>
                      </m:num>
                      <m:den>
                        <m:r>
                          <a:rPr lang="en-US" altLang="zh-CN" sz="2400" i="1">
                            <a:latin typeface="Cambria Math"/>
                          </a:rPr>
                          <m:t>1.5</m:t>
                        </m:r>
                      </m:den>
                    </m:f>
                    <m:r>
                      <a:rPr lang="en-US" altLang="zh-CN" sz="2400" i="1">
                        <a:latin typeface="Cambria Math"/>
                      </a:rPr>
                      <m:t>=2000</m:t>
                    </m:r>
                  </m:oMath>
                </a14:m>
                <a:r>
                  <a:rPr lang="zh-CN" altLang="zh-CN" sz="2400" dirty="0">
                    <a:latin typeface="宋体" panose="02010600030101010101" pitchFamily="2" charset="-122"/>
                    <a:ea typeface="宋体" panose="02010600030101010101" pitchFamily="2" charset="-122"/>
                  </a:rPr>
                  <a:t>份期权。注意此时组合的</a:t>
                </a:r>
                <a:r>
                  <a:rPr lang="en-US" altLang="zh-CN" sz="2400" dirty="0">
                    <a:latin typeface="宋体" panose="02010600030101010101" pitchFamily="2" charset="-122"/>
                    <a:ea typeface="宋体" panose="02010600030101010101" pitchFamily="2" charset="-122"/>
                  </a:rPr>
                  <a:t>delta</a:t>
                </a:r>
                <a:r>
                  <a:rPr lang="zh-CN" altLang="zh-CN" sz="2400" dirty="0">
                    <a:latin typeface="宋体" panose="02010600030101010101" pitchFamily="2" charset="-122"/>
                    <a:ea typeface="宋体" panose="02010600030101010101" pitchFamily="2" charset="-122"/>
                  </a:rPr>
                  <a:t>从</a:t>
                </a:r>
                <a:r>
                  <a:rPr lang="en-US" altLang="zh-CN" sz="2400" dirty="0">
                    <a:latin typeface="宋体" panose="02010600030101010101" pitchFamily="2" charset="-122"/>
                    <a:ea typeface="宋体" panose="02010600030101010101" pitchFamily="2" charset="-122"/>
                  </a:rPr>
                  <a:t>0</a:t>
                </a:r>
                <a:r>
                  <a:rPr lang="zh-CN" altLang="zh-CN" sz="2400" dirty="0">
                    <a:latin typeface="宋体" panose="02010600030101010101" pitchFamily="2" charset="-122"/>
                    <a:ea typeface="宋体" panose="02010600030101010101" pitchFamily="2" charset="-122"/>
                  </a:rPr>
                  <a:t>变成了</a:t>
                </a:r>
                <a14:m>
                  <m:oMath xmlns:m="http://schemas.openxmlformats.org/officeDocument/2006/math">
                    <m:r>
                      <a:rPr lang="en-US" altLang="zh-CN" sz="2400">
                        <a:latin typeface="Cambria Math"/>
                      </a:rPr>
                      <m:t>2000×0.62=1240</m:t>
                    </m:r>
                  </m:oMath>
                </a14:m>
                <a:r>
                  <a:rPr lang="zh-CN" altLang="zh-CN" sz="2400" dirty="0">
                    <a:latin typeface="宋体" panose="02010600030101010101" pitchFamily="2" charset="-122"/>
                    <a:ea typeface="宋体" panose="02010600030101010101" pitchFamily="2" charset="-122"/>
                  </a:rPr>
                  <a:t>。因此为保证新组合仍然是</a:t>
                </a:r>
                <a:r>
                  <a:rPr lang="en-US" altLang="zh-CN" sz="2400" dirty="0">
                    <a:latin typeface="宋体" panose="02010600030101010101" pitchFamily="2" charset="-122"/>
                    <a:ea typeface="宋体" panose="02010600030101010101" pitchFamily="2" charset="-122"/>
                  </a:rPr>
                  <a:t>delta</a:t>
                </a:r>
                <a:r>
                  <a:rPr lang="zh-CN" altLang="zh-CN" sz="2400" dirty="0">
                    <a:latin typeface="宋体" panose="02010600030101010101" pitchFamily="2" charset="-122"/>
                    <a:ea typeface="宋体" panose="02010600030101010101" pitchFamily="2" charset="-122"/>
                  </a:rPr>
                  <a:t>中性，需要卖出</a:t>
                </a:r>
                <a:r>
                  <a:rPr lang="en-US" altLang="zh-CN" sz="2400" dirty="0">
                    <a:latin typeface="宋体" panose="02010600030101010101" pitchFamily="2" charset="-122"/>
                    <a:ea typeface="宋体" panose="02010600030101010101" pitchFamily="2" charset="-122"/>
                  </a:rPr>
                  <a:t>1240</a:t>
                </a:r>
                <a:r>
                  <a:rPr lang="zh-CN" altLang="zh-CN" sz="2400" dirty="0">
                    <a:latin typeface="宋体" panose="02010600030101010101" pitchFamily="2" charset="-122"/>
                    <a:ea typeface="宋体" panose="02010600030101010101" pitchFamily="2" charset="-122"/>
                  </a:rPr>
                  <a:t>份股票</a:t>
                </a:r>
                <a:endParaRPr lang="en-US" altLang="zh-CN" sz="2400" dirty="0" smtClean="0">
                  <a:latin typeface="宋体" panose="02010600030101010101" pitchFamily="2" charset="-122"/>
                  <a:ea typeface="宋体" panose="02010600030101010101" pitchFamily="2" charset="-122"/>
                </a:endParaRPr>
              </a:p>
              <a:p>
                <a:pPr eaLnBrk="1" hangingPunct="1"/>
                <a:endParaRPr lang="en-US" altLang="zh-CN" sz="2400" dirty="0" smtClean="0">
                  <a:latin typeface="宋体" panose="02010600030101010101" pitchFamily="2" charset="-122"/>
                  <a:ea typeface="宋体" panose="02010600030101010101" pitchFamily="2" charset="-122"/>
                </a:endParaRPr>
              </a:p>
              <a:p>
                <a:pPr eaLnBrk="1" hangingPunct="1"/>
                <a:endParaRPr lang="en-US" altLang="zh-CN" sz="2400" dirty="0" smtClean="0">
                  <a:latin typeface="宋体" panose="02010600030101010101" pitchFamily="2" charset="-122"/>
                  <a:ea typeface="宋体" panose="02010600030101010101" pitchFamily="2" charset="-122"/>
                </a:endParaRPr>
              </a:p>
            </p:txBody>
          </p:sp>
        </mc:Choice>
        <mc:Fallback xmlns="">
          <p:sp>
            <p:nvSpPr>
              <p:cNvPr id="7" name="Rectangle 3"/>
              <p:cNvSpPr txBox="1">
                <a:spLocks noRot="1" noChangeAspect="1" noMove="1" noResize="1" noEditPoints="1" noAdjustHandles="1" noChangeArrowheads="1" noChangeShapeType="1" noTextEdit="1"/>
              </p:cNvSpPr>
              <p:nvPr/>
            </p:nvSpPr>
            <p:spPr bwMode="auto">
              <a:xfrm>
                <a:off x="457200" y="1160463"/>
                <a:ext cx="8229600" cy="5159071"/>
              </a:xfrm>
              <a:prstGeom prst="rect">
                <a:avLst/>
              </a:prstGeom>
              <a:blipFill>
                <a:blip r:embed="rId3"/>
                <a:stretch>
                  <a:fillRect l="-296" t="-945" r="-111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zh-CN" altLang="en-US">
                    <a:noFill/>
                  </a:rPr>
                  <a:t> </a:t>
                </a:r>
              </a:p>
            </p:txBody>
          </p:sp>
        </mc:Fallback>
      </mc:AlternateContent>
    </p:spTree>
    <p:extLst>
      <p:ext uri="{BB962C8B-B14F-4D97-AF65-F5344CB8AC3E}">
        <p14:creationId xmlns:p14="http://schemas.microsoft.com/office/powerpoint/2010/main" val="26050224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22</a:t>
            </a:fld>
            <a:endParaRPr lang="en-US" altLang="en-US"/>
          </a:p>
        </p:txBody>
      </p:sp>
      <p:sp>
        <p:nvSpPr>
          <p:cNvPr id="7173" name="Rectangle 2"/>
          <p:cNvSpPr>
            <a:spLocks noGrp="1" noChangeArrowheads="1"/>
          </p:cNvSpPr>
          <p:nvPr>
            <p:ph type="title"/>
          </p:nvPr>
        </p:nvSpPr>
        <p:spPr>
          <a:xfrm>
            <a:off x="467684" y="332656"/>
            <a:ext cx="7776724" cy="612068"/>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（四）</a:t>
            </a:r>
            <a:r>
              <a:rPr lang="en-US" altLang="zh-CN" sz="3600" dirty="0" smtClean="0">
                <a:latin typeface="华文楷体" panose="02010600040101010101" pitchFamily="2" charset="-122"/>
                <a:ea typeface="华文楷体" panose="02010600040101010101" pitchFamily="2" charset="-122"/>
              </a:rPr>
              <a:t>Vega</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mc:AlternateContent xmlns:mc="http://schemas.openxmlformats.org/markup-compatibility/2006">
        <mc:Choice xmlns:a14="http://schemas.microsoft.com/office/drawing/2010/main" Requires="a14">
          <p:sp>
            <p:nvSpPr>
              <p:cNvPr id="8" name="Rectangle 3"/>
              <p:cNvSpPr txBox="1">
                <a:spLocks noChangeArrowheads="1"/>
              </p:cNvSpPr>
              <p:nvPr/>
            </p:nvSpPr>
            <p:spPr bwMode="auto">
              <a:xfrm>
                <a:off x="457200" y="1156498"/>
                <a:ext cx="8229600" cy="497046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en-US" altLang="zh-CN" sz="2800" dirty="0" smtClean="0">
                    <a:latin typeface="华文楷体" panose="02010600040101010101" pitchFamily="2" charset="-122"/>
                    <a:ea typeface="华文楷体" panose="02010600040101010101" pitchFamily="2" charset="-122"/>
                  </a:rPr>
                  <a:t>Vega(</a:t>
                </a:r>
                <a14:m>
                  <m:oMath xmlns:m="http://schemas.openxmlformats.org/officeDocument/2006/math">
                    <m:r>
                      <a:rPr lang="zh-CN" altLang="en-US" sz="2800" i="1">
                        <a:latin typeface="Cambria Math" panose="02040503050406030204" pitchFamily="18" charset="0"/>
                        <a:ea typeface="宋体" panose="02010600030101010101" pitchFamily="2" charset="-122"/>
                      </a:rPr>
                      <m:t>𝜈</m:t>
                    </m:r>
                    <m:r>
                      <a:rPr lang="en-US" altLang="zh-CN" sz="2800" b="0" i="1" smtClean="0">
                        <a:latin typeface="Cambria Math" panose="02040503050406030204" pitchFamily="18" charset="0"/>
                        <a:ea typeface="宋体" panose="02010600030101010101" pitchFamily="2" charset="-122"/>
                      </a:rPr>
                      <m:t>)</m:t>
                    </m:r>
                  </m:oMath>
                </a14:m>
                <a:r>
                  <a:rPr lang="zh-CN" altLang="en-US" sz="2800" dirty="0" smtClean="0">
                    <a:latin typeface="华文楷体" panose="02010600040101010101" pitchFamily="2" charset="-122"/>
                    <a:ea typeface="华文楷体" panose="02010600040101010101" pitchFamily="2" charset="-122"/>
                  </a:rPr>
                  <a:t>指当波动率变动一个单位时，所导致的期权价格的变动，即</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14:m>
                  <m:oMathPara xmlns:m="http://schemas.openxmlformats.org/officeDocument/2006/math">
                    <m:oMathParaPr>
                      <m:jc m:val="centerGroup"/>
                    </m:oMathParaPr>
                    <m:oMath xmlns:m="http://schemas.openxmlformats.org/officeDocument/2006/math">
                      <m:r>
                        <a:rPr lang="zh-CN" altLang="en-US" sz="2800" i="1" smtClean="0">
                          <a:latin typeface="Cambria Math" panose="02040503050406030204" pitchFamily="18" charset="0"/>
                          <a:ea typeface="宋体" panose="02010600030101010101" pitchFamily="2" charset="-122"/>
                        </a:rPr>
                        <m:t>𝜈</m:t>
                      </m:r>
                      <m:r>
                        <a:rPr lang="en-US" altLang="zh-CN" sz="2800" b="0" i="1" smtClean="0">
                          <a:latin typeface="Cambria Math" panose="02040503050406030204" pitchFamily="18" charset="0"/>
                          <a:ea typeface="宋体" panose="02010600030101010101" pitchFamily="2" charset="-122"/>
                        </a:rPr>
                        <m:t>=</m:t>
                      </m:r>
                      <m:f>
                        <m:fPr>
                          <m:ctrlPr>
                            <a:rPr lang="en-US" altLang="zh-CN" sz="2800" b="0" i="1" smtClean="0">
                              <a:latin typeface="Cambria Math"/>
                              <a:ea typeface="宋体" panose="02010600030101010101" pitchFamily="2" charset="-122"/>
                            </a:rPr>
                          </m:ctrlPr>
                        </m:fPr>
                        <m:num>
                          <m:r>
                            <a:rPr lang="en-US" altLang="zh-CN" sz="2800" b="0" i="1" smtClean="0">
                              <a:latin typeface="Cambria Math" panose="02040503050406030204" pitchFamily="18" charset="0"/>
                              <a:ea typeface="宋体" panose="02010600030101010101" pitchFamily="2" charset="-122"/>
                            </a:rPr>
                            <m:t>𝜕</m:t>
                          </m:r>
                          <m:r>
                            <m:rPr>
                              <m:sty m:val="p"/>
                            </m:rPr>
                            <a:rPr lang="el-GR" altLang="zh-CN" sz="2800" b="0" i="1" smtClean="0">
                              <a:latin typeface="Cambria Math" panose="02040503050406030204" pitchFamily="18" charset="0"/>
                              <a:ea typeface="Cambria Math" panose="02040503050406030204" pitchFamily="18" charset="0"/>
                            </a:rPr>
                            <m:t>Π</m:t>
                          </m:r>
                        </m:num>
                        <m:den>
                          <m:r>
                            <a:rPr lang="en-US" altLang="zh-CN" sz="2800" b="0" i="1" smtClean="0">
                              <a:latin typeface="Cambria Math" panose="02040503050406030204" pitchFamily="18" charset="0"/>
                              <a:ea typeface="宋体" panose="02010600030101010101" pitchFamily="2" charset="-122"/>
                            </a:rPr>
                            <m:t>𝜕</m:t>
                          </m:r>
                          <m:r>
                            <a:rPr lang="zh-CN" altLang="en-US" sz="2800" b="0" i="1" smtClean="0">
                              <a:latin typeface="Cambria Math" panose="02040503050406030204" pitchFamily="18" charset="0"/>
                              <a:ea typeface="宋体" panose="02010600030101010101" pitchFamily="2" charset="-122"/>
                            </a:rPr>
                            <m:t>𝜎</m:t>
                          </m:r>
                        </m:den>
                      </m:f>
                    </m:oMath>
                  </m:oMathPara>
                </a14:m>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如果一个组合的</a:t>
                </a:r>
                <a14:m>
                  <m:oMath xmlns:m="http://schemas.openxmlformats.org/officeDocument/2006/math">
                    <m:r>
                      <a:rPr lang="zh-CN" altLang="en-US" sz="2800" i="1">
                        <a:latin typeface="Cambria Math" panose="02040503050406030204" pitchFamily="18" charset="0"/>
                        <a:ea typeface="宋体" panose="02010600030101010101" pitchFamily="2" charset="-122"/>
                      </a:rPr>
                      <m:t>𝜈</m:t>
                    </m:r>
                  </m:oMath>
                </a14:m>
                <a:r>
                  <a:rPr lang="zh-CN" altLang="en-US" sz="2800" dirty="0" smtClean="0">
                    <a:latin typeface="华文楷体" panose="02010600040101010101" pitchFamily="2" charset="-122"/>
                    <a:ea typeface="华文楷体" panose="02010600040101010101" pitchFamily="2" charset="-122"/>
                  </a:rPr>
                  <a:t>很大，意味着该组合对股价波动率的变动非常敏感</a:t>
                </a:r>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a:latin typeface="华文楷体" panose="02010600040101010101" pitchFamily="2" charset="-122"/>
                    <a:ea typeface="华文楷体" panose="02010600040101010101" pitchFamily="2" charset="-122"/>
                  </a:rPr>
                  <a:t>和</a:t>
                </a:r>
                <a14:m>
                  <m:oMath xmlns:m="http://schemas.openxmlformats.org/officeDocument/2006/math">
                    <m:r>
                      <m:rPr>
                        <m:sty m:val="p"/>
                      </m:rPr>
                      <a:rPr lang="el-GR" altLang="zh-CN" sz="2800" i="1">
                        <a:latin typeface="Cambria Math" panose="02040503050406030204" pitchFamily="18" charset="0"/>
                        <a:ea typeface="Cambria Math" panose="02040503050406030204" pitchFamily="18" charset="0"/>
                      </a:rPr>
                      <m:t>Γ</m:t>
                    </m:r>
                  </m:oMath>
                </a14:m>
                <a:r>
                  <a:rPr lang="zh-CN" altLang="en-US" sz="2800" dirty="0" smtClean="0">
                    <a:latin typeface="华文楷体" panose="02010600040101010101" pitchFamily="2" charset="-122"/>
                    <a:ea typeface="华文楷体" panose="02010600040101010101" pitchFamily="2" charset="-122"/>
                  </a:rPr>
                  <a:t>一样，股票的</a:t>
                </a:r>
                <a14:m>
                  <m:oMath xmlns:m="http://schemas.openxmlformats.org/officeDocument/2006/math">
                    <m:r>
                      <a:rPr lang="zh-CN" altLang="en-US" sz="2800" i="1">
                        <a:latin typeface="Cambria Math" panose="02040503050406030204" pitchFamily="18" charset="0"/>
                        <a:ea typeface="宋体" panose="02010600030101010101" pitchFamily="2" charset="-122"/>
                      </a:rPr>
                      <m:t>𝜈</m:t>
                    </m:r>
                    <m:r>
                      <a:rPr lang="zh-CN" altLang="en-US" sz="2800" i="1" smtClean="0">
                        <a:latin typeface="Cambria Math" panose="02040503050406030204" pitchFamily="18" charset="0"/>
                        <a:ea typeface="宋体" panose="02010600030101010101" pitchFamily="2" charset="-122"/>
                      </a:rPr>
                      <m:t>值</m:t>
                    </m:r>
                  </m:oMath>
                </a14:m>
                <a:r>
                  <a:rPr lang="zh-CN" altLang="en-US" sz="2800" dirty="0" smtClean="0">
                    <a:latin typeface="华文楷体" panose="02010600040101010101" pitchFamily="2" charset="-122"/>
                    <a:ea typeface="华文楷体" panose="02010600040101010101" pitchFamily="2" charset="-122"/>
                  </a:rPr>
                  <a:t>为</a:t>
                </a:r>
                <a:r>
                  <a:rPr lang="en-US" altLang="zh-CN" sz="2800" dirty="0" smtClean="0">
                    <a:latin typeface="华文楷体" panose="02010600040101010101" pitchFamily="2" charset="-122"/>
                    <a:ea typeface="华文楷体" panose="02010600040101010101" pitchFamily="2" charset="-122"/>
                  </a:rPr>
                  <a:t>0</a:t>
                </a:r>
                <a:endParaRPr lang="en-US" altLang="zh-CN" sz="2800" dirty="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可利用这一性质先让组合达到</a:t>
                </a:r>
                <a14:m>
                  <m:oMath xmlns:m="http://schemas.openxmlformats.org/officeDocument/2006/math">
                    <m:r>
                      <m:rPr>
                        <m:sty m:val="p"/>
                      </m:rPr>
                      <a:rPr lang="el-GR" altLang="zh-CN" sz="2800" i="1">
                        <a:latin typeface="Cambria Math" panose="02040503050406030204" pitchFamily="18" charset="0"/>
                        <a:ea typeface="Cambria Math" panose="02040503050406030204" pitchFamily="18" charset="0"/>
                      </a:rPr>
                      <m:t>Γ</m:t>
                    </m:r>
                  </m:oMath>
                </a14:m>
                <a:r>
                  <a:rPr lang="zh-CN" altLang="en-US" sz="2800" dirty="0" smtClean="0">
                    <a:latin typeface="华文楷体" panose="02010600040101010101" pitchFamily="2" charset="-122"/>
                    <a:ea typeface="华文楷体" panose="02010600040101010101" pitchFamily="2" charset="-122"/>
                  </a:rPr>
                  <a:t>和</a:t>
                </a:r>
                <a14:m>
                  <m:oMath xmlns:m="http://schemas.openxmlformats.org/officeDocument/2006/math">
                    <m:r>
                      <a:rPr lang="zh-CN" altLang="en-US" sz="2800" i="1">
                        <a:latin typeface="Cambria Math" panose="02040503050406030204" pitchFamily="18" charset="0"/>
                        <a:ea typeface="宋体" panose="02010600030101010101" pitchFamily="2" charset="-122"/>
                      </a:rPr>
                      <m:t>𝜈</m:t>
                    </m:r>
                    <m:r>
                      <a:rPr lang="zh-CN" altLang="en-US" sz="2800" i="1" smtClean="0">
                        <a:latin typeface="Cambria Math" panose="02040503050406030204" pitchFamily="18" charset="0"/>
                        <a:ea typeface="宋体" panose="02010600030101010101" pitchFamily="2" charset="-122"/>
                      </a:rPr>
                      <m:t>中性</m:t>
                    </m:r>
                  </m:oMath>
                </a14:m>
                <a:r>
                  <a:rPr lang="zh-CN" altLang="en-US" sz="2800" dirty="0" smtClean="0">
                    <a:latin typeface="华文楷体" panose="02010600040101010101" pitchFamily="2" charset="-122"/>
                    <a:ea typeface="华文楷体" panose="02010600040101010101" pitchFamily="2" charset="-122"/>
                  </a:rPr>
                  <a:t>，最后通过调整股票头寸达到</a:t>
                </a:r>
                <a14:m>
                  <m:oMath xmlns:m="http://schemas.openxmlformats.org/officeDocument/2006/math">
                    <m:r>
                      <a:rPr lang="zh-CN" altLang="en-US" sz="2800" i="1">
                        <a:latin typeface="Cambria Math" panose="02040503050406030204" pitchFamily="18" charset="0"/>
                        <a:ea typeface="宋体" panose="02010600030101010101" pitchFamily="2" charset="-122"/>
                      </a:rPr>
                      <m:t>∆</m:t>
                    </m:r>
                  </m:oMath>
                </a14:m>
                <a:r>
                  <a:rPr lang="zh-CN" altLang="en-US" sz="2800" dirty="0" smtClean="0">
                    <a:latin typeface="华文楷体" panose="02010600040101010101" pitchFamily="2" charset="-122"/>
                    <a:ea typeface="华文楷体" panose="02010600040101010101" pitchFamily="2" charset="-122"/>
                  </a:rPr>
                  <a:t>中性</a:t>
                </a:r>
                <a:endParaRPr lang="en-US" altLang="zh-CN" sz="2800" dirty="0" smtClean="0">
                  <a:latin typeface="华文楷体" panose="02010600040101010101" pitchFamily="2" charset="-122"/>
                  <a:ea typeface="华文楷体" panose="02010600040101010101" pitchFamily="2" charset="-122"/>
                </a:endParaRPr>
              </a:p>
            </p:txBody>
          </p:sp>
        </mc:Choice>
        <mc:Fallback>
          <p:sp>
            <p:nvSpPr>
              <p:cNvPr id="8" name="Rectangle 3"/>
              <p:cNvSpPr txBox="1">
                <a:spLocks noRot="1" noChangeAspect="1" noMove="1" noResize="1" noEditPoints="1" noAdjustHandles="1" noChangeArrowheads="1" noChangeShapeType="1" noTextEdit="1"/>
              </p:cNvSpPr>
              <p:nvPr/>
            </p:nvSpPr>
            <p:spPr bwMode="auto">
              <a:xfrm>
                <a:off x="457200" y="1156498"/>
                <a:ext cx="8229600" cy="4970462"/>
              </a:xfrm>
              <a:prstGeom prst="rect">
                <a:avLst/>
              </a:prstGeom>
              <a:blipFill rotWithShape="1">
                <a:blip r:embed="rId3"/>
                <a:stretch>
                  <a:fillRect l="-444" t="-1227" r="-51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zh-CN" altLang="en-US">
                    <a:noFill/>
                  </a:rPr>
                  <a:t> </a:t>
                </a:r>
              </a:p>
            </p:txBody>
          </p:sp>
        </mc:Fallback>
      </mc:AlternateContent>
    </p:spTree>
    <p:extLst>
      <p:ext uri="{BB962C8B-B14F-4D97-AF65-F5344CB8AC3E}">
        <p14:creationId xmlns:p14="http://schemas.microsoft.com/office/powerpoint/2010/main" val="20834064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23</a:t>
            </a:fld>
            <a:endParaRPr lang="en-US" altLang="en-US"/>
          </a:p>
        </p:txBody>
      </p:sp>
      <p:sp>
        <p:nvSpPr>
          <p:cNvPr id="7173" name="Rectangle 2"/>
          <p:cNvSpPr>
            <a:spLocks noGrp="1" noChangeArrowheads="1"/>
          </p:cNvSpPr>
          <p:nvPr>
            <p:ph type="title"/>
          </p:nvPr>
        </p:nvSpPr>
        <p:spPr>
          <a:xfrm>
            <a:off x="457200" y="296652"/>
            <a:ext cx="8543292" cy="938212"/>
          </a:xfrm>
        </p:spPr>
        <p:txBody>
          <a:bodyPr/>
          <a:lstStyle/>
          <a:p>
            <a:pPr eaLnBrk="1" hangingPunct="1"/>
            <a:r>
              <a:rPr lang="en-US" altLang="zh-CN" dirty="0" smtClean="0">
                <a:latin typeface="华文楷体" panose="02010600040101010101" pitchFamily="2" charset="-122"/>
                <a:ea typeface="华文楷体" panose="02010600040101010101" pitchFamily="2" charset="-122"/>
              </a:rPr>
              <a:t>Vega</a:t>
            </a: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3"/>
          <p:cNvSpPr>
            <a:spLocks noChangeArrowheads="1"/>
          </p:cNvSpPr>
          <p:nvPr/>
        </p:nvSpPr>
        <p:spPr bwMode="auto">
          <a:xfrm>
            <a:off x="0" y="203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smtClean="0">
                <a:ln>
                  <a:noFill/>
                </a:ln>
                <a:solidFill>
                  <a:schemeClr val="tx1"/>
                </a:solidFill>
                <a:effectLst/>
              </a:rPr>
              <a:t> </a:t>
            </a:r>
            <a:endParaRPr kumimoji="0" lang="en-US" altLang="zh-CN" sz="1800" b="0" i="0" u="none" strike="noStrike" cap="none" normalizeH="0" baseline="0" smtClean="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6"/>
          <p:cNvSpPr>
            <a:spLocks noChangeArrowheads="1"/>
          </p:cNvSpPr>
          <p:nvPr/>
        </p:nvSpPr>
        <p:spPr bwMode="auto">
          <a:xfrm>
            <a:off x="152400" y="355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smtClean="0">
                <a:ln>
                  <a:noFill/>
                </a:ln>
                <a:solidFill>
                  <a:schemeClr val="tx1"/>
                </a:solidFill>
                <a:effectLst/>
              </a:rPr>
              <a:t> </a:t>
            </a:r>
            <a:endParaRPr kumimoji="0" lang="en-US" altLang="zh-CN" sz="1800" b="0" i="0" u="none" strike="noStrike" cap="none" normalizeH="0" baseline="0" smtClean="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15" name="Rectangle 3"/>
              <p:cNvSpPr txBox="1">
                <a:spLocks noChangeArrowheads="1"/>
              </p:cNvSpPr>
              <p:nvPr/>
            </p:nvSpPr>
            <p:spPr bwMode="auto">
              <a:xfrm>
                <a:off x="457200" y="1052736"/>
                <a:ext cx="8229600" cy="5266798"/>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zh-CN" altLang="en-US" sz="2400" dirty="0" smtClean="0">
                    <a:latin typeface="宋体" panose="02010600030101010101" pitchFamily="2" charset="-122"/>
                    <a:ea typeface="宋体" panose="02010600030101010101" pitchFamily="2" charset="-122"/>
                  </a:rPr>
                  <a:t>例</a:t>
                </a:r>
                <a:r>
                  <a:rPr lang="en-US" altLang="zh-CN" sz="2400" dirty="0" smtClean="0">
                    <a:latin typeface="宋体" panose="02010600030101010101" pitchFamily="2" charset="-122"/>
                    <a:ea typeface="宋体" panose="02010600030101010101" pitchFamily="2" charset="-122"/>
                  </a:rPr>
                  <a:t>16-8</a:t>
                </a:r>
                <a:r>
                  <a:rPr lang="zh-CN" altLang="en-US" sz="2400" dirty="0" smtClean="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考虑一个已</a:t>
                </a:r>
                <a:r>
                  <a:rPr lang="zh-CN" altLang="zh-CN" sz="2400" dirty="0" smtClean="0">
                    <a:latin typeface="宋体" panose="02010600030101010101" pitchFamily="2" charset="-122"/>
                    <a:ea typeface="宋体" panose="02010600030101010101" pitchFamily="2" charset="-122"/>
                  </a:rPr>
                  <a:t>达到</a:t>
                </a:r>
                <a14:m>
                  <m:oMath xmlns:m="http://schemas.openxmlformats.org/officeDocument/2006/math">
                    <m:r>
                      <m:rPr>
                        <m:sty m:val="p"/>
                      </m:rPr>
                      <a:rPr lang="el-GR" altLang="zh-CN" sz="2400" i="1" smtClean="0">
                        <a:latin typeface="Cambria Math" panose="02040503050406030204" pitchFamily="18" charset="0"/>
                        <a:ea typeface="Cambria Math" panose="02040503050406030204" pitchFamily="18" charset="0"/>
                      </a:rPr>
                      <m:t>Δ</m:t>
                    </m:r>
                  </m:oMath>
                </a14:m>
                <a:r>
                  <a:rPr lang="zh-CN" altLang="zh-CN" sz="2400" dirty="0" smtClean="0">
                    <a:latin typeface="宋体" panose="02010600030101010101" pitchFamily="2" charset="-122"/>
                    <a:ea typeface="宋体" panose="02010600030101010101" pitchFamily="2" charset="-122"/>
                  </a:rPr>
                  <a:t>中性</a:t>
                </a:r>
                <a:r>
                  <a:rPr lang="zh-CN" altLang="zh-CN" sz="2400" dirty="0">
                    <a:latin typeface="宋体" panose="02010600030101010101" pitchFamily="2" charset="-122"/>
                    <a:ea typeface="宋体" panose="02010600030101010101" pitchFamily="2" charset="-122"/>
                  </a:rPr>
                  <a:t>的交易组合，</a:t>
                </a:r>
                <a:r>
                  <a:rPr lang="zh-CN" altLang="zh-CN" sz="2400" dirty="0" smtClean="0">
                    <a:latin typeface="宋体" panose="02010600030101010101" pitchFamily="2" charset="-122"/>
                    <a:ea typeface="宋体" panose="02010600030101010101" pitchFamily="2" charset="-122"/>
                  </a:rPr>
                  <a:t>其</a:t>
                </a:r>
                <a14:m>
                  <m:oMath xmlns:m="http://schemas.openxmlformats.org/officeDocument/2006/math">
                    <m:r>
                      <m:rPr>
                        <m:sty m:val="p"/>
                      </m:rPr>
                      <a:rPr lang="el-GR" altLang="zh-CN" sz="2400" i="1" smtClean="0">
                        <a:latin typeface="Cambria Math" panose="02040503050406030204" pitchFamily="18" charset="0"/>
                        <a:ea typeface="Cambria Math" panose="02040503050406030204" pitchFamily="18" charset="0"/>
                      </a:rPr>
                      <m:t>Γ</m:t>
                    </m:r>
                  </m:oMath>
                </a14:m>
                <a:r>
                  <a:rPr lang="zh-CN" altLang="zh-CN" sz="2400" dirty="0" smtClean="0">
                    <a:latin typeface="宋体" panose="02010600030101010101" pitchFamily="2" charset="-122"/>
                    <a:ea typeface="宋体" panose="02010600030101010101" pitchFamily="2" charset="-122"/>
                  </a:rPr>
                  <a:t>为</a:t>
                </a:r>
                <a:r>
                  <a:rPr lang="en-US" altLang="zh-CN" sz="2400" dirty="0">
                    <a:latin typeface="宋体" panose="02010600030101010101" pitchFamily="2" charset="-122"/>
                    <a:ea typeface="宋体" panose="02010600030101010101" pitchFamily="2" charset="-122"/>
                  </a:rPr>
                  <a:t>-5000</a:t>
                </a:r>
                <a:r>
                  <a:rPr lang="zh-CN" altLang="zh-CN" sz="2400" dirty="0" smtClean="0">
                    <a:latin typeface="宋体" panose="02010600030101010101" pitchFamily="2" charset="-122"/>
                    <a:ea typeface="宋体" panose="02010600030101010101" pitchFamily="2" charset="-122"/>
                  </a:rPr>
                  <a:t>，</a:t>
                </a:r>
                <a14:m>
                  <m:oMath xmlns:m="http://schemas.openxmlformats.org/officeDocument/2006/math">
                    <m:r>
                      <a:rPr lang="zh-CN" altLang="en-US" sz="2400" i="1" smtClean="0">
                        <a:latin typeface="Cambria Math" panose="02040503050406030204" pitchFamily="18" charset="0"/>
                        <a:ea typeface="宋体" panose="02010600030101010101" pitchFamily="2" charset="-122"/>
                      </a:rPr>
                      <m:t>𝜈</m:t>
                    </m:r>
                  </m:oMath>
                </a14:m>
                <a:r>
                  <a:rPr lang="zh-CN" altLang="zh-CN" sz="2400" dirty="0" smtClean="0">
                    <a:latin typeface="宋体" panose="02010600030101010101" pitchFamily="2" charset="-122"/>
                    <a:ea typeface="宋体" panose="02010600030101010101" pitchFamily="2" charset="-122"/>
                  </a:rPr>
                  <a:t>为</a:t>
                </a:r>
                <a:r>
                  <a:rPr lang="en-US" altLang="zh-CN" sz="2400" dirty="0">
                    <a:latin typeface="宋体" panose="02010600030101010101" pitchFamily="2" charset="-122"/>
                    <a:ea typeface="宋体" panose="02010600030101010101" pitchFamily="2" charset="-122"/>
                  </a:rPr>
                  <a:t>-8000</a:t>
                </a:r>
                <a:r>
                  <a:rPr lang="zh-CN" altLang="zh-CN" sz="2400" dirty="0">
                    <a:latin typeface="宋体" panose="02010600030101010101" pitchFamily="2" charset="-122"/>
                    <a:ea typeface="宋体" panose="02010600030101010101" pitchFamily="2" charset="-122"/>
                  </a:rPr>
                  <a:t>。有两个期权可交易，相关信息如下</a:t>
                </a:r>
                <a:r>
                  <a:rPr lang="zh-CN" altLang="zh-CN" sz="2400" dirty="0" smtClean="0">
                    <a:latin typeface="宋体" panose="02010600030101010101" pitchFamily="2" charset="-122"/>
                    <a:ea typeface="宋体" panose="02010600030101010101" pitchFamily="2" charset="-122"/>
                  </a:rPr>
                  <a:t>表</a:t>
                </a:r>
                <a:endParaRPr lang="en-US" altLang="zh-CN" sz="2400" dirty="0" smtClean="0">
                  <a:latin typeface="宋体" panose="02010600030101010101" pitchFamily="2" charset="-122"/>
                  <a:ea typeface="宋体" panose="02010600030101010101" pitchFamily="2" charset="-122"/>
                </a:endParaRPr>
              </a:p>
              <a:p>
                <a:pPr eaLnBrk="1" hangingPunct="1"/>
                <a:endParaRPr lang="en-US" altLang="zh-CN" sz="2400" dirty="0">
                  <a:latin typeface="宋体" panose="02010600030101010101" pitchFamily="2" charset="-122"/>
                  <a:ea typeface="宋体" panose="02010600030101010101" pitchFamily="2" charset="-122"/>
                </a:endParaRPr>
              </a:p>
              <a:p>
                <a:pPr eaLnBrk="1" hangingPunct="1"/>
                <a:endParaRPr lang="en-US" altLang="zh-CN" sz="2400" dirty="0" smtClean="0">
                  <a:latin typeface="宋体" panose="02010600030101010101" pitchFamily="2" charset="-122"/>
                  <a:ea typeface="宋体" panose="02010600030101010101" pitchFamily="2" charset="-122"/>
                </a:endParaRPr>
              </a:p>
              <a:p>
                <a:pPr eaLnBrk="1" hangingPunct="1"/>
                <a:endParaRPr lang="en-US" altLang="zh-CN" sz="2400" dirty="0">
                  <a:latin typeface="宋体" panose="02010600030101010101" pitchFamily="2" charset="-122"/>
                  <a:ea typeface="宋体" panose="02010600030101010101" pitchFamily="2" charset="-122"/>
                </a:endParaRPr>
              </a:p>
              <a:p>
                <a:pPr eaLnBrk="1" hangingPunct="1"/>
                <a:endParaRPr lang="en-US" altLang="zh-CN" sz="2400" dirty="0" smtClean="0">
                  <a:latin typeface="宋体" panose="02010600030101010101" pitchFamily="2" charset="-122"/>
                  <a:ea typeface="宋体" panose="02010600030101010101" pitchFamily="2" charset="-122"/>
                </a:endParaRPr>
              </a:p>
              <a:p>
                <a:pPr eaLnBrk="1" hangingPunct="1"/>
                <a:endParaRPr lang="en-US" altLang="zh-CN" sz="2400" dirty="0">
                  <a:latin typeface="宋体" panose="02010600030101010101" pitchFamily="2" charset="-122"/>
                  <a:ea typeface="宋体" panose="02010600030101010101" pitchFamily="2" charset="-122"/>
                </a:endParaRPr>
              </a:p>
              <a:p>
                <a:pPr eaLnBrk="1" hangingPunct="1"/>
                <a:r>
                  <a:rPr lang="zh-CN" altLang="en-US" sz="2400" dirty="0" smtClean="0">
                    <a:latin typeface="宋体" panose="02010600030101010101" pitchFamily="2" charset="-122"/>
                    <a:ea typeface="宋体" panose="02010600030101010101" pitchFamily="2" charset="-122"/>
                  </a:rPr>
                  <a:t>试问该如何调整各资产头寸，使得组合的</a:t>
                </a:r>
                <a14:m>
                  <m:oMath xmlns:m="http://schemas.openxmlformats.org/officeDocument/2006/math">
                    <m:r>
                      <m:rPr>
                        <m:sty m:val="p"/>
                      </m:rPr>
                      <a:rPr lang="el-GR" altLang="zh-CN" sz="2400" i="1">
                        <a:latin typeface="Cambria Math" panose="02040503050406030204" pitchFamily="18" charset="0"/>
                        <a:ea typeface="Cambria Math" panose="02040503050406030204" pitchFamily="18" charset="0"/>
                      </a:rPr>
                      <m:t>Δ</m:t>
                    </m:r>
                  </m:oMath>
                </a14:m>
                <a:r>
                  <a:rPr lang="en-US" altLang="zh-CN" sz="2400" dirty="0" smtClean="0">
                    <a:latin typeface="宋体" panose="02010600030101010101" pitchFamily="2" charset="-122"/>
                    <a:ea typeface="宋体" panose="02010600030101010101" pitchFamily="2" charset="-122"/>
                  </a:rPr>
                  <a:t>,</a:t>
                </a:r>
                <a:r>
                  <a:rPr lang="el-GR" altLang="zh-CN" sz="2400" dirty="0">
                    <a:ea typeface="Cambria Math" panose="02040503050406030204" pitchFamily="18" charset="0"/>
                  </a:rPr>
                  <a:t> </a:t>
                </a:r>
                <a14:m>
                  <m:oMath xmlns:m="http://schemas.openxmlformats.org/officeDocument/2006/math">
                    <m:r>
                      <m:rPr>
                        <m:sty m:val="p"/>
                      </m:rPr>
                      <a:rPr lang="el-GR" altLang="zh-CN" sz="2400" i="1">
                        <a:latin typeface="Cambria Math" panose="02040503050406030204" pitchFamily="18" charset="0"/>
                        <a:ea typeface="Cambria Math" panose="02040503050406030204" pitchFamily="18" charset="0"/>
                      </a:rPr>
                      <m:t>Γ</m:t>
                    </m:r>
                  </m:oMath>
                </a14:m>
                <a:r>
                  <a:rPr lang="zh-CN" altLang="en-US" sz="2400" dirty="0" smtClean="0">
                    <a:latin typeface="宋体" panose="02010600030101010101" pitchFamily="2" charset="-122"/>
                    <a:ea typeface="宋体" panose="02010600030101010101" pitchFamily="2" charset="-122"/>
                  </a:rPr>
                  <a:t>和</a:t>
                </a:r>
                <a14:m>
                  <m:oMath xmlns:m="http://schemas.openxmlformats.org/officeDocument/2006/math">
                    <m:r>
                      <a:rPr lang="zh-CN" altLang="en-US" sz="2400" i="1" dirty="0" smtClean="0">
                        <a:latin typeface="Cambria Math" panose="02040503050406030204" pitchFamily="18" charset="0"/>
                        <a:ea typeface="宋体" panose="02010600030101010101" pitchFamily="2" charset="-122"/>
                      </a:rPr>
                      <m:t>𝜈</m:t>
                    </m:r>
                  </m:oMath>
                </a14:m>
                <a:r>
                  <a:rPr lang="zh-CN" altLang="en-US" sz="2400" dirty="0" smtClean="0">
                    <a:latin typeface="宋体" panose="02010600030101010101" pitchFamily="2" charset="-122"/>
                    <a:ea typeface="宋体" panose="02010600030101010101" pitchFamily="2" charset="-122"/>
                  </a:rPr>
                  <a:t>均保持中性</a:t>
                </a:r>
                <a:endParaRPr lang="en-US" altLang="zh-CN" sz="2400" dirty="0" smtClean="0">
                  <a:latin typeface="宋体" panose="02010600030101010101" pitchFamily="2" charset="-122"/>
                  <a:ea typeface="宋体" panose="02010600030101010101" pitchFamily="2" charset="-122"/>
                </a:endParaRPr>
              </a:p>
            </p:txBody>
          </p:sp>
        </mc:Choice>
        <mc:Fallback xmlns="">
          <p:sp>
            <p:nvSpPr>
              <p:cNvPr id="15" name="Rectangle 3"/>
              <p:cNvSpPr txBox="1">
                <a:spLocks noRot="1" noChangeAspect="1" noMove="1" noResize="1" noEditPoints="1" noAdjustHandles="1" noChangeArrowheads="1" noChangeShapeType="1" noTextEdit="1"/>
              </p:cNvSpPr>
              <p:nvPr/>
            </p:nvSpPr>
            <p:spPr bwMode="auto">
              <a:xfrm>
                <a:off x="457200" y="1052736"/>
                <a:ext cx="8229600" cy="5266798"/>
              </a:xfrm>
              <a:prstGeom prst="rect">
                <a:avLst/>
              </a:prstGeom>
              <a:blipFill>
                <a:blip r:embed="rId3"/>
                <a:stretch>
                  <a:fillRect l="-296" t="-1273" r="-481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zh-CN" altLang="en-US">
                    <a:noFill/>
                  </a:rPr>
                  <a:t> </a:t>
                </a:r>
              </a:p>
            </p:txBody>
          </p:sp>
        </mc:Fallback>
      </mc:AlternateContent>
      <p:graphicFrame>
        <p:nvGraphicFramePr>
          <p:cNvPr id="3" name="表格 2"/>
          <p:cNvGraphicFramePr>
            <a:graphicFrameLocks noGrp="1"/>
          </p:cNvGraphicFramePr>
          <p:nvPr>
            <p:extLst>
              <p:ext uri="{D42A27DB-BD31-4B8C-83A1-F6EECF244321}">
                <p14:modId xmlns:p14="http://schemas.microsoft.com/office/powerpoint/2010/main" val="2047878653"/>
              </p:ext>
            </p:extLst>
          </p:nvPr>
        </p:nvGraphicFramePr>
        <p:xfrm>
          <a:off x="1511660" y="2039159"/>
          <a:ext cx="6012667" cy="1497852"/>
        </p:xfrm>
        <a:graphic>
          <a:graphicData uri="http://schemas.openxmlformats.org/drawingml/2006/table">
            <a:tbl>
              <a:tblPr firstRow="1" firstCol="1" bandRow="1">
                <a:tableStyleId>{5C22544A-7EE6-4342-B048-85BDC9FD1C3A}</a:tableStyleId>
              </a:tblPr>
              <a:tblGrid>
                <a:gridCol w="1502461">
                  <a:extLst>
                    <a:ext uri="{9D8B030D-6E8A-4147-A177-3AD203B41FA5}">
                      <a16:colId xmlns:a16="http://schemas.microsoft.com/office/drawing/2014/main" xmlns="" val="2186611225"/>
                    </a:ext>
                  </a:extLst>
                </a:gridCol>
                <a:gridCol w="1503402">
                  <a:extLst>
                    <a:ext uri="{9D8B030D-6E8A-4147-A177-3AD203B41FA5}">
                      <a16:colId xmlns:a16="http://schemas.microsoft.com/office/drawing/2014/main" xmlns="" val="1784246634"/>
                    </a:ext>
                  </a:extLst>
                </a:gridCol>
                <a:gridCol w="1503402">
                  <a:extLst>
                    <a:ext uri="{9D8B030D-6E8A-4147-A177-3AD203B41FA5}">
                      <a16:colId xmlns:a16="http://schemas.microsoft.com/office/drawing/2014/main" xmlns="" val="268887491"/>
                    </a:ext>
                  </a:extLst>
                </a:gridCol>
                <a:gridCol w="1503402">
                  <a:extLst>
                    <a:ext uri="{9D8B030D-6E8A-4147-A177-3AD203B41FA5}">
                      <a16:colId xmlns:a16="http://schemas.microsoft.com/office/drawing/2014/main" xmlns="" val="1518149482"/>
                    </a:ext>
                  </a:extLst>
                </a:gridCol>
              </a:tblGrid>
              <a:tr h="374463">
                <a:tc>
                  <a:txBody>
                    <a:bodyPr/>
                    <a:lstStyle/>
                    <a:p>
                      <a:pPr algn="just">
                        <a:spcAft>
                          <a:spcPts val="0"/>
                        </a:spcAft>
                      </a:pPr>
                      <a:r>
                        <a:rPr lang="en-US" sz="2000" kern="100" dirty="0">
                          <a:effectLst/>
                          <a:latin typeface="宋体" panose="02010600030101010101" pitchFamily="2" charset="-122"/>
                          <a:ea typeface="宋体" panose="02010600030101010101" pitchFamily="2" charset="-122"/>
                        </a:rPr>
                        <a:t> </a:t>
                      </a:r>
                      <a:endParaRPr lang="zh-CN" sz="2000" kern="100" dirty="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just">
                        <a:spcAft>
                          <a:spcPts val="0"/>
                        </a:spcAft>
                      </a:pPr>
                      <a:r>
                        <a:rPr lang="en-US" sz="2000" kern="100" dirty="0">
                          <a:effectLst/>
                          <a:latin typeface="宋体" panose="02010600030101010101" pitchFamily="2" charset="-122"/>
                          <a:ea typeface="宋体" panose="02010600030101010101" pitchFamily="2" charset="-122"/>
                        </a:rPr>
                        <a:t>delta</a:t>
                      </a:r>
                      <a:endParaRPr lang="zh-CN" sz="2000" kern="100" dirty="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just">
                        <a:spcAft>
                          <a:spcPts val="0"/>
                        </a:spcAft>
                      </a:pPr>
                      <a:r>
                        <a:rPr lang="en-US" sz="2000" kern="100" dirty="0">
                          <a:effectLst/>
                          <a:latin typeface="宋体" panose="02010600030101010101" pitchFamily="2" charset="-122"/>
                          <a:ea typeface="宋体" panose="02010600030101010101" pitchFamily="2" charset="-122"/>
                        </a:rPr>
                        <a:t>gamma</a:t>
                      </a:r>
                      <a:endParaRPr lang="zh-CN" sz="2000" kern="100" dirty="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just">
                        <a:spcAft>
                          <a:spcPts val="0"/>
                        </a:spcAft>
                      </a:pPr>
                      <a:r>
                        <a:rPr lang="en-US" sz="2000" kern="100">
                          <a:effectLst/>
                          <a:latin typeface="宋体" panose="02010600030101010101" pitchFamily="2" charset="-122"/>
                          <a:ea typeface="宋体" panose="02010600030101010101" pitchFamily="2" charset="-122"/>
                        </a:rPr>
                        <a:t>vega</a:t>
                      </a:r>
                      <a:endParaRPr lang="zh-CN" sz="2000" kern="10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xmlns="" val="1505745524"/>
                  </a:ext>
                </a:extLst>
              </a:tr>
              <a:tr h="374463">
                <a:tc>
                  <a:txBody>
                    <a:bodyPr/>
                    <a:lstStyle/>
                    <a:p>
                      <a:pPr algn="just">
                        <a:spcAft>
                          <a:spcPts val="0"/>
                        </a:spcAft>
                      </a:pPr>
                      <a:r>
                        <a:rPr lang="zh-CN" sz="2000" kern="100">
                          <a:effectLst/>
                          <a:latin typeface="宋体" panose="02010600030101010101" pitchFamily="2" charset="-122"/>
                          <a:ea typeface="宋体" panose="02010600030101010101" pitchFamily="2" charset="-122"/>
                        </a:rPr>
                        <a:t>组合</a:t>
                      </a:r>
                      <a:endParaRPr lang="zh-CN" sz="2000" kern="10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just">
                        <a:spcAft>
                          <a:spcPts val="0"/>
                        </a:spcAft>
                      </a:pPr>
                      <a:r>
                        <a:rPr lang="en-US" sz="2000" kern="100">
                          <a:effectLst/>
                          <a:latin typeface="宋体" panose="02010600030101010101" pitchFamily="2" charset="-122"/>
                          <a:ea typeface="宋体" panose="02010600030101010101" pitchFamily="2" charset="-122"/>
                        </a:rPr>
                        <a:t>0</a:t>
                      </a:r>
                      <a:endParaRPr lang="zh-CN" sz="2000" kern="10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just">
                        <a:spcAft>
                          <a:spcPts val="0"/>
                        </a:spcAft>
                      </a:pPr>
                      <a:r>
                        <a:rPr lang="en-US" sz="2000" kern="100" dirty="0">
                          <a:effectLst/>
                          <a:latin typeface="宋体" panose="02010600030101010101" pitchFamily="2" charset="-122"/>
                          <a:ea typeface="宋体" panose="02010600030101010101" pitchFamily="2" charset="-122"/>
                        </a:rPr>
                        <a:t>-5000</a:t>
                      </a:r>
                      <a:endParaRPr lang="zh-CN" sz="2000" kern="100" dirty="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just">
                        <a:spcAft>
                          <a:spcPts val="0"/>
                        </a:spcAft>
                      </a:pPr>
                      <a:r>
                        <a:rPr lang="en-US" sz="2000" kern="100">
                          <a:effectLst/>
                          <a:latin typeface="宋体" panose="02010600030101010101" pitchFamily="2" charset="-122"/>
                          <a:ea typeface="宋体" panose="02010600030101010101" pitchFamily="2" charset="-122"/>
                        </a:rPr>
                        <a:t>-8000</a:t>
                      </a:r>
                      <a:endParaRPr lang="zh-CN" sz="2000" kern="10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xmlns="" val="3322312836"/>
                  </a:ext>
                </a:extLst>
              </a:tr>
              <a:tr h="374463">
                <a:tc>
                  <a:txBody>
                    <a:bodyPr/>
                    <a:lstStyle/>
                    <a:p>
                      <a:pPr algn="just">
                        <a:spcAft>
                          <a:spcPts val="0"/>
                        </a:spcAft>
                      </a:pPr>
                      <a:r>
                        <a:rPr lang="zh-CN" sz="2000" kern="100">
                          <a:effectLst/>
                          <a:latin typeface="宋体" panose="02010600030101010101" pitchFamily="2" charset="-122"/>
                          <a:ea typeface="宋体" panose="02010600030101010101" pitchFamily="2" charset="-122"/>
                        </a:rPr>
                        <a:t>期权</a:t>
                      </a:r>
                      <a:r>
                        <a:rPr lang="en-US" sz="2000" kern="100">
                          <a:effectLst/>
                          <a:latin typeface="宋体" panose="02010600030101010101" pitchFamily="2" charset="-122"/>
                          <a:ea typeface="宋体" panose="02010600030101010101" pitchFamily="2" charset="-122"/>
                        </a:rPr>
                        <a:t>1</a:t>
                      </a:r>
                      <a:endParaRPr lang="zh-CN" sz="2000" kern="10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just">
                        <a:spcAft>
                          <a:spcPts val="0"/>
                        </a:spcAft>
                      </a:pPr>
                      <a:r>
                        <a:rPr lang="en-US" sz="2000" kern="100">
                          <a:effectLst/>
                          <a:latin typeface="宋体" panose="02010600030101010101" pitchFamily="2" charset="-122"/>
                          <a:ea typeface="宋体" panose="02010600030101010101" pitchFamily="2" charset="-122"/>
                        </a:rPr>
                        <a:t>0.6</a:t>
                      </a:r>
                      <a:endParaRPr lang="zh-CN" sz="2000" kern="10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just">
                        <a:spcAft>
                          <a:spcPts val="0"/>
                        </a:spcAft>
                      </a:pPr>
                      <a:r>
                        <a:rPr lang="en-US" sz="2000" kern="100" dirty="0">
                          <a:effectLst/>
                          <a:latin typeface="宋体" panose="02010600030101010101" pitchFamily="2" charset="-122"/>
                          <a:ea typeface="宋体" panose="02010600030101010101" pitchFamily="2" charset="-122"/>
                        </a:rPr>
                        <a:t>0.5</a:t>
                      </a:r>
                      <a:endParaRPr lang="zh-CN" sz="2000" kern="100" dirty="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just">
                        <a:spcAft>
                          <a:spcPts val="0"/>
                        </a:spcAft>
                      </a:pPr>
                      <a:r>
                        <a:rPr lang="en-US" sz="2000" kern="100" dirty="0">
                          <a:effectLst/>
                          <a:latin typeface="宋体" panose="02010600030101010101" pitchFamily="2" charset="-122"/>
                          <a:ea typeface="宋体" panose="02010600030101010101" pitchFamily="2" charset="-122"/>
                        </a:rPr>
                        <a:t>2.0</a:t>
                      </a:r>
                      <a:endParaRPr lang="zh-CN" sz="2000" kern="100" dirty="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xmlns="" val="25710700"/>
                  </a:ext>
                </a:extLst>
              </a:tr>
              <a:tr h="374463">
                <a:tc>
                  <a:txBody>
                    <a:bodyPr/>
                    <a:lstStyle/>
                    <a:p>
                      <a:pPr algn="just">
                        <a:spcAft>
                          <a:spcPts val="0"/>
                        </a:spcAft>
                      </a:pPr>
                      <a:r>
                        <a:rPr lang="zh-CN" sz="2000" kern="100">
                          <a:effectLst/>
                          <a:latin typeface="宋体" panose="02010600030101010101" pitchFamily="2" charset="-122"/>
                          <a:ea typeface="宋体" panose="02010600030101010101" pitchFamily="2" charset="-122"/>
                        </a:rPr>
                        <a:t>期权</a:t>
                      </a:r>
                      <a:r>
                        <a:rPr lang="en-US" sz="2000" kern="100">
                          <a:effectLst/>
                          <a:latin typeface="宋体" panose="02010600030101010101" pitchFamily="2" charset="-122"/>
                          <a:ea typeface="宋体" panose="02010600030101010101" pitchFamily="2" charset="-122"/>
                        </a:rPr>
                        <a:t>2</a:t>
                      </a:r>
                      <a:endParaRPr lang="zh-CN" sz="2000" kern="10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just">
                        <a:spcAft>
                          <a:spcPts val="0"/>
                        </a:spcAft>
                      </a:pPr>
                      <a:r>
                        <a:rPr lang="en-US" sz="2000" kern="100" dirty="0">
                          <a:effectLst/>
                          <a:latin typeface="宋体" panose="02010600030101010101" pitchFamily="2" charset="-122"/>
                          <a:ea typeface="宋体" panose="02010600030101010101" pitchFamily="2" charset="-122"/>
                        </a:rPr>
                        <a:t>0.5</a:t>
                      </a:r>
                      <a:endParaRPr lang="zh-CN" sz="2000" kern="100" dirty="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just">
                        <a:spcAft>
                          <a:spcPts val="0"/>
                        </a:spcAft>
                      </a:pPr>
                      <a:r>
                        <a:rPr lang="en-US" sz="2000" kern="100">
                          <a:effectLst/>
                          <a:latin typeface="宋体" panose="02010600030101010101" pitchFamily="2" charset="-122"/>
                          <a:ea typeface="宋体" panose="02010600030101010101" pitchFamily="2" charset="-122"/>
                        </a:rPr>
                        <a:t>0.8</a:t>
                      </a:r>
                      <a:endParaRPr lang="zh-CN" sz="2000" kern="10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just">
                        <a:spcAft>
                          <a:spcPts val="0"/>
                        </a:spcAft>
                      </a:pPr>
                      <a:r>
                        <a:rPr lang="en-US" sz="2000" kern="100" dirty="0">
                          <a:effectLst/>
                          <a:latin typeface="宋体" panose="02010600030101010101" pitchFamily="2" charset="-122"/>
                          <a:ea typeface="宋体" panose="02010600030101010101" pitchFamily="2" charset="-122"/>
                        </a:rPr>
                        <a:t>1.2</a:t>
                      </a:r>
                      <a:endParaRPr lang="zh-CN" sz="2000" kern="100" dirty="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xmlns="" val="2543188748"/>
                  </a:ext>
                </a:extLst>
              </a:tr>
            </a:tbl>
          </a:graphicData>
        </a:graphic>
      </p:graphicFrame>
    </p:spTree>
    <p:extLst>
      <p:ext uri="{BB962C8B-B14F-4D97-AF65-F5344CB8AC3E}">
        <p14:creationId xmlns:p14="http://schemas.microsoft.com/office/powerpoint/2010/main" val="41580138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24</a:t>
            </a:fld>
            <a:endParaRPr lang="en-US" altLang="en-US"/>
          </a:p>
        </p:txBody>
      </p:sp>
      <p:sp>
        <p:nvSpPr>
          <p:cNvPr id="7173" name="Rectangle 2"/>
          <p:cNvSpPr>
            <a:spLocks noGrp="1" noChangeArrowheads="1"/>
          </p:cNvSpPr>
          <p:nvPr>
            <p:ph type="title"/>
          </p:nvPr>
        </p:nvSpPr>
        <p:spPr>
          <a:xfrm>
            <a:off x="457200" y="296652"/>
            <a:ext cx="7859216" cy="612068"/>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（五）</a:t>
            </a:r>
            <a:r>
              <a:rPr lang="en-US" altLang="zh-CN" sz="3600" dirty="0" smtClean="0">
                <a:latin typeface="华文楷体" panose="02010600040101010101" pitchFamily="2" charset="-122"/>
                <a:ea typeface="华文楷体" panose="02010600040101010101" pitchFamily="2" charset="-122"/>
              </a:rPr>
              <a:t>Rho</a:t>
            </a:r>
            <a:endParaRPr lang="en-US" altLang="zh-CN" sz="3600" dirty="0" smtClean="0">
              <a:latin typeface="华文楷体" panose="02010600040101010101" pitchFamily="2" charset="-122"/>
              <a:ea typeface="华文楷体" panose="02010600040101010101" pitchFamily="2" charset="-122"/>
            </a:endParaRPr>
          </a:p>
        </p:txBody>
      </p:sp>
      <mc:AlternateContent xmlns:mc="http://schemas.openxmlformats.org/markup-compatibility/2006">
        <mc:Choice xmlns:a14="http://schemas.microsoft.com/office/drawing/2010/main" Requires="a14">
          <p:sp>
            <p:nvSpPr>
              <p:cNvPr id="7174" name="Rectangle 3"/>
              <p:cNvSpPr>
                <a:spLocks noGrp="1" noChangeArrowheads="1"/>
              </p:cNvSpPr>
              <p:nvPr>
                <p:ph type="body" idx="1"/>
              </p:nvPr>
            </p:nvSpPr>
            <p:spPr>
              <a:xfrm>
                <a:off x="457200" y="1160463"/>
                <a:ext cx="8229600" cy="4970462"/>
              </a:xfrm>
            </p:spPr>
            <p:txBody>
              <a:bodyPr/>
              <a:lstStyle/>
              <a:p>
                <a:pPr eaLnBrk="1" hangingPunct="1"/>
                <a:r>
                  <a:rPr lang="en-US" altLang="zh-CN" sz="2800" dirty="0" smtClean="0">
                    <a:latin typeface="华文楷体" panose="02010600040101010101" pitchFamily="2" charset="-122"/>
                    <a:ea typeface="华文楷体" panose="02010600040101010101" pitchFamily="2" charset="-122"/>
                  </a:rPr>
                  <a:t>Rho(</a:t>
                </a:r>
                <a14:m>
                  <m:oMath xmlns:m="http://schemas.openxmlformats.org/officeDocument/2006/math">
                    <m:r>
                      <a:rPr lang="zh-CN" altLang="en-US" sz="2800" i="1" smtClean="0">
                        <a:latin typeface="Cambria Math" panose="02040503050406030204" pitchFamily="18" charset="0"/>
                        <a:ea typeface="宋体" panose="02010600030101010101" pitchFamily="2" charset="-122"/>
                      </a:rPr>
                      <m:t>𝜌</m:t>
                    </m:r>
                    <m:r>
                      <a:rPr lang="en-US" altLang="zh-CN" sz="2800" b="0" i="1" smtClean="0">
                        <a:latin typeface="Cambria Math" panose="02040503050406030204" pitchFamily="18" charset="0"/>
                        <a:ea typeface="宋体" panose="02010600030101010101" pitchFamily="2" charset="-122"/>
                      </a:rPr>
                      <m:t>)</m:t>
                    </m:r>
                    <m:r>
                      <a:rPr lang="zh-CN" altLang="en-US" sz="2800" i="1">
                        <a:latin typeface="Cambria Math" panose="02040503050406030204" pitchFamily="18" charset="0"/>
                        <a:ea typeface="宋体" panose="02010600030101010101" pitchFamily="2" charset="-122"/>
                      </a:rPr>
                      <m:t>指</m:t>
                    </m:r>
                  </m:oMath>
                </a14:m>
                <a:r>
                  <a:rPr lang="zh-CN" altLang="en-US" sz="2800" dirty="0" smtClean="0">
                    <a:latin typeface="华文楷体" panose="02010600040101010101" pitchFamily="2" charset="-122"/>
                    <a:ea typeface="华文楷体" panose="02010600040101010101" pitchFamily="2" charset="-122"/>
                  </a:rPr>
                  <a:t>当利率变动一个单位时，所导致的期权价格的变动，即</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14:m>
                  <m:oMathPara xmlns:m="http://schemas.openxmlformats.org/officeDocument/2006/math">
                    <m:oMathParaPr>
                      <m:jc m:val="centerGroup"/>
                    </m:oMathParaPr>
                    <m:oMath xmlns:m="http://schemas.openxmlformats.org/officeDocument/2006/math">
                      <m:r>
                        <a:rPr lang="zh-CN" altLang="en-US" sz="2800" i="1" smtClean="0">
                          <a:latin typeface="Cambria Math" panose="02040503050406030204" pitchFamily="18" charset="0"/>
                          <a:ea typeface="宋体" panose="02010600030101010101" pitchFamily="2" charset="-122"/>
                        </a:rPr>
                        <m:t>𝜌</m:t>
                      </m:r>
                      <m:r>
                        <a:rPr lang="en-US" altLang="zh-CN" sz="2800" b="0" i="1" smtClean="0">
                          <a:latin typeface="Cambria Math" panose="02040503050406030204" pitchFamily="18" charset="0"/>
                          <a:ea typeface="宋体" panose="02010600030101010101" pitchFamily="2" charset="-122"/>
                        </a:rPr>
                        <m:t>=</m:t>
                      </m:r>
                      <m:f>
                        <m:fPr>
                          <m:ctrlPr>
                            <a:rPr lang="en-US" altLang="zh-CN" sz="2800" b="0" i="1" smtClean="0">
                              <a:latin typeface="Cambria Math"/>
                              <a:ea typeface="宋体" panose="02010600030101010101" pitchFamily="2" charset="-122"/>
                            </a:rPr>
                          </m:ctrlPr>
                        </m:fPr>
                        <m:num>
                          <m:r>
                            <a:rPr lang="en-US" altLang="zh-CN" sz="2800" b="0" i="1" smtClean="0">
                              <a:latin typeface="Cambria Math" panose="02040503050406030204" pitchFamily="18" charset="0"/>
                              <a:ea typeface="宋体" panose="02010600030101010101" pitchFamily="2" charset="-122"/>
                            </a:rPr>
                            <m:t>𝜕</m:t>
                          </m:r>
                          <m:r>
                            <m:rPr>
                              <m:sty m:val="p"/>
                            </m:rPr>
                            <a:rPr lang="el-GR" altLang="zh-CN" sz="2800" b="0" i="1" smtClean="0">
                              <a:latin typeface="Cambria Math" panose="02040503050406030204" pitchFamily="18" charset="0"/>
                              <a:ea typeface="Cambria Math" panose="02040503050406030204" pitchFamily="18" charset="0"/>
                            </a:rPr>
                            <m:t>Π</m:t>
                          </m:r>
                        </m:num>
                        <m:den>
                          <m:r>
                            <a:rPr lang="en-US" altLang="zh-CN" sz="2800" b="0" i="1" smtClean="0">
                              <a:latin typeface="Cambria Math" panose="02040503050406030204" pitchFamily="18" charset="0"/>
                              <a:ea typeface="宋体" panose="02010600030101010101" pitchFamily="2" charset="-122"/>
                            </a:rPr>
                            <m:t>𝜕</m:t>
                          </m:r>
                          <m:r>
                            <m:rPr>
                              <m:sty m:val="p"/>
                            </m:rPr>
                            <a:rPr lang="en-US" altLang="zh-CN" sz="2800" i="1">
                              <a:latin typeface="Cambria Math" panose="02040503050406030204" pitchFamily="18" charset="0"/>
                              <a:ea typeface="宋体" panose="02010600030101010101" pitchFamily="2" charset="-122"/>
                            </a:rPr>
                            <m:t>r</m:t>
                          </m:r>
                        </m:den>
                      </m:f>
                    </m:oMath>
                  </m:oMathPara>
                </a14:m>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a:latin typeface="华文楷体" panose="02010600040101010101" pitchFamily="2" charset="-122"/>
                    <a:ea typeface="华文楷体" panose="02010600040101010101" pitchFamily="2" charset="-122"/>
                  </a:rPr>
                  <a:t>可以</a:t>
                </a:r>
                <a:r>
                  <a:rPr lang="zh-CN" altLang="en-US" sz="2800" dirty="0" smtClean="0">
                    <a:latin typeface="华文楷体" panose="02010600040101010101" pitchFamily="2" charset="-122"/>
                    <a:ea typeface="华文楷体" panose="02010600040101010101" pitchFamily="2" charset="-122"/>
                  </a:rPr>
                  <a:t>证明，看涨期权的</a:t>
                </a:r>
                <a14:m>
                  <m:oMath xmlns:m="http://schemas.openxmlformats.org/officeDocument/2006/math">
                    <m:r>
                      <a:rPr lang="zh-CN" altLang="en-US" sz="2800" i="1">
                        <a:latin typeface="Cambria Math" panose="02040503050406030204" pitchFamily="18" charset="0"/>
                        <a:ea typeface="宋体" panose="02010600030101010101" pitchFamily="2" charset="-122"/>
                      </a:rPr>
                      <m:t>𝜌</m:t>
                    </m:r>
                  </m:oMath>
                </a14:m>
                <a:r>
                  <a:rPr lang="zh-CN" altLang="en-US" sz="2800" dirty="0" smtClean="0">
                    <a:latin typeface="华文楷体" panose="02010600040101010101" pitchFamily="2" charset="-122"/>
                    <a:ea typeface="华文楷体" panose="02010600040101010101" pitchFamily="2" charset="-122"/>
                  </a:rPr>
                  <a:t>为正，而看跌期权的</a:t>
                </a:r>
                <a14:m>
                  <m:oMath xmlns:m="http://schemas.openxmlformats.org/officeDocument/2006/math">
                    <m:r>
                      <a:rPr lang="zh-CN" altLang="en-US" sz="2800" i="1">
                        <a:latin typeface="Cambria Math" panose="02040503050406030204" pitchFamily="18" charset="0"/>
                        <a:ea typeface="宋体" panose="02010600030101010101" pitchFamily="2" charset="-122"/>
                      </a:rPr>
                      <m:t>𝜌</m:t>
                    </m:r>
                  </m:oMath>
                </a14:m>
                <a:r>
                  <a:rPr lang="zh-CN" altLang="en-US" sz="2800" dirty="0" smtClean="0">
                    <a:latin typeface="华文楷体" panose="02010600040101010101" pitchFamily="2" charset="-122"/>
                    <a:ea typeface="华文楷体" panose="02010600040101010101" pitchFamily="2" charset="-122"/>
                  </a:rPr>
                  <a:t>为负，意味着随着利率增加，看涨期权的价格上涨而看跌期权的价格下跌</a:t>
                </a:r>
                <a:endParaRPr lang="en-US" altLang="zh-CN" sz="2800" dirty="0" smtClean="0">
                  <a:latin typeface="华文楷体" panose="02010600040101010101" pitchFamily="2" charset="-122"/>
                  <a:ea typeface="华文楷体" panose="02010600040101010101" pitchFamily="2" charset="-122"/>
                </a:endParaRPr>
              </a:p>
            </p:txBody>
          </p:sp>
        </mc:Choice>
        <mc:Fallback>
          <p:sp>
            <p:nvSpPr>
              <p:cNvPr id="7174" name="Rectangle 3"/>
              <p:cNvSpPr>
                <a:spLocks noGrp="1" noRot="1" noChangeAspect="1" noMove="1" noResize="1" noEditPoints="1" noAdjustHandles="1" noChangeArrowheads="1" noChangeShapeType="1" noTextEdit="1"/>
              </p:cNvSpPr>
              <p:nvPr>
                <p:ph type="body" idx="1"/>
              </p:nvPr>
            </p:nvSpPr>
            <p:spPr>
              <a:xfrm>
                <a:off x="457200" y="1160463"/>
                <a:ext cx="8229600" cy="4970462"/>
              </a:xfrm>
              <a:blipFill rotWithShape="1">
                <a:blip r:embed="rId3"/>
                <a:stretch>
                  <a:fillRect l="-444" t="-1225"/>
                </a:stretch>
              </a:blipFill>
            </p:spPr>
            <p:txBody>
              <a:bodyPr/>
              <a:lstStyle/>
              <a:p>
                <a:r>
                  <a:rPr lang="zh-CN" altLang="en-US">
                    <a:noFill/>
                  </a:rPr>
                  <a:t> </a:t>
                </a:r>
              </a:p>
            </p:txBody>
          </p:sp>
        </mc:Fallback>
      </mc:AlternateContent>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3"/>
          <p:cNvSpPr>
            <a:spLocks noChangeArrowheads="1"/>
          </p:cNvSpPr>
          <p:nvPr/>
        </p:nvSpPr>
        <p:spPr bwMode="auto">
          <a:xfrm>
            <a:off x="0" y="203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smtClean="0">
                <a:ln>
                  <a:noFill/>
                </a:ln>
                <a:solidFill>
                  <a:schemeClr val="tx1"/>
                </a:solidFill>
                <a:effectLst/>
              </a:rPr>
              <a:t> </a:t>
            </a:r>
            <a:endParaRPr kumimoji="0" lang="en-US" altLang="zh-CN" sz="1800" b="0" i="0" u="none" strike="noStrike" cap="none" normalizeH="0" baseline="0" smtClean="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6"/>
          <p:cNvSpPr>
            <a:spLocks noChangeArrowheads="1"/>
          </p:cNvSpPr>
          <p:nvPr/>
        </p:nvSpPr>
        <p:spPr bwMode="auto">
          <a:xfrm>
            <a:off x="152400" y="355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smtClean="0">
                <a:ln>
                  <a:noFill/>
                </a:ln>
                <a:solidFill>
                  <a:schemeClr val="tx1"/>
                </a:solidFill>
                <a:effectLst/>
              </a:rPr>
              <a:t> </a:t>
            </a:r>
            <a:endParaRPr kumimoji="0" lang="en-US" altLang="zh-CN"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294105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25</a:t>
            </a:fld>
            <a:endParaRPr lang="en-US" altLang="en-US"/>
          </a:p>
        </p:txBody>
      </p:sp>
      <p:sp>
        <p:nvSpPr>
          <p:cNvPr id="7173" name="Rectangle 2"/>
          <p:cNvSpPr>
            <a:spLocks noGrp="1" noChangeArrowheads="1"/>
          </p:cNvSpPr>
          <p:nvPr>
            <p:ph type="title"/>
          </p:nvPr>
        </p:nvSpPr>
        <p:spPr>
          <a:xfrm>
            <a:off x="457200" y="296652"/>
            <a:ext cx="8003232" cy="612068"/>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第三节 可</a:t>
            </a:r>
            <a:r>
              <a:rPr lang="zh-CN" altLang="en-US" sz="3600" dirty="0" smtClean="0">
                <a:latin typeface="华文楷体" panose="02010600040101010101" pitchFamily="2" charset="-122"/>
                <a:ea typeface="华文楷体" panose="02010600040101010101" pitchFamily="2" charset="-122"/>
              </a:rPr>
              <a:t>转换公司债定价</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3"/>
          <p:cNvSpPr>
            <a:spLocks noChangeArrowheads="1"/>
          </p:cNvSpPr>
          <p:nvPr/>
        </p:nvSpPr>
        <p:spPr bwMode="auto">
          <a:xfrm>
            <a:off x="0" y="203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smtClean="0">
                <a:ln>
                  <a:noFill/>
                </a:ln>
                <a:solidFill>
                  <a:schemeClr val="tx1"/>
                </a:solidFill>
                <a:effectLst/>
              </a:rPr>
              <a:t> </a:t>
            </a:r>
            <a:endParaRPr kumimoji="0" lang="en-US" altLang="zh-CN" sz="1800" b="0" i="0" u="none" strike="noStrike" cap="none" normalizeH="0" baseline="0" smtClean="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6"/>
          <p:cNvSpPr>
            <a:spLocks noChangeArrowheads="1"/>
          </p:cNvSpPr>
          <p:nvPr/>
        </p:nvSpPr>
        <p:spPr bwMode="auto">
          <a:xfrm>
            <a:off x="152400" y="355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smtClean="0">
                <a:ln>
                  <a:noFill/>
                </a:ln>
                <a:solidFill>
                  <a:schemeClr val="tx1"/>
                </a:solidFill>
                <a:effectLst/>
              </a:rPr>
              <a:t> </a:t>
            </a:r>
            <a:endParaRPr kumimoji="0" lang="en-US" altLang="zh-CN" sz="1800" b="0" i="0" u="none" strike="noStrike" cap="none" normalizeH="0" baseline="0" smtClean="0">
              <a:ln>
                <a:noFill/>
              </a:ln>
              <a:solidFill>
                <a:schemeClr val="tx1"/>
              </a:solidFill>
              <a:effectLst/>
              <a:latin typeface="Arial" panose="020B0604020202020204" pitchFamily="34" charset="0"/>
            </a:endParaRPr>
          </a:p>
        </p:txBody>
      </p:sp>
      <p:sp>
        <p:nvSpPr>
          <p:cNvPr id="15" name="Rectangle 3"/>
          <p:cNvSpPr txBox="1">
            <a:spLocks noChangeArrowheads="1"/>
          </p:cNvSpPr>
          <p:nvPr/>
        </p:nvSpPr>
        <p:spPr bwMode="auto">
          <a:xfrm>
            <a:off x="457200" y="1052736"/>
            <a:ext cx="8229600" cy="5266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eaLnBrk="1" hangingPunct="1">
              <a:buNone/>
            </a:pPr>
            <a:r>
              <a:rPr lang="zh-CN" altLang="zh-CN" sz="2800" b="1" dirty="0" smtClean="0">
                <a:latin typeface="华文楷体" panose="02010600040101010101" pitchFamily="2" charset="-122"/>
                <a:ea typeface="华文楷体" panose="02010600040101010101" pitchFamily="2" charset="-122"/>
              </a:rPr>
              <a:t>一</a:t>
            </a:r>
            <a:r>
              <a:rPr lang="zh-CN" altLang="zh-CN" sz="2800" b="1" dirty="0">
                <a:latin typeface="华文楷体" panose="02010600040101010101" pitchFamily="2" charset="-122"/>
                <a:ea typeface="华文楷体" panose="02010600040101010101" pitchFamily="2" charset="-122"/>
              </a:rPr>
              <a:t>、可转换公司债券</a:t>
            </a:r>
            <a:r>
              <a:rPr lang="zh-CN" altLang="zh-CN" sz="2800" b="1" dirty="0" smtClean="0">
                <a:latin typeface="华文楷体" panose="02010600040101010101" pitchFamily="2" charset="-122"/>
                <a:ea typeface="华文楷体" panose="02010600040101010101" pitchFamily="2" charset="-122"/>
              </a:rPr>
              <a:t>介绍</a:t>
            </a:r>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可</a:t>
            </a:r>
            <a:r>
              <a:rPr lang="zh-CN" altLang="en-US" sz="2800" dirty="0" smtClean="0">
                <a:latin typeface="华文楷体" panose="02010600040101010101" pitchFamily="2" charset="-122"/>
                <a:ea typeface="华文楷体" panose="02010600040101010101" pitchFamily="2" charset="-122"/>
              </a:rPr>
              <a:t>转换公司债券</a:t>
            </a:r>
            <a:r>
              <a:rPr lang="en-US" altLang="zh-CN" sz="2800" dirty="0" smtClean="0">
                <a:latin typeface="华文楷体" panose="02010600040101010101" pitchFamily="2" charset="-122"/>
                <a:ea typeface="华文楷体" panose="02010600040101010101" pitchFamily="2" charset="-122"/>
              </a:rPr>
              <a:t>(Convertible Corporate Bond)</a:t>
            </a:r>
            <a:r>
              <a:rPr lang="zh-CN" altLang="en-US" sz="2800" dirty="0" smtClean="0">
                <a:latin typeface="华文楷体" panose="02010600040101010101" pitchFamily="2" charset="-122"/>
                <a:ea typeface="华文楷体" panose="02010600040101010101" pitchFamily="2" charset="-122"/>
              </a:rPr>
              <a:t>，简称可转债，是指债券持有人有权按照发行时约定的价格与其他条件将持有的债券转换成同一公司的股票的一种特殊债券</a:t>
            </a:r>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赋予持有人转股的权利</a:t>
            </a:r>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是债券与期权的复合型产品</a:t>
            </a:r>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通常附加有条件回售或赎回等条款</a:t>
            </a:r>
            <a:endParaRPr lang="en-US" altLang="zh-CN" sz="2800" dirty="0" smtClean="0">
              <a:latin typeface="华文楷体" panose="02010600040101010101" pitchFamily="2" charset="-122"/>
              <a:ea typeface="华文楷体" panose="02010600040101010101" pitchFamily="2" charset="-122"/>
            </a:endParaRPr>
          </a:p>
          <a:p>
            <a:pPr eaLnBrk="1" hangingPunct="1"/>
            <a:endParaRPr lang="en-US" altLang="zh-CN" sz="2400" dirty="0" smtClean="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9523386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26</a:t>
            </a:fld>
            <a:endParaRPr lang="en-US" altLang="en-US"/>
          </a:p>
        </p:txBody>
      </p:sp>
      <p:sp>
        <p:nvSpPr>
          <p:cNvPr id="7173" name="Rectangle 2"/>
          <p:cNvSpPr>
            <a:spLocks noGrp="1" noChangeArrowheads="1"/>
          </p:cNvSpPr>
          <p:nvPr>
            <p:ph type="title"/>
          </p:nvPr>
        </p:nvSpPr>
        <p:spPr>
          <a:xfrm>
            <a:off x="457200" y="296652"/>
            <a:ext cx="8543292" cy="938212"/>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二、可</a:t>
            </a:r>
            <a:r>
              <a:rPr lang="zh-CN" altLang="en-US" sz="3600" dirty="0" smtClean="0">
                <a:latin typeface="华文楷体" panose="02010600040101010101" pitchFamily="2" charset="-122"/>
                <a:ea typeface="华文楷体" panose="02010600040101010101" pitchFamily="2" charset="-122"/>
              </a:rPr>
              <a:t>转债的基本特征与主要条款</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3"/>
          <p:cNvSpPr>
            <a:spLocks noChangeArrowheads="1"/>
          </p:cNvSpPr>
          <p:nvPr/>
        </p:nvSpPr>
        <p:spPr bwMode="auto">
          <a:xfrm>
            <a:off x="0" y="203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smtClean="0">
                <a:ln>
                  <a:noFill/>
                </a:ln>
                <a:solidFill>
                  <a:schemeClr val="tx1"/>
                </a:solidFill>
                <a:effectLst/>
              </a:rPr>
              <a:t> </a:t>
            </a:r>
            <a:endParaRPr kumimoji="0" lang="en-US" altLang="zh-CN" sz="1800" b="0" i="0" u="none" strike="noStrike" cap="none" normalizeH="0" baseline="0" smtClean="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6"/>
          <p:cNvSpPr>
            <a:spLocks noChangeArrowheads="1"/>
          </p:cNvSpPr>
          <p:nvPr/>
        </p:nvSpPr>
        <p:spPr bwMode="auto">
          <a:xfrm>
            <a:off x="152400" y="355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smtClean="0">
                <a:ln>
                  <a:noFill/>
                </a:ln>
                <a:solidFill>
                  <a:schemeClr val="tx1"/>
                </a:solidFill>
                <a:effectLst/>
              </a:rPr>
              <a:t> </a:t>
            </a:r>
            <a:endParaRPr kumimoji="0" lang="en-US" altLang="zh-CN" sz="1800" b="0" i="0" u="none" strike="noStrike" cap="none" normalizeH="0" baseline="0" smtClean="0">
              <a:ln>
                <a:noFill/>
              </a:ln>
              <a:solidFill>
                <a:schemeClr val="tx1"/>
              </a:solidFill>
              <a:effectLst/>
              <a:latin typeface="Arial" panose="020B0604020202020204" pitchFamily="34" charset="0"/>
            </a:endParaRPr>
          </a:p>
        </p:txBody>
      </p:sp>
      <p:sp>
        <p:nvSpPr>
          <p:cNvPr id="15" name="Rectangle 3"/>
          <p:cNvSpPr txBox="1">
            <a:spLocks noChangeArrowheads="1"/>
          </p:cNvSpPr>
          <p:nvPr/>
        </p:nvSpPr>
        <p:spPr bwMode="auto">
          <a:xfrm>
            <a:off x="443435" y="1169490"/>
            <a:ext cx="8229600" cy="5103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eaLnBrk="1" hangingPunct="1">
              <a:buNone/>
            </a:pPr>
            <a:r>
              <a:rPr lang="zh-CN" altLang="en-US" sz="2800" dirty="0" smtClean="0">
                <a:latin typeface="华文楷体" panose="02010600040101010101" pitchFamily="2" charset="-122"/>
                <a:ea typeface="华文楷体" panose="02010600040101010101" pitchFamily="2" charset="-122"/>
              </a:rPr>
              <a:t>（一）基本</a:t>
            </a:r>
            <a:r>
              <a:rPr lang="zh-CN" altLang="en-US" sz="2800" dirty="0" smtClean="0">
                <a:latin typeface="华文楷体" panose="02010600040101010101" pitchFamily="2" charset="-122"/>
                <a:ea typeface="华文楷体" panose="02010600040101010101" pitchFamily="2" charset="-122"/>
              </a:rPr>
              <a:t>特征</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1. </a:t>
            </a:r>
            <a:r>
              <a:rPr lang="zh-CN" altLang="en-US" sz="2800" dirty="0" smtClean="0">
                <a:latin typeface="华文楷体" panose="02010600040101010101" pitchFamily="2" charset="-122"/>
                <a:ea typeface="华文楷体" panose="02010600040101010101" pitchFamily="2" charset="-122"/>
              </a:rPr>
              <a:t>债权性</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2. </a:t>
            </a:r>
            <a:r>
              <a:rPr lang="zh-CN" altLang="en-US" sz="2800" dirty="0" smtClean="0">
                <a:latin typeface="华文楷体" panose="02010600040101010101" pitchFamily="2" charset="-122"/>
                <a:ea typeface="华文楷体" panose="02010600040101010101" pitchFamily="2" charset="-122"/>
              </a:rPr>
              <a:t>股权性</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3. </a:t>
            </a:r>
            <a:r>
              <a:rPr lang="zh-CN" altLang="en-US" sz="2800" dirty="0" smtClean="0">
                <a:latin typeface="华文楷体" panose="02010600040101010101" pitchFamily="2" charset="-122"/>
                <a:ea typeface="华文楷体" panose="02010600040101010101" pitchFamily="2" charset="-122"/>
              </a:rPr>
              <a:t>可</a:t>
            </a:r>
            <a:r>
              <a:rPr lang="zh-CN" altLang="en-US" sz="2800" dirty="0">
                <a:latin typeface="华文楷体" panose="02010600040101010101" pitchFamily="2" charset="-122"/>
                <a:ea typeface="华文楷体" panose="02010600040101010101" pitchFamily="2" charset="-122"/>
              </a:rPr>
              <a:t>转换</a:t>
            </a:r>
            <a:r>
              <a:rPr lang="zh-CN" altLang="en-US" sz="2800" dirty="0" smtClean="0">
                <a:latin typeface="华文楷体" panose="02010600040101010101" pitchFamily="2" charset="-122"/>
                <a:ea typeface="华文楷体" panose="02010600040101010101" pitchFamily="2" charset="-122"/>
              </a:rPr>
              <a:t>性</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zh-CN" altLang="en-US" sz="2800" dirty="0" smtClean="0">
                <a:latin typeface="华文楷体" panose="02010600040101010101" pitchFamily="2" charset="-122"/>
                <a:ea typeface="华文楷体" panose="02010600040101010101" pitchFamily="2" charset="-122"/>
              </a:rPr>
              <a:t>（二）主要</a:t>
            </a:r>
            <a:r>
              <a:rPr lang="zh-CN" altLang="en-US" sz="2800" dirty="0" smtClean="0">
                <a:latin typeface="华文楷体" panose="02010600040101010101" pitchFamily="2" charset="-122"/>
                <a:ea typeface="华文楷体" panose="02010600040101010101" pitchFamily="2" charset="-122"/>
              </a:rPr>
              <a:t>条款</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1. </a:t>
            </a:r>
            <a:r>
              <a:rPr lang="zh-CN" altLang="en-US" sz="2800" dirty="0" smtClean="0">
                <a:latin typeface="华文楷体" panose="02010600040101010101" pitchFamily="2" charset="-122"/>
                <a:ea typeface="华文楷体" panose="02010600040101010101" pitchFamily="2" charset="-122"/>
              </a:rPr>
              <a:t>票面利率与面值</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2. </a:t>
            </a:r>
            <a:r>
              <a:rPr lang="zh-CN" altLang="en-US" sz="2800" dirty="0" smtClean="0">
                <a:latin typeface="华文楷体" panose="02010600040101010101" pitchFamily="2" charset="-122"/>
                <a:ea typeface="华文楷体" panose="02010600040101010101" pitchFamily="2" charset="-122"/>
              </a:rPr>
              <a:t>债券期限与转股期限</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3. </a:t>
            </a:r>
            <a:r>
              <a:rPr lang="zh-CN" altLang="en-US" sz="2800" dirty="0" smtClean="0">
                <a:latin typeface="华文楷体" panose="02010600040101010101" pitchFamily="2" charset="-122"/>
                <a:ea typeface="华文楷体" panose="02010600040101010101" pitchFamily="2" charset="-122"/>
              </a:rPr>
              <a:t>转股价格</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4. </a:t>
            </a:r>
            <a:r>
              <a:rPr lang="zh-CN" altLang="en-US" sz="2800" dirty="0" smtClean="0">
                <a:latin typeface="华文楷体" panose="02010600040101010101" pitchFamily="2" charset="-122"/>
                <a:ea typeface="华文楷体" panose="02010600040101010101" pitchFamily="2" charset="-122"/>
              </a:rPr>
              <a:t>赎回条款与回售条款</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5. </a:t>
            </a:r>
            <a:r>
              <a:rPr lang="zh-CN" altLang="en-US" sz="2800" dirty="0" smtClean="0">
                <a:latin typeface="华文楷体" panose="02010600040101010101" pitchFamily="2" charset="-122"/>
                <a:ea typeface="华文楷体" panose="02010600040101010101" pitchFamily="2" charset="-122"/>
              </a:rPr>
              <a:t>修正条款</a:t>
            </a:r>
            <a:endParaRPr lang="en-US" altLang="zh-CN" sz="2800" dirty="0" smtClean="0">
              <a:latin typeface="华文楷体" panose="02010600040101010101" pitchFamily="2" charset="-122"/>
              <a:ea typeface="华文楷体" panose="02010600040101010101" pitchFamily="2" charset="-122"/>
            </a:endParaRPr>
          </a:p>
          <a:p>
            <a:pPr eaLnBrk="1" hangingPunct="1"/>
            <a:endParaRPr lang="en-US" altLang="zh-CN" sz="2400" dirty="0" smtClean="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1990245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27</a:t>
            </a:fld>
            <a:endParaRPr lang="en-US" altLang="en-US"/>
          </a:p>
        </p:txBody>
      </p:sp>
      <p:sp>
        <p:nvSpPr>
          <p:cNvPr id="7173" name="Rectangle 2"/>
          <p:cNvSpPr>
            <a:spLocks noGrp="1" noChangeArrowheads="1"/>
          </p:cNvSpPr>
          <p:nvPr>
            <p:ph type="title"/>
          </p:nvPr>
        </p:nvSpPr>
        <p:spPr>
          <a:xfrm>
            <a:off x="457200" y="296652"/>
            <a:ext cx="8543292" cy="792088"/>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三、可</a:t>
            </a:r>
            <a:r>
              <a:rPr lang="zh-CN" altLang="en-US" sz="3600" dirty="0" smtClean="0">
                <a:latin typeface="华文楷体" panose="02010600040101010101" pitchFamily="2" charset="-122"/>
                <a:ea typeface="华文楷体" panose="02010600040101010101" pitchFamily="2" charset="-122"/>
              </a:rPr>
              <a:t>转债定价的理论分析</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3"/>
          <p:cNvSpPr>
            <a:spLocks noChangeArrowheads="1"/>
          </p:cNvSpPr>
          <p:nvPr/>
        </p:nvSpPr>
        <p:spPr bwMode="auto">
          <a:xfrm>
            <a:off x="0" y="203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smtClean="0">
                <a:ln>
                  <a:noFill/>
                </a:ln>
                <a:solidFill>
                  <a:schemeClr val="tx1"/>
                </a:solidFill>
                <a:effectLst/>
              </a:rPr>
              <a:t> </a:t>
            </a:r>
            <a:endParaRPr kumimoji="0" lang="en-US" altLang="zh-CN" sz="1800" b="0" i="0" u="none" strike="noStrike" cap="none" normalizeH="0" baseline="0" smtClean="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6"/>
          <p:cNvSpPr>
            <a:spLocks noChangeArrowheads="1"/>
          </p:cNvSpPr>
          <p:nvPr/>
        </p:nvSpPr>
        <p:spPr bwMode="auto">
          <a:xfrm>
            <a:off x="152400" y="355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smtClean="0">
                <a:ln>
                  <a:noFill/>
                </a:ln>
                <a:solidFill>
                  <a:schemeClr val="tx1"/>
                </a:solidFill>
                <a:effectLst/>
              </a:rPr>
              <a:t> </a:t>
            </a:r>
            <a:endParaRPr kumimoji="0" lang="en-US" altLang="zh-CN" sz="1800" b="0" i="0" u="none" strike="noStrike" cap="none" normalizeH="0" baseline="0" smtClean="0">
              <a:ln>
                <a:noFill/>
              </a:ln>
              <a:solidFill>
                <a:schemeClr val="tx1"/>
              </a:solidFill>
              <a:effectLst/>
              <a:latin typeface="Arial" panose="020B0604020202020204" pitchFamily="34" charset="0"/>
            </a:endParaRPr>
          </a:p>
        </p:txBody>
      </p:sp>
      <p:sp>
        <p:nvSpPr>
          <p:cNvPr id="15" name="Rectangle 3"/>
          <p:cNvSpPr txBox="1">
            <a:spLocks noChangeArrowheads="1"/>
          </p:cNvSpPr>
          <p:nvPr/>
        </p:nvSpPr>
        <p:spPr bwMode="auto">
          <a:xfrm>
            <a:off x="443435" y="1169490"/>
            <a:ext cx="8229600" cy="47437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zh-CN" altLang="en-US" sz="2800" dirty="0" smtClean="0">
                <a:latin typeface="华文楷体" panose="02010600040101010101" pitchFamily="2" charset="-122"/>
                <a:ea typeface="华文楷体" panose="02010600040101010101" pitchFamily="2" charset="-122"/>
              </a:rPr>
              <a:t>可转债价格由以下四部分构成</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1. </a:t>
            </a:r>
            <a:r>
              <a:rPr lang="zh-CN" altLang="en-US" sz="2800" dirty="0" smtClean="0">
                <a:latin typeface="华文楷体" panose="02010600040101010101" pitchFamily="2" charset="-122"/>
                <a:ea typeface="华文楷体" panose="02010600040101010101" pitchFamily="2" charset="-122"/>
              </a:rPr>
              <a:t>债券价值</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2. </a:t>
            </a:r>
            <a:r>
              <a:rPr lang="zh-CN" altLang="en-US" sz="2800" dirty="0">
                <a:latin typeface="华文楷体" panose="02010600040101010101" pitchFamily="2" charset="-122"/>
                <a:ea typeface="华文楷体" panose="02010600040101010101" pitchFamily="2" charset="-122"/>
              </a:rPr>
              <a:t>转</a:t>
            </a:r>
            <a:r>
              <a:rPr lang="zh-CN" altLang="en-US" sz="2800" dirty="0" smtClean="0">
                <a:latin typeface="华文楷体" panose="02010600040101010101" pitchFamily="2" charset="-122"/>
                <a:ea typeface="华文楷体" panose="02010600040101010101" pitchFamily="2" charset="-122"/>
              </a:rPr>
              <a:t>股期权价值</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3. </a:t>
            </a:r>
            <a:r>
              <a:rPr lang="zh-CN" altLang="en-US" sz="2800" dirty="0" smtClean="0">
                <a:latin typeface="华文楷体" panose="02010600040101010101" pitchFamily="2" charset="-122"/>
                <a:ea typeface="华文楷体" panose="02010600040101010101" pitchFamily="2" charset="-122"/>
              </a:rPr>
              <a:t>赎回期权价值</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4. </a:t>
            </a:r>
            <a:r>
              <a:rPr lang="zh-CN" altLang="en-US" sz="2800" dirty="0" smtClean="0">
                <a:latin typeface="华文楷体" panose="02010600040101010101" pitchFamily="2" charset="-122"/>
                <a:ea typeface="华文楷体" panose="02010600040101010101" pitchFamily="2" charset="-122"/>
              </a:rPr>
              <a:t>回售期权价值</a:t>
            </a:r>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a:latin typeface="华文楷体" panose="02010600040101010101" pitchFamily="2" charset="-122"/>
                <a:ea typeface="华文楷体" panose="02010600040101010101" pitchFamily="2" charset="-122"/>
              </a:rPr>
              <a:t>可转</a:t>
            </a:r>
            <a:r>
              <a:rPr lang="zh-CN" altLang="en-US" sz="2800" dirty="0" smtClean="0">
                <a:latin typeface="华文楷体" panose="02010600040101010101" pitchFamily="2" charset="-122"/>
                <a:ea typeface="华文楷体" panose="02010600040101010101" pitchFamily="2" charset="-122"/>
              </a:rPr>
              <a:t>债价值</a:t>
            </a:r>
            <a:r>
              <a:rPr lang="en-US" altLang="zh-CN" sz="2800" dirty="0" smtClean="0">
                <a:latin typeface="华文楷体" panose="02010600040101010101" pitchFamily="2" charset="-122"/>
                <a:ea typeface="华文楷体" panose="02010600040101010101" pitchFamily="2" charset="-122"/>
              </a:rPr>
              <a:t>=</a:t>
            </a:r>
            <a:r>
              <a:rPr lang="zh-CN" altLang="en-US" sz="2800" dirty="0" smtClean="0">
                <a:latin typeface="华文楷体" panose="02010600040101010101" pitchFamily="2" charset="-122"/>
                <a:ea typeface="华文楷体" panose="02010600040101010101" pitchFamily="2" charset="-122"/>
              </a:rPr>
              <a:t>债券价值</a:t>
            </a:r>
            <a:r>
              <a:rPr lang="en-US" altLang="zh-CN" sz="2800" dirty="0" smtClean="0">
                <a:latin typeface="华文楷体" panose="02010600040101010101" pitchFamily="2" charset="-122"/>
                <a:ea typeface="华文楷体" panose="02010600040101010101" pitchFamily="2" charset="-122"/>
              </a:rPr>
              <a:t>+</a:t>
            </a:r>
            <a:r>
              <a:rPr lang="zh-CN" altLang="en-US" sz="2800" dirty="0" smtClean="0">
                <a:latin typeface="华文楷体" panose="02010600040101010101" pitchFamily="2" charset="-122"/>
                <a:ea typeface="华文楷体" panose="02010600040101010101" pitchFamily="2" charset="-122"/>
              </a:rPr>
              <a:t>转股期权价值</a:t>
            </a:r>
            <a:r>
              <a:rPr lang="en-US" altLang="zh-CN" sz="2800" dirty="0" smtClean="0">
                <a:latin typeface="华文楷体" panose="02010600040101010101" pitchFamily="2" charset="-122"/>
                <a:ea typeface="华文楷体" panose="02010600040101010101" pitchFamily="2" charset="-122"/>
              </a:rPr>
              <a:t>-</a:t>
            </a:r>
            <a:r>
              <a:rPr lang="zh-CN" altLang="en-US" sz="2800" dirty="0" smtClean="0">
                <a:latin typeface="华文楷体" panose="02010600040101010101" pitchFamily="2" charset="-122"/>
                <a:ea typeface="华文楷体" panose="02010600040101010101" pitchFamily="2" charset="-122"/>
              </a:rPr>
              <a:t>赎回期权价值</a:t>
            </a:r>
            <a:r>
              <a:rPr lang="en-US" altLang="zh-CN" sz="2800" dirty="0" smtClean="0">
                <a:latin typeface="华文楷体" panose="02010600040101010101" pitchFamily="2" charset="-122"/>
                <a:ea typeface="华文楷体" panose="02010600040101010101" pitchFamily="2" charset="-122"/>
              </a:rPr>
              <a:t>+</a:t>
            </a:r>
            <a:r>
              <a:rPr lang="zh-CN" altLang="en-US" sz="2800" dirty="0" smtClean="0">
                <a:latin typeface="华文楷体" panose="02010600040101010101" pitchFamily="2" charset="-122"/>
                <a:ea typeface="华文楷体" panose="02010600040101010101" pitchFamily="2" charset="-122"/>
              </a:rPr>
              <a:t>回售期权价值</a:t>
            </a:r>
            <a:endParaRPr lang="en-US" altLang="zh-CN" sz="2800" dirty="0" smtClean="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63504620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28</a:t>
            </a:fld>
            <a:endParaRPr lang="en-US" altLang="en-US"/>
          </a:p>
        </p:txBody>
      </p:sp>
      <p:sp>
        <p:nvSpPr>
          <p:cNvPr id="7173" name="Rectangle 2"/>
          <p:cNvSpPr>
            <a:spLocks noGrp="1" noChangeArrowheads="1"/>
          </p:cNvSpPr>
          <p:nvPr>
            <p:ph type="title"/>
          </p:nvPr>
        </p:nvSpPr>
        <p:spPr>
          <a:xfrm>
            <a:off x="457200" y="296652"/>
            <a:ext cx="8543292" cy="938212"/>
          </a:xfrm>
        </p:spPr>
        <p:txBody>
          <a:bodyPr/>
          <a:lstStyle/>
          <a:p>
            <a:pPr eaLnBrk="1" hangingPunct="1"/>
            <a:r>
              <a:rPr lang="zh-CN" altLang="en-US" dirty="0" smtClean="0">
                <a:latin typeface="华文楷体" panose="02010600040101010101" pitchFamily="2" charset="-122"/>
                <a:ea typeface="华文楷体" panose="02010600040101010101" pitchFamily="2" charset="-122"/>
              </a:rPr>
              <a:t>案例分析</a:t>
            </a:r>
            <a:endParaRPr lang="en-US" altLang="zh-CN"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3"/>
          <p:cNvSpPr>
            <a:spLocks noChangeArrowheads="1"/>
          </p:cNvSpPr>
          <p:nvPr/>
        </p:nvSpPr>
        <p:spPr bwMode="auto">
          <a:xfrm>
            <a:off x="0" y="203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smtClean="0">
                <a:ln>
                  <a:noFill/>
                </a:ln>
                <a:solidFill>
                  <a:schemeClr val="tx1"/>
                </a:solidFill>
                <a:effectLst/>
              </a:rPr>
              <a:t> </a:t>
            </a:r>
            <a:endParaRPr kumimoji="0" lang="en-US" altLang="zh-CN" sz="1800" b="0" i="0" u="none" strike="noStrike" cap="none" normalizeH="0" baseline="0" smtClean="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6"/>
          <p:cNvSpPr>
            <a:spLocks noChangeArrowheads="1"/>
          </p:cNvSpPr>
          <p:nvPr/>
        </p:nvSpPr>
        <p:spPr bwMode="auto">
          <a:xfrm>
            <a:off x="152400" y="355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smtClean="0">
                <a:ln>
                  <a:noFill/>
                </a:ln>
                <a:solidFill>
                  <a:schemeClr val="tx1"/>
                </a:solidFill>
                <a:effectLst/>
              </a:rPr>
              <a:t> </a:t>
            </a:r>
            <a:endParaRPr kumimoji="0" lang="en-US" altLang="zh-CN" sz="1800" b="0" i="0" u="none" strike="noStrike" cap="none" normalizeH="0" baseline="0" smtClean="0">
              <a:ln>
                <a:noFill/>
              </a:ln>
              <a:solidFill>
                <a:schemeClr val="tx1"/>
              </a:solidFill>
              <a:effectLst/>
              <a:latin typeface="Arial" panose="020B0604020202020204" pitchFamily="34" charset="0"/>
            </a:endParaRPr>
          </a:p>
        </p:txBody>
      </p:sp>
      <p:sp>
        <p:nvSpPr>
          <p:cNvPr id="15" name="Rectangle 3"/>
          <p:cNvSpPr txBox="1">
            <a:spLocks noChangeArrowheads="1"/>
          </p:cNvSpPr>
          <p:nvPr/>
        </p:nvSpPr>
        <p:spPr bwMode="auto">
          <a:xfrm>
            <a:off x="443435" y="1052736"/>
            <a:ext cx="8229600" cy="5148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zh-CN" altLang="en-US" sz="2800" dirty="0" smtClean="0">
                <a:latin typeface="华文楷体" panose="02010600040101010101" pitchFamily="2" charset="-122"/>
                <a:ea typeface="华文楷体" panose="02010600040101010101" pitchFamily="2" charset="-122"/>
              </a:rPr>
              <a:t>航信转债发行概况</a:t>
            </a:r>
            <a:endParaRPr lang="en-US" altLang="zh-CN" sz="2800" dirty="0" smtClean="0">
              <a:latin typeface="华文楷体" panose="02010600040101010101" pitchFamily="2" charset="-122"/>
              <a:ea typeface="华文楷体" panose="02010600040101010101" pitchFamily="2" charset="-122"/>
            </a:endParaRPr>
          </a:p>
        </p:txBody>
      </p:sp>
      <p:graphicFrame>
        <p:nvGraphicFramePr>
          <p:cNvPr id="3" name="表格 2"/>
          <p:cNvGraphicFramePr>
            <a:graphicFrameLocks noGrp="1"/>
          </p:cNvGraphicFramePr>
          <p:nvPr>
            <p:extLst>
              <p:ext uri="{D42A27DB-BD31-4B8C-83A1-F6EECF244321}">
                <p14:modId xmlns:p14="http://schemas.microsoft.com/office/powerpoint/2010/main" val="3119707458"/>
              </p:ext>
            </p:extLst>
          </p:nvPr>
        </p:nvGraphicFramePr>
        <p:xfrm>
          <a:off x="1259633" y="1592799"/>
          <a:ext cx="5940660" cy="4538132"/>
        </p:xfrm>
        <a:graphic>
          <a:graphicData uri="http://schemas.openxmlformats.org/drawingml/2006/table">
            <a:tbl>
              <a:tblPr firstRow="1" firstCol="1" bandRow="1">
                <a:tableStyleId>{5C22544A-7EE6-4342-B048-85BDC9FD1C3A}</a:tableStyleId>
              </a:tblPr>
              <a:tblGrid>
                <a:gridCol w="2170842">
                  <a:extLst>
                    <a:ext uri="{9D8B030D-6E8A-4147-A177-3AD203B41FA5}">
                      <a16:colId xmlns:a16="http://schemas.microsoft.com/office/drawing/2014/main" xmlns="" val="2739050791"/>
                    </a:ext>
                  </a:extLst>
                </a:gridCol>
                <a:gridCol w="3769818">
                  <a:extLst>
                    <a:ext uri="{9D8B030D-6E8A-4147-A177-3AD203B41FA5}">
                      <a16:colId xmlns:a16="http://schemas.microsoft.com/office/drawing/2014/main" xmlns="" val="3596335448"/>
                    </a:ext>
                  </a:extLst>
                </a:gridCol>
              </a:tblGrid>
              <a:tr h="266949">
                <a:tc>
                  <a:txBody>
                    <a:bodyPr/>
                    <a:lstStyle/>
                    <a:p>
                      <a:pPr algn="l">
                        <a:spcAft>
                          <a:spcPts val="0"/>
                        </a:spcAft>
                      </a:pPr>
                      <a:r>
                        <a:rPr lang="zh-CN" sz="1500" kern="100" dirty="0">
                          <a:effectLst/>
                        </a:rPr>
                        <a:t>债券名称</a:t>
                      </a:r>
                      <a:endParaRPr lang="zh-CN" sz="1500" kern="100" dirty="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tc>
                  <a:txBody>
                    <a:bodyPr/>
                    <a:lstStyle/>
                    <a:p>
                      <a:pPr algn="l">
                        <a:spcAft>
                          <a:spcPts val="0"/>
                        </a:spcAft>
                      </a:pPr>
                      <a:r>
                        <a:rPr lang="zh-CN" sz="1500" kern="100">
                          <a:effectLst/>
                        </a:rPr>
                        <a:t>航天信息股份有限公司可转换公司债券</a:t>
                      </a:r>
                      <a:endParaRPr lang="zh-CN" sz="1500" kern="1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xmlns="" val="2605472124"/>
                  </a:ext>
                </a:extLst>
              </a:tr>
              <a:tr h="266949">
                <a:tc>
                  <a:txBody>
                    <a:bodyPr/>
                    <a:lstStyle/>
                    <a:p>
                      <a:pPr algn="l">
                        <a:spcAft>
                          <a:spcPts val="0"/>
                        </a:spcAft>
                      </a:pPr>
                      <a:r>
                        <a:rPr lang="zh-CN" sz="1500" kern="100" dirty="0">
                          <a:effectLst/>
                        </a:rPr>
                        <a:t>债券简称</a:t>
                      </a:r>
                      <a:endParaRPr lang="zh-CN" sz="1500" kern="100" dirty="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tc>
                  <a:txBody>
                    <a:bodyPr/>
                    <a:lstStyle/>
                    <a:p>
                      <a:pPr algn="l">
                        <a:spcAft>
                          <a:spcPts val="0"/>
                        </a:spcAft>
                      </a:pPr>
                      <a:r>
                        <a:rPr lang="zh-CN" sz="1500" kern="100">
                          <a:effectLst/>
                        </a:rPr>
                        <a:t>航信转债</a:t>
                      </a:r>
                      <a:endParaRPr lang="zh-CN" sz="1500" kern="1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xmlns="" val="844977856"/>
                  </a:ext>
                </a:extLst>
              </a:tr>
              <a:tr h="266949">
                <a:tc>
                  <a:txBody>
                    <a:bodyPr/>
                    <a:lstStyle/>
                    <a:p>
                      <a:pPr algn="l">
                        <a:spcAft>
                          <a:spcPts val="0"/>
                        </a:spcAft>
                      </a:pPr>
                      <a:r>
                        <a:rPr lang="zh-CN" sz="1500" kern="100" dirty="0">
                          <a:effectLst/>
                        </a:rPr>
                        <a:t>债券代码</a:t>
                      </a:r>
                      <a:endParaRPr lang="zh-CN" sz="1500" kern="100" dirty="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tc>
                  <a:txBody>
                    <a:bodyPr/>
                    <a:lstStyle/>
                    <a:p>
                      <a:pPr algn="l">
                        <a:spcAft>
                          <a:spcPts val="0"/>
                        </a:spcAft>
                      </a:pPr>
                      <a:r>
                        <a:rPr lang="en-US" sz="1500" kern="100">
                          <a:effectLst/>
                        </a:rPr>
                        <a:t>110031</a:t>
                      </a:r>
                      <a:endParaRPr lang="zh-CN" sz="1500" kern="1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xmlns="" val="469376458"/>
                  </a:ext>
                </a:extLst>
              </a:tr>
              <a:tr h="266949">
                <a:tc>
                  <a:txBody>
                    <a:bodyPr/>
                    <a:lstStyle/>
                    <a:p>
                      <a:pPr algn="l">
                        <a:spcAft>
                          <a:spcPts val="0"/>
                        </a:spcAft>
                      </a:pPr>
                      <a:r>
                        <a:rPr lang="zh-CN" sz="1500" kern="100" dirty="0">
                          <a:effectLst/>
                        </a:rPr>
                        <a:t>债券类型</a:t>
                      </a:r>
                      <a:endParaRPr lang="zh-CN" sz="1500" kern="100" dirty="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tc>
                  <a:txBody>
                    <a:bodyPr/>
                    <a:lstStyle/>
                    <a:p>
                      <a:pPr algn="l">
                        <a:spcAft>
                          <a:spcPts val="0"/>
                        </a:spcAft>
                      </a:pPr>
                      <a:r>
                        <a:rPr lang="zh-CN" sz="1500" kern="100">
                          <a:effectLst/>
                        </a:rPr>
                        <a:t>可转换公司债</a:t>
                      </a:r>
                      <a:endParaRPr lang="zh-CN" sz="1500" kern="1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xmlns="" val="3106374354"/>
                  </a:ext>
                </a:extLst>
              </a:tr>
              <a:tr h="266949">
                <a:tc>
                  <a:txBody>
                    <a:bodyPr/>
                    <a:lstStyle/>
                    <a:p>
                      <a:pPr algn="l">
                        <a:spcAft>
                          <a:spcPts val="0"/>
                        </a:spcAft>
                      </a:pPr>
                      <a:r>
                        <a:rPr lang="zh-CN" sz="1500" kern="100" dirty="0">
                          <a:effectLst/>
                        </a:rPr>
                        <a:t>债券面值（元）</a:t>
                      </a:r>
                      <a:endParaRPr lang="zh-CN" sz="1500" kern="100" dirty="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tc>
                  <a:txBody>
                    <a:bodyPr/>
                    <a:lstStyle/>
                    <a:p>
                      <a:pPr algn="l">
                        <a:spcAft>
                          <a:spcPts val="0"/>
                        </a:spcAft>
                      </a:pPr>
                      <a:r>
                        <a:rPr lang="en-US" sz="1500" kern="100" dirty="0">
                          <a:effectLst/>
                        </a:rPr>
                        <a:t>100</a:t>
                      </a:r>
                      <a:endParaRPr lang="zh-CN" sz="1500" kern="100" dirty="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xmlns="" val="853994733"/>
                  </a:ext>
                </a:extLst>
              </a:tr>
              <a:tr h="266949">
                <a:tc>
                  <a:txBody>
                    <a:bodyPr/>
                    <a:lstStyle/>
                    <a:p>
                      <a:pPr algn="l">
                        <a:spcAft>
                          <a:spcPts val="0"/>
                        </a:spcAft>
                      </a:pPr>
                      <a:r>
                        <a:rPr lang="zh-CN" sz="1500" kern="100">
                          <a:effectLst/>
                        </a:rPr>
                        <a:t>债券年限（年）</a:t>
                      </a:r>
                      <a:endParaRPr lang="zh-CN" sz="1500" kern="1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tc>
                  <a:txBody>
                    <a:bodyPr/>
                    <a:lstStyle/>
                    <a:p>
                      <a:pPr algn="l">
                        <a:spcAft>
                          <a:spcPts val="0"/>
                        </a:spcAft>
                      </a:pPr>
                      <a:r>
                        <a:rPr lang="en-US" sz="1500" kern="100" dirty="0">
                          <a:effectLst/>
                        </a:rPr>
                        <a:t>6</a:t>
                      </a:r>
                      <a:endParaRPr lang="zh-CN" sz="1500" kern="100" dirty="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xmlns="" val="2649782204"/>
                  </a:ext>
                </a:extLst>
              </a:tr>
              <a:tr h="266949">
                <a:tc>
                  <a:txBody>
                    <a:bodyPr/>
                    <a:lstStyle/>
                    <a:p>
                      <a:pPr algn="l">
                        <a:spcAft>
                          <a:spcPts val="0"/>
                        </a:spcAft>
                      </a:pPr>
                      <a:r>
                        <a:rPr lang="zh-CN" sz="1500" kern="100">
                          <a:effectLst/>
                        </a:rPr>
                        <a:t>到期日</a:t>
                      </a:r>
                      <a:endParaRPr lang="zh-CN" sz="1500" kern="1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tc>
                  <a:txBody>
                    <a:bodyPr/>
                    <a:lstStyle/>
                    <a:p>
                      <a:pPr algn="l">
                        <a:spcAft>
                          <a:spcPts val="0"/>
                        </a:spcAft>
                      </a:pPr>
                      <a:r>
                        <a:rPr lang="en-US" sz="1500" kern="100" dirty="0">
                          <a:effectLst/>
                        </a:rPr>
                        <a:t>2021-06-12</a:t>
                      </a:r>
                      <a:endParaRPr lang="zh-CN" sz="1500" kern="100" dirty="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xmlns="" val="3852186694"/>
                  </a:ext>
                </a:extLst>
              </a:tr>
              <a:tr h="266949">
                <a:tc>
                  <a:txBody>
                    <a:bodyPr/>
                    <a:lstStyle/>
                    <a:p>
                      <a:pPr algn="l">
                        <a:spcAft>
                          <a:spcPts val="0"/>
                        </a:spcAft>
                      </a:pPr>
                      <a:r>
                        <a:rPr lang="zh-CN" sz="1500" kern="100">
                          <a:effectLst/>
                        </a:rPr>
                        <a:t>上市日</a:t>
                      </a:r>
                      <a:endParaRPr lang="zh-CN" sz="1500" kern="1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tc>
                  <a:txBody>
                    <a:bodyPr/>
                    <a:lstStyle/>
                    <a:p>
                      <a:pPr algn="l">
                        <a:spcAft>
                          <a:spcPts val="0"/>
                        </a:spcAft>
                      </a:pPr>
                      <a:r>
                        <a:rPr lang="en-US" sz="1500" kern="100" dirty="0">
                          <a:effectLst/>
                        </a:rPr>
                        <a:t>2015-06-30</a:t>
                      </a:r>
                      <a:endParaRPr lang="zh-CN" sz="1500" kern="100" dirty="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xmlns="" val="2879070298"/>
                  </a:ext>
                </a:extLst>
              </a:tr>
              <a:tr h="266949">
                <a:tc>
                  <a:txBody>
                    <a:bodyPr/>
                    <a:lstStyle/>
                    <a:p>
                      <a:pPr algn="l">
                        <a:spcAft>
                          <a:spcPts val="0"/>
                        </a:spcAft>
                      </a:pPr>
                      <a:r>
                        <a:rPr lang="zh-CN" sz="1500" kern="100">
                          <a:effectLst/>
                        </a:rPr>
                        <a:t>计息方式</a:t>
                      </a:r>
                      <a:endParaRPr lang="zh-CN" sz="1500" kern="1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tc>
                  <a:txBody>
                    <a:bodyPr/>
                    <a:lstStyle/>
                    <a:p>
                      <a:pPr algn="l">
                        <a:spcAft>
                          <a:spcPts val="0"/>
                        </a:spcAft>
                      </a:pPr>
                      <a:r>
                        <a:rPr lang="zh-CN" sz="1500" kern="100" dirty="0">
                          <a:effectLst/>
                        </a:rPr>
                        <a:t>递进利率</a:t>
                      </a:r>
                      <a:endParaRPr lang="zh-CN" sz="1500" kern="100" dirty="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xmlns="" val="3238198024"/>
                  </a:ext>
                </a:extLst>
              </a:tr>
              <a:tr h="533897">
                <a:tc>
                  <a:txBody>
                    <a:bodyPr/>
                    <a:lstStyle/>
                    <a:p>
                      <a:pPr algn="l">
                        <a:spcAft>
                          <a:spcPts val="0"/>
                        </a:spcAft>
                      </a:pPr>
                      <a:r>
                        <a:rPr lang="zh-CN" sz="1500" kern="100">
                          <a:effectLst/>
                        </a:rPr>
                        <a:t>利率说明</a:t>
                      </a:r>
                      <a:endParaRPr lang="zh-CN" sz="1500" kern="1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tc>
                  <a:txBody>
                    <a:bodyPr/>
                    <a:lstStyle/>
                    <a:p>
                      <a:pPr algn="l">
                        <a:spcAft>
                          <a:spcPts val="0"/>
                        </a:spcAft>
                      </a:pPr>
                      <a:r>
                        <a:rPr lang="zh-CN" sz="1500" kern="100" dirty="0">
                          <a:effectLst/>
                        </a:rPr>
                        <a:t>第</a:t>
                      </a:r>
                      <a:r>
                        <a:rPr lang="en-US" sz="1500" kern="100" dirty="0">
                          <a:effectLst/>
                        </a:rPr>
                        <a:t>1</a:t>
                      </a:r>
                      <a:r>
                        <a:rPr lang="zh-CN" sz="1500" kern="100" dirty="0">
                          <a:effectLst/>
                        </a:rPr>
                        <a:t>年</a:t>
                      </a:r>
                      <a:r>
                        <a:rPr lang="en-US" sz="1500" kern="100" dirty="0">
                          <a:effectLst/>
                        </a:rPr>
                        <a:t>0.2%</a:t>
                      </a:r>
                      <a:r>
                        <a:rPr lang="zh-CN" sz="1500" kern="100" dirty="0">
                          <a:effectLst/>
                        </a:rPr>
                        <a:t>，第</a:t>
                      </a:r>
                      <a:r>
                        <a:rPr lang="en-US" sz="1500" kern="100" dirty="0">
                          <a:effectLst/>
                        </a:rPr>
                        <a:t>2</a:t>
                      </a:r>
                      <a:r>
                        <a:rPr lang="zh-CN" sz="1500" kern="100" dirty="0">
                          <a:effectLst/>
                        </a:rPr>
                        <a:t>年</a:t>
                      </a:r>
                      <a:r>
                        <a:rPr lang="en-US" sz="1500" kern="100" dirty="0">
                          <a:effectLst/>
                        </a:rPr>
                        <a:t>0.5%</a:t>
                      </a:r>
                      <a:r>
                        <a:rPr lang="zh-CN" sz="1500" kern="100" dirty="0">
                          <a:effectLst/>
                        </a:rPr>
                        <a:t>，第</a:t>
                      </a:r>
                      <a:r>
                        <a:rPr lang="en-US" sz="1500" kern="100" dirty="0">
                          <a:effectLst/>
                        </a:rPr>
                        <a:t>3</a:t>
                      </a:r>
                      <a:r>
                        <a:rPr lang="zh-CN" sz="1500" kern="100" dirty="0">
                          <a:effectLst/>
                        </a:rPr>
                        <a:t>年</a:t>
                      </a:r>
                      <a:r>
                        <a:rPr lang="en-US" sz="1500" kern="100" dirty="0">
                          <a:effectLst/>
                        </a:rPr>
                        <a:t>1.0%</a:t>
                      </a:r>
                      <a:r>
                        <a:rPr lang="zh-CN" sz="1500" kern="100" dirty="0">
                          <a:effectLst/>
                        </a:rPr>
                        <a:t>，第</a:t>
                      </a:r>
                      <a:r>
                        <a:rPr lang="en-US" sz="1500" kern="100" dirty="0">
                          <a:effectLst/>
                        </a:rPr>
                        <a:t>4</a:t>
                      </a:r>
                      <a:r>
                        <a:rPr lang="zh-CN" sz="1500" kern="100" dirty="0">
                          <a:effectLst/>
                        </a:rPr>
                        <a:t>年</a:t>
                      </a:r>
                      <a:r>
                        <a:rPr lang="en-US" sz="1500" kern="100" dirty="0">
                          <a:effectLst/>
                        </a:rPr>
                        <a:t>1.5%</a:t>
                      </a:r>
                      <a:r>
                        <a:rPr lang="zh-CN" sz="1500" kern="100" dirty="0">
                          <a:effectLst/>
                        </a:rPr>
                        <a:t>，第</a:t>
                      </a:r>
                      <a:r>
                        <a:rPr lang="en-US" sz="1500" kern="100" dirty="0">
                          <a:effectLst/>
                        </a:rPr>
                        <a:t>5</a:t>
                      </a:r>
                      <a:r>
                        <a:rPr lang="zh-CN" sz="1500" kern="100" dirty="0">
                          <a:effectLst/>
                        </a:rPr>
                        <a:t>年</a:t>
                      </a:r>
                      <a:r>
                        <a:rPr lang="en-US" sz="1500" kern="100" dirty="0">
                          <a:effectLst/>
                        </a:rPr>
                        <a:t>1.5%</a:t>
                      </a:r>
                      <a:r>
                        <a:rPr lang="zh-CN" sz="1500" kern="100" dirty="0">
                          <a:effectLst/>
                        </a:rPr>
                        <a:t>，第</a:t>
                      </a:r>
                      <a:r>
                        <a:rPr lang="en-US" sz="1500" kern="100" dirty="0">
                          <a:effectLst/>
                        </a:rPr>
                        <a:t>6</a:t>
                      </a:r>
                      <a:r>
                        <a:rPr lang="zh-CN" sz="1500" kern="100" dirty="0">
                          <a:effectLst/>
                        </a:rPr>
                        <a:t>年</a:t>
                      </a:r>
                      <a:r>
                        <a:rPr lang="en-US" sz="1500" kern="100" dirty="0">
                          <a:effectLst/>
                        </a:rPr>
                        <a:t>1.6%</a:t>
                      </a:r>
                      <a:endParaRPr lang="zh-CN" sz="1500" kern="100" dirty="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xmlns="" val="4225758985"/>
                  </a:ext>
                </a:extLst>
              </a:tr>
              <a:tr h="266949">
                <a:tc>
                  <a:txBody>
                    <a:bodyPr/>
                    <a:lstStyle/>
                    <a:p>
                      <a:pPr algn="l">
                        <a:spcAft>
                          <a:spcPts val="0"/>
                        </a:spcAft>
                      </a:pPr>
                      <a:r>
                        <a:rPr lang="zh-CN" sz="1500" kern="100">
                          <a:effectLst/>
                        </a:rPr>
                        <a:t>付息方式</a:t>
                      </a:r>
                      <a:endParaRPr lang="zh-CN" sz="1500" kern="1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tc>
                  <a:txBody>
                    <a:bodyPr/>
                    <a:lstStyle/>
                    <a:p>
                      <a:pPr algn="l">
                        <a:spcAft>
                          <a:spcPts val="0"/>
                        </a:spcAft>
                      </a:pPr>
                      <a:r>
                        <a:rPr lang="zh-CN" sz="1500" kern="100" dirty="0">
                          <a:effectLst/>
                        </a:rPr>
                        <a:t>每年付息一次</a:t>
                      </a:r>
                      <a:endParaRPr lang="zh-CN" sz="1500" kern="100" dirty="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xmlns="" val="3710319714"/>
                  </a:ext>
                </a:extLst>
              </a:tr>
              <a:tr h="266949">
                <a:tc>
                  <a:txBody>
                    <a:bodyPr/>
                    <a:lstStyle/>
                    <a:p>
                      <a:pPr algn="l">
                        <a:spcAft>
                          <a:spcPts val="0"/>
                        </a:spcAft>
                      </a:pPr>
                      <a:r>
                        <a:rPr lang="zh-CN" sz="1500" kern="100">
                          <a:effectLst/>
                        </a:rPr>
                        <a:t>起息日期</a:t>
                      </a:r>
                      <a:endParaRPr lang="zh-CN" sz="1500" kern="1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tc>
                  <a:txBody>
                    <a:bodyPr/>
                    <a:lstStyle/>
                    <a:p>
                      <a:pPr algn="l">
                        <a:spcAft>
                          <a:spcPts val="0"/>
                        </a:spcAft>
                      </a:pPr>
                      <a:r>
                        <a:rPr lang="en-US" sz="1500" kern="100" dirty="0">
                          <a:effectLst/>
                        </a:rPr>
                        <a:t>2015-06-12</a:t>
                      </a:r>
                      <a:endParaRPr lang="zh-CN" sz="1500" kern="100" dirty="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xmlns="" val="505793096"/>
                  </a:ext>
                </a:extLst>
              </a:tr>
              <a:tr h="266949">
                <a:tc>
                  <a:txBody>
                    <a:bodyPr/>
                    <a:lstStyle/>
                    <a:p>
                      <a:pPr algn="l">
                        <a:spcAft>
                          <a:spcPts val="0"/>
                        </a:spcAft>
                      </a:pPr>
                      <a:r>
                        <a:rPr lang="zh-CN" sz="1500" kern="100">
                          <a:effectLst/>
                        </a:rPr>
                        <a:t>付息日期</a:t>
                      </a:r>
                      <a:endParaRPr lang="zh-CN" sz="1500" kern="1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tc>
                  <a:txBody>
                    <a:bodyPr/>
                    <a:lstStyle/>
                    <a:p>
                      <a:pPr algn="l">
                        <a:spcAft>
                          <a:spcPts val="0"/>
                        </a:spcAft>
                      </a:pPr>
                      <a:r>
                        <a:rPr lang="zh-CN" sz="1500" kern="100" dirty="0">
                          <a:effectLst/>
                        </a:rPr>
                        <a:t>每年</a:t>
                      </a:r>
                      <a:r>
                        <a:rPr lang="en-US" sz="1500" kern="100" dirty="0">
                          <a:effectLst/>
                        </a:rPr>
                        <a:t>6</a:t>
                      </a:r>
                      <a:r>
                        <a:rPr lang="zh-CN" sz="1500" kern="100" dirty="0">
                          <a:effectLst/>
                        </a:rPr>
                        <a:t>月</a:t>
                      </a:r>
                      <a:r>
                        <a:rPr lang="en-US" sz="1500" kern="100" dirty="0">
                          <a:effectLst/>
                        </a:rPr>
                        <a:t>12</a:t>
                      </a:r>
                      <a:r>
                        <a:rPr lang="zh-CN" sz="1500" kern="100" dirty="0">
                          <a:effectLst/>
                        </a:rPr>
                        <a:t>日</a:t>
                      </a:r>
                      <a:endParaRPr lang="zh-CN" sz="1500" kern="100" dirty="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xmlns="" val="1953613879"/>
                  </a:ext>
                </a:extLst>
              </a:tr>
              <a:tr h="266949">
                <a:tc>
                  <a:txBody>
                    <a:bodyPr/>
                    <a:lstStyle/>
                    <a:p>
                      <a:pPr algn="l">
                        <a:spcAft>
                          <a:spcPts val="0"/>
                        </a:spcAft>
                      </a:pPr>
                      <a:r>
                        <a:rPr lang="zh-CN" sz="1500" kern="100">
                          <a:effectLst/>
                        </a:rPr>
                        <a:t>年付息次数</a:t>
                      </a:r>
                      <a:endParaRPr lang="zh-CN" sz="1500" kern="1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tc>
                  <a:txBody>
                    <a:bodyPr/>
                    <a:lstStyle/>
                    <a:p>
                      <a:pPr algn="l">
                        <a:spcAft>
                          <a:spcPts val="0"/>
                        </a:spcAft>
                      </a:pPr>
                      <a:r>
                        <a:rPr lang="en-US" sz="1500" kern="100" dirty="0">
                          <a:effectLst/>
                        </a:rPr>
                        <a:t>1</a:t>
                      </a:r>
                      <a:endParaRPr lang="zh-CN" sz="1500" kern="100" dirty="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xmlns="" val="2852096597"/>
                  </a:ext>
                </a:extLst>
              </a:tr>
              <a:tr h="266949">
                <a:tc>
                  <a:txBody>
                    <a:bodyPr/>
                    <a:lstStyle/>
                    <a:p>
                      <a:pPr algn="l">
                        <a:spcAft>
                          <a:spcPts val="0"/>
                        </a:spcAft>
                      </a:pPr>
                      <a:r>
                        <a:rPr lang="zh-CN" sz="1500" kern="100">
                          <a:effectLst/>
                        </a:rPr>
                        <a:t>发行价格（元）</a:t>
                      </a:r>
                      <a:endParaRPr lang="zh-CN" sz="1500" kern="1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tc>
                  <a:txBody>
                    <a:bodyPr/>
                    <a:lstStyle/>
                    <a:p>
                      <a:pPr algn="l">
                        <a:spcAft>
                          <a:spcPts val="0"/>
                        </a:spcAft>
                      </a:pPr>
                      <a:r>
                        <a:rPr lang="en-US" sz="1500" kern="100" dirty="0">
                          <a:effectLst/>
                        </a:rPr>
                        <a:t>100</a:t>
                      </a:r>
                      <a:endParaRPr lang="zh-CN" sz="1500" kern="100" dirty="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xmlns="" val="4131569751"/>
                  </a:ext>
                </a:extLst>
              </a:tr>
              <a:tr h="266949">
                <a:tc>
                  <a:txBody>
                    <a:bodyPr/>
                    <a:lstStyle/>
                    <a:p>
                      <a:pPr algn="l">
                        <a:spcAft>
                          <a:spcPts val="0"/>
                        </a:spcAft>
                      </a:pPr>
                      <a:r>
                        <a:rPr lang="zh-CN" sz="1500" kern="100" dirty="0">
                          <a:effectLst/>
                        </a:rPr>
                        <a:t>发行规模（亿元）</a:t>
                      </a:r>
                      <a:endParaRPr lang="zh-CN" sz="1500" kern="100" dirty="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tc>
                  <a:txBody>
                    <a:bodyPr/>
                    <a:lstStyle/>
                    <a:p>
                      <a:pPr algn="l">
                        <a:spcAft>
                          <a:spcPts val="0"/>
                        </a:spcAft>
                      </a:pPr>
                      <a:r>
                        <a:rPr lang="en-US" sz="1500" kern="100" dirty="0">
                          <a:effectLst/>
                        </a:rPr>
                        <a:t>24</a:t>
                      </a:r>
                      <a:endParaRPr lang="zh-CN" sz="1500" kern="100" dirty="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a:txBody>
                  <a:tcPr marL="68580" marR="68580" marT="0" marB="0"/>
                </a:tc>
                <a:extLst>
                  <a:ext uri="{0D108BD9-81ED-4DB2-BD59-A6C34878D82A}">
                    <a16:rowId xmlns:a16="http://schemas.microsoft.com/office/drawing/2014/main" xmlns="" val="4280353632"/>
                  </a:ext>
                </a:extLst>
              </a:tr>
            </a:tbl>
          </a:graphicData>
        </a:graphic>
      </p:graphicFrame>
    </p:spTree>
    <p:extLst>
      <p:ext uri="{BB962C8B-B14F-4D97-AF65-F5344CB8AC3E}">
        <p14:creationId xmlns:p14="http://schemas.microsoft.com/office/powerpoint/2010/main" val="27656408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29</a:t>
            </a:fld>
            <a:endParaRPr lang="en-US" altLang="en-US"/>
          </a:p>
        </p:txBody>
      </p:sp>
      <p:sp>
        <p:nvSpPr>
          <p:cNvPr id="7173" name="Rectangle 2"/>
          <p:cNvSpPr>
            <a:spLocks noGrp="1" noChangeArrowheads="1"/>
          </p:cNvSpPr>
          <p:nvPr>
            <p:ph type="title"/>
          </p:nvPr>
        </p:nvSpPr>
        <p:spPr>
          <a:xfrm>
            <a:off x="457200" y="296652"/>
            <a:ext cx="8543292" cy="938212"/>
          </a:xfrm>
        </p:spPr>
        <p:txBody>
          <a:bodyPr/>
          <a:lstStyle/>
          <a:p>
            <a:pPr eaLnBrk="1" hangingPunct="1"/>
            <a:r>
              <a:rPr lang="zh-CN" altLang="en-US" dirty="0" smtClean="0">
                <a:latin typeface="华文楷体" panose="02010600040101010101" pitchFamily="2" charset="-122"/>
                <a:ea typeface="华文楷体" panose="02010600040101010101" pitchFamily="2" charset="-122"/>
              </a:rPr>
              <a:t>案例分析</a:t>
            </a:r>
            <a:endParaRPr lang="en-US" altLang="zh-CN"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3"/>
          <p:cNvSpPr>
            <a:spLocks noChangeArrowheads="1"/>
          </p:cNvSpPr>
          <p:nvPr/>
        </p:nvSpPr>
        <p:spPr bwMode="auto">
          <a:xfrm>
            <a:off x="0" y="203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smtClean="0">
                <a:ln>
                  <a:noFill/>
                </a:ln>
                <a:solidFill>
                  <a:schemeClr val="tx1"/>
                </a:solidFill>
                <a:effectLst/>
              </a:rPr>
              <a:t> </a:t>
            </a:r>
            <a:endParaRPr kumimoji="0" lang="en-US" altLang="zh-CN" sz="1800" b="0" i="0" u="none" strike="noStrike" cap="none" normalizeH="0" baseline="0" smtClean="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6"/>
          <p:cNvSpPr>
            <a:spLocks noChangeArrowheads="1"/>
          </p:cNvSpPr>
          <p:nvPr/>
        </p:nvSpPr>
        <p:spPr bwMode="auto">
          <a:xfrm>
            <a:off x="152400" y="355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smtClean="0">
                <a:ln>
                  <a:noFill/>
                </a:ln>
                <a:solidFill>
                  <a:schemeClr val="tx1"/>
                </a:solidFill>
                <a:effectLst/>
              </a:rPr>
              <a:t> </a:t>
            </a:r>
            <a:endParaRPr kumimoji="0" lang="en-US" altLang="zh-CN" sz="1800" b="0" i="0" u="none" strike="noStrike" cap="none" normalizeH="0" baseline="0" smtClean="0">
              <a:ln>
                <a:noFill/>
              </a:ln>
              <a:solidFill>
                <a:schemeClr val="tx1"/>
              </a:solidFill>
              <a:effectLst/>
              <a:latin typeface="Arial" panose="020B0604020202020204" pitchFamily="34" charset="0"/>
            </a:endParaRPr>
          </a:p>
        </p:txBody>
      </p:sp>
      <p:sp>
        <p:nvSpPr>
          <p:cNvPr id="15" name="Rectangle 3"/>
          <p:cNvSpPr txBox="1">
            <a:spLocks noChangeArrowheads="1"/>
          </p:cNvSpPr>
          <p:nvPr/>
        </p:nvSpPr>
        <p:spPr bwMode="auto">
          <a:xfrm>
            <a:off x="434953" y="1160463"/>
            <a:ext cx="8229600" cy="47437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zh-CN" altLang="en-US" sz="2800" dirty="0" smtClean="0">
                <a:latin typeface="华文楷体" panose="02010600040101010101" pitchFamily="2" charset="-122"/>
                <a:ea typeface="华文楷体" panose="02010600040101010101" pitchFamily="2" charset="-122"/>
              </a:rPr>
              <a:t>航信转债的基本条款如下：</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1. </a:t>
            </a:r>
            <a:r>
              <a:rPr lang="zh-CN" altLang="en-US" sz="2800" dirty="0" smtClean="0">
                <a:latin typeface="华文楷体" panose="02010600040101010101" pitchFamily="2" charset="-122"/>
                <a:ea typeface="华文楷体" panose="02010600040101010101" pitchFamily="2" charset="-122"/>
              </a:rPr>
              <a:t>初始转股价格：</a:t>
            </a:r>
            <a:r>
              <a:rPr lang="en-US" altLang="zh-CN" sz="2800" dirty="0" smtClean="0">
                <a:latin typeface="华文楷体" panose="02010600040101010101" pitchFamily="2" charset="-122"/>
                <a:ea typeface="华文楷体" panose="02010600040101010101" pitchFamily="2" charset="-122"/>
              </a:rPr>
              <a:t>8.61</a:t>
            </a:r>
            <a:r>
              <a:rPr lang="zh-CN" altLang="en-US" sz="2800" dirty="0" smtClean="0">
                <a:latin typeface="华文楷体" panose="02010600040101010101" pitchFamily="2" charset="-122"/>
                <a:ea typeface="华文楷体" panose="02010600040101010101" pitchFamily="2" charset="-122"/>
              </a:rPr>
              <a:t>元</a:t>
            </a:r>
            <a:r>
              <a:rPr lang="en-US" altLang="zh-CN" sz="2800" dirty="0" smtClean="0">
                <a:latin typeface="华文楷体" panose="02010600040101010101" pitchFamily="2" charset="-122"/>
                <a:ea typeface="华文楷体" panose="02010600040101010101" pitchFamily="2" charset="-122"/>
              </a:rPr>
              <a:t>/</a:t>
            </a:r>
            <a:r>
              <a:rPr lang="zh-CN" altLang="en-US" sz="2800" dirty="0" smtClean="0">
                <a:latin typeface="华文楷体" panose="02010600040101010101" pitchFamily="2" charset="-122"/>
                <a:ea typeface="华文楷体" panose="02010600040101010101" pitchFamily="2" charset="-122"/>
              </a:rPr>
              <a:t>股</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2. </a:t>
            </a:r>
            <a:r>
              <a:rPr lang="zh-CN" altLang="en-US" sz="2800" dirty="0" smtClean="0">
                <a:latin typeface="华文楷体" panose="02010600040101010101" pitchFamily="2" charset="-122"/>
                <a:ea typeface="华文楷体" panose="02010600040101010101" pitchFamily="2" charset="-122"/>
              </a:rPr>
              <a:t>赎回条款，包括到期赎回与有条件赎回</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3. </a:t>
            </a:r>
            <a:r>
              <a:rPr lang="zh-CN" altLang="en-US" sz="2800" dirty="0" smtClean="0">
                <a:latin typeface="华文楷体" panose="02010600040101010101" pitchFamily="2" charset="-122"/>
                <a:ea typeface="华文楷体" panose="02010600040101010101" pitchFamily="2" charset="-122"/>
              </a:rPr>
              <a:t>回售条款</a:t>
            </a:r>
            <a:endParaRPr lang="en-US" altLang="zh-CN" sz="2800" dirty="0" smtClean="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3846997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3</a:t>
            </a:fld>
            <a:endParaRPr lang="en-US" altLang="en-US"/>
          </a:p>
        </p:txBody>
      </p:sp>
      <p:sp>
        <p:nvSpPr>
          <p:cNvPr id="7173" name="Rectangle 2"/>
          <p:cNvSpPr>
            <a:spLocks noGrp="1" noChangeArrowheads="1"/>
          </p:cNvSpPr>
          <p:nvPr>
            <p:ph type="title"/>
          </p:nvPr>
        </p:nvSpPr>
        <p:spPr>
          <a:xfrm>
            <a:off x="457200" y="296652"/>
            <a:ext cx="8039236" cy="792088"/>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第一节 期权</a:t>
            </a:r>
            <a:r>
              <a:rPr lang="zh-CN" altLang="en-US" sz="3600" dirty="0" smtClean="0">
                <a:latin typeface="华文楷体" panose="02010600040101010101" pitchFamily="2" charset="-122"/>
                <a:ea typeface="华文楷体" panose="02010600040101010101" pitchFamily="2" charset="-122"/>
              </a:rPr>
              <a:t>的交易策略</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r>
              <a:rPr lang="zh-CN" altLang="en-US" sz="2800" dirty="0" smtClean="0">
                <a:latin typeface="华文楷体" panose="02010600040101010101" pitchFamily="2" charset="-122"/>
                <a:ea typeface="华文楷体" panose="02010600040101010101" pitchFamily="2" charset="-122"/>
              </a:rPr>
              <a:t>一、包含</a:t>
            </a:r>
            <a:r>
              <a:rPr lang="zh-CN" altLang="en-US" sz="2800" dirty="0">
                <a:latin typeface="华文楷体" panose="02010600040101010101" pitchFamily="2" charset="-122"/>
                <a:ea typeface="华文楷体" panose="02010600040101010101" pitchFamily="2" charset="-122"/>
              </a:rPr>
              <a:t>单一期权的交易策略</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zh-CN" altLang="en-US" sz="2400" dirty="0" smtClean="0">
                <a:latin typeface="华文楷体" panose="02010600040101010101" pitchFamily="2" charset="-122"/>
                <a:ea typeface="华文楷体" panose="02010600040101010101" pitchFamily="2" charset="-122"/>
              </a:rPr>
              <a:t>（一）看涨</a:t>
            </a:r>
            <a:r>
              <a:rPr lang="zh-CN" altLang="en-US" sz="2400" dirty="0" smtClean="0">
                <a:latin typeface="华文楷体" panose="02010600040101010101" pitchFamily="2" charset="-122"/>
                <a:ea typeface="华文楷体" panose="02010600040101010101" pitchFamily="2" charset="-122"/>
              </a:rPr>
              <a:t>期权多头与看涨期权空头</a:t>
            </a:r>
            <a:endParaRPr lang="en-US" altLang="zh-CN" sz="2200" dirty="0" smtClean="0">
              <a:latin typeface="华文楷体" panose="02010600040101010101" pitchFamily="2" charset="-122"/>
              <a:ea typeface="华文楷体" panose="02010600040101010101" pitchFamily="2" charset="-122"/>
            </a:endParaRPr>
          </a:p>
        </p:txBody>
      </p:sp>
      <p:grpSp>
        <p:nvGrpSpPr>
          <p:cNvPr id="7" name="组合 6"/>
          <p:cNvGrpSpPr>
            <a:grpSpLocks/>
          </p:cNvGrpSpPr>
          <p:nvPr/>
        </p:nvGrpSpPr>
        <p:grpSpPr bwMode="auto">
          <a:xfrm>
            <a:off x="925420" y="2098675"/>
            <a:ext cx="7571016" cy="3598577"/>
            <a:chOff x="0" y="0"/>
            <a:chExt cx="7740" cy="3124"/>
          </a:xfrm>
        </p:grpSpPr>
        <p:sp>
          <p:nvSpPr>
            <p:cNvPr id="8" name="AutoShape 234"/>
            <p:cNvSpPr>
              <a:spLocks noChangeAspect="1" noChangeArrowheads="1" noTextEdit="1"/>
            </p:cNvSpPr>
            <p:nvPr/>
          </p:nvSpPr>
          <p:spPr bwMode="auto">
            <a:xfrm>
              <a:off x="0" y="0"/>
              <a:ext cx="7740" cy="3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zh-CN" altLang="en-US"/>
            </a:p>
          </p:txBody>
        </p:sp>
        <p:cxnSp>
          <p:nvCxnSpPr>
            <p:cNvPr id="9" name="Line 235"/>
            <p:cNvCxnSpPr>
              <a:cxnSpLocks noChangeShapeType="1"/>
            </p:cNvCxnSpPr>
            <p:nvPr/>
          </p:nvCxnSpPr>
          <p:spPr bwMode="auto">
            <a:xfrm flipV="1">
              <a:off x="860" y="142"/>
              <a:ext cx="1" cy="253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0" name="Line 236"/>
            <p:cNvCxnSpPr>
              <a:cxnSpLocks noChangeShapeType="1"/>
            </p:cNvCxnSpPr>
            <p:nvPr/>
          </p:nvCxnSpPr>
          <p:spPr bwMode="auto">
            <a:xfrm>
              <a:off x="344" y="1782"/>
              <a:ext cx="3268"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1" name="Text Box 237"/>
            <p:cNvSpPr txBox="1">
              <a:spLocks noChangeArrowheads="1"/>
            </p:cNvSpPr>
            <p:nvPr/>
          </p:nvSpPr>
          <p:spPr bwMode="auto">
            <a:xfrm>
              <a:off x="172" y="291"/>
              <a:ext cx="778" cy="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7782" tIns="43891" rIns="87782" bIns="43891" anchor="t" anchorCtr="0" upright="1">
              <a:noAutofit/>
            </a:bodyPr>
            <a:lstStyle/>
            <a:p>
              <a:pPr algn="just">
                <a:spcAft>
                  <a:spcPts val="0"/>
                </a:spcAft>
              </a:pPr>
              <a:r>
                <a:rPr lang="zh-CN" sz="850">
                  <a:solidFill>
                    <a:srgbClr val="282828"/>
                  </a:solidFill>
                  <a:effectLst/>
                  <a:latin typeface="Verdana" panose="020B0604030504040204" pitchFamily="34" charset="0"/>
                  <a:ea typeface="宋体" panose="02010600030101010101" pitchFamily="2" charset="-122"/>
                  <a:cs typeface="Arial" panose="020B0604020202020204" pitchFamily="34" charset="0"/>
                </a:rPr>
                <a:t>损益</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cxnSp>
          <p:nvCxnSpPr>
            <p:cNvPr id="12" name="Line 238"/>
            <p:cNvCxnSpPr>
              <a:cxnSpLocks noChangeShapeType="1"/>
            </p:cNvCxnSpPr>
            <p:nvPr/>
          </p:nvCxnSpPr>
          <p:spPr bwMode="auto">
            <a:xfrm>
              <a:off x="860" y="2229"/>
              <a:ext cx="86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3" name="Line 239"/>
            <p:cNvCxnSpPr>
              <a:cxnSpLocks noChangeShapeType="1"/>
            </p:cNvCxnSpPr>
            <p:nvPr/>
          </p:nvCxnSpPr>
          <p:spPr bwMode="auto">
            <a:xfrm flipV="1">
              <a:off x="1720" y="739"/>
              <a:ext cx="1376" cy="149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4" name="Line 240"/>
            <p:cNvCxnSpPr>
              <a:cxnSpLocks noChangeShapeType="1"/>
            </p:cNvCxnSpPr>
            <p:nvPr/>
          </p:nvCxnSpPr>
          <p:spPr bwMode="auto">
            <a:xfrm>
              <a:off x="1720" y="1782"/>
              <a:ext cx="0" cy="447"/>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cxnSp>
        <p:sp>
          <p:nvSpPr>
            <p:cNvPr id="15" name="Text Box 241"/>
            <p:cNvSpPr txBox="1">
              <a:spLocks noChangeArrowheads="1"/>
            </p:cNvSpPr>
            <p:nvPr/>
          </p:nvSpPr>
          <p:spPr bwMode="auto">
            <a:xfrm>
              <a:off x="344" y="2080"/>
              <a:ext cx="688" cy="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7782" tIns="43891" rIns="87782" bIns="43891" anchor="t" anchorCtr="0" upright="1">
              <a:noAutofit/>
            </a:bodyPr>
            <a:lstStyle/>
            <a:p>
              <a:pPr algn="just">
                <a:spcAft>
                  <a:spcPts val="0"/>
                </a:spcAft>
              </a:pPr>
              <a:r>
                <a:rPr lang="zh-CN" sz="850">
                  <a:solidFill>
                    <a:srgbClr val="282828"/>
                  </a:solidFill>
                  <a:effectLst/>
                  <a:latin typeface="Verdana" panose="020B0604030504040204" pitchFamily="34" charset="0"/>
                  <a:ea typeface="宋体" panose="02010600030101010101" pitchFamily="2" charset="-122"/>
                  <a:cs typeface="Arial" panose="020B0604020202020204" pitchFamily="34" charset="0"/>
                </a:rPr>
                <a:t>－</a:t>
              </a:r>
              <a:r>
                <a:rPr lang="en-US" sz="850">
                  <a:solidFill>
                    <a:srgbClr val="282828"/>
                  </a:solidFill>
                  <a:effectLst/>
                  <a:latin typeface="Verdana" panose="020B0604030504040204" pitchFamily="34" charset="0"/>
                  <a:ea typeface="宋体" panose="02010600030101010101" pitchFamily="2" charset="-122"/>
                  <a:cs typeface="Arial" panose="020B0604020202020204" pitchFamily="34" charset="0"/>
                </a:rPr>
                <a:t>C</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16" name="Text Box 242"/>
            <p:cNvSpPr txBox="1">
              <a:spLocks noChangeArrowheads="1"/>
            </p:cNvSpPr>
            <p:nvPr/>
          </p:nvSpPr>
          <p:spPr bwMode="auto">
            <a:xfrm>
              <a:off x="1480" y="1335"/>
              <a:ext cx="610" cy="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7782" tIns="43891" rIns="87782" bIns="43891" anchor="t" anchorCtr="0" upright="1">
              <a:noAutofit/>
            </a:bodyPr>
            <a:lstStyle/>
            <a:p>
              <a:pPr algn="just">
                <a:spcAft>
                  <a:spcPts val="0"/>
                </a:spcAft>
              </a:pPr>
              <a:r>
                <a:rPr lang="en-US" sz="850">
                  <a:solidFill>
                    <a:srgbClr val="282828"/>
                  </a:solidFill>
                  <a:effectLst/>
                  <a:latin typeface="Verdana" panose="020B0604030504040204" pitchFamily="34" charset="0"/>
                  <a:ea typeface="宋体" panose="02010600030101010101" pitchFamily="2" charset="-122"/>
                  <a:cs typeface="Arial" panose="020B0604020202020204" pitchFamily="34" charset="0"/>
                </a:rPr>
                <a:t>K</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17" name="Text Box 243"/>
            <p:cNvSpPr txBox="1">
              <a:spLocks noChangeArrowheads="1"/>
            </p:cNvSpPr>
            <p:nvPr/>
          </p:nvSpPr>
          <p:spPr bwMode="auto">
            <a:xfrm>
              <a:off x="3096" y="1782"/>
              <a:ext cx="516" cy="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7782" tIns="43891" rIns="87782" bIns="43891" anchor="t" anchorCtr="0" upright="1">
              <a:noAutofit/>
            </a:bodyPr>
            <a:lstStyle/>
            <a:p>
              <a:pPr algn="just">
                <a:spcAft>
                  <a:spcPts val="0"/>
                </a:spcAft>
              </a:pPr>
              <a:r>
                <a:rPr lang="en-US" sz="850">
                  <a:solidFill>
                    <a:srgbClr val="282828"/>
                  </a:solidFill>
                  <a:effectLst/>
                  <a:latin typeface="Verdana" panose="020B0604030504040204" pitchFamily="34" charset="0"/>
                  <a:ea typeface="宋体" panose="02010600030101010101" pitchFamily="2" charset="-122"/>
                  <a:cs typeface="Arial" panose="020B0604020202020204" pitchFamily="34" charset="0"/>
                </a:rPr>
                <a:t>S</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18" name="Text Box 244"/>
            <p:cNvSpPr txBox="1">
              <a:spLocks noChangeArrowheads="1"/>
            </p:cNvSpPr>
            <p:nvPr/>
          </p:nvSpPr>
          <p:spPr bwMode="auto">
            <a:xfrm>
              <a:off x="860" y="2677"/>
              <a:ext cx="2408" cy="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7782" tIns="43891" rIns="87782" bIns="43891" anchor="t" anchorCtr="0" upright="1">
              <a:noAutofit/>
            </a:bodyPr>
            <a:lstStyle/>
            <a:p>
              <a:pPr algn="just">
                <a:spcAft>
                  <a:spcPts val="0"/>
                </a:spcAft>
              </a:pPr>
              <a:r>
                <a:rPr lang="zh-CN" sz="850">
                  <a:solidFill>
                    <a:srgbClr val="282828"/>
                  </a:solidFill>
                  <a:effectLst/>
                  <a:latin typeface="Verdana" panose="020B0604030504040204" pitchFamily="34" charset="0"/>
                  <a:ea typeface="宋体" panose="02010600030101010101" pitchFamily="2" charset="-122"/>
                  <a:cs typeface="Arial" panose="020B0604020202020204" pitchFamily="34" charset="0"/>
                </a:rPr>
                <a:t>（</a:t>
              </a:r>
              <a:r>
                <a:rPr lang="en-US" sz="850">
                  <a:solidFill>
                    <a:srgbClr val="282828"/>
                  </a:solidFill>
                  <a:effectLst/>
                  <a:latin typeface="Verdana" panose="020B0604030504040204" pitchFamily="34" charset="0"/>
                  <a:ea typeface="宋体" panose="02010600030101010101" pitchFamily="2" charset="-122"/>
                  <a:cs typeface="Arial" panose="020B0604020202020204" pitchFamily="34" charset="0"/>
                </a:rPr>
                <a:t>a</a:t>
              </a:r>
              <a:r>
                <a:rPr lang="zh-CN" sz="850">
                  <a:solidFill>
                    <a:srgbClr val="282828"/>
                  </a:solidFill>
                  <a:effectLst/>
                  <a:latin typeface="Verdana" panose="020B0604030504040204" pitchFamily="34" charset="0"/>
                  <a:ea typeface="宋体" panose="02010600030101010101" pitchFamily="2" charset="-122"/>
                  <a:cs typeface="Arial" panose="020B0604020202020204" pitchFamily="34" charset="0"/>
                </a:rPr>
                <a:t>）看涨期权多头</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cxnSp>
          <p:nvCxnSpPr>
            <p:cNvPr id="19" name="Line 245"/>
            <p:cNvCxnSpPr>
              <a:cxnSpLocks noChangeShapeType="1"/>
            </p:cNvCxnSpPr>
            <p:nvPr/>
          </p:nvCxnSpPr>
          <p:spPr bwMode="auto">
            <a:xfrm flipV="1">
              <a:off x="4816" y="142"/>
              <a:ext cx="1" cy="253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0" name="Line 246"/>
            <p:cNvCxnSpPr>
              <a:cxnSpLocks noChangeShapeType="1"/>
            </p:cNvCxnSpPr>
            <p:nvPr/>
          </p:nvCxnSpPr>
          <p:spPr bwMode="auto">
            <a:xfrm>
              <a:off x="4300" y="1782"/>
              <a:ext cx="3268"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21" name="Text Box 247"/>
            <p:cNvSpPr txBox="1">
              <a:spLocks noChangeArrowheads="1"/>
            </p:cNvSpPr>
            <p:nvPr/>
          </p:nvSpPr>
          <p:spPr bwMode="auto">
            <a:xfrm>
              <a:off x="3956" y="156"/>
              <a:ext cx="836" cy="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7782" tIns="43891" rIns="87782" bIns="43891" anchor="t" anchorCtr="0" upright="1">
              <a:noAutofit/>
            </a:bodyPr>
            <a:lstStyle/>
            <a:p>
              <a:pPr algn="just">
                <a:spcAft>
                  <a:spcPts val="0"/>
                </a:spcAft>
              </a:pPr>
              <a:r>
                <a:rPr lang="zh-CN" sz="850">
                  <a:solidFill>
                    <a:srgbClr val="282828"/>
                  </a:solidFill>
                  <a:effectLst/>
                  <a:latin typeface="Verdana" panose="020B0604030504040204" pitchFamily="34" charset="0"/>
                  <a:ea typeface="宋体" panose="02010600030101010101" pitchFamily="2" charset="-122"/>
                  <a:cs typeface="Arial" panose="020B0604020202020204" pitchFamily="34" charset="0"/>
                </a:rPr>
                <a:t>损益</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cxnSp>
          <p:nvCxnSpPr>
            <p:cNvPr id="22" name="Line 248"/>
            <p:cNvCxnSpPr>
              <a:cxnSpLocks noChangeShapeType="1"/>
            </p:cNvCxnSpPr>
            <p:nvPr/>
          </p:nvCxnSpPr>
          <p:spPr bwMode="auto">
            <a:xfrm>
              <a:off x="4816" y="1334"/>
              <a:ext cx="86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3" name="Line 249"/>
            <p:cNvCxnSpPr>
              <a:cxnSpLocks noChangeShapeType="1"/>
            </p:cNvCxnSpPr>
            <p:nvPr/>
          </p:nvCxnSpPr>
          <p:spPr bwMode="auto">
            <a:xfrm flipH="1" flipV="1">
              <a:off x="5676" y="1335"/>
              <a:ext cx="1032" cy="89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4" name="Line 250"/>
            <p:cNvCxnSpPr>
              <a:cxnSpLocks noChangeShapeType="1"/>
            </p:cNvCxnSpPr>
            <p:nvPr/>
          </p:nvCxnSpPr>
          <p:spPr bwMode="auto">
            <a:xfrm>
              <a:off x="5676" y="1335"/>
              <a:ext cx="1" cy="447"/>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cxnSp>
        <p:sp>
          <p:nvSpPr>
            <p:cNvPr id="25" name="Text Box 251"/>
            <p:cNvSpPr txBox="1">
              <a:spLocks noChangeArrowheads="1"/>
            </p:cNvSpPr>
            <p:nvPr/>
          </p:nvSpPr>
          <p:spPr bwMode="auto">
            <a:xfrm>
              <a:off x="4300" y="1037"/>
              <a:ext cx="688" cy="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7782" tIns="43891" rIns="87782" bIns="43891" anchor="t" anchorCtr="0" upright="1">
              <a:noAutofit/>
            </a:bodyPr>
            <a:lstStyle/>
            <a:p>
              <a:pPr algn="just">
                <a:spcAft>
                  <a:spcPts val="0"/>
                </a:spcAft>
              </a:pPr>
              <a:r>
                <a:rPr lang="en-US" sz="850">
                  <a:solidFill>
                    <a:srgbClr val="282828"/>
                  </a:solidFill>
                  <a:effectLst/>
                  <a:latin typeface="Verdana" panose="020B0604030504040204" pitchFamily="34" charset="0"/>
                  <a:ea typeface="宋体" panose="02010600030101010101" pitchFamily="2" charset="-122"/>
                  <a:cs typeface="Arial" panose="020B0604020202020204" pitchFamily="34" charset="0"/>
                </a:rPr>
                <a:t>C</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26" name="Text Box 252"/>
            <p:cNvSpPr txBox="1">
              <a:spLocks noChangeArrowheads="1"/>
            </p:cNvSpPr>
            <p:nvPr/>
          </p:nvSpPr>
          <p:spPr bwMode="auto">
            <a:xfrm>
              <a:off x="5446" y="1762"/>
              <a:ext cx="754" cy="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7782" tIns="43891" rIns="87782" bIns="43891" anchor="t" anchorCtr="0" upright="1">
              <a:noAutofit/>
            </a:bodyPr>
            <a:lstStyle/>
            <a:p>
              <a:pPr algn="just">
                <a:spcAft>
                  <a:spcPts val="0"/>
                </a:spcAft>
              </a:pPr>
              <a:r>
                <a:rPr lang="en-US" sz="850">
                  <a:solidFill>
                    <a:srgbClr val="282828"/>
                  </a:solidFill>
                  <a:effectLst/>
                  <a:latin typeface="Verdana" panose="020B0604030504040204" pitchFamily="34" charset="0"/>
                  <a:ea typeface="宋体" panose="02010600030101010101" pitchFamily="2" charset="-122"/>
                  <a:cs typeface="Arial" panose="020B0604020202020204" pitchFamily="34" charset="0"/>
                </a:rPr>
                <a:t>K</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27" name="Text Box 253"/>
            <p:cNvSpPr txBox="1">
              <a:spLocks noChangeArrowheads="1"/>
            </p:cNvSpPr>
            <p:nvPr/>
          </p:nvSpPr>
          <p:spPr bwMode="auto">
            <a:xfrm>
              <a:off x="7052" y="1782"/>
              <a:ext cx="516" cy="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7782" tIns="43891" rIns="87782" bIns="43891" anchor="t" anchorCtr="0" upright="1">
              <a:noAutofit/>
            </a:bodyPr>
            <a:lstStyle/>
            <a:p>
              <a:pPr algn="just">
                <a:spcAft>
                  <a:spcPts val="0"/>
                </a:spcAft>
              </a:pPr>
              <a:r>
                <a:rPr lang="en-US" sz="850">
                  <a:solidFill>
                    <a:srgbClr val="282828"/>
                  </a:solidFill>
                  <a:effectLst/>
                  <a:latin typeface="Verdana" panose="020B0604030504040204" pitchFamily="34" charset="0"/>
                  <a:ea typeface="宋体" panose="02010600030101010101" pitchFamily="2" charset="-122"/>
                  <a:cs typeface="Arial" panose="020B0604020202020204" pitchFamily="34" charset="0"/>
                </a:rPr>
                <a:t>S</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28" name="Text Box 254"/>
            <p:cNvSpPr txBox="1">
              <a:spLocks noChangeArrowheads="1"/>
            </p:cNvSpPr>
            <p:nvPr/>
          </p:nvSpPr>
          <p:spPr bwMode="auto">
            <a:xfrm>
              <a:off x="4816" y="2677"/>
              <a:ext cx="2408" cy="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7782" tIns="43891" rIns="87782" bIns="43891" anchor="t" anchorCtr="0" upright="1">
              <a:noAutofit/>
            </a:bodyPr>
            <a:lstStyle/>
            <a:p>
              <a:pPr algn="just">
                <a:spcAft>
                  <a:spcPts val="0"/>
                </a:spcAft>
              </a:pPr>
              <a:r>
                <a:rPr lang="zh-CN" sz="850">
                  <a:solidFill>
                    <a:srgbClr val="282828"/>
                  </a:solidFill>
                  <a:effectLst/>
                  <a:latin typeface="Verdana" panose="020B0604030504040204" pitchFamily="34" charset="0"/>
                  <a:ea typeface="宋体" panose="02010600030101010101" pitchFamily="2" charset="-122"/>
                  <a:cs typeface="Arial" panose="020B0604020202020204" pitchFamily="34" charset="0"/>
                </a:rPr>
                <a:t>（</a:t>
              </a:r>
              <a:r>
                <a:rPr lang="en-US" sz="850">
                  <a:solidFill>
                    <a:srgbClr val="282828"/>
                  </a:solidFill>
                  <a:effectLst/>
                  <a:latin typeface="Verdana" panose="020B0604030504040204" pitchFamily="34" charset="0"/>
                  <a:ea typeface="宋体" panose="02010600030101010101" pitchFamily="2" charset="-122"/>
                  <a:cs typeface="Arial" panose="020B0604020202020204" pitchFamily="34" charset="0"/>
                </a:rPr>
                <a:t>b</a:t>
              </a:r>
              <a:r>
                <a:rPr lang="zh-CN" sz="850">
                  <a:solidFill>
                    <a:srgbClr val="282828"/>
                  </a:solidFill>
                  <a:effectLst/>
                  <a:latin typeface="Verdana" panose="020B0604030504040204" pitchFamily="34" charset="0"/>
                  <a:ea typeface="宋体" panose="02010600030101010101" pitchFamily="2" charset="-122"/>
                  <a:cs typeface="Arial" panose="020B0604020202020204" pitchFamily="34" charset="0"/>
                </a:rPr>
                <a:t>）看涨期权空头</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29" name="Text Box 255"/>
            <p:cNvSpPr txBox="1">
              <a:spLocks noChangeArrowheads="1"/>
            </p:cNvSpPr>
            <p:nvPr/>
          </p:nvSpPr>
          <p:spPr bwMode="auto">
            <a:xfrm>
              <a:off x="1980" y="1716"/>
              <a:ext cx="1548"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7782" tIns="43891" rIns="87782" bIns="43891" anchor="t" anchorCtr="0" upright="1">
              <a:noAutofit/>
            </a:bodyPr>
            <a:lstStyle/>
            <a:p>
              <a:pPr algn="just">
                <a:spcAft>
                  <a:spcPts val="0"/>
                </a:spcAft>
              </a:pPr>
              <a:r>
                <a:rPr lang="en-US" sz="850">
                  <a:solidFill>
                    <a:srgbClr val="282828"/>
                  </a:solidFill>
                  <a:effectLst/>
                  <a:latin typeface="Verdana" panose="020B0604030504040204" pitchFamily="34" charset="0"/>
                  <a:ea typeface="宋体" panose="02010600030101010101" pitchFamily="2" charset="-122"/>
                  <a:cs typeface="Arial" panose="020B0604020202020204" pitchFamily="34" charset="0"/>
                </a:rPr>
                <a:t>K+C</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30" name="Text Box 256"/>
            <p:cNvSpPr txBox="1">
              <a:spLocks noChangeArrowheads="1"/>
            </p:cNvSpPr>
            <p:nvPr/>
          </p:nvSpPr>
          <p:spPr bwMode="auto">
            <a:xfrm>
              <a:off x="6120" y="1404"/>
              <a:ext cx="1548"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7782" tIns="43891" rIns="87782" bIns="43891" anchor="t" anchorCtr="0" upright="1">
              <a:noAutofit/>
            </a:bodyPr>
            <a:lstStyle/>
            <a:p>
              <a:pPr algn="just">
                <a:spcAft>
                  <a:spcPts val="0"/>
                </a:spcAft>
              </a:pPr>
              <a:r>
                <a:rPr lang="en-US" sz="850">
                  <a:solidFill>
                    <a:srgbClr val="282828"/>
                  </a:solidFill>
                  <a:effectLst/>
                  <a:latin typeface="Verdana" panose="020B0604030504040204" pitchFamily="34" charset="0"/>
                  <a:ea typeface="宋体" panose="02010600030101010101" pitchFamily="2" charset="-122"/>
                  <a:cs typeface="Arial" panose="020B0604020202020204" pitchFamily="34" charset="0"/>
                </a:rPr>
                <a:t>K+C</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30</a:t>
            </a:fld>
            <a:endParaRPr lang="en-US" altLang="en-US"/>
          </a:p>
        </p:txBody>
      </p:sp>
      <p:sp>
        <p:nvSpPr>
          <p:cNvPr id="7173" name="Rectangle 2"/>
          <p:cNvSpPr>
            <a:spLocks noGrp="1" noChangeArrowheads="1"/>
          </p:cNvSpPr>
          <p:nvPr>
            <p:ph type="title"/>
          </p:nvPr>
        </p:nvSpPr>
        <p:spPr>
          <a:xfrm>
            <a:off x="457200" y="296652"/>
            <a:ext cx="8543292" cy="938212"/>
          </a:xfrm>
        </p:spPr>
        <p:txBody>
          <a:bodyPr/>
          <a:lstStyle/>
          <a:p>
            <a:pPr eaLnBrk="1" hangingPunct="1"/>
            <a:r>
              <a:rPr lang="zh-CN" altLang="en-US" dirty="0" smtClean="0">
                <a:latin typeface="华文楷体" panose="02010600040101010101" pitchFamily="2" charset="-122"/>
                <a:ea typeface="华文楷体" panose="02010600040101010101" pitchFamily="2" charset="-122"/>
              </a:rPr>
              <a:t>案例分析</a:t>
            </a:r>
            <a:endParaRPr lang="en-US" altLang="zh-CN"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3"/>
          <p:cNvSpPr>
            <a:spLocks noChangeArrowheads="1"/>
          </p:cNvSpPr>
          <p:nvPr/>
        </p:nvSpPr>
        <p:spPr bwMode="auto">
          <a:xfrm>
            <a:off x="0" y="203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smtClean="0">
                <a:ln>
                  <a:noFill/>
                </a:ln>
                <a:solidFill>
                  <a:schemeClr val="tx1"/>
                </a:solidFill>
                <a:effectLst/>
              </a:rPr>
              <a:t> </a:t>
            </a:r>
            <a:endParaRPr kumimoji="0" lang="en-US" altLang="zh-CN" sz="1800" b="0" i="0" u="none" strike="noStrike" cap="none" normalizeH="0" baseline="0" smtClean="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6"/>
          <p:cNvSpPr>
            <a:spLocks noChangeArrowheads="1"/>
          </p:cNvSpPr>
          <p:nvPr/>
        </p:nvSpPr>
        <p:spPr bwMode="auto">
          <a:xfrm>
            <a:off x="152400" y="355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smtClean="0">
                <a:ln>
                  <a:noFill/>
                </a:ln>
                <a:solidFill>
                  <a:schemeClr val="tx1"/>
                </a:solidFill>
                <a:effectLst/>
              </a:rPr>
              <a:t> </a:t>
            </a:r>
            <a:endParaRPr kumimoji="0" lang="en-US" altLang="zh-CN" sz="1800" b="0" i="0" u="none" strike="noStrike" cap="none" normalizeH="0" baseline="0" smtClean="0">
              <a:ln>
                <a:noFill/>
              </a:ln>
              <a:solidFill>
                <a:schemeClr val="tx1"/>
              </a:solidFill>
              <a:effectLst/>
              <a:latin typeface="Arial" panose="020B0604020202020204" pitchFamily="34" charset="0"/>
            </a:endParaRPr>
          </a:p>
        </p:txBody>
      </p:sp>
      <p:sp>
        <p:nvSpPr>
          <p:cNvPr id="15" name="Rectangle 3"/>
          <p:cNvSpPr txBox="1">
            <a:spLocks noChangeArrowheads="1"/>
          </p:cNvSpPr>
          <p:nvPr/>
        </p:nvSpPr>
        <p:spPr bwMode="auto">
          <a:xfrm>
            <a:off x="442315" y="1107907"/>
            <a:ext cx="8229600" cy="47437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zh-CN" altLang="en-US" sz="2800" dirty="0" smtClean="0">
                <a:latin typeface="华文楷体" panose="02010600040101010101" pitchFamily="2" charset="-122"/>
                <a:ea typeface="华文楷体" panose="02010600040101010101" pitchFamily="2" charset="-122"/>
              </a:rPr>
              <a:t>债券价值计算：选取条件类似的债券进行计算</a:t>
            </a:r>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转股期权价值计算：根据期权定价公式，选取合适参数进行估算</a:t>
            </a:r>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赎回期权与回售期权价值估算</a:t>
            </a:r>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最后结果：航信转债在</a:t>
            </a:r>
            <a:r>
              <a:rPr lang="en-US" altLang="zh-CN" sz="2800" dirty="0" smtClean="0">
                <a:latin typeface="华文楷体" panose="02010600040101010101" pitchFamily="2" charset="-122"/>
                <a:ea typeface="华文楷体" panose="02010600040101010101" pitchFamily="2" charset="-122"/>
              </a:rPr>
              <a:t>2015</a:t>
            </a:r>
            <a:r>
              <a:rPr lang="zh-CN" altLang="en-US" sz="2800" dirty="0" smtClean="0">
                <a:latin typeface="华文楷体" panose="02010600040101010101" pitchFamily="2" charset="-122"/>
                <a:ea typeface="华文楷体" panose="02010600040101010101" pitchFamily="2" charset="-122"/>
              </a:rPr>
              <a:t>年</a:t>
            </a:r>
            <a:r>
              <a:rPr lang="en-US" altLang="zh-CN" sz="2800" dirty="0" smtClean="0">
                <a:latin typeface="华文楷体" panose="02010600040101010101" pitchFamily="2" charset="-122"/>
                <a:ea typeface="华文楷体" panose="02010600040101010101" pitchFamily="2" charset="-122"/>
              </a:rPr>
              <a:t>6</a:t>
            </a:r>
            <a:r>
              <a:rPr lang="zh-CN" altLang="en-US" sz="2800" dirty="0" smtClean="0">
                <a:latin typeface="华文楷体" panose="02010600040101010101" pitchFamily="2" charset="-122"/>
                <a:ea typeface="华文楷体" panose="02010600040101010101" pitchFamily="2" charset="-122"/>
              </a:rPr>
              <a:t>月</a:t>
            </a:r>
            <a:r>
              <a:rPr lang="en-US" altLang="zh-CN" sz="2800" dirty="0" smtClean="0">
                <a:latin typeface="华文楷体" panose="02010600040101010101" pitchFamily="2" charset="-122"/>
                <a:ea typeface="华文楷体" panose="02010600040101010101" pitchFamily="2" charset="-122"/>
              </a:rPr>
              <a:t>30</a:t>
            </a:r>
            <a:r>
              <a:rPr lang="zh-CN" altLang="en-US" sz="2800" dirty="0" smtClean="0">
                <a:latin typeface="华文楷体" panose="02010600040101010101" pitchFamily="2" charset="-122"/>
                <a:ea typeface="华文楷体" panose="02010600040101010101" pitchFamily="2" charset="-122"/>
              </a:rPr>
              <a:t>日理论价值为</a:t>
            </a:r>
            <a:r>
              <a:rPr lang="en-US" altLang="zh-CN" sz="2800" dirty="0" smtClean="0">
                <a:latin typeface="华文楷体" panose="02010600040101010101" pitchFamily="2" charset="-122"/>
                <a:ea typeface="华文楷体" panose="02010600040101010101" pitchFamily="2" charset="-122"/>
              </a:rPr>
              <a:t>154.4493</a:t>
            </a:r>
            <a:r>
              <a:rPr lang="zh-CN" altLang="en-US" sz="2800" dirty="0" smtClean="0">
                <a:latin typeface="华文楷体" panose="02010600040101010101" pitchFamily="2" charset="-122"/>
                <a:ea typeface="华文楷体" panose="02010600040101010101" pitchFamily="2" charset="-122"/>
              </a:rPr>
              <a:t>元，而实际收盘价为</a:t>
            </a:r>
            <a:r>
              <a:rPr lang="en-US" altLang="zh-CN" sz="2800" dirty="0" smtClean="0">
                <a:latin typeface="华文楷体" panose="02010600040101010101" pitchFamily="2" charset="-122"/>
                <a:ea typeface="华文楷体" panose="02010600040101010101" pitchFamily="2" charset="-122"/>
              </a:rPr>
              <a:t>145.3096</a:t>
            </a:r>
            <a:r>
              <a:rPr lang="zh-CN" altLang="en-US" sz="2800" dirty="0" smtClean="0">
                <a:latin typeface="华文楷体" panose="02010600040101010101" pitchFamily="2" charset="-122"/>
                <a:ea typeface="华文楷体" panose="02010600040101010101" pitchFamily="2" charset="-122"/>
              </a:rPr>
              <a:t>，折价率为</a:t>
            </a:r>
            <a:r>
              <a:rPr lang="en-US" altLang="zh-CN" sz="2800" dirty="0" smtClean="0">
                <a:latin typeface="华文楷体" panose="02010600040101010101" pitchFamily="2" charset="-122"/>
                <a:ea typeface="华文楷体" panose="02010600040101010101" pitchFamily="2" charset="-122"/>
              </a:rPr>
              <a:t>-5.92%</a:t>
            </a:r>
          </a:p>
          <a:p>
            <a:pPr eaLnBrk="1" hangingPunct="1"/>
            <a:r>
              <a:rPr lang="zh-CN" altLang="en-US" sz="2800" dirty="0" smtClean="0">
                <a:latin typeface="华文楷体" panose="02010600040101010101" pitchFamily="2" charset="-122"/>
                <a:ea typeface="华文楷体" panose="02010600040101010101" pitchFamily="2" charset="-122"/>
              </a:rPr>
              <a:t>理论价格与实际价格存在偏差的可能原因</a:t>
            </a:r>
            <a:endParaRPr lang="en-US" altLang="zh-CN" sz="2800" dirty="0" smtClean="0">
              <a:latin typeface="华文楷体" panose="02010600040101010101" pitchFamily="2" charset="-122"/>
              <a:ea typeface="华文楷体" panose="02010600040101010101" pitchFamily="2" charset="-122"/>
            </a:endParaRPr>
          </a:p>
          <a:p>
            <a:pPr eaLnBrk="1" hangingPunct="1"/>
            <a:endParaRPr lang="en-US" altLang="zh-CN" sz="2800" dirty="0" smtClean="0">
              <a:latin typeface="华文楷体" panose="02010600040101010101" pitchFamily="2" charset="-122"/>
              <a:ea typeface="华文楷体" panose="02010600040101010101" pitchFamily="2" charset="-122"/>
            </a:endParaRPr>
          </a:p>
          <a:p>
            <a:pPr eaLnBrk="1" hangingPunct="1"/>
            <a:endParaRPr lang="en-US" altLang="zh-CN" sz="2400" dirty="0" smtClean="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27822364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3"/>
            <a:ext cx="8229600" cy="702915"/>
          </a:xfrm>
        </p:spPr>
        <p:txBody>
          <a:bodyPr/>
          <a:lstStyle/>
          <a:p>
            <a:pPr algn="ctr"/>
            <a:r>
              <a:rPr lang="zh-CN" altLang="zh-CN" sz="3600" b="1" dirty="0">
                <a:latin typeface="华文楷体" panose="02010600040101010101" pitchFamily="2" charset="-122"/>
                <a:ea typeface="华文楷体" panose="02010600040101010101" pitchFamily="2" charset="-122"/>
              </a:rPr>
              <a:t>本章小结</a:t>
            </a:r>
            <a:r>
              <a:rPr lang="zh-CN" altLang="zh-CN" sz="3600" dirty="0">
                <a:latin typeface="华文楷体" panose="02010600040101010101" pitchFamily="2" charset="-122"/>
                <a:ea typeface="华文楷体" panose="02010600040101010101" pitchFamily="2" charset="-122"/>
              </a:rPr>
              <a:t/>
            </a:r>
            <a:br>
              <a:rPr lang="zh-CN" altLang="zh-CN" sz="3600" dirty="0">
                <a:latin typeface="华文楷体" panose="02010600040101010101" pitchFamily="2" charset="-122"/>
                <a:ea typeface="华文楷体" panose="02010600040101010101" pitchFamily="2" charset="-122"/>
              </a:rPr>
            </a:br>
            <a:endParaRPr lang="zh-CN" altLang="en-US" sz="3600" dirty="0"/>
          </a:p>
        </p:txBody>
      </p:sp>
      <p:sp>
        <p:nvSpPr>
          <p:cNvPr id="3" name="内容占位符 2"/>
          <p:cNvSpPr>
            <a:spLocks noGrp="1"/>
          </p:cNvSpPr>
          <p:nvPr>
            <p:ph idx="1"/>
          </p:nvPr>
        </p:nvSpPr>
        <p:spPr>
          <a:xfrm>
            <a:off x="457200" y="1052736"/>
            <a:ext cx="8229600" cy="5078189"/>
          </a:xfrm>
        </p:spPr>
        <p:txBody>
          <a:bodyPr/>
          <a:lstStyle/>
          <a:p>
            <a:r>
              <a:rPr lang="zh-CN" altLang="zh-CN" sz="2800" dirty="0" smtClean="0">
                <a:latin typeface="华文楷体" panose="02010600040101010101" pitchFamily="2" charset="-122"/>
                <a:ea typeface="华文楷体" panose="02010600040101010101" pitchFamily="2" charset="-122"/>
              </a:rPr>
              <a:t>本章</a:t>
            </a:r>
            <a:r>
              <a:rPr lang="zh-CN" altLang="zh-CN" sz="2800" dirty="0">
                <a:latin typeface="华文楷体" panose="02010600040101010101" pitchFamily="2" charset="-122"/>
                <a:ea typeface="华文楷体" panose="02010600040101010101" pitchFamily="2" charset="-122"/>
              </a:rPr>
              <a:t>第一节介绍了期权与其他资产以及不同期权之间的组合交易策略</a:t>
            </a:r>
            <a:r>
              <a:rPr lang="zh-CN" altLang="zh-CN" sz="2800" dirty="0" smtClean="0">
                <a:latin typeface="华文楷体" panose="02010600040101010101" pitchFamily="2" charset="-122"/>
                <a:ea typeface="华文楷体" panose="02010600040101010101" pitchFamily="2" charset="-122"/>
              </a:rPr>
              <a:t>。</a:t>
            </a:r>
            <a:endParaRPr lang="en-US" altLang="zh-CN" sz="2800" dirty="0" smtClean="0">
              <a:latin typeface="华文楷体" panose="02010600040101010101" pitchFamily="2" charset="-122"/>
              <a:ea typeface="华文楷体" panose="02010600040101010101" pitchFamily="2" charset="-122"/>
            </a:endParaRPr>
          </a:p>
          <a:p>
            <a:r>
              <a:rPr lang="zh-CN" altLang="zh-CN" sz="2800" dirty="0" smtClean="0">
                <a:latin typeface="华文楷体" panose="02010600040101010101" pitchFamily="2" charset="-122"/>
                <a:ea typeface="华文楷体" panose="02010600040101010101" pitchFamily="2" charset="-122"/>
              </a:rPr>
              <a:t>期权</a:t>
            </a:r>
            <a:r>
              <a:rPr lang="zh-CN" altLang="zh-CN" sz="2800" dirty="0">
                <a:latin typeface="华文楷体" panose="02010600040101010101" pitchFamily="2" charset="-122"/>
                <a:ea typeface="华文楷体" panose="02010600040101010101" pitchFamily="2" charset="-122"/>
              </a:rPr>
              <a:t>价格受到多个因素的影响，分析期权价格对这些因素的敏感性有助于管理期权的风险。期权对特定风险的测度指标称为希腊值，常见的希腊值有</a:t>
            </a:r>
            <a:r>
              <a:rPr lang="en-US" altLang="zh-CN" sz="2800" dirty="0">
                <a:latin typeface="华文楷体" panose="02010600040101010101" pitchFamily="2" charset="-122"/>
                <a:ea typeface="华文楷体" panose="02010600040101010101" pitchFamily="2" charset="-122"/>
              </a:rPr>
              <a:t>delta</a:t>
            </a:r>
            <a:r>
              <a:rPr lang="zh-CN" altLang="zh-CN" sz="2800" dirty="0">
                <a:latin typeface="华文楷体" panose="02010600040101010101" pitchFamily="2" charset="-122"/>
                <a:ea typeface="华文楷体" panose="02010600040101010101" pitchFamily="2" charset="-122"/>
              </a:rPr>
              <a:t>、</a:t>
            </a:r>
            <a:r>
              <a:rPr lang="en-US" altLang="zh-CN" sz="2800" dirty="0">
                <a:latin typeface="华文楷体" panose="02010600040101010101" pitchFamily="2" charset="-122"/>
                <a:ea typeface="华文楷体" panose="02010600040101010101" pitchFamily="2" charset="-122"/>
              </a:rPr>
              <a:t>theta</a:t>
            </a:r>
            <a:r>
              <a:rPr lang="zh-CN" altLang="zh-CN" sz="2800" dirty="0">
                <a:latin typeface="华文楷体" panose="02010600040101010101" pitchFamily="2" charset="-122"/>
                <a:ea typeface="华文楷体" panose="02010600040101010101" pitchFamily="2" charset="-122"/>
              </a:rPr>
              <a:t>、</a:t>
            </a:r>
            <a:r>
              <a:rPr lang="en-US" altLang="zh-CN" sz="2800" dirty="0">
                <a:latin typeface="华文楷体" panose="02010600040101010101" pitchFamily="2" charset="-122"/>
                <a:ea typeface="华文楷体" panose="02010600040101010101" pitchFamily="2" charset="-122"/>
              </a:rPr>
              <a:t>gamma</a:t>
            </a:r>
            <a:r>
              <a:rPr lang="zh-CN" altLang="zh-CN" sz="2800" dirty="0">
                <a:latin typeface="华文楷体" panose="02010600040101010101" pitchFamily="2" charset="-122"/>
                <a:ea typeface="华文楷体" panose="02010600040101010101" pitchFamily="2" charset="-122"/>
              </a:rPr>
              <a:t>、</a:t>
            </a:r>
            <a:r>
              <a:rPr lang="en-US" altLang="zh-CN" sz="2800" dirty="0" err="1">
                <a:latin typeface="华文楷体" panose="02010600040101010101" pitchFamily="2" charset="-122"/>
                <a:ea typeface="华文楷体" panose="02010600040101010101" pitchFamily="2" charset="-122"/>
              </a:rPr>
              <a:t>vega</a:t>
            </a:r>
            <a:r>
              <a:rPr lang="zh-CN" altLang="zh-CN" sz="2800" dirty="0">
                <a:latin typeface="华文楷体" panose="02010600040101010101" pitchFamily="2" charset="-122"/>
                <a:ea typeface="华文楷体" panose="02010600040101010101" pitchFamily="2" charset="-122"/>
              </a:rPr>
              <a:t>和</a:t>
            </a:r>
            <a:r>
              <a:rPr lang="en-US" altLang="zh-CN" sz="2800" dirty="0">
                <a:latin typeface="华文楷体" panose="02010600040101010101" pitchFamily="2" charset="-122"/>
                <a:ea typeface="华文楷体" panose="02010600040101010101" pitchFamily="2" charset="-122"/>
              </a:rPr>
              <a:t>rho</a:t>
            </a:r>
            <a:r>
              <a:rPr lang="zh-CN" altLang="zh-CN" sz="2800" dirty="0">
                <a:latin typeface="华文楷体" panose="02010600040101010101" pitchFamily="2" charset="-122"/>
                <a:ea typeface="华文楷体" panose="02010600040101010101" pitchFamily="2" charset="-122"/>
              </a:rPr>
              <a:t>等</a:t>
            </a:r>
            <a:r>
              <a:rPr lang="zh-CN" altLang="zh-CN" sz="2800" dirty="0" smtClean="0">
                <a:latin typeface="华文楷体" panose="02010600040101010101" pitchFamily="2" charset="-122"/>
                <a:ea typeface="华文楷体" panose="02010600040101010101" pitchFamily="2" charset="-122"/>
              </a:rPr>
              <a:t>。</a:t>
            </a:r>
            <a:endParaRPr lang="en-US" altLang="zh-CN" sz="2800" dirty="0" smtClean="0">
              <a:latin typeface="华文楷体" panose="02010600040101010101" pitchFamily="2" charset="-122"/>
              <a:ea typeface="华文楷体" panose="02010600040101010101" pitchFamily="2" charset="-122"/>
            </a:endParaRPr>
          </a:p>
          <a:p>
            <a:r>
              <a:rPr lang="zh-CN" altLang="zh-CN" sz="2800" dirty="0" smtClean="0">
                <a:latin typeface="华文楷体" panose="02010600040101010101" pitchFamily="2" charset="-122"/>
                <a:ea typeface="华文楷体" panose="02010600040101010101" pitchFamily="2" charset="-122"/>
              </a:rPr>
              <a:t>可</a:t>
            </a:r>
            <a:r>
              <a:rPr lang="zh-CN" altLang="zh-CN" sz="2800" dirty="0">
                <a:latin typeface="华文楷体" panose="02010600040101010101" pitchFamily="2" charset="-122"/>
                <a:ea typeface="华文楷体" panose="02010600040101010101" pitchFamily="2" charset="-122"/>
              </a:rPr>
              <a:t>转债可视为普通债券与期权的投资组合，因此可转债的定价涉及到债券与期权的</a:t>
            </a:r>
            <a:r>
              <a:rPr lang="zh-CN" altLang="zh-CN" sz="2800">
                <a:latin typeface="华文楷体" panose="02010600040101010101" pitchFamily="2" charset="-122"/>
                <a:ea typeface="华文楷体" panose="02010600040101010101" pitchFamily="2" charset="-122"/>
              </a:rPr>
              <a:t>定价</a:t>
            </a:r>
            <a:r>
              <a:rPr lang="zh-CN" altLang="zh-CN" sz="2800" smtClean="0">
                <a:latin typeface="华文楷体" panose="02010600040101010101" pitchFamily="2" charset="-122"/>
                <a:ea typeface="华文楷体" panose="02010600040101010101" pitchFamily="2" charset="-122"/>
              </a:rPr>
              <a:t>。</a:t>
            </a:r>
            <a:endParaRPr lang="zh-CN" altLang="zh-CN" sz="2800" dirty="0">
              <a:latin typeface="华文楷体" panose="02010600040101010101" pitchFamily="2" charset="-122"/>
              <a:ea typeface="华文楷体" panose="02010600040101010101" pitchFamily="2" charset="-122"/>
            </a:endParaRPr>
          </a:p>
          <a:p>
            <a:endParaRPr lang="zh-CN" altLang="en-US" dirty="0"/>
          </a:p>
        </p:txBody>
      </p:sp>
      <p:sp>
        <p:nvSpPr>
          <p:cNvPr id="4" name="页脚占位符 3"/>
          <p:cNvSpPr>
            <a:spLocks noGrp="1"/>
          </p:cNvSpPr>
          <p:nvPr>
            <p:ph type="ftr" sz="quarter" idx="11"/>
          </p:nvPr>
        </p:nvSpPr>
        <p:spPr/>
        <p:txBody>
          <a:bodyPr/>
          <a:lstStyle/>
          <a:p>
            <a:pPr>
              <a:defRPr/>
            </a:pPr>
            <a:r>
              <a:rPr lang="zh-CN" altLang="en-US" smtClean="0"/>
              <a:t>第十六章 期权投资策略</a:t>
            </a:r>
            <a:endParaRPr lang="en-US" altLang="zh-CN"/>
          </a:p>
        </p:txBody>
      </p:sp>
      <p:sp>
        <p:nvSpPr>
          <p:cNvPr id="5" name="灯片编号占位符 4"/>
          <p:cNvSpPr>
            <a:spLocks noGrp="1"/>
          </p:cNvSpPr>
          <p:nvPr>
            <p:ph type="sldNum" sz="quarter" idx="12"/>
          </p:nvPr>
        </p:nvSpPr>
        <p:spPr/>
        <p:txBody>
          <a:bodyPr/>
          <a:lstStyle/>
          <a:p>
            <a:pPr>
              <a:defRPr/>
            </a:pPr>
            <a:fld id="{AD87F3F6-1AE5-4604-8228-9BEE101B7FC1}" type="slidenum">
              <a:rPr lang="en-US" altLang="en-US" smtClean="0"/>
              <a:pPr>
                <a:defRPr/>
              </a:pPr>
              <a:t>31</a:t>
            </a:fld>
            <a:endParaRPr lang="en-US" altLang="en-US"/>
          </a:p>
        </p:txBody>
      </p:sp>
    </p:spTree>
    <p:extLst>
      <p:ext uri="{BB962C8B-B14F-4D97-AF65-F5344CB8AC3E}">
        <p14:creationId xmlns:p14="http://schemas.microsoft.com/office/powerpoint/2010/main" val="3668508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4</a:t>
            </a:fld>
            <a:endParaRPr lang="en-US" altLang="en-US"/>
          </a:p>
        </p:txBody>
      </p:sp>
      <p:sp>
        <p:nvSpPr>
          <p:cNvPr id="7173" name="Rectangle 2"/>
          <p:cNvSpPr>
            <a:spLocks noGrp="1" noChangeArrowheads="1"/>
          </p:cNvSpPr>
          <p:nvPr>
            <p:ph type="title"/>
          </p:nvPr>
        </p:nvSpPr>
        <p:spPr>
          <a:xfrm>
            <a:off x="457200" y="296652"/>
            <a:ext cx="8543292" cy="938212"/>
          </a:xfrm>
        </p:spPr>
        <p:txBody>
          <a:bodyPr/>
          <a:lstStyle/>
          <a:p>
            <a:pPr eaLnBrk="1" hangingPunct="1"/>
            <a:r>
              <a:rPr lang="zh-CN" altLang="en-US" sz="3600" dirty="0" smtClean="0">
                <a:latin typeface="华文楷体" panose="02010600040101010101" pitchFamily="2" charset="-122"/>
                <a:ea typeface="华文楷体" panose="02010600040101010101" pitchFamily="2" charset="-122"/>
              </a:rPr>
              <a:t>（</a:t>
            </a:r>
            <a:r>
              <a:rPr lang="zh-CN" altLang="en-US" sz="3600" dirty="0">
                <a:latin typeface="华文楷体" panose="02010600040101010101" pitchFamily="2" charset="-122"/>
                <a:ea typeface="华文楷体" panose="02010600040101010101" pitchFamily="2" charset="-122"/>
              </a:rPr>
              <a:t>二）看跌期权多头与看跌期权空头</a:t>
            </a:r>
            <a:r>
              <a:rPr lang="en-US" altLang="zh-CN" sz="3600" dirty="0">
                <a:latin typeface="华文楷体" panose="02010600040101010101" pitchFamily="2" charset="-122"/>
                <a:ea typeface="华文楷体" panose="02010600040101010101" pitchFamily="2" charset="-122"/>
              </a:rPr>
              <a:t/>
            </a:r>
            <a:br>
              <a:rPr lang="en-US" altLang="zh-CN" sz="3600" dirty="0">
                <a:latin typeface="华文楷体" panose="02010600040101010101" pitchFamily="2" charset="-122"/>
                <a:ea typeface="华文楷体" panose="02010600040101010101" pitchFamily="2" charset="-122"/>
              </a:rPr>
            </a:b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grpSp>
        <p:nvGrpSpPr>
          <p:cNvPr id="7" name="组合 6"/>
          <p:cNvGrpSpPr>
            <a:grpSpLocks/>
          </p:cNvGrpSpPr>
          <p:nvPr/>
        </p:nvGrpSpPr>
        <p:grpSpPr bwMode="auto">
          <a:xfrm>
            <a:off x="683568" y="1952836"/>
            <a:ext cx="7848872" cy="3744416"/>
            <a:chOff x="0" y="0"/>
            <a:chExt cx="7568" cy="3211"/>
          </a:xfrm>
        </p:grpSpPr>
        <p:sp>
          <p:nvSpPr>
            <p:cNvPr id="8" name="AutoShape 210"/>
            <p:cNvSpPr>
              <a:spLocks noChangeAspect="1" noChangeArrowheads="1" noTextEdit="1"/>
            </p:cNvSpPr>
            <p:nvPr/>
          </p:nvSpPr>
          <p:spPr bwMode="auto">
            <a:xfrm>
              <a:off x="0" y="0"/>
              <a:ext cx="7568" cy="3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zh-CN" altLang="en-US"/>
            </a:p>
          </p:txBody>
        </p:sp>
        <p:cxnSp>
          <p:nvCxnSpPr>
            <p:cNvPr id="9" name="Line 211"/>
            <p:cNvCxnSpPr>
              <a:cxnSpLocks noChangeShapeType="1"/>
            </p:cNvCxnSpPr>
            <p:nvPr/>
          </p:nvCxnSpPr>
          <p:spPr bwMode="auto">
            <a:xfrm flipV="1">
              <a:off x="704" y="9"/>
              <a:ext cx="1" cy="274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0" name="Line 212"/>
            <p:cNvCxnSpPr>
              <a:cxnSpLocks noChangeShapeType="1"/>
            </p:cNvCxnSpPr>
            <p:nvPr/>
          </p:nvCxnSpPr>
          <p:spPr bwMode="auto">
            <a:xfrm>
              <a:off x="176" y="1839"/>
              <a:ext cx="3344"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1" name="Text Box 213"/>
            <p:cNvSpPr txBox="1">
              <a:spLocks noChangeArrowheads="1"/>
            </p:cNvSpPr>
            <p:nvPr/>
          </p:nvSpPr>
          <p:spPr bwMode="auto">
            <a:xfrm>
              <a:off x="0" y="161"/>
              <a:ext cx="704" cy="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6923" tIns="43462" rIns="86923" bIns="43462" anchor="t" anchorCtr="0" upright="1">
              <a:noAutofit/>
            </a:bodyPr>
            <a:lstStyle/>
            <a:p>
              <a:pPr algn="just">
                <a:spcAft>
                  <a:spcPts val="0"/>
                </a:spcAft>
              </a:pPr>
              <a:r>
                <a:rPr lang="zh-CN" sz="850">
                  <a:solidFill>
                    <a:srgbClr val="282828"/>
                  </a:solidFill>
                  <a:effectLst/>
                  <a:latin typeface="Verdana" panose="020B0604030504040204" pitchFamily="34" charset="0"/>
                  <a:ea typeface="宋体" panose="02010600030101010101" pitchFamily="2" charset="-122"/>
                  <a:cs typeface="Arial" panose="020B0604020202020204" pitchFamily="34" charset="0"/>
                </a:rPr>
                <a:t>损益</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cxnSp>
          <p:nvCxnSpPr>
            <p:cNvPr id="12" name="Line 214"/>
            <p:cNvCxnSpPr>
              <a:cxnSpLocks noChangeShapeType="1"/>
            </p:cNvCxnSpPr>
            <p:nvPr/>
          </p:nvCxnSpPr>
          <p:spPr bwMode="auto">
            <a:xfrm>
              <a:off x="2112" y="2296"/>
              <a:ext cx="88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3" name="Line 215"/>
            <p:cNvCxnSpPr>
              <a:cxnSpLocks noChangeShapeType="1"/>
            </p:cNvCxnSpPr>
            <p:nvPr/>
          </p:nvCxnSpPr>
          <p:spPr bwMode="auto">
            <a:xfrm flipH="1" flipV="1">
              <a:off x="880" y="924"/>
              <a:ext cx="1232" cy="137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4" name="Line 216"/>
            <p:cNvCxnSpPr>
              <a:cxnSpLocks noChangeShapeType="1"/>
            </p:cNvCxnSpPr>
            <p:nvPr/>
          </p:nvCxnSpPr>
          <p:spPr bwMode="auto">
            <a:xfrm>
              <a:off x="2112" y="1839"/>
              <a:ext cx="1" cy="457"/>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cxnSp>
        <p:sp>
          <p:nvSpPr>
            <p:cNvPr id="15" name="Text Box 217"/>
            <p:cNvSpPr txBox="1">
              <a:spLocks noChangeArrowheads="1"/>
            </p:cNvSpPr>
            <p:nvPr/>
          </p:nvSpPr>
          <p:spPr bwMode="auto">
            <a:xfrm>
              <a:off x="176" y="1991"/>
              <a:ext cx="704" cy="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6923" tIns="43462" rIns="86923" bIns="43462" anchor="t" anchorCtr="0" upright="1">
              <a:noAutofit/>
            </a:bodyPr>
            <a:lstStyle/>
            <a:p>
              <a:pPr algn="just">
                <a:spcAft>
                  <a:spcPts val="0"/>
                </a:spcAft>
              </a:pPr>
              <a:r>
                <a:rPr lang="zh-CN" sz="850">
                  <a:solidFill>
                    <a:srgbClr val="282828"/>
                  </a:solidFill>
                  <a:effectLst/>
                  <a:latin typeface="Verdana" panose="020B0604030504040204" pitchFamily="34" charset="0"/>
                  <a:ea typeface="宋体" panose="02010600030101010101" pitchFamily="2" charset="-122"/>
                  <a:cs typeface="Arial" panose="020B0604020202020204" pitchFamily="34" charset="0"/>
                </a:rPr>
                <a:t>－</a:t>
              </a:r>
              <a:r>
                <a:rPr lang="en-US" sz="850">
                  <a:solidFill>
                    <a:srgbClr val="282828"/>
                  </a:solidFill>
                  <a:effectLst/>
                  <a:latin typeface="Verdana" panose="020B0604030504040204" pitchFamily="34" charset="0"/>
                  <a:ea typeface="宋体" panose="02010600030101010101" pitchFamily="2" charset="-122"/>
                  <a:cs typeface="Arial" panose="020B0604020202020204" pitchFamily="34" charset="0"/>
                </a:rPr>
                <a:t>P</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16" name="Text Box 218"/>
            <p:cNvSpPr txBox="1">
              <a:spLocks noChangeArrowheads="1"/>
            </p:cNvSpPr>
            <p:nvPr/>
          </p:nvSpPr>
          <p:spPr bwMode="auto">
            <a:xfrm>
              <a:off x="1920" y="1351"/>
              <a:ext cx="575"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6923" tIns="43462" rIns="86923" bIns="43462" anchor="t" anchorCtr="0" upright="1">
              <a:noAutofit/>
            </a:bodyPr>
            <a:lstStyle/>
            <a:p>
              <a:pPr algn="just">
                <a:spcAft>
                  <a:spcPts val="0"/>
                </a:spcAft>
              </a:pPr>
              <a:r>
                <a:rPr lang="en-US" sz="850">
                  <a:solidFill>
                    <a:srgbClr val="282828"/>
                  </a:solidFill>
                  <a:effectLst/>
                  <a:latin typeface="Verdana" panose="020B0604030504040204" pitchFamily="34" charset="0"/>
                  <a:ea typeface="宋体" panose="02010600030101010101" pitchFamily="2" charset="-122"/>
                  <a:cs typeface="Arial" panose="020B0604020202020204" pitchFamily="34" charset="0"/>
                </a:rPr>
                <a:t>K</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17" name="Text Box 219"/>
            <p:cNvSpPr txBox="1">
              <a:spLocks noChangeArrowheads="1"/>
            </p:cNvSpPr>
            <p:nvPr/>
          </p:nvSpPr>
          <p:spPr bwMode="auto">
            <a:xfrm>
              <a:off x="2992" y="1839"/>
              <a:ext cx="528"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6923" tIns="43462" rIns="86923" bIns="43462" anchor="t" anchorCtr="0" upright="1">
              <a:noAutofit/>
            </a:bodyPr>
            <a:lstStyle/>
            <a:p>
              <a:pPr algn="just">
                <a:spcAft>
                  <a:spcPts val="0"/>
                </a:spcAft>
              </a:pPr>
              <a:r>
                <a:rPr lang="en-US" sz="850">
                  <a:solidFill>
                    <a:srgbClr val="282828"/>
                  </a:solidFill>
                  <a:effectLst/>
                  <a:latin typeface="Verdana" panose="020B0604030504040204" pitchFamily="34" charset="0"/>
                  <a:ea typeface="宋体" panose="02010600030101010101" pitchFamily="2" charset="-122"/>
                  <a:cs typeface="Arial" panose="020B0604020202020204" pitchFamily="34" charset="0"/>
                </a:rPr>
                <a:t>S</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18" name="Text Box 220"/>
            <p:cNvSpPr txBox="1">
              <a:spLocks noChangeArrowheads="1"/>
            </p:cNvSpPr>
            <p:nvPr/>
          </p:nvSpPr>
          <p:spPr bwMode="auto">
            <a:xfrm>
              <a:off x="704" y="2754"/>
              <a:ext cx="2464"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6923" tIns="43462" rIns="86923" bIns="43462" anchor="t" anchorCtr="0" upright="1">
              <a:noAutofit/>
            </a:bodyPr>
            <a:lstStyle/>
            <a:p>
              <a:pPr algn="just">
                <a:spcAft>
                  <a:spcPts val="0"/>
                </a:spcAft>
              </a:pPr>
              <a:r>
                <a:rPr lang="zh-CN" sz="850">
                  <a:solidFill>
                    <a:srgbClr val="282828"/>
                  </a:solidFill>
                  <a:effectLst/>
                  <a:latin typeface="Verdana" panose="020B0604030504040204" pitchFamily="34" charset="0"/>
                  <a:ea typeface="宋体" panose="02010600030101010101" pitchFamily="2" charset="-122"/>
                  <a:cs typeface="Arial" panose="020B0604020202020204" pitchFamily="34" charset="0"/>
                </a:rPr>
                <a:t>（</a:t>
              </a:r>
              <a:r>
                <a:rPr lang="en-US" sz="850">
                  <a:solidFill>
                    <a:srgbClr val="282828"/>
                  </a:solidFill>
                  <a:effectLst/>
                  <a:latin typeface="Verdana" panose="020B0604030504040204" pitchFamily="34" charset="0"/>
                  <a:ea typeface="宋体" panose="02010600030101010101" pitchFamily="2" charset="-122"/>
                  <a:cs typeface="Arial" panose="020B0604020202020204" pitchFamily="34" charset="0"/>
                </a:rPr>
                <a:t>a</a:t>
              </a:r>
              <a:r>
                <a:rPr lang="zh-CN" sz="850">
                  <a:solidFill>
                    <a:srgbClr val="282828"/>
                  </a:solidFill>
                  <a:effectLst/>
                  <a:latin typeface="Verdana" panose="020B0604030504040204" pitchFamily="34" charset="0"/>
                  <a:ea typeface="宋体" panose="02010600030101010101" pitchFamily="2" charset="-122"/>
                  <a:cs typeface="Arial" panose="020B0604020202020204" pitchFamily="34" charset="0"/>
                </a:rPr>
                <a:t>）看跌期权多头</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cxnSp>
          <p:nvCxnSpPr>
            <p:cNvPr id="19" name="Line 221"/>
            <p:cNvCxnSpPr>
              <a:cxnSpLocks noChangeShapeType="1"/>
            </p:cNvCxnSpPr>
            <p:nvPr/>
          </p:nvCxnSpPr>
          <p:spPr bwMode="auto">
            <a:xfrm flipV="1">
              <a:off x="4752" y="9"/>
              <a:ext cx="1" cy="2745"/>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0" name="Line 222"/>
            <p:cNvCxnSpPr>
              <a:cxnSpLocks noChangeShapeType="1"/>
            </p:cNvCxnSpPr>
            <p:nvPr/>
          </p:nvCxnSpPr>
          <p:spPr bwMode="auto">
            <a:xfrm>
              <a:off x="4224" y="1839"/>
              <a:ext cx="3344"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21" name="Text Box 223"/>
            <p:cNvSpPr txBox="1">
              <a:spLocks noChangeArrowheads="1"/>
            </p:cNvSpPr>
            <p:nvPr/>
          </p:nvSpPr>
          <p:spPr bwMode="auto">
            <a:xfrm>
              <a:off x="4048" y="168"/>
              <a:ext cx="704"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6923" tIns="43462" rIns="86923" bIns="43462" anchor="t" anchorCtr="0" upright="1">
              <a:noAutofit/>
            </a:bodyPr>
            <a:lstStyle/>
            <a:p>
              <a:pPr algn="just">
                <a:spcAft>
                  <a:spcPts val="0"/>
                </a:spcAft>
              </a:pPr>
              <a:r>
                <a:rPr lang="zh-CN" sz="850">
                  <a:solidFill>
                    <a:srgbClr val="282828"/>
                  </a:solidFill>
                  <a:effectLst/>
                  <a:latin typeface="Verdana" panose="020B0604030504040204" pitchFamily="34" charset="0"/>
                  <a:ea typeface="宋体" panose="02010600030101010101" pitchFamily="2" charset="-122"/>
                  <a:cs typeface="Arial" panose="020B0604020202020204" pitchFamily="34" charset="0"/>
                </a:rPr>
                <a:t>损益</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cxnSp>
          <p:nvCxnSpPr>
            <p:cNvPr id="22" name="Line 224"/>
            <p:cNvCxnSpPr>
              <a:cxnSpLocks noChangeShapeType="1"/>
            </p:cNvCxnSpPr>
            <p:nvPr/>
          </p:nvCxnSpPr>
          <p:spPr bwMode="auto">
            <a:xfrm>
              <a:off x="5632" y="1381"/>
              <a:ext cx="88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3" name="Line 225"/>
            <p:cNvCxnSpPr>
              <a:cxnSpLocks noChangeShapeType="1"/>
            </p:cNvCxnSpPr>
            <p:nvPr/>
          </p:nvCxnSpPr>
          <p:spPr bwMode="auto">
            <a:xfrm flipV="1">
              <a:off x="4928" y="1381"/>
              <a:ext cx="704" cy="10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4" name="Line 226"/>
            <p:cNvCxnSpPr>
              <a:cxnSpLocks noChangeShapeType="1"/>
            </p:cNvCxnSpPr>
            <p:nvPr/>
          </p:nvCxnSpPr>
          <p:spPr bwMode="auto">
            <a:xfrm>
              <a:off x="5632" y="1381"/>
              <a:ext cx="1" cy="458"/>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cxnSp>
        <p:sp>
          <p:nvSpPr>
            <p:cNvPr id="25" name="Text Box 227"/>
            <p:cNvSpPr txBox="1">
              <a:spLocks noChangeArrowheads="1"/>
            </p:cNvSpPr>
            <p:nvPr/>
          </p:nvSpPr>
          <p:spPr bwMode="auto">
            <a:xfrm>
              <a:off x="4224" y="1076"/>
              <a:ext cx="704" cy="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6923" tIns="43462" rIns="86923" bIns="43462" anchor="t" anchorCtr="0" upright="1">
              <a:noAutofit/>
            </a:bodyPr>
            <a:lstStyle/>
            <a:p>
              <a:pPr algn="just">
                <a:spcAft>
                  <a:spcPts val="0"/>
                </a:spcAft>
              </a:pPr>
              <a:r>
                <a:rPr lang="en-US" sz="850">
                  <a:solidFill>
                    <a:srgbClr val="282828"/>
                  </a:solidFill>
                  <a:effectLst/>
                  <a:latin typeface="Verdana" panose="020B0604030504040204" pitchFamily="34" charset="0"/>
                  <a:ea typeface="宋体" panose="02010600030101010101" pitchFamily="2" charset="-122"/>
                  <a:cs typeface="Arial" panose="020B0604020202020204" pitchFamily="34" charset="0"/>
                </a:rPr>
                <a:t>P</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26" name="Text Box 228"/>
            <p:cNvSpPr txBox="1">
              <a:spLocks noChangeArrowheads="1"/>
            </p:cNvSpPr>
            <p:nvPr/>
          </p:nvSpPr>
          <p:spPr bwMode="auto">
            <a:xfrm>
              <a:off x="5380" y="1839"/>
              <a:ext cx="586"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6923" tIns="43462" rIns="86923" bIns="43462" anchor="t" anchorCtr="0" upright="1">
              <a:noAutofit/>
            </a:bodyPr>
            <a:lstStyle/>
            <a:p>
              <a:pPr algn="just">
                <a:spcAft>
                  <a:spcPts val="0"/>
                </a:spcAft>
              </a:pPr>
              <a:r>
                <a:rPr lang="en-US" sz="850">
                  <a:solidFill>
                    <a:srgbClr val="282828"/>
                  </a:solidFill>
                  <a:effectLst/>
                  <a:latin typeface="Verdana" panose="020B0604030504040204" pitchFamily="34" charset="0"/>
                  <a:ea typeface="宋体" panose="02010600030101010101" pitchFamily="2" charset="-122"/>
                  <a:cs typeface="Arial" panose="020B0604020202020204" pitchFamily="34" charset="0"/>
                </a:rPr>
                <a:t>K</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27" name="Text Box 229"/>
            <p:cNvSpPr txBox="1">
              <a:spLocks noChangeArrowheads="1"/>
            </p:cNvSpPr>
            <p:nvPr/>
          </p:nvSpPr>
          <p:spPr bwMode="auto">
            <a:xfrm>
              <a:off x="7040" y="1839"/>
              <a:ext cx="528"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6923" tIns="43462" rIns="86923" bIns="43462" anchor="t" anchorCtr="0" upright="1">
              <a:noAutofit/>
            </a:bodyPr>
            <a:lstStyle/>
            <a:p>
              <a:pPr algn="just">
                <a:spcAft>
                  <a:spcPts val="0"/>
                </a:spcAft>
              </a:pPr>
              <a:r>
                <a:rPr lang="en-US" sz="850">
                  <a:solidFill>
                    <a:srgbClr val="282828"/>
                  </a:solidFill>
                  <a:effectLst/>
                  <a:latin typeface="Verdana" panose="020B0604030504040204" pitchFamily="34" charset="0"/>
                  <a:ea typeface="宋体" panose="02010600030101010101" pitchFamily="2" charset="-122"/>
                  <a:cs typeface="Arial" panose="020B0604020202020204" pitchFamily="34" charset="0"/>
                </a:rPr>
                <a:t>S</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28" name="Text Box 230"/>
            <p:cNvSpPr txBox="1">
              <a:spLocks noChangeArrowheads="1"/>
            </p:cNvSpPr>
            <p:nvPr/>
          </p:nvSpPr>
          <p:spPr bwMode="auto">
            <a:xfrm>
              <a:off x="4752" y="2754"/>
              <a:ext cx="2464" cy="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6923" tIns="43462" rIns="86923" bIns="43462" anchor="t" anchorCtr="0" upright="1">
              <a:noAutofit/>
            </a:bodyPr>
            <a:lstStyle/>
            <a:p>
              <a:pPr algn="just">
                <a:spcAft>
                  <a:spcPts val="0"/>
                </a:spcAft>
              </a:pPr>
              <a:r>
                <a:rPr lang="zh-CN" sz="850">
                  <a:solidFill>
                    <a:srgbClr val="282828"/>
                  </a:solidFill>
                  <a:effectLst/>
                  <a:latin typeface="Verdana" panose="020B0604030504040204" pitchFamily="34" charset="0"/>
                  <a:ea typeface="宋体" panose="02010600030101010101" pitchFamily="2" charset="-122"/>
                  <a:cs typeface="Arial" panose="020B0604020202020204" pitchFamily="34" charset="0"/>
                </a:rPr>
                <a:t>（</a:t>
              </a:r>
              <a:r>
                <a:rPr lang="en-US" sz="850">
                  <a:solidFill>
                    <a:srgbClr val="282828"/>
                  </a:solidFill>
                  <a:effectLst/>
                  <a:latin typeface="Verdana" panose="020B0604030504040204" pitchFamily="34" charset="0"/>
                  <a:ea typeface="宋体" panose="02010600030101010101" pitchFamily="2" charset="-122"/>
                  <a:cs typeface="Arial" panose="020B0604020202020204" pitchFamily="34" charset="0"/>
                </a:rPr>
                <a:t>b</a:t>
              </a:r>
              <a:r>
                <a:rPr lang="zh-CN" sz="850">
                  <a:solidFill>
                    <a:srgbClr val="282828"/>
                  </a:solidFill>
                  <a:effectLst/>
                  <a:latin typeface="Verdana" panose="020B0604030504040204" pitchFamily="34" charset="0"/>
                  <a:ea typeface="宋体" panose="02010600030101010101" pitchFamily="2" charset="-122"/>
                  <a:cs typeface="Arial" panose="020B0604020202020204" pitchFamily="34" charset="0"/>
                </a:rPr>
                <a:t>）看跌期权空头</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29" name="Text Box 231"/>
            <p:cNvSpPr txBox="1">
              <a:spLocks noChangeArrowheads="1"/>
            </p:cNvSpPr>
            <p:nvPr/>
          </p:nvSpPr>
          <p:spPr bwMode="auto">
            <a:xfrm>
              <a:off x="1232" y="1839"/>
              <a:ext cx="704"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6923" tIns="43462" rIns="86923" bIns="43462" anchor="t" anchorCtr="0" upright="1">
              <a:noAutofit/>
            </a:bodyPr>
            <a:lstStyle/>
            <a:p>
              <a:pPr algn="just">
                <a:spcAft>
                  <a:spcPts val="0"/>
                </a:spcAft>
              </a:pPr>
              <a:r>
                <a:rPr lang="en-US" sz="850">
                  <a:solidFill>
                    <a:srgbClr val="282828"/>
                  </a:solidFill>
                  <a:effectLst/>
                  <a:latin typeface="Verdana" panose="020B0604030504040204" pitchFamily="34" charset="0"/>
                  <a:ea typeface="宋体" panose="02010600030101010101" pitchFamily="2" charset="-122"/>
                  <a:cs typeface="Arial" panose="020B0604020202020204" pitchFamily="34" charset="0"/>
                </a:rPr>
                <a:t>K</a:t>
              </a:r>
              <a:r>
                <a:rPr lang="zh-CN" sz="850">
                  <a:solidFill>
                    <a:srgbClr val="282828"/>
                  </a:solidFill>
                  <a:effectLst/>
                  <a:latin typeface="Verdana" panose="020B0604030504040204" pitchFamily="34" charset="0"/>
                  <a:ea typeface="宋体" panose="02010600030101010101" pitchFamily="2" charset="-122"/>
                  <a:cs typeface="Arial" panose="020B0604020202020204" pitchFamily="34" charset="0"/>
                </a:rPr>
                <a:t>－</a:t>
              </a:r>
              <a:r>
                <a:rPr lang="en-US" sz="850">
                  <a:solidFill>
                    <a:srgbClr val="282828"/>
                  </a:solidFill>
                  <a:effectLst/>
                  <a:latin typeface="Verdana" panose="020B0604030504040204" pitchFamily="34" charset="0"/>
                  <a:ea typeface="宋体" panose="02010600030101010101" pitchFamily="2" charset="-122"/>
                  <a:cs typeface="Arial" panose="020B0604020202020204" pitchFamily="34" charset="0"/>
                </a:rPr>
                <a:t>P</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30" name="Text Box 232"/>
            <p:cNvSpPr txBox="1">
              <a:spLocks noChangeArrowheads="1"/>
            </p:cNvSpPr>
            <p:nvPr/>
          </p:nvSpPr>
          <p:spPr bwMode="auto">
            <a:xfrm>
              <a:off x="4752" y="1463"/>
              <a:ext cx="704" cy="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86923" tIns="43462" rIns="86923" bIns="43462" anchor="t" anchorCtr="0" upright="1">
              <a:noAutofit/>
            </a:bodyPr>
            <a:lstStyle/>
            <a:p>
              <a:pPr algn="just">
                <a:spcAft>
                  <a:spcPts val="0"/>
                </a:spcAft>
              </a:pPr>
              <a:r>
                <a:rPr lang="en-US" sz="850">
                  <a:solidFill>
                    <a:srgbClr val="282828"/>
                  </a:solidFill>
                  <a:effectLst/>
                  <a:latin typeface="Verdana" panose="020B0604030504040204" pitchFamily="34" charset="0"/>
                  <a:ea typeface="宋体" panose="02010600030101010101" pitchFamily="2" charset="-122"/>
                  <a:cs typeface="Arial" panose="020B0604020202020204" pitchFamily="34" charset="0"/>
                </a:rPr>
                <a:t>K</a:t>
              </a:r>
              <a:r>
                <a:rPr lang="zh-CN" sz="850">
                  <a:solidFill>
                    <a:srgbClr val="282828"/>
                  </a:solidFill>
                  <a:effectLst/>
                  <a:latin typeface="Verdana" panose="020B0604030504040204" pitchFamily="34" charset="0"/>
                  <a:ea typeface="宋体" panose="02010600030101010101" pitchFamily="2" charset="-122"/>
                  <a:cs typeface="Arial" panose="020B0604020202020204" pitchFamily="34" charset="0"/>
                </a:rPr>
                <a:t>－</a:t>
              </a:r>
              <a:r>
                <a:rPr lang="en-US" sz="850">
                  <a:solidFill>
                    <a:srgbClr val="282828"/>
                  </a:solidFill>
                  <a:effectLst/>
                  <a:latin typeface="Verdana" panose="020B0604030504040204" pitchFamily="34" charset="0"/>
                  <a:ea typeface="宋体" panose="02010600030101010101" pitchFamily="2" charset="-122"/>
                  <a:cs typeface="Arial" panose="020B0604020202020204" pitchFamily="34" charset="0"/>
                </a:rPr>
                <a:t>P</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grpSp>
    </p:spTree>
    <p:extLst>
      <p:ext uri="{BB962C8B-B14F-4D97-AF65-F5344CB8AC3E}">
        <p14:creationId xmlns:p14="http://schemas.microsoft.com/office/powerpoint/2010/main" val="39530226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5</a:t>
            </a:fld>
            <a:endParaRPr lang="en-US" altLang="en-US"/>
          </a:p>
        </p:txBody>
      </p:sp>
      <p:sp>
        <p:nvSpPr>
          <p:cNvPr id="7173" name="Rectangle 2"/>
          <p:cNvSpPr>
            <a:spLocks noGrp="1" noChangeArrowheads="1"/>
          </p:cNvSpPr>
          <p:nvPr>
            <p:ph type="title"/>
          </p:nvPr>
        </p:nvSpPr>
        <p:spPr>
          <a:xfrm>
            <a:off x="457200" y="296652"/>
            <a:ext cx="8229600" cy="938212"/>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二、单一</a:t>
            </a:r>
            <a:r>
              <a:rPr lang="zh-CN" altLang="en-US" sz="3600" dirty="0" smtClean="0">
                <a:latin typeface="华文楷体" panose="02010600040101010101" pitchFamily="2" charset="-122"/>
                <a:ea typeface="华文楷体" panose="02010600040101010101" pitchFamily="2" charset="-122"/>
              </a:rPr>
              <a:t>期权与股票的组合策略</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7" name="Rectangle 3"/>
          <p:cNvSpPr txBox="1">
            <a:spLocks noChangeArrowheads="1"/>
          </p:cNvSpPr>
          <p:nvPr/>
        </p:nvSpPr>
        <p:spPr bwMode="auto">
          <a:xfrm>
            <a:off x="446059" y="1088740"/>
            <a:ext cx="8229600" cy="5480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zh-CN" altLang="en-US" sz="2800" dirty="0" smtClean="0">
                <a:latin typeface="华文楷体" panose="02010600040101010101" pitchFamily="2" charset="-122"/>
                <a:ea typeface="华文楷体" panose="02010600040101010101" pitchFamily="2" charset="-122"/>
              </a:rPr>
              <a:t>股票多头与看跌期权多头的组合（保护性看跌期权）</a:t>
            </a:r>
            <a:endParaRPr lang="en-US" altLang="zh-CN" sz="2800" dirty="0" smtClean="0">
              <a:latin typeface="华文楷体" panose="02010600040101010101" pitchFamily="2" charset="-122"/>
              <a:ea typeface="华文楷体" panose="02010600040101010101" pitchFamily="2" charset="-122"/>
            </a:endParaRPr>
          </a:p>
        </p:txBody>
      </p:sp>
      <p:grpSp>
        <p:nvGrpSpPr>
          <p:cNvPr id="8" name="组合 7"/>
          <p:cNvGrpSpPr>
            <a:grpSpLocks/>
          </p:cNvGrpSpPr>
          <p:nvPr/>
        </p:nvGrpSpPr>
        <p:grpSpPr bwMode="auto">
          <a:xfrm>
            <a:off x="863588" y="1916832"/>
            <a:ext cx="7823211" cy="3950264"/>
            <a:chOff x="0" y="0"/>
            <a:chExt cx="8760" cy="3744"/>
          </a:xfrm>
        </p:grpSpPr>
        <p:sp>
          <p:nvSpPr>
            <p:cNvPr id="9" name="AutoShape 188"/>
            <p:cNvSpPr>
              <a:spLocks noChangeAspect="1" noChangeArrowheads="1" noTextEdit="1"/>
            </p:cNvSpPr>
            <p:nvPr/>
          </p:nvSpPr>
          <p:spPr bwMode="auto">
            <a:xfrm>
              <a:off x="0" y="0"/>
              <a:ext cx="8100" cy="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zh-CN" altLang="en-US"/>
            </a:p>
          </p:txBody>
        </p:sp>
        <p:cxnSp>
          <p:nvCxnSpPr>
            <p:cNvPr id="10" name="Line 189"/>
            <p:cNvCxnSpPr>
              <a:cxnSpLocks noChangeShapeType="1"/>
            </p:cNvCxnSpPr>
            <p:nvPr/>
          </p:nvCxnSpPr>
          <p:spPr bwMode="auto">
            <a:xfrm flipV="1">
              <a:off x="900" y="156"/>
              <a:ext cx="1" cy="2964"/>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11" name="Line 190"/>
            <p:cNvCxnSpPr>
              <a:cxnSpLocks noChangeShapeType="1"/>
            </p:cNvCxnSpPr>
            <p:nvPr/>
          </p:nvCxnSpPr>
          <p:spPr bwMode="auto">
            <a:xfrm>
              <a:off x="180" y="2184"/>
              <a:ext cx="3420"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12" name="Text Box 191"/>
            <p:cNvSpPr txBox="1">
              <a:spLocks noChangeArrowheads="1"/>
            </p:cNvSpPr>
            <p:nvPr/>
          </p:nvSpPr>
          <p:spPr bwMode="auto">
            <a:xfrm>
              <a:off x="180" y="468"/>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zh-CN" sz="900">
                  <a:solidFill>
                    <a:srgbClr val="282828"/>
                  </a:solidFill>
                  <a:effectLst/>
                  <a:latin typeface="Verdana" panose="020B0604030504040204" pitchFamily="34" charset="0"/>
                  <a:ea typeface="宋体" panose="02010600030101010101" pitchFamily="2" charset="-122"/>
                  <a:cs typeface="Arial" panose="020B0604020202020204" pitchFamily="34" charset="0"/>
                </a:rPr>
                <a:t>损益</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cxnSp>
          <p:nvCxnSpPr>
            <p:cNvPr id="13" name="Line 192"/>
            <p:cNvCxnSpPr>
              <a:cxnSpLocks noChangeShapeType="1"/>
            </p:cNvCxnSpPr>
            <p:nvPr/>
          </p:nvCxnSpPr>
          <p:spPr bwMode="auto">
            <a:xfrm>
              <a:off x="1980" y="2652"/>
              <a:ext cx="90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4" name="Line 193"/>
            <p:cNvCxnSpPr>
              <a:cxnSpLocks noChangeShapeType="1"/>
            </p:cNvCxnSpPr>
            <p:nvPr/>
          </p:nvCxnSpPr>
          <p:spPr bwMode="auto">
            <a:xfrm flipH="1" flipV="1">
              <a:off x="1080" y="1560"/>
              <a:ext cx="900" cy="109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5" name="Line 194"/>
            <p:cNvCxnSpPr>
              <a:cxnSpLocks noChangeShapeType="1"/>
            </p:cNvCxnSpPr>
            <p:nvPr/>
          </p:nvCxnSpPr>
          <p:spPr bwMode="auto">
            <a:xfrm>
              <a:off x="1980" y="2184"/>
              <a:ext cx="1" cy="468"/>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cxnSp>
        <p:sp>
          <p:nvSpPr>
            <p:cNvPr id="16" name="Text Box 195"/>
            <p:cNvSpPr txBox="1">
              <a:spLocks noChangeArrowheads="1"/>
            </p:cNvSpPr>
            <p:nvPr/>
          </p:nvSpPr>
          <p:spPr bwMode="auto">
            <a:xfrm>
              <a:off x="1800" y="936"/>
              <a:ext cx="1482"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zh-CN" sz="900">
                  <a:solidFill>
                    <a:srgbClr val="282828"/>
                  </a:solidFill>
                  <a:effectLst/>
                  <a:latin typeface="Verdana" panose="020B0604030504040204" pitchFamily="34" charset="0"/>
                  <a:ea typeface="宋体" panose="02010600030101010101" pitchFamily="2" charset="-122"/>
                  <a:cs typeface="Arial" panose="020B0604020202020204" pitchFamily="34" charset="0"/>
                </a:rPr>
                <a:t>股票多头</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17" name="Text Box 196"/>
            <p:cNvSpPr txBox="1">
              <a:spLocks noChangeArrowheads="1"/>
            </p:cNvSpPr>
            <p:nvPr/>
          </p:nvSpPr>
          <p:spPr bwMode="auto">
            <a:xfrm>
              <a:off x="2340" y="2652"/>
              <a:ext cx="144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zh-CN" sz="900">
                  <a:solidFill>
                    <a:srgbClr val="282828"/>
                  </a:solidFill>
                  <a:effectLst/>
                  <a:latin typeface="Verdana" panose="020B0604030504040204" pitchFamily="34" charset="0"/>
                  <a:ea typeface="宋体" panose="02010600030101010101" pitchFamily="2" charset="-122"/>
                  <a:cs typeface="Arial" panose="020B0604020202020204" pitchFamily="34" charset="0"/>
                </a:rPr>
                <a:t>看跌期权多头</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18" name="Text Box 197"/>
            <p:cNvSpPr txBox="1">
              <a:spLocks noChangeArrowheads="1"/>
            </p:cNvSpPr>
            <p:nvPr/>
          </p:nvSpPr>
          <p:spPr bwMode="auto">
            <a:xfrm>
              <a:off x="7200" y="2184"/>
              <a:ext cx="540" cy="6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en-US" sz="900">
                  <a:solidFill>
                    <a:srgbClr val="282828"/>
                  </a:solidFill>
                  <a:effectLst/>
                  <a:latin typeface="Verdana" panose="020B0604030504040204" pitchFamily="34" charset="0"/>
                  <a:ea typeface="宋体" panose="02010600030101010101" pitchFamily="2" charset="-122"/>
                  <a:cs typeface="Arial" panose="020B0604020202020204" pitchFamily="34" charset="0"/>
                </a:rPr>
                <a:t>S</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19" name="Text Box 198"/>
            <p:cNvSpPr txBox="1">
              <a:spLocks noChangeArrowheads="1"/>
            </p:cNvSpPr>
            <p:nvPr/>
          </p:nvSpPr>
          <p:spPr bwMode="auto">
            <a:xfrm>
              <a:off x="1620" y="2964"/>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zh-CN" sz="900">
                  <a:solidFill>
                    <a:srgbClr val="282828"/>
                  </a:solidFill>
                  <a:effectLst/>
                  <a:latin typeface="Verdana" panose="020B0604030504040204" pitchFamily="34" charset="0"/>
                  <a:ea typeface="宋体" panose="02010600030101010101" pitchFamily="2" charset="-122"/>
                  <a:cs typeface="Arial" panose="020B0604020202020204" pitchFamily="34" charset="0"/>
                </a:rPr>
                <a:t>（</a:t>
              </a:r>
              <a:r>
                <a:rPr lang="en-US" sz="900">
                  <a:solidFill>
                    <a:srgbClr val="282828"/>
                  </a:solidFill>
                  <a:effectLst/>
                  <a:latin typeface="Verdana" panose="020B0604030504040204" pitchFamily="34" charset="0"/>
                  <a:ea typeface="宋体" panose="02010600030101010101" pitchFamily="2" charset="-122"/>
                  <a:cs typeface="Arial" panose="020B0604020202020204" pitchFamily="34" charset="0"/>
                </a:rPr>
                <a:t>a</a:t>
              </a:r>
              <a:r>
                <a:rPr lang="zh-CN" sz="900">
                  <a:solidFill>
                    <a:srgbClr val="282828"/>
                  </a:solidFill>
                  <a:effectLst/>
                  <a:latin typeface="Verdana" panose="020B0604030504040204" pitchFamily="34" charset="0"/>
                  <a:ea typeface="宋体" panose="02010600030101010101" pitchFamily="2" charset="-122"/>
                  <a:cs typeface="Arial" panose="020B0604020202020204" pitchFamily="34" charset="0"/>
                </a:rPr>
                <a:t>）</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20" name="Text Box 199"/>
            <p:cNvSpPr txBox="1">
              <a:spLocks noChangeArrowheads="1"/>
            </p:cNvSpPr>
            <p:nvPr/>
          </p:nvSpPr>
          <p:spPr bwMode="auto">
            <a:xfrm>
              <a:off x="5940" y="2964"/>
              <a:ext cx="90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zh-CN" sz="900">
                  <a:solidFill>
                    <a:srgbClr val="282828"/>
                  </a:solidFill>
                  <a:effectLst/>
                  <a:latin typeface="Verdana" panose="020B0604030504040204" pitchFamily="34" charset="0"/>
                  <a:ea typeface="宋体" panose="02010600030101010101" pitchFamily="2" charset="-122"/>
                  <a:cs typeface="Arial" panose="020B0604020202020204" pitchFamily="34" charset="0"/>
                </a:rPr>
                <a:t>（</a:t>
              </a:r>
              <a:r>
                <a:rPr lang="en-US" sz="900">
                  <a:solidFill>
                    <a:srgbClr val="282828"/>
                  </a:solidFill>
                  <a:effectLst/>
                  <a:latin typeface="Verdana" panose="020B0604030504040204" pitchFamily="34" charset="0"/>
                  <a:ea typeface="宋体" panose="02010600030101010101" pitchFamily="2" charset="-122"/>
                  <a:cs typeface="Arial" panose="020B0604020202020204" pitchFamily="34" charset="0"/>
                </a:rPr>
                <a:t>b</a:t>
              </a:r>
              <a:r>
                <a:rPr lang="zh-CN" sz="900">
                  <a:solidFill>
                    <a:srgbClr val="282828"/>
                  </a:solidFill>
                  <a:effectLst/>
                  <a:latin typeface="Verdana" panose="020B0604030504040204" pitchFamily="34" charset="0"/>
                  <a:ea typeface="宋体" panose="02010600030101010101" pitchFamily="2" charset="-122"/>
                  <a:cs typeface="Arial" panose="020B0604020202020204" pitchFamily="34" charset="0"/>
                </a:rPr>
                <a:t>）</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cxnSp>
          <p:nvCxnSpPr>
            <p:cNvPr id="21" name="Line 200"/>
            <p:cNvCxnSpPr>
              <a:cxnSpLocks noChangeShapeType="1"/>
            </p:cNvCxnSpPr>
            <p:nvPr/>
          </p:nvCxnSpPr>
          <p:spPr bwMode="auto">
            <a:xfrm>
              <a:off x="4140" y="2184"/>
              <a:ext cx="3420"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2" name="Line 201"/>
            <p:cNvCxnSpPr>
              <a:cxnSpLocks noChangeShapeType="1"/>
            </p:cNvCxnSpPr>
            <p:nvPr/>
          </p:nvCxnSpPr>
          <p:spPr bwMode="auto">
            <a:xfrm flipV="1">
              <a:off x="5040" y="156"/>
              <a:ext cx="1" cy="3068"/>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3" name="Line 202"/>
            <p:cNvCxnSpPr>
              <a:cxnSpLocks noChangeShapeType="1"/>
            </p:cNvCxnSpPr>
            <p:nvPr/>
          </p:nvCxnSpPr>
          <p:spPr bwMode="auto">
            <a:xfrm>
              <a:off x="5040" y="2652"/>
              <a:ext cx="90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sp>
          <p:nvSpPr>
            <p:cNvPr id="24" name="Text Box 203"/>
            <p:cNvSpPr txBox="1">
              <a:spLocks noChangeArrowheads="1"/>
            </p:cNvSpPr>
            <p:nvPr/>
          </p:nvSpPr>
          <p:spPr bwMode="auto">
            <a:xfrm>
              <a:off x="5880" y="646"/>
              <a:ext cx="2880"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zh-CN" sz="900">
                  <a:solidFill>
                    <a:srgbClr val="282828"/>
                  </a:solidFill>
                  <a:effectLst/>
                  <a:latin typeface="Verdana" panose="020B0604030504040204" pitchFamily="34" charset="0"/>
                  <a:ea typeface="宋体" panose="02010600030101010101" pitchFamily="2" charset="-122"/>
                  <a:cs typeface="Arial" panose="020B0604020202020204" pitchFamily="34" charset="0"/>
                </a:rPr>
                <a:t>股票多头与看涨期权多头的组合</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cxnSp>
          <p:nvCxnSpPr>
            <p:cNvPr id="25" name="Line 204"/>
            <p:cNvCxnSpPr>
              <a:cxnSpLocks noChangeShapeType="1"/>
            </p:cNvCxnSpPr>
            <p:nvPr/>
          </p:nvCxnSpPr>
          <p:spPr bwMode="auto">
            <a:xfrm flipV="1">
              <a:off x="5940" y="1092"/>
              <a:ext cx="1440" cy="15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26" name="Line 205"/>
            <p:cNvCxnSpPr>
              <a:cxnSpLocks noChangeShapeType="1"/>
            </p:cNvCxnSpPr>
            <p:nvPr/>
          </p:nvCxnSpPr>
          <p:spPr bwMode="auto">
            <a:xfrm>
              <a:off x="5940" y="2184"/>
              <a:ext cx="1" cy="468"/>
            </a:xfrm>
            <a:prstGeom prst="line">
              <a:avLst/>
            </a:prstGeom>
            <a:noFill/>
            <a:ln w="9525" cap="rnd">
              <a:solidFill>
                <a:srgbClr val="000000"/>
              </a:solidFill>
              <a:prstDash val="sysDot"/>
              <a:round/>
              <a:headEnd/>
              <a:tailEnd/>
            </a:ln>
            <a:extLst>
              <a:ext uri="{909E8E84-426E-40DD-AFC4-6F175D3DCCD1}">
                <a14:hiddenFill xmlns:a14="http://schemas.microsoft.com/office/drawing/2010/main">
                  <a:noFill/>
                </a14:hiddenFill>
              </a:ext>
            </a:extLst>
          </p:spPr>
        </p:cxnSp>
        <p:sp>
          <p:nvSpPr>
            <p:cNvPr id="27" name="Text Box 206"/>
            <p:cNvSpPr txBox="1">
              <a:spLocks noChangeArrowheads="1"/>
            </p:cNvSpPr>
            <p:nvPr/>
          </p:nvSpPr>
          <p:spPr bwMode="auto">
            <a:xfrm>
              <a:off x="5580" y="1716"/>
              <a:ext cx="540" cy="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en-US" sz="900">
                  <a:solidFill>
                    <a:srgbClr val="282828"/>
                  </a:solidFill>
                  <a:effectLst/>
                  <a:latin typeface="Verdana" panose="020B0604030504040204" pitchFamily="34" charset="0"/>
                  <a:ea typeface="宋体" panose="02010600030101010101" pitchFamily="2" charset="-122"/>
                  <a:cs typeface="Arial" panose="020B0604020202020204" pitchFamily="34" charset="0"/>
                </a:rPr>
                <a:t>K</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
          <p:nvSpPr>
            <p:cNvPr id="28" name="Text Box 207"/>
            <p:cNvSpPr txBox="1">
              <a:spLocks noChangeArrowheads="1"/>
            </p:cNvSpPr>
            <p:nvPr/>
          </p:nvSpPr>
          <p:spPr bwMode="auto">
            <a:xfrm>
              <a:off x="4320" y="468"/>
              <a:ext cx="958" cy="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algn="just">
                <a:spcAft>
                  <a:spcPts val="0"/>
                </a:spcAft>
              </a:pPr>
              <a:r>
                <a:rPr lang="zh-CN" sz="900">
                  <a:solidFill>
                    <a:srgbClr val="282828"/>
                  </a:solidFill>
                  <a:effectLst/>
                  <a:latin typeface="Verdana" panose="020B0604030504040204" pitchFamily="34" charset="0"/>
                  <a:ea typeface="宋体" panose="02010600030101010101" pitchFamily="2" charset="-122"/>
                  <a:cs typeface="Arial" panose="020B0604020202020204" pitchFamily="34" charset="0"/>
                </a:rPr>
                <a:t>损益</a:t>
              </a:r>
              <a:endParaRPr lang="zh-CN" sz="70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cxnSp>
          <p:nvCxnSpPr>
            <p:cNvPr id="29" name="Line 208"/>
            <p:cNvCxnSpPr>
              <a:cxnSpLocks noChangeShapeType="1"/>
            </p:cNvCxnSpPr>
            <p:nvPr/>
          </p:nvCxnSpPr>
          <p:spPr bwMode="auto">
            <a:xfrm flipV="1">
              <a:off x="1260" y="1248"/>
              <a:ext cx="1620" cy="171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cxnSp>
      </p:grpSp>
    </p:spTree>
    <p:extLst>
      <p:ext uri="{BB962C8B-B14F-4D97-AF65-F5344CB8AC3E}">
        <p14:creationId xmlns:p14="http://schemas.microsoft.com/office/powerpoint/2010/main" val="34938926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6</a:t>
            </a:fld>
            <a:endParaRPr lang="en-US" altLang="en-US"/>
          </a:p>
        </p:txBody>
      </p:sp>
      <p:sp>
        <p:nvSpPr>
          <p:cNvPr id="7173" name="Rectangle 2"/>
          <p:cNvSpPr>
            <a:spLocks noGrp="1" noChangeArrowheads="1"/>
          </p:cNvSpPr>
          <p:nvPr>
            <p:ph type="title"/>
          </p:nvPr>
        </p:nvSpPr>
        <p:spPr>
          <a:xfrm>
            <a:off x="457200" y="296652"/>
            <a:ext cx="8543292" cy="938212"/>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三、单一</a:t>
            </a:r>
            <a:r>
              <a:rPr lang="zh-CN" altLang="en-US" sz="3600" dirty="0" smtClean="0">
                <a:latin typeface="华文楷体" panose="02010600040101010101" pitchFamily="2" charset="-122"/>
                <a:ea typeface="华文楷体" panose="02010600040101010101" pitchFamily="2" charset="-122"/>
              </a:rPr>
              <a:t>期权与零息债券的组合策略</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mc:AlternateContent xmlns:mc="http://schemas.openxmlformats.org/markup-compatibility/2006">
        <mc:Choice xmlns:a14="http://schemas.microsoft.com/office/drawing/2010/main" Requires="a14">
          <p:sp>
            <p:nvSpPr>
              <p:cNvPr id="7" name="Rectangle 3"/>
              <p:cNvSpPr txBox="1">
                <a:spLocks noChangeArrowheads="1"/>
              </p:cNvSpPr>
              <p:nvPr/>
            </p:nvSpPr>
            <p:spPr bwMode="auto">
              <a:xfrm>
                <a:off x="359532" y="1052737"/>
                <a:ext cx="8460940" cy="5266798"/>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zh-CN" altLang="en-US" sz="2400" dirty="0" smtClean="0">
                    <a:latin typeface="华文楷体" panose="02010600040101010101" pitchFamily="2" charset="-122"/>
                    <a:ea typeface="华文楷体" panose="02010600040101010101" pitchFamily="2" charset="-122"/>
                  </a:rPr>
                  <a:t>保本债券</a:t>
                </a:r>
                <a:endParaRPr lang="en-US" altLang="zh-CN" sz="2400" dirty="0" smtClean="0">
                  <a:latin typeface="华文楷体" panose="02010600040101010101" pitchFamily="2" charset="-122"/>
                  <a:ea typeface="华文楷体" panose="02010600040101010101" pitchFamily="2" charset="-122"/>
                </a:endParaRPr>
              </a:p>
              <a:p>
                <a:pPr algn="just" eaLnBrk="1" hangingPunct="1"/>
                <a:r>
                  <a:rPr lang="zh-CN" altLang="en-US" sz="2400" dirty="0" smtClean="0">
                    <a:latin typeface="华文楷体" panose="02010600040101010101" pitchFamily="2" charset="-122"/>
                    <a:ea typeface="华文楷体" panose="02010600040101010101" pitchFamily="2" charset="-122"/>
                  </a:rPr>
                  <a:t>例</a:t>
                </a:r>
                <a:r>
                  <a:rPr lang="en-US" altLang="zh-CN" sz="2400" dirty="0" smtClean="0">
                    <a:latin typeface="华文楷体" panose="02010600040101010101" pitchFamily="2" charset="-122"/>
                    <a:ea typeface="华文楷体" panose="02010600040101010101" pitchFamily="2" charset="-122"/>
                  </a:rPr>
                  <a:t>16-1</a:t>
                </a:r>
                <a:r>
                  <a:rPr lang="zh-CN" altLang="en-US" sz="2400" dirty="0" smtClean="0">
                    <a:latin typeface="华文楷体" panose="02010600040101010101" pitchFamily="2" charset="-122"/>
                    <a:ea typeface="华文楷体" panose="02010600040101010101" pitchFamily="2" charset="-122"/>
                  </a:rPr>
                  <a:t>，</a:t>
                </a:r>
                <a:r>
                  <a:rPr lang="zh-CN" altLang="zh-CN" sz="2400" dirty="0">
                    <a:latin typeface="华文楷体" panose="02010600040101010101" pitchFamily="2" charset="-122"/>
                    <a:ea typeface="华文楷体" panose="02010600040101010101" pitchFamily="2" charset="-122"/>
                  </a:rPr>
                  <a:t>假设连续复利的</a:t>
                </a:r>
                <a:r>
                  <a:rPr lang="en-US" altLang="zh-CN" sz="2400" dirty="0">
                    <a:latin typeface="华文楷体" panose="02010600040101010101" pitchFamily="2" charset="-122"/>
                    <a:ea typeface="华文楷体" panose="02010600040101010101" pitchFamily="2" charset="-122"/>
                  </a:rPr>
                  <a:t>3</a:t>
                </a:r>
                <a:r>
                  <a:rPr lang="zh-CN" altLang="zh-CN" sz="2400" dirty="0">
                    <a:latin typeface="华文楷体" panose="02010600040101010101" pitchFamily="2" charset="-122"/>
                    <a:ea typeface="华文楷体" panose="02010600040101010101" pitchFamily="2" charset="-122"/>
                  </a:rPr>
                  <a:t>年期利率为</a:t>
                </a:r>
                <a:r>
                  <a:rPr lang="en-US" altLang="zh-CN" sz="2400" dirty="0">
                    <a:latin typeface="华文楷体" panose="02010600040101010101" pitchFamily="2" charset="-122"/>
                    <a:ea typeface="华文楷体" panose="02010600040101010101" pitchFamily="2" charset="-122"/>
                  </a:rPr>
                  <a:t>6%</a:t>
                </a:r>
                <a:r>
                  <a:rPr lang="zh-CN" altLang="zh-CN" sz="2400" dirty="0">
                    <a:latin typeface="华文楷体" panose="02010600040101010101" pitchFamily="2" charset="-122"/>
                    <a:ea typeface="华文楷体" panose="02010600040101010101" pitchFamily="2" charset="-122"/>
                  </a:rPr>
                  <a:t>。这表明</a:t>
                </a:r>
                <a:r>
                  <a:rPr lang="en-US" altLang="zh-CN" sz="2400" dirty="0">
                    <a:latin typeface="华文楷体" panose="02010600040101010101" pitchFamily="2" charset="-122"/>
                    <a:ea typeface="华文楷体" panose="02010600040101010101" pitchFamily="2" charset="-122"/>
                  </a:rPr>
                  <a:t>3</a:t>
                </a:r>
                <a:r>
                  <a:rPr lang="zh-CN" altLang="zh-CN" sz="2400" dirty="0">
                    <a:latin typeface="华文楷体" panose="02010600040101010101" pitchFamily="2" charset="-122"/>
                    <a:ea typeface="华文楷体" panose="02010600040101010101" pitchFamily="2" charset="-122"/>
                  </a:rPr>
                  <a:t>年后的</a:t>
                </a:r>
                <a:r>
                  <a:rPr lang="en-US" altLang="zh-CN" sz="2400" dirty="0">
                    <a:latin typeface="华文楷体" panose="02010600040101010101" pitchFamily="2" charset="-122"/>
                    <a:ea typeface="华文楷体" panose="02010600040101010101" pitchFamily="2" charset="-122"/>
                  </a:rPr>
                  <a:t>1000</a:t>
                </a:r>
                <a:r>
                  <a:rPr lang="zh-CN" altLang="zh-CN" sz="2400" dirty="0">
                    <a:latin typeface="华文楷体" panose="02010600040101010101" pitchFamily="2" charset="-122"/>
                    <a:ea typeface="华文楷体" panose="02010600040101010101" pitchFamily="2" charset="-122"/>
                  </a:rPr>
                  <a:t>元在今天的现值为</a:t>
                </a:r>
                <a14:m>
                  <m:oMath xmlns:m="http://schemas.openxmlformats.org/officeDocument/2006/math">
                    <m:sSup>
                      <m:sSupPr>
                        <m:ctrlPr>
                          <a:rPr lang="zh-CN" altLang="zh-CN" sz="2400" i="1">
                            <a:latin typeface="Cambria Math"/>
                          </a:rPr>
                        </m:ctrlPr>
                      </m:sSupPr>
                      <m:e>
                        <m:r>
                          <a:rPr lang="en-US" altLang="zh-CN" sz="2400" i="1">
                            <a:latin typeface="Cambria Math"/>
                          </a:rPr>
                          <m:t>1000</m:t>
                        </m:r>
                        <m:r>
                          <a:rPr lang="en-US" altLang="zh-CN" sz="2400" i="1">
                            <a:latin typeface="Cambria Math"/>
                          </a:rPr>
                          <m:t>𝑒</m:t>
                        </m:r>
                      </m:e>
                      <m:sup>
                        <m:r>
                          <a:rPr lang="en-US" altLang="zh-CN" sz="2400" i="1">
                            <a:latin typeface="Cambria Math"/>
                          </a:rPr>
                          <m:t>−6%×3</m:t>
                        </m:r>
                      </m:sup>
                    </m:sSup>
                    <m:r>
                      <a:rPr lang="en-US" altLang="zh-CN" sz="2400" i="1">
                        <a:latin typeface="Cambria Math"/>
                      </a:rPr>
                      <m:t>=835.27</m:t>
                    </m:r>
                  </m:oMath>
                </a14:m>
                <a:r>
                  <a:rPr lang="zh-CN" altLang="zh-CN" sz="2400" dirty="0">
                    <a:latin typeface="华文楷体" panose="02010600040101010101" pitchFamily="2" charset="-122"/>
                    <a:ea typeface="华文楷体" panose="02010600040101010101" pitchFamily="2" charset="-122"/>
                  </a:rPr>
                  <a:t>元。</a:t>
                </a:r>
                <a:r>
                  <a:rPr lang="en-US" altLang="zh-CN" sz="2400" dirty="0">
                    <a:latin typeface="华文楷体" panose="02010600040101010101" pitchFamily="2" charset="-122"/>
                    <a:ea typeface="华文楷体" panose="02010600040101010101" pitchFamily="2" charset="-122"/>
                  </a:rPr>
                  <a:t>1000</a:t>
                </a:r>
                <a:r>
                  <a:rPr lang="zh-CN" altLang="zh-CN" sz="2400" dirty="0">
                    <a:latin typeface="华文楷体" panose="02010600040101010101" pitchFamily="2" charset="-122"/>
                    <a:ea typeface="华文楷体" panose="02010600040101010101" pitchFamily="2" charset="-122"/>
                  </a:rPr>
                  <a:t>元与</a:t>
                </a:r>
                <a:r>
                  <a:rPr lang="en-US" altLang="zh-CN" sz="2400" dirty="0">
                    <a:latin typeface="华文楷体" panose="02010600040101010101" pitchFamily="2" charset="-122"/>
                    <a:ea typeface="华文楷体" panose="02010600040101010101" pitchFamily="2" charset="-122"/>
                  </a:rPr>
                  <a:t>835.27</a:t>
                </a:r>
                <a:r>
                  <a:rPr lang="zh-CN" altLang="zh-CN" sz="2400" dirty="0">
                    <a:latin typeface="华文楷体" panose="02010600040101010101" pitchFamily="2" charset="-122"/>
                    <a:ea typeface="华文楷体" panose="02010600040101010101" pitchFamily="2" charset="-122"/>
                  </a:rPr>
                  <a:t>元的差额是</a:t>
                </a:r>
                <a:r>
                  <a:rPr lang="en-US" altLang="zh-CN" sz="2400" dirty="0">
                    <a:latin typeface="华文楷体" panose="02010600040101010101" pitchFamily="2" charset="-122"/>
                    <a:ea typeface="华文楷体" panose="02010600040101010101" pitchFamily="2" charset="-122"/>
                  </a:rPr>
                  <a:t>164.73</a:t>
                </a:r>
                <a:r>
                  <a:rPr lang="zh-CN" altLang="zh-CN" sz="2400" dirty="0">
                    <a:latin typeface="华文楷体" panose="02010600040101010101" pitchFamily="2" charset="-122"/>
                    <a:ea typeface="华文楷体" panose="02010600040101010101" pitchFamily="2" charset="-122"/>
                  </a:rPr>
                  <a:t>元。假设一个股票组合现在的价值是</a:t>
                </a:r>
                <a:r>
                  <a:rPr lang="en-US" altLang="zh-CN" sz="2400" dirty="0">
                    <a:latin typeface="华文楷体" panose="02010600040101010101" pitchFamily="2" charset="-122"/>
                    <a:ea typeface="华文楷体" panose="02010600040101010101" pitchFamily="2" charset="-122"/>
                  </a:rPr>
                  <a:t>1000</a:t>
                </a:r>
                <a:r>
                  <a:rPr lang="zh-CN" altLang="zh-CN" sz="2400" dirty="0">
                    <a:latin typeface="华文楷体" panose="02010600040101010101" pitchFamily="2" charset="-122"/>
                    <a:ea typeface="华文楷体" panose="02010600040101010101" pitchFamily="2" charset="-122"/>
                  </a:rPr>
                  <a:t>元，股息率为</a:t>
                </a:r>
                <a:r>
                  <a:rPr lang="en-US" altLang="zh-CN" sz="2400" dirty="0">
                    <a:latin typeface="华文楷体" panose="02010600040101010101" pitchFamily="2" charset="-122"/>
                    <a:ea typeface="华文楷体" panose="02010600040101010101" pitchFamily="2" charset="-122"/>
                  </a:rPr>
                  <a:t>1.5%</a:t>
                </a:r>
                <a:r>
                  <a:rPr lang="zh-CN" altLang="zh-CN" sz="2400" dirty="0">
                    <a:latin typeface="华文楷体" panose="02010600040101010101" pitchFamily="2" charset="-122"/>
                    <a:ea typeface="华文楷体" panose="02010600040101010101" pitchFamily="2" charset="-122"/>
                  </a:rPr>
                  <a:t>，再假设我们可以按低于</a:t>
                </a:r>
                <a:r>
                  <a:rPr lang="en-US" altLang="zh-CN" sz="2400" dirty="0">
                    <a:latin typeface="华文楷体" panose="02010600040101010101" pitchFamily="2" charset="-122"/>
                    <a:ea typeface="华文楷体" panose="02010600040101010101" pitchFamily="2" charset="-122"/>
                  </a:rPr>
                  <a:t>164.73</a:t>
                </a:r>
                <a:r>
                  <a:rPr lang="zh-CN" altLang="zh-CN" sz="2400" dirty="0">
                    <a:latin typeface="华文楷体" panose="02010600040101010101" pitchFamily="2" charset="-122"/>
                    <a:ea typeface="华文楷体" panose="02010600040101010101" pitchFamily="2" charset="-122"/>
                  </a:rPr>
                  <a:t>元的价格买入在这个股票组合上的</a:t>
                </a:r>
                <a:r>
                  <a:rPr lang="en-US" altLang="zh-CN" sz="2400" dirty="0">
                    <a:latin typeface="华文楷体" panose="02010600040101010101" pitchFamily="2" charset="-122"/>
                    <a:ea typeface="华文楷体" panose="02010600040101010101" pitchFamily="2" charset="-122"/>
                  </a:rPr>
                  <a:t>3</a:t>
                </a:r>
                <a:r>
                  <a:rPr lang="zh-CN" altLang="zh-CN" sz="2400" dirty="0">
                    <a:latin typeface="华文楷体" panose="02010600040101010101" pitchFamily="2" charset="-122"/>
                    <a:ea typeface="华文楷体" panose="02010600040101010101" pitchFamily="2" charset="-122"/>
                  </a:rPr>
                  <a:t>年期执行价格为</a:t>
                </a:r>
                <a:r>
                  <a:rPr lang="en-US" altLang="zh-CN" sz="2400" dirty="0">
                    <a:latin typeface="华文楷体" panose="02010600040101010101" pitchFamily="2" charset="-122"/>
                    <a:ea typeface="华文楷体" panose="02010600040101010101" pitchFamily="2" charset="-122"/>
                  </a:rPr>
                  <a:t>1000</a:t>
                </a:r>
                <a:r>
                  <a:rPr lang="zh-CN" altLang="zh-CN" sz="2400" dirty="0">
                    <a:latin typeface="华文楷体" panose="02010600040101010101" pitchFamily="2" charset="-122"/>
                    <a:ea typeface="华文楷体" panose="02010600040101010101" pitchFamily="2" charset="-122"/>
                  </a:rPr>
                  <a:t>元的欧式看涨期权（由</a:t>
                </a:r>
                <a:r>
                  <a:rPr lang="en-US" altLang="zh-CN" sz="2400" dirty="0">
                    <a:latin typeface="华文楷体" panose="02010600040101010101" pitchFamily="2" charset="-122"/>
                    <a:ea typeface="华文楷体" panose="02010600040101010101" pitchFamily="2" charset="-122"/>
                  </a:rPr>
                  <a:t>Black-Scholes</a:t>
                </a:r>
                <a:r>
                  <a:rPr lang="zh-CN" altLang="zh-CN" sz="2400" dirty="0">
                    <a:latin typeface="华文楷体" panose="02010600040101010101" pitchFamily="2" charset="-122"/>
                    <a:ea typeface="华文楷体" panose="02010600040101010101" pitchFamily="2" charset="-122"/>
                  </a:rPr>
                  <a:t>期权定价公式可以计算出当波动率为</a:t>
                </a:r>
                <a:r>
                  <a:rPr lang="en-US" altLang="zh-CN" sz="2400" dirty="0">
                    <a:latin typeface="华文楷体" panose="02010600040101010101" pitchFamily="2" charset="-122"/>
                    <a:ea typeface="华文楷体" panose="02010600040101010101" pitchFamily="2" charset="-122"/>
                  </a:rPr>
                  <a:t>15%</a:t>
                </a:r>
                <a:r>
                  <a:rPr lang="zh-CN" altLang="zh-CN" sz="2400" dirty="0">
                    <a:latin typeface="华文楷体" panose="02010600040101010101" pitchFamily="2" charset="-122"/>
                    <a:ea typeface="华文楷体" panose="02010600040101010101" pitchFamily="2" charset="-122"/>
                  </a:rPr>
                  <a:t>时，该期权的价格为</a:t>
                </a:r>
                <a:r>
                  <a:rPr lang="en-US" altLang="zh-CN" sz="2400" dirty="0">
                    <a:latin typeface="华文楷体" panose="02010600040101010101" pitchFamily="2" charset="-122"/>
                    <a:ea typeface="华文楷体" panose="02010600040101010101" pitchFamily="2" charset="-122"/>
                  </a:rPr>
                  <a:t>163.94</a:t>
                </a:r>
                <a:r>
                  <a:rPr lang="zh-CN" altLang="zh-CN" sz="2400" dirty="0">
                    <a:latin typeface="华文楷体" panose="02010600040101010101" pitchFamily="2" charset="-122"/>
                    <a:ea typeface="华文楷体" panose="02010600040101010101" pitchFamily="2" charset="-122"/>
                  </a:rPr>
                  <a:t>元）。一家银行可以向客户提供包含如下价值为</a:t>
                </a:r>
                <a:r>
                  <a:rPr lang="en-US" altLang="zh-CN" sz="2400" dirty="0">
                    <a:latin typeface="华文楷体" panose="02010600040101010101" pitchFamily="2" charset="-122"/>
                    <a:ea typeface="华文楷体" panose="02010600040101010101" pitchFamily="2" charset="-122"/>
                  </a:rPr>
                  <a:t>1000</a:t>
                </a:r>
                <a:r>
                  <a:rPr lang="zh-CN" altLang="zh-CN" sz="2400" dirty="0">
                    <a:latin typeface="华文楷体" panose="02010600040101010101" pitchFamily="2" charset="-122"/>
                    <a:ea typeface="华文楷体" panose="02010600040101010101" pitchFamily="2" charset="-122"/>
                  </a:rPr>
                  <a:t>元的产品</a:t>
                </a:r>
                <a:r>
                  <a:rPr lang="zh-CN" altLang="zh-CN" sz="2400" dirty="0" smtClean="0">
                    <a:latin typeface="华文楷体" panose="02010600040101010101" pitchFamily="2" charset="-122"/>
                    <a:ea typeface="华文楷体" panose="02010600040101010101" pitchFamily="2" charset="-122"/>
                  </a:rPr>
                  <a:t>：</a:t>
                </a:r>
                <a:endParaRPr lang="en-US" altLang="zh-CN" sz="2400" dirty="0" smtClean="0">
                  <a:latin typeface="华文楷体" panose="02010600040101010101" pitchFamily="2" charset="-122"/>
                  <a:ea typeface="华文楷体" panose="02010600040101010101" pitchFamily="2" charset="-122"/>
                </a:endParaRPr>
              </a:p>
              <a:p>
                <a:pPr marL="0" indent="0" algn="just" eaLnBrk="1" hangingPunct="1">
                  <a:buNone/>
                </a:pPr>
                <a:r>
                  <a:rPr lang="en-US" altLang="zh-CN" sz="2400" dirty="0" smtClean="0">
                    <a:latin typeface="华文楷体" panose="02010600040101010101" pitchFamily="2" charset="-122"/>
                    <a:ea typeface="华文楷体" panose="02010600040101010101" pitchFamily="2" charset="-122"/>
                  </a:rPr>
                  <a:t>1. </a:t>
                </a:r>
                <a:r>
                  <a:rPr lang="zh-CN" altLang="en-US" sz="2400" dirty="0" smtClean="0">
                    <a:latin typeface="华文楷体" panose="02010600040101010101" pitchFamily="2" charset="-122"/>
                    <a:ea typeface="华文楷体" panose="02010600040101010101" pitchFamily="2" charset="-122"/>
                  </a:rPr>
                  <a:t>面值为</a:t>
                </a:r>
                <a:r>
                  <a:rPr lang="en-US" altLang="zh-CN" sz="2400" dirty="0" smtClean="0">
                    <a:latin typeface="华文楷体" panose="02010600040101010101" pitchFamily="2" charset="-122"/>
                    <a:ea typeface="华文楷体" panose="02010600040101010101" pitchFamily="2" charset="-122"/>
                  </a:rPr>
                  <a:t>1000</a:t>
                </a:r>
                <a:r>
                  <a:rPr lang="zh-CN" altLang="en-US" sz="2400" dirty="0" smtClean="0">
                    <a:latin typeface="华文楷体" panose="02010600040101010101" pitchFamily="2" charset="-122"/>
                    <a:ea typeface="华文楷体" panose="02010600040101010101" pitchFamily="2" charset="-122"/>
                  </a:rPr>
                  <a:t>元的</a:t>
                </a:r>
                <a:r>
                  <a:rPr lang="en-US" altLang="zh-CN" sz="2400" dirty="0" smtClean="0">
                    <a:latin typeface="华文楷体" panose="02010600040101010101" pitchFamily="2" charset="-122"/>
                    <a:ea typeface="华文楷体" panose="02010600040101010101" pitchFamily="2" charset="-122"/>
                  </a:rPr>
                  <a:t>3</a:t>
                </a:r>
                <a:r>
                  <a:rPr lang="zh-CN" altLang="en-US" sz="2400" dirty="0" smtClean="0">
                    <a:latin typeface="华文楷体" panose="02010600040101010101" pitchFamily="2" charset="-122"/>
                    <a:ea typeface="华文楷体" panose="02010600040101010101" pitchFamily="2" charset="-122"/>
                  </a:rPr>
                  <a:t>年期零息债券</a:t>
                </a:r>
                <a:endParaRPr lang="en-US" altLang="zh-CN" sz="2400" dirty="0" smtClean="0">
                  <a:latin typeface="华文楷体" panose="02010600040101010101" pitchFamily="2" charset="-122"/>
                  <a:ea typeface="华文楷体" panose="02010600040101010101" pitchFamily="2" charset="-122"/>
                </a:endParaRPr>
              </a:p>
              <a:p>
                <a:pPr marL="0" indent="0" algn="just" eaLnBrk="1" hangingPunct="1">
                  <a:buNone/>
                </a:pPr>
                <a:r>
                  <a:rPr lang="en-US" altLang="zh-CN" sz="2400" dirty="0" smtClean="0">
                    <a:latin typeface="华文楷体" panose="02010600040101010101" pitchFamily="2" charset="-122"/>
                    <a:ea typeface="华文楷体" panose="02010600040101010101" pitchFamily="2" charset="-122"/>
                  </a:rPr>
                  <a:t>2. </a:t>
                </a:r>
                <a:r>
                  <a:rPr lang="zh-CN" altLang="en-US" sz="2400" dirty="0" smtClean="0">
                    <a:latin typeface="华文楷体" panose="02010600040101010101" pitchFamily="2" charset="-122"/>
                    <a:ea typeface="华文楷体" panose="02010600040101010101" pitchFamily="2" charset="-122"/>
                  </a:rPr>
                  <a:t>此股票组合上的</a:t>
                </a:r>
                <a:r>
                  <a:rPr lang="en-US" altLang="zh-CN" sz="2400" dirty="0" smtClean="0">
                    <a:latin typeface="华文楷体" panose="02010600040101010101" pitchFamily="2" charset="-122"/>
                    <a:ea typeface="华文楷体" panose="02010600040101010101" pitchFamily="2" charset="-122"/>
                  </a:rPr>
                  <a:t>3</a:t>
                </a:r>
                <a:r>
                  <a:rPr lang="zh-CN" altLang="en-US" sz="2400" dirty="0" smtClean="0">
                    <a:latin typeface="华文楷体" panose="02010600040101010101" pitchFamily="2" charset="-122"/>
                    <a:ea typeface="华文楷体" panose="02010600040101010101" pitchFamily="2" charset="-122"/>
                  </a:rPr>
                  <a:t>年期平值欧式看涨期权</a:t>
                </a:r>
                <a:endParaRPr lang="en-US" altLang="zh-CN" sz="2400" dirty="0" smtClean="0">
                  <a:latin typeface="华文楷体" panose="02010600040101010101" pitchFamily="2" charset="-122"/>
                  <a:ea typeface="华文楷体" panose="02010600040101010101" pitchFamily="2" charset="-122"/>
                </a:endParaRPr>
              </a:p>
              <a:p>
                <a:pPr algn="just" eaLnBrk="1" hangingPunct="1"/>
                <a:r>
                  <a:rPr lang="zh-CN" altLang="en-US" sz="2400" dirty="0" smtClean="0">
                    <a:latin typeface="华文楷体" panose="02010600040101010101" pitchFamily="2" charset="-122"/>
                    <a:ea typeface="华文楷体" panose="02010600040101010101" pitchFamily="2" charset="-122"/>
                  </a:rPr>
                  <a:t>如果股价上涨，投资者可获得相应收益，如果股价下跌，投资者可保证获得</a:t>
                </a:r>
                <a:r>
                  <a:rPr lang="en-US" altLang="zh-CN" sz="2400" dirty="0" smtClean="0">
                    <a:latin typeface="华文楷体" panose="02010600040101010101" pitchFamily="2" charset="-122"/>
                    <a:ea typeface="华文楷体" panose="02010600040101010101" pitchFamily="2" charset="-122"/>
                  </a:rPr>
                  <a:t>1000</a:t>
                </a:r>
                <a:r>
                  <a:rPr lang="zh-CN" altLang="en-US" sz="2400" dirty="0" smtClean="0">
                    <a:latin typeface="华文楷体" panose="02010600040101010101" pitchFamily="2" charset="-122"/>
                    <a:ea typeface="华文楷体" panose="02010600040101010101" pitchFamily="2" charset="-122"/>
                  </a:rPr>
                  <a:t>元的本金。</a:t>
                </a:r>
                <a:endParaRPr lang="en-US" altLang="zh-CN" sz="2400" dirty="0" smtClean="0">
                  <a:latin typeface="华文楷体" panose="02010600040101010101" pitchFamily="2" charset="-122"/>
                  <a:ea typeface="华文楷体" panose="02010600040101010101" pitchFamily="2" charset="-122"/>
                </a:endParaRPr>
              </a:p>
            </p:txBody>
          </p:sp>
        </mc:Choice>
        <mc:Fallback>
          <p:sp>
            <p:nvSpPr>
              <p:cNvPr id="7" name="Rectangle 3"/>
              <p:cNvSpPr txBox="1">
                <a:spLocks noRot="1" noChangeAspect="1" noMove="1" noResize="1" noEditPoints="1" noAdjustHandles="1" noChangeArrowheads="1" noChangeShapeType="1" noTextEdit="1"/>
              </p:cNvSpPr>
              <p:nvPr/>
            </p:nvSpPr>
            <p:spPr bwMode="auto">
              <a:xfrm>
                <a:off x="359532" y="1052737"/>
                <a:ext cx="8460940" cy="5266798"/>
              </a:xfrm>
              <a:prstGeom prst="rect">
                <a:avLst/>
              </a:prstGeom>
              <a:blipFill rotWithShape="1">
                <a:blip r:embed="rId3"/>
                <a:stretch>
                  <a:fillRect l="-1153" t="-926" r="-1081" b="-34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zh-CN" altLang="en-US">
                    <a:noFill/>
                  </a:rPr>
                  <a:t> </a:t>
                </a:r>
              </a:p>
            </p:txBody>
          </p:sp>
        </mc:Fallback>
      </mc:AlternateContent>
    </p:spTree>
    <p:extLst>
      <p:ext uri="{BB962C8B-B14F-4D97-AF65-F5344CB8AC3E}">
        <p14:creationId xmlns:p14="http://schemas.microsoft.com/office/powerpoint/2010/main" val="37897428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7</a:t>
            </a:fld>
            <a:endParaRPr lang="en-US" altLang="en-US"/>
          </a:p>
        </p:txBody>
      </p:sp>
      <p:sp>
        <p:nvSpPr>
          <p:cNvPr id="7173" name="Rectangle 2"/>
          <p:cNvSpPr>
            <a:spLocks noGrp="1" noChangeArrowheads="1"/>
          </p:cNvSpPr>
          <p:nvPr>
            <p:ph type="title"/>
          </p:nvPr>
        </p:nvSpPr>
        <p:spPr>
          <a:xfrm>
            <a:off x="457200" y="296652"/>
            <a:ext cx="8229600" cy="720080"/>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四、</a:t>
            </a:r>
            <a:r>
              <a:rPr lang="zh-CN" altLang="zh-CN" sz="3600" b="1" dirty="0" smtClean="0">
                <a:latin typeface="华文楷体" panose="02010600040101010101" pitchFamily="2" charset="-122"/>
                <a:ea typeface="华文楷体" panose="02010600040101010101" pitchFamily="2" charset="-122"/>
              </a:rPr>
              <a:t>包含</a:t>
            </a:r>
            <a:r>
              <a:rPr lang="zh-CN" altLang="zh-CN" sz="3600" b="1" dirty="0">
                <a:latin typeface="华文楷体" panose="02010600040101010101" pitchFamily="2" charset="-122"/>
                <a:ea typeface="华文楷体" panose="02010600040101010101" pitchFamily="2" charset="-122"/>
              </a:rPr>
              <a:t>多个期权的交易</a:t>
            </a:r>
            <a:r>
              <a:rPr lang="zh-CN" altLang="zh-CN" sz="3600" b="1" dirty="0" smtClean="0">
                <a:latin typeface="华文楷体" panose="02010600040101010101" pitchFamily="2" charset="-122"/>
                <a:ea typeface="华文楷体" panose="02010600040101010101" pitchFamily="2" charset="-122"/>
              </a:rPr>
              <a:t>策略</a:t>
            </a:r>
            <a:endParaRPr lang="en-US" altLang="zh-CN" sz="3600" dirty="0" smtClean="0">
              <a:latin typeface="华文楷体" panose="02010600040101010101" pitchFamily="2" charset="-122"/>
              <a:ea typeface="华文楷体" panose="02010600040101010101" pitchFamily="2" charset="-122"/>
            </a:endParaRPr>
          </a:p>
        </p:txBody>
      </p:sp>
      <p:sp>
        <p:nvSpPr>
          <p:cNvPr id="7" name="Rectangle 3"/>
          <p:cNvSpPr txBox="1">
            <a:spLocks noChangeArrowheads="1"/>
          </p:cNvSpPr>
          <p:nvPr/>
        </p:nvSpPr>
        <p:spPr bwMode="auto">
          <a:xfrm>
            <a:off x="457200" y="1160463"/>
            <a:ext cx="8229600" cy="5159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eaLnBrk="1" hangingPunct="1">
              <a:buNone/>
            </a:pPr>
            <a:r>
              <a:rPr lang="zh-CN" altLang="en-US" sz="2400" dirty="0" smtClean="0">
                <a:latin typeface="宋体" panose="02010600030101010101" pitchFamily="2" charset="-122"/>
                <a:ea typeface="宋体" panose="02010600030101010101" pitchFamily="2" charset="-122"/>
              </a:rPr>
              <a:t>（</a:t>
            </a:r>
            <a:r>
              <a:rPr lang="zh-CN" altLang="en-US" sz="2400" dirty="0">
                <a:latin typeface="宋体" panose="02010600030101010101" pitchFamily="2" charset="-122"/>
                <a:ea typeface="宋体" panose="02010600030101010101" pitchFamily="2" charset="-122"/>
              </a:rPr>
              <a:t>一）差价</a:t>
            </a:r>
            <a:r>
              <a:rPr lang="en-US" altLang="zh-CN" sz="2400" dirty="0">
                <a:latin typeface="宋体" panose="02010600030101010101" pitchFamily="2" charset="-122"/>
                <a:ea typeface="宋体" panose="02010600030101010101" pitchFamily="2" charset="-122"/>
              </a:rPr>
              <a:t>(Spreads)</a:t>
            </a:r>
            <a:endParaRPr lang="en-US" altLang="zh-CN" sz="2400" dirty="0" smtClean="0">
              <a:latin typeface="宋体" panose="02010600030101010101" pitchFamily="2" charset="-122"/>
              <a:ea typeface="宋体" panose="02010600030101010101" pitchFamily="2" charset="-122"/>
            </a:endParaRPr>
          </a:p>
          <a:p>
            <a:pPr eaLnBrk="1" hangingPunct="1"/>
            <a:r>
              <a:rPr lang="zh-CN" altLang="en-US" sz="2400" dirty="0" smtClean="0">
                <a:latin typeface="宋体" panose="02010600030101010101" pitchFamily="2" charset="-122"/>
                <a:ea typeface="宋体" panose="02010600030101010101" pitchFamily="2" charset="-122"/>
              </a:rPr>
              <a:t>差价指</a:t>
            </a:r>
            <a:r>
              <a:rPr lang="zh-CN" altLang="en-US" sz="2400" dirty="0" smtClean="0">
                <a:latin typeface="宋体" panose="02010600030101010101" pitchFamily="2" charset="-122"/>
                <a:ea typeface="宋体" panose="02010600030101010101" pitchFamily="2" charset="-122"/>
              </a:rPr>
              <a:t>将两</a:t>
            </a:r>
            <a:r>
              <a:rPr lang="zh-CN" altLang="en-US" sz="2400" dirty="0">
                <a:latin typeface="宋体" panose="02010600030101010101" pitchFamily="2" charset="-122"/>
                <a:ea typeface="宋体" panose="02010600030101010101" pitchFamily="2" charset="-122"/>
              </a:rPr>
              <a:t>个或更多个相同类型的期权组合在一起的交易</a:t>
            </a:r>
            <a:r>
              <a:rPr lang="zh-CN" altLang="en-US" sz="2400" dirty="0" smtClean="0">
                <a:latin typeface="宋体" panose="02010600030101010101" pitchFamily="2" charset="-122"/>
                <a:ea typeface="宋体" panose="02010600030101010101" pitchFamily="2" charset="-122"/>
              </a:rPr>
              <a:t>策略</a:t>
            </a:r>
            <a:endParaRPr lang="en-US" altLang="zh-CN" sz="2400" dirty="0" smtClean="0">
              <a:latin typeface="宋体" panose="02010600030101010101" pitchFamily="2" charset="-122"/>
              <a:ea typeface="宋体" panose="02010600030101010101" pitchFamily="2" charset="-122"/>
            </a:endParaRPr>
          </a:p>
          <a:p>
            <a:pPr eaLnBrk="1" hangingPunct="1"/>
            <a:r>
              <a:rPr lang="zh-CN" altLang="en-US" sz="2400" dirty="0" smtClean="0">
                <a:latin typeface="宋体" panose="02010600030101010101" pitchFamily="2" charset="-122"/>
                <a:ea typeface="宋体" panose="02010600030101010101" pitchFamily="2" charset="-122"/>
              </a:rPr>
              <a:t>垂直差价：组合中各期权执行价格不同而到期日一样</a:t>
            </a:r>
            <a:endParaRPr lang="en-US" altLang="zh-CN" sz="2400" dirty="0" smtClean="0">
              <a:latin typeface="宋体" panose="02010600030101010101" pitchFamily="2" charset="-122"/>
              <a:ea typeface="宋体" panose="02010600030101010101" pitchFamily="2" charset="-122"/>
            </a:endParaRPr>
          </a:p>
          <a:p>
            <a:pPr eaLnBrk="1" hangingPunct="1"/>
            <a:r>
              <a:rPr lang="zh-CN" altLang="en-US" sz="2400" dirty="0" smtClean="0">
                <a:latin typeface="宋体" panose="02010600030101010101" pitchFamily="2" charset="-122"/>
                <a:ea typeface="宋体" panose="02010600030101010101" pitchFamily="2" charset="-122"/>
              </a:rPr>
              <a:t>水平差价：组合中各期权到期日不同而执行价格一样，又称时间或日历差价</a:t>
            </a:r>
            <a:endParaRPr lang="en-US" altLang="zh-CN" sz="2400" dirty="0" smtClean="0">
              <a:latin typeface="宋体" panose="02010600030101010101" pitchFamily="2" charset="-122"/>
              <a:ea typeface="宋体" panose="02010600030101010101" pitchFamily="2" charset="-122"/>
            </a:endParaRPr>
          </a:p>
          <a:p>
            <a:pPr eaLnBrk="1" hangingPunct="1"/>
            <a:r>
              <a:rPr lang="zh-CN" altLang="en-US" sz="2400" dirty="0" smtClean="0">
                <a:latin typeface="宋体" panose="02010600030101010101" pitchFamily="2" charset="-122"/>
                <a:ea typeface="宋体" panose="02010600030101010101" pitchFamily="2" charset="-122"/>
              </a:rPr>
              <a:t>对角差价：组合中各期权到期日和执行价格都不一样</a:t>
            </a:r>
            <a:endParaRPr lang="en-US" altLang="zh-CN" sz="2400" dirty="0" smtClean="0">
              <a:latin typeface="宋体" panose="02010600030101010101" pitchFamily="2" charset="-122"/>
              <a:ea typeface="宋体" panose="02010600030101010101" pitchFamily="2" charset="-122"/>
            </a:endParaRPr>
          </a:p>
          <a:p>
            <a:pPr eaLnBrk="1" hangingPunct="1"/>
            <a:r>
              <a:rPr lang="zh-CN" altLang="en-US" sz="2400" dirty="0" smtClean="0">
                <a:latin typeface="宋体" panose="02010600030101010101" pitchFamily="2" charset="-122"/>
                <a:ea typeface="宋体" panose="02010600030101010101" pitchFamily="2" charset="-122"/>
              </a:rPr>
              <a:t>牛市差价和熊市差价</a:t>
            </a:r>
            <a:endParaRPr lang="en-US" altLang="zh-CN" sz="2400" dirty="0" smtClean="0">
              <a:latin typeface="宋体" panose="02010600030101010101" pitchFamily="2" charset="-122"/>
              <a:ea typeface="宋体" panose="02010600030101010101" pitchFamily="2" charset="-122"/>
            </a:endParaRPr>
          </a:p>
          <a:p>
            <a:pPr eaLnBrk="1" hangingPunct="1"/>
            <a:endParaRPr lang="en-US" altLang="zh-CN" sz="2400" dirty="0" smtClean="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7802474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第十六章 期权投资策略</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8</a:t>
            </a:fld>
            <a:endParaRPr lang="en-US" altLang="en-US"/>
          </a:p>
        </p:txBody>
      </p:sp>
      <p:sp>
        <p:nvSpPr>
          <p:cNvPr id="7173" name="Rectangle 2"/>
          <p:cNvSpPr>
            <a:spLocks noGrp="1" noChangeArrowheads="1"/>
          </p:cNvSpPr>
          <p:nvPr>
            <p:ph type="title"/>
          </p:nvPr>
        </p:nvSpPr>
        <p:spPr>
          <a:xfrm>
            <a:off x="457200" y="296652"/>
            <a:ext cx="8543292" cy="938212"/>
          </a:xfrm>
        </p:spPr>
        <p:txBody>
          <a:bodyPr/>
          <a:lstStyle/>
          <a:p>
            <a:pPr algn="ctr" eaLnBrk="1" hangingPunct="1"/>
            <a:r>
              <a:rPr lang="en-US" altLang="zh-CN" sz="3600" dirty="0" smtClean="0">
                <a:latin typeface="华文楷体" panose="02010600040101010101" pitchFamily="2" charset="-122"/>
                <a:ea typeface="华文楷体" panose="02010600040101010101" pitchFamily="2" charset="-122"/>
              </a:rPr>
              <a:t>1</a:t>
            </a:r>
            <a:r>
              <a:rPr lang="zh-CN" altLang="en-US" sz="3600" dirty="0" smtClean="0">
                <a:latin typeface="华文楷体" panose="02010600040101010101" pitchFamily="2" charset="-122"/>
                <a:ea typeface="华文楷体" panose="02010600040101010101" pitchFamily="2" charset="-122"/>
              </a:rPr>
              <a:t>、牛市</a:t>
            </a:r>
            <a:r>
              <a:rPr lang="zh-CN" altLang="en-US" sz="3600" dirty="0" smtClean="0">
                <a:latin typeface="华文楷体" panose="02010600040101010101" pitchFamily="2" charset="-122"/>
                <a:ea typeface="华文楷体" panose="02010600040101010101" pitchFamily="2" charset="-122"/>
              </a:rPr>
              <a:t>差价</a:t>
            </a:r>
            <a:endParaRPr lang="en-US" altLang="zh-CN" sz="3600" dirty="0" smtClean="0">
              <a:latin typeface="华文楷体" panose="02010600040101010101" pitchFamily="2" charset="-122"/>
              <a:ea typeface="华文楷体" panose="02010600040101010101" pitchFamily="2" charset="-122"/>
            </a:endParaRPr>
          </a:p>
        </p:txBody>
      </p:sp>
      <p:sp>
        <p:nvSpPr>
          <p:cNvPr id="7" name="Rectangle 3"/>
          <p:cNvSpPr txBox="1">
            <a:spLocks noChangeArrowheads="1"/>
          </p:cNvSpPr>
          <p:nvPr/>
        </p:nvSpPr>
        <p:spPr bwMode="auto">
          <a:xfrm>
            <a:off x="457200" y="1160463"/>
            <a:ext cx="8229600" cy="5159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zh-CN" altLang="en-US" sz="2800" dirty="0">
                <a:latin typeface="华文楷体" panose="02010600040101010101" pitchFamily="2" charset="-122"/>
                <a:ea typeface="华文楷体" panose="02010600040101010101" pitchFamily="2" charset="-122"/>
              </a:rPr>
              <a:t>牛市差价</a:t>
            </a:r>
            <a:r>
              <a:rPr lang="en-US" altLang="zh-CN" sz="2800" dirty="0">
                <a:latin typeface="华文楷体" panose="02010600040101010101" pitchFamily="2" charset="-122"/>
                <a:ea typeface="华文楷体" panose="02010600040101010101" pitchFamily="2" charset="-122"/>
              </a:rPr>
              <a:t>(Bull spread)</a:t>
            </a:r>
          </a:p>
          <a:p>
            <a:pPr algn="just">
              <a:buFontTx/>
              <a:buNone/>
            </a:pPr>
            <a:r>
              <a:rPr lang="en-US" altLang="zh-CN" sz="2800" dirty="0">
                <a:latin typeface="华文楷体" panose="02010600040101010101" pitchFamily="2" charset="-122"/>
                <a:ea typeface="华文楷体" panose="02010600040101010101" pitchFamily="2" charset="-122"/>
              </a:rPr>
              <a:t>	1. </a:t>
            </a:r>
            <a:r>
              <a:rPr lang="zh-CN" altLang="en-US" sz="2800" dirty="0">
                <a:latin typeface="华文楷体" panose="02010600040101010101" pitchFamily="2" charset="-122"/>
                <a:ea typeface="华文楷体" panose="02010600040101010101" pitchFamily="2" charset="-122"/>
              </a:rPr>
              <a:t>买入较低执行价格的看涨期权，同时卖出同一期限、同一股票、但具有较高执行价格的看涨</a:t>
            </a:r>
            <a:r>
              <a:rPr lang="zh-CN" altLang="en-US" sz="2800" dirty="0" smtClean="0">
                <a:latin typeface="华文楷体" panose="02010600040101010101" pitchFamily="2" charset="-122"/>
                <a:ea typeface="华文楷体" panose="02010600040101010101" pitchFamily="2" charset="-122"/>
              </a:rPr>
              <a:t>期权</a:t>
            </a:r>
            <a:endParaRPr lang="zh-CN" altLang="en-US" sz="2800" dirty="0">
              <a:latin typeface="华文楷体" panose="02010600040101010101" pitchFamily="2" charset="-122"/>
              <a:ea typeface="华文楷体" panose="02010600040101010101" pitchFamily="2" charset="-122"/>
            </a:endParaRPr>
          </a:p>
          <a:p>
            <a:pPr algn="just">
              <a:buFontTx/>
              <a:buNone/>
            </a:pPr>
            <a:r>
              <a:rPr lang="zh-CN" altLang="en-US" sz="2800" dirty="0">
                <a:latin typeface="华文楷体" panose="02010600040101010101" pitchFamily="2" charset="-122"/>
                <a:ea typeface="华文楷体" panose="02010600040101010101" pitchFamily="2" charset="-122"/>
              </a:rPr>
              <a:t>	</a:t>
            </a:r>
            <a:r>
              <a:rPr lang="en-US" altLang="zh-CN" sz="2800" dirty="0">
                <a:latin typeface="华文楷体" panose="02010600040101010101" pitchFamily="2" charset="-122"/>
                <a:ea typeface="华文楷体" panose="02010600040101010101" pitchFamily="2" charset="-122"/>
              </a:rPr>
              <a:t>2. </a:t>
            </a:r>
            <a:r>
              <a:rPr lang="zh-CN" altLang="en-US" sz="2800" dirty="0">
                <a:latin typeface="华文楷体" panose="02010600040101010101" pitchFamily="2" charset="-122"/>
                <a:ea typeface="华文楷体" panose="02010600040101010101" pitchFamily="2" charset="-122"/>
              </a:rPr>
              <a:t>预期股票价格会</a:t>
            </a:r>
            <a:r>
              <a:rPr lang="zh-CN" altLang="en-US" sz="2800" dirty="0" smtClean="0">
                <a:latin typeface="华文楷体" panose="02010600040101010101" pitchFamily="2" charset="-122"/>
                <a:ea typeface="华文楷体" panose="02010600040101010101" pitchFamily="2" charset="-122"/>
              </a:rPr>
              <a:t>上涨</a:t>
            </a:r>
            <a:endParaRPr lang="zh-CN" altLang="en-US" sz="2800" dirty="0">
              <a:latin typeface="华文楷体" panose="02010600040101010101" pitchFamily="2" charset="-122"/>
              <a:ea typeface="华文楷体" panose="02010600040101010101" pitchFamily="2" charset="-122"/>
            </a:endParaRPr>
          </a:p>
          <a:p>
            <a:pPr algn="just">
              <a:buFontTx/>
              <a:buNone/>
            </a:pPr>
            <a:r>
              <a:rPr lang="zh-CN" altLang="en-US" sz="2800" dirty="0">
                <a:latin typeface="华文楷体" panose="02010600040101010101" pitchFamily="2" charset="-122"/>
                <a:ea typeface="华文楷体" panose="02010600040101010101" pitchFamily="2" charset="-122"/>
              </a:rPr>
              <a:t>	</a:t>
            </a:r>
            <a:r>
              <a:rPr lang="en-US" altLang="zh-CN" sz="2800" dirty="0">
                <a:latin typeface="华文楷体" panose="02010600040101010101" pitchFamily="2" charset="-122"/>
                <a:ea typeface="华文楷体" panose="02010600040101010101" pitchFamily="2" charset="-122"/>
              </a:rPr>
              <a:t>3. </a:t>
            </a:r>
            <a:r>
              <a:rPr lang="zh-CN" altLang="en-US" sz="2800" dirty="0">
                <a:latin typeface="华文楷体" panose="02010600040101010101" pitchFamily="2" charset="-122"/>
                <a:ea typeface="华文楷体" panose="02010600040101010101" pitchFamily="2" charset="-122"/>
              </a:rPr>
              <a:t>需要初始</a:t>
            </a:r>
            <a:r>
              <a:rPr lang="zh-CN" altLang="en-US" sz="2800" dirty="0" smtClean="0">
                <a:latin typeface="华文楷体" panose="02010600040101010101" pitchFamily="2" charset="-122"/>
                <a:ea typeface="华文楷体" panose="02010600040101010101" pitchFamily="2" charset="-122"/>
              </a:rPr>
              <a:t>投资</a:t>
            </a:r>
            <a:endParaRPr lang="zh-CN" altLang="en-US" sz="2800" dirty="0">
              <a:latin typeface="华文楷体" panose="02010600040101010101" pitchFamily="2" charset="-122"/>
              <a:ea typeface="华文楷体" panose="02010600040101010101" pitchFamily="2" charset="-122"/>
            </a:endParaRPr>
          </a:p>
          <a:p>
            <a:pPr algn="just">
              <a:buFontTx/>
              <a:buNone/>
            </a:pPr>
            <a:r>
              <a:rPr lang="zh-CN" altLang="en-US" sz="2800" dirty="0">
                <a:latin typeface="华文楷体" panose="02010600040101010101" pitchFamily="2" charset="-122"/>
                <a:ea typeface="华文楷体" panose="02010600040101010101" pitchFamily="2" charset="-122"/>
              </a:rPr>
              <a:t>	</a:t>
            </a:r>
            <a:r>
              <a:rPr lang="en-US" altLang="zh-CN" sz="2800" dirty="0">
                <a:latin typeface="华文楷体" panose="02010600040101010101" pitchFamily="2" charset="-122"/>
                <a:ea typeface="华文楷体" panose="02010600040101010101" pitchFamily="2" charset="-122"/>
              </a:rPr>
              <a:t>4. </a:t>
            </a:r>
            <a:r>
              <a:rPr lang="zh-CN" altLang="en-US" sz="2800" dirty="0">
                <a:latin typeface="华文楷体" panose="02010600040101010101" pitchFamily="2" charset="-122"/>
                <a:ea typeface="华文楷体" panose="02010600040101010101" pitchFamily="2" charset="-122"/>
              </a:rPr>
              <a:t>也可以通过买入较低价格的看跌期权，卖出较高价格的看跌期权来构造一个牛市差价，初始现金流为正，但收益为负或为零</a:t>
            </a:r>
            <a:endParaRPr lang="en-US" altLang="zh-CN" sz="2800" dirty="0" smtClean="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29411073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日期占位符 4"/>
          <p:cNvSpPr>
            <a:spLocks noGrp="1"/>
          </p:cNvSpPr>
          <p:nvPr>
            <p:ph type="dt" sz="half" idx="10"/>
          </p:nvPr>
        </p:nvSpPr>
        <p:spPr/>
        <p:txBody>
          <a:bodyPr/>
          <a:lstStyle/>
          <a:p>
            <a:r>
              <a:rPr lang="zh-CN" altLang="en-US"/>
              <a:t>2010年10月27日</a:t>
            </a:r>
            <a:endParaRPr lang="en-US" altLang="zh-CN"/>
          </a:p>
        </p:txBody>
      </p:sp>
      <p:sp>
        <p:nvSpPr>
          <p:cNvPr id="47" name="页脚占位符 5"/>
          <p:cNvSpPr>
            <a:spLocks noGrp="1"/>
          </p:cNvSpPr>
          <p:nvPr>
            <p:ph type="ftr" sz="quarter" idx="11"/>
          </p:nvPr>
        </p:nvSpPr>
        <p:spPr/>
        <p:txBody>
          <a:bodyPr/>
          <a:lstStyle/>
          <a:p>
            <a:r>
              <a:rPr lang="en-US" altLang="zh-CN"/>
              <a:t>金融学院   朱杰</a:t>
            </a:r>
          </a:p>
        </p:txBody>
      </p:sp>
      <p:sp>
        <p:nvSpPr>
          <p:cNvPr id="48" name="灯片编号占位符 6"/>
          <p:cNvSpPr>
            <a:spLocks noGrp="1"/>
          </p:cNvSpPr>
          <p:nvPr>
            <p:ph type="sldNum" sz="quarter" idx="12"/>
          </p:nvPr>
        </p:nvSpPr>
        <p:spPr/>
        <p:txBody>
          <a:bodyPr/>
          <a:lstStyle/>
          <a:p>
            <a:fld id="{6BC93DD6-2495-4694-B31C-E77A46EBFF09}" type="slidenum">
              <a:rPr lang="en-US" altLang="zh-CN"/>
              <a:pPr/>
              <a:t>9</a:t>
            </a:fld>
            <a:endParaRPr lang="en-US" altLang="zh-CN"/>
          </a:p>
        </p:txBody>
      </p:sp>
      <p:sp>
        <p:nvSpPr>
          <p:cNvPr id="15596" name="Rectangle 236"/>
          <p:cNvSpPr>
            <a:spLocks noChangeArrowheads="1"/>
          </p:cNvSpPr>
          <p:nvPr/>
        </p:nvSpPr>
        <p:spPr bwMode="auto">
          <a:xfrm>
            <a:off x="395288" y="981075"/>
            <a:ext cx="8061325" cy="496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Char char="•"/>
              <a:defRPr kumimoji="1" sz="3200">
                <a:solidFill>
                  <a:schemeClr val="tx1"/>
                </a:solidFill>
                <a:latin typeface="Times New Roman" panose="02020603050405020304" pitchFamily="18" charset="0"/>
                <a:ea typeface="宋体" panose="02010600030101010101" pitchFamily="2" charset="-122"/>
              </a:defRPr>
            </a:lvl1pPr>
            <a:lvl2pPr marL="742950" indent="-285750">
              <a:spcBef>
                <a:spcPct val="20000"/>
              </a:spcBef>
              <a:buChar char="–"/>
              <a:defRPr kumimoji="1" sz="2800">
                <a:solidFill>
                  <a:schemeClr val="tx1"/>
                </a:solidFill>
                <a:latin typeface="Times New Roman" panose="02020603050405020304" pitchFamily="18" charset="0"/>
                <a:ea typeface="宋体" panose="02010600030101010101" pitchFamily="2" charset="-122"/>
              </a:defRPr>
            </a:lvl2pPr>
            <a:lvl3pPr marL="1143000" indent="-228600">
              <a:spcBef>
                <a:spcPct val="20000"/>
              </a:spcBef>
              <a:buChar char="•"/>
              <a:defRPr kumimoji="1" sz="2400">
                <a:solidFill>
                  <a:schemeClr val="tx1"/>
                </a:solidFill>
                <a:latin typeface="Times New Roman" panose="02020603050405020304" pitchFamily="18" charset="0"/>
                <a:ea typeface="宋体" panose="02010600030101010101" pitchFamily="2" charset="-122"/>
              </a:defRPr>
            </a:lvl3pPr>
            <a:lvl4pPr marL="16002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4pPr>
            <a:lvl5pPr marL="2057400" indent="-228600">
              <a:spcBef>
                <a:spcPct val="20000"/>
              </a:spcBef>
              <a:buChar char="»"/>
              <a:defRPr kumimoji="1" sz="2000">
                <a:solidFill>
                  <a:schemeClr val="tx1"/>
                </a:solidFill>
                <a:latin typeface="Times New Roman" panose="02020603050405020304" pitchFamily="18" charset="0"/>
                <a:ea typeface="宋体" panose="02010600030101010101" pitchFamily="2" charset="-122"/>
              </a:defRPr>
            </a:lvl5pPr>
            <a:lvl6pPr marL="25146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6pPr>
            <a:lvl7pPr marL="29718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7pPr>
            <a:lvl8pPr marL="34290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8pPr>
            <a:lvl9pPr marL="3886200" indent="-228600" fontAlgn="base">
              <a:spcBef>
                <a:spcPct val="20000"/>
              </a:spcBef>
              <a:spcAft>
                <a:spcPct val="0"/>
              </a:spcAft>
              <a:buChar char="»"/>
              <a:defRPr kumimoji="1" sz="2000">
                <a:solidFill>
                  <a:schemeClr val="tx1"/>
                </a:solidFill>
                <a:latin typeface="Times New Roman" panose="02020603050405020304" pitchFamily="18" charset="0"/>
                <a:ea typeface="宋体" panose="02010600030101010101" pitchFamily="2" charset="-122"/>
              </a:defRPr>
            </a:lvl9pPr>
          </a:lstStyle>
          <a:p>
            <a:pPr algn="just">
              <a:buFontTx/>
              <a:buNone/>
            </a:pPr>
            <a:endParaRPr lang="zh-CN" altLang="zh-CN" sz="2000" b="0">
              <a:solidFill>
                <a:srgbClr val="000066"/>
              </a:solidFill>
            </a:endParaRPr>
          </a:p>
        </p:txBody>
      </p:sp>
      <p:sp>
        <p:nvSpPr>
          <p:cNvPr id="15600" name="Rectangle 240"/>
          <p:cNvSpPr>
            <a:spLocks noChangeArrowheads="1"/>
          </p:cNvSpPr>
          <p:nvPr/>
        </p:nvSpPr>
        <p:spPr bwMode="auto">
          <a:xfrm>
            <a:off x="461450" y="272794"/>
            <a:ext cx="2411412" cy="658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kumimoji="1" sz="4400">
                <a:solidFill>
                  <a:schemeClr val="tx2"/>
                </a:solidFill>
                <a:latin typeface="Times New Roman" panose="02020603050405020304" pitchFamily="18" charset="0"/>
                <a:ea typeface="宋体" panose="02010600030101010101" pitchFamily="2" charset="-122"/>
              </a:defRPr>
            </a:lvl1pPr>
            <a:lvl2pPr algn="ctr">
              <a:defRPr kumimoji="1" sz="4400">
                <a:solidFill>
                  <a:schemeClr val="tx2"/>
                </a:solidFill>
                <a:latin typeface="Times New Roman" panose="02020603050405020304" pitchFamily="18" charset="0"/>
                <a:ea typeface="宋体" panose="02010600030101010101" pitchFamily="2" charset="-122"/>
              </a:defRPr>
            </a:lvl2pPr>
            <a:lvl3pPr algn="ctr">
              <a:defRPr kumimoji="1" sz="4400">
                <a:solidFill>
                  <a:schemeClr val="tx2"/>
                </a:solidFill>
                <a:latin typeface="Times New Roman" panose="02020603050405020304" pitchFamily="18" charset="0"/>
                <a:ea typeface="宋体" panose="02010600030101010101" pitchFamily="2" charset="-122"/>
              </a:defRPr>
            </a:lvl3pPr>
            <a:lvl4pPr algn="ctr">
              <a:defRPr kumimoji="1" sz="4400">
                <a:solidFill>
                  <a:schemeClr val="tx2"/>
                </a:solidFill>
                <a:latin typeface="Times New Roman" panose="02020603050405020304" pitchFamily="18" charset="0"/>
                <a:ea typeface="宋体" panose="02010600030101010101" pitchFamily="2" charset="-122"/>
              </a:defRPr>
            </a:lvl4pPr>
            <a:lvl5pPr algn="ctr">
              <a:defRPr kumimoji="1" sz="4400">
                <a:solidFill>
                  <a:schemeClr val="tx2"/>
                </a:solidFill>
                <a:latin typeface="Times New Roman" panose="02020603050405020304" pitchFamily="18" charset="0"/>
                <a:ea typeface="宋体" panose="02010600030101010101" pitchFamily="2" charset="-122"/>
              </a:defRPr>
            </a:lvl5pPr>
            <a:lvl6pPr marL="457200" algn="ctr"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6pPr>
            <a:lvl7pPr marL="914400" algn="ctr"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7pPr>
            <a:lvl8pPr marL="1371600" algn="ctr"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8pPr>
            <a:lvl9pPr marL="1828800" algn="ctr" fontAlgn="base">
              <a:spcBef>
                <a:spcPct val="0"/>
              </a:spcBef>
              <a:spcAft>
                <a:spcPct val="0"/>
              </a:spcAft>
              <a:defRPr kumimoji="1" sz="4400">
                <a:solidFill>
                  <a:schemeClr val="tx2"/>
                </a:solidFill>
                <a:latin typeface="Times New Roman" panose="02020603050405020304" pitchFamily="18" charset="0"/>
                <a:ea typeface="宋体" panose="02010600030101010101" pitchFamily="2" charset="-122"/>
              </a:defRPr>
            </a:lvl9pPr>
          </a:lstStyle>
          <a:p>
            <a:pPr algn="just"/>
            <a:r>
              <a:rPr lang="zh-CN" altLang="en-US" sz="4200" dirty="0"/>
              <a:t>牛市差价</a:t>
            </a:r>
            <a:endParaRPr lang="zh-CN" altLang="en-US" sz="4200" b="0" u="sng" dirty="0">
              <a:solidFill>
                <a:srgbClr val="000066"/>
              </a:solidFill>
            </a:endParaRPr>
          </a:p>
        </p:txBody>
      </p:sp>
      <p:graphicFrame>
        <p:nvGraphicFramePr>
          <p:cNvPr id="15715" name="Group 355"/>
          <p:cNvGraphicFramePr>
            <a:graphicFrameLocks noGrp="1"/>
          </p:cNvGraphicFramePr>
          <p:nvPr>
            <p:ph sz="half" idx="1"/>
            <p:extLst>
              <p:ext uri="{D42A27DB-BD31-4B8C-83A1-F6EECF244321}">
                <p14:modId xmlns:p14="http://schemas.microsoft.com/office/powerpoint/2010/main" val="1781239565"/>
              </p:ext>
            </p:extLst>
          </p:nvPr>
        </p:nvGraphicFramePr>
        <p:xfrm>
          <a:off x="900113" y="1090613"/>
          <a:ext cx="7200900" cy="1798638"/>
        </p:xfrm>
        <a:graphic>
          <a:graphicData uri="http://schemas.openxmlformats.org/drawingml/2006/table">
            <a:tbl>
              <a:tblPr/>
              <a:tblGrid>
                <a:gridCol w="1466850">
                  <a:extLst>
                    <a:ext uri="{9D8B030D-6E8A-4147-A177-3AD203B41FA5}">
                      <a16:colId xmlns:a16="http://schemas.microsoft.com/office/drawing/2014/main" xmlns="" val="744766128"/>
                    </a:ext>
                  </a:extLst>
                </a:gridCol>
                <a:gridCol w="2333625">
                  <a:extLst>
                    <a:ext uri="{9D8B030D-6E8A-4147-A177-3AD203B41FA5}">
                      <a16:colId xmlns:a16="http://schemas.microsoft.com/office/drawing/2014/main" xmlns="" val="3389643763"/>
                    </a:ext>
                  </a:extLst>
                </a:gridCol>
                <a:gridCol w="2335212">
                  <a:extLst>
                    <a:ext uri="{9D8B030D-6E8A-4147-A177-3AD203B41FA5}">
                      <a16:colId xmlns:a16="http://schemas.microsoft.com/office/drawing/2014/main" xmlns="" val="2525591333"/>
                    </a:ext>
                  </a:extLst>
                </a:gridCol>
                <a:gridCol w="1065213">
                  <a:extLst>
                    <a:ext uri="{9D8B030D-6E8A-4147-A177-3AD203B41FA5}">
                      <a16:colId xmlns:a16="http://schemas.microsoft.com/office/drawing/2014/main" xmlns="" val="3278098316"/>
                    </a:ext>
                  </a:extLst>
                </a:gridCol>
              </a:tblGrid>
              <a:tr h="436563">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16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股票价格范围</a:t>
                      </a:r>
                    </a:p>
                  </a:txBody>
                  <a:tcPr horzOverflow="overflow">
                    <a:lnL cap="flat">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16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看涨期权长头寸的收益</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看涨期权短头寸的收益</a:t>
                      </a:r>
                    </a:p>
                  </a:txBody>
                  <a:tcPr horzOverflow="overflow">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整体收益</a:t>
                      </a:r>
                    </a:p>
                  </a:txBody>
                  <a:tcPr horzOverflow="overflow">
                    <a:lnL>
                      <a:noFill/>
                    </a:lnL>
                    <a:lnR cap="flat">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3140419871"/>
                  </a:ext>
                </a:extLst>
              </a:tr>
              <a:tr h="434975">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S</a:t>
                      </a:r>
                      <a:r>
                        <a:rPr kumimoji="1" lang="en-US" altLang="zh-CN" sz="1800" b="0" i="1" u="none" strike="noStrike" cap="none" normalizeH="0" baseline="-25000" smtClean="0">
                          <a:ln>
                            <a:noFill/>
                          </a:ln>
                          <a:solidFill>
                            <a:schemeClr val="tx1"/>
                          </a:solidFill>
                          <a:effectLst/>
                          <a:latin typeface="Times New Roman" panose="02020603050405020304" pitchFamily="18" charset="0"/>
                          <a:ea typeface="宋体" panose="02010600030101010101" pitchFamily="2" charset="-122"/>
                        </a:rPr>
                        <a:t>T</a:t>
                      </a: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a:t>
                      </a: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K</a:t>
                      </a:r>
                      <a:r>
                        <a:rPr kumimoji="1" lang="en-US" altLang="zh-CN" sz="1800" b="0" i="1" u="none" strike="noStrike" cap="none" normalizeH="0" baseline="-25000" smtClean="0">
                          <a:ln>
                            <a:noFill/>
                          </a:ln>
                          <a:solidFill>
                            <a:schemeClr val="tx1"/>
                          </a:solidFill>
                          <a:effectLst/>
                          <a:latin typeface="Times New Roman" panose="02020603050405020304" pitchFamily="18" charset="0"/>
                          <a:ea typeface="宋体" panose="02010600030101010101" pitchFamily="2" charset="-122"/>
                        </a:rPr>
                        <a:t>1</a:t>
                      </a:r>
                    </a:p>
                  </a:txBody>
                  <a:tcPr horzOverflow="overflow">
                    <a:lnL cap="flat">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a:t>
                      </a:r>
                    </a:p>
                  </a:txBody>
                  <a:tcP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a:t>
                      </a:r>
                    </a:p>
                  </a:txBody>
                  <a:tcP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a:t>
                      </a:r>
                    </a:p>
                  </a:txBody>
                  <a:tcPr horzOverflow="overflow">
                    <a:lnL>
                      <a:noFill/>
                    </a:lnL>
                    <a:lnR cap="flat">
                      <a:noFill/>
                    </a:lnR>
                    <a:lnT w="12700" cap="flat" cmpd="sng" algn="ctr">
                      <a:solidFill>
                        <a:schemeClr val="tx1"/>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xmlns="" val="846017253"/>
                  </a:ext>
                </a:extLst>
              </a:tr>
              <a:tr h="434975">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K</a:t>
                      </a:r>
                      <a:r>
                        <a:rPr kumimoji="1" lang="en-US" altLang="zh-CN" sz="1800" b="0" i="1" u="none" strike="noStrike" cap="none" normalizeH="0" baseline="-25000" smtClean="0">
                          <a:ln>
                            <a:noFill/>
                          </a:ln>
                          <a:solidFill>
                            <a:schemeClr val="tx1"/>
                          </a:solidFill>
                          <a:effectLst/>
                          <a:latin typeface="Times New Roman" panose="02020603050405020304" pitchFamily="18" charset="0"/>
                          <a:ea typeface="宋体" panose="02010600030101010101" pitchFamily="2" charset="-122"/>
                        </a:rPr>
                        <a:t>1</a:t>
                      </a: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&lt;S</a:t>
                      </a:r>
                      <a:r>
                        <a:rPr kumimoji="1" lang="en-US" altLang="zh-CN" sz="1800" b="0" i="1" u="none" strike="noStrike" cap="none" normalizeH="0" baseline="-25000" smtClean="0">
                          <a:ln>
                            <a:noFill/>
                          </a:ln>
                          <a:solidFill>
                            <a:schemeClr val="tx1"/>
                          </a:solidFill>
                          <a:effectLst/>
                          <a:latin typeface="Times New Roman" panose="02020603050405020304" pitchFamily="18" charset="0"/>
                          <a:ea typeface="宋体" panose="02010600030101010101" pitchFamily="2" charset="-122"/>
                        </a:rPr>
                        <a:t>T</a:t>
                      </a: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&lt;K</a:t>
                      </a:r>
                      <a:r>
                        <a:rPr kumimoji="1" lang="en-US" altLang="zh-CN" sz="1800" b="0" i="1" u="none" strike="noStrike" cap="none" normalizeH="0" baseline="-25000" smtClean="0">
                          <a:ln>
                            <a:noFill/>
                          </a:ln>
                          <a:solidFill>
                            <a:schemeClr val="tx1"/>
                          </a:solidFill>
                          <a:effectLst/>
                          <a:latin typeface="Times New Roman" panose="02020603050405020304" pitchFamily="18" charset="0"/>
                          <a:ea typeface="宋体" panose="02010600030101010101" pitchFamily="2" charset="-122"/>
                        </a:rPr>
                        <a:t>2</a:t>
                      </a:r>
                    </a:p>
                  </a:txBody>
                  <a:tcPr horzOverflow="overflow">
                    <a:lnL cap="flat">
                      <a:noFill/>
                    </a:lnL>
                    <a:lnR>
                      <a:noFill/>
                    </a:lnR>
                    <a:lnT>
                      <a:noFill/>
                    </a:lnT>
                    <a:lnB>
                      <a:noFill/>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S</a:t>
                      </a:r>
                      <a:r>
                        <a:rPr kumimoji="1" lang="en-US" altLang="zh-CN" sz="1800" b="0" i="1" u="none" strike="noStrike" cap="none" normalizeH="0" baseline="-25000" dirty="0" smtClean="0">
                          <a:ln>
                            <a:noFill/>
                          </a:ln>
                          <a:solidFill>
                            <a:schemeClr val="tx1"/>
                          </a:solidFill>
                          <a:effectLst/>
                          <a:latin typeface="Times New Roman" panose="02020603050405020304" pitchFamily="18" charset="0"/>
                          <a:ea typeface="宋体" panose="02010600030101010101" pitchFamily="2" charset="-122"/>
                        </a:rPr>
                        <a:t>T</a:t>
                      </a:r>
                      <a:r>
                        <a:rPr kumimoji="1" lang="en-US" altLang="zh-CN" sz="18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-K</a:t>
                      </a:r>
                      <a:r>
                        <a:rPr kumimoji="1" lang="en-US" altLang="zh-CN" sz="1800" b="0" i="1" u="none" strike="noStrike" cap="none" normalizeH="0" baseline="-25000" dirty="0" smtClean="0">
                          <a:ln>
                            <a:noFill/>
                          </a:ln>
                          <a:solidFill>
                            <a:schemeClr val="tx1"/>
                          </a:solidFill>
                          <a:effectLst/>
                          <a:latin typeface="Times New Roman" panose="02020603050405020304" pitchFamily="18" charset="0"/>
                          <a:ea typeface="宋体" panose="02010600030101010101" pitchFamily="2" charset="-122"/>
                        </a:rPr>
                        <a:t>1</a:t>
                      </a:r>
                    </a:p>
                  </a:txBody>
                  <a:tcPr horzOverflow="overflow">
                    <a:lnL>
                      <a:noFill/>
                    </a:lnL>
                    <a:lnR>
                      <a:noFill/>
                    </a:lnR>
                    <a:lnT>
                      <a:noFill/>
                    </a:lnT>
                    <a:lnB>
                      <a:noFill/>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a:t>
                      </a:r>
                    </a:p>
                  </a:txBody>
                  <a:tcPr horzOverflow="overflow">
                    <a:lnL>
                      <a:noFill/>
                    </a:lnL>
                    <a:lnR>
                      <a:noFill/>
                    </a:lnR>
                    <a:lnT>
                      <a:noFill/>
                    </a:lnT>
                    <a:lnB>
                      <a:noFill/>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S</a:t>
                      </a:r>
                      <a:r>
                        <a:rPr kumimoji="1" lang="en-US" altLang="zh-CN" sz="1800" b="0" i="1" u="none" strike="noStrike" cap="none" normalizeH="0" baseline="-25000" smtClean="0">
                          <a:ln>
                            <a:noFill/>
                          </a:ln>
                          <a:solidFill>
                            <a:schemeClr val="tx1"/>
                          </a:solidFill>
                          <a:effectLst/>
                          <a:latin typeface="Times New Roman" panose="02020603050405020304" pitchFamily="18" charset="0"/>
                          <a:ea typeface="宋体" panose="02010600030101010101" pitchFamily="2" charset="-122"/>
                        </a:rPr>
                        <a:t>T</a:t>
                      </a: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-K</a:t>
                      </a:r>
                      <a:r>
                        <a:rPr kumimoji="1" lang="en-US" altLang="zh-CN" sz="1800" b="0" i="1" u="none" strike="noStrike" cap="none" normalizeH="0" baseline="-25000" smtClean="0">
                          <a:ln>
                            <a:noFill/>
                          </a:ln>
                          <a:solidFill>
                            <a:schemeClr val="tx1"/>
                          </a:solidFill>
                          <a:effectLst/>
                          <a:latin typeface="Times New Roman" panose="02020603050405020304" pitchFamily="18" charset="0"/>
                          <a:ea typeface="宋体" panose="02010600030101010101" pitchFamily="2" charset="-122"/>
                        </a:rPr>
                        <a:t>1</a:t>
                      </a:r>
                      <a:endPar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xmlns="" val="2496006791"/>
                  </a:ext>
                </a:extLst>
              </a:tr>
              <a:tr h="492125">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S</a:t>
                      </a:r>
                      <a:r>
                        <a:rPr kumimoji="1" lang="en-US" altLang="zh-CN" sz="1800" b="0" i="1" u="none" strike="noStrike" cap="none" normalizeH="0" baseline="-25000" dirty="0" smtClean="0">
                          <a:ln>
                            <a:noFill/>
                          </a:ln>
                          <a:solidFill>
                            <a:schemeClr val="tx1"/>
                          </a:solidFill>
                          <a:effectLst/>
                          <a:latin typeface="Times New Roman" panose="02020603050405020304" pitchFamily="18" charset="0"/>
                          <a:ea typeface="宋体" panose="02010600030101010101" pitchFamily="2" charset="-122"/>
                        </a:rPr>
                        <a:t>T</a:t>
                      </a:r>
                      <a:r>
                        <a:rPr kumimoji="1" lang="en-US" altLang="zh-CN" sz="18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≥K</a:t>
                      </a:r>
                      <a:r>
                        <a:rPr kumimoji="1" lang="en-US" altLang="zh-CN" sz="1800" b="0" i="1" u="none" strike="noStrike" cap="none" normalizeH="0" baseline="-25000" dirty="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a:t>
                      </a:r>
                    </a:p>
                  </a:txBody>
                  <a:tcPr horzOverflow="overflow">
                    <a:lnL cap="flat">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S</a:t>
                      </a:r>
                      <a:r>
                        <a:rPr kumimoji="1" lang="en-US" altLang="zh-CN" sz="1800" b="0" i="1" u="none" strike="noStrike" cap="none" normalizeH="0" baseline="-25000" smtClean="0">
                          <a:ln>
                            <a:noFill/>
                          </a:ln>
                          <a:solidFill>
                            <a:schemeClr val="tx1"/>
                          </a:solidFill>
                          <a:effectLst/>
                          <a:latin typeface="Times New Roman" panose="02020603050405020304" pitchFamily="18" charset="0"/>
                          <a:ea typeface="宋体" panose="02010600030101010101" pitchFamily="2" charset="-122"/>
                        </a:rPr>
                        <a:t>T</a:t>
                      </a:r>
                      <a:r>
                        <a:rPr kumimoji="1" lang="en-US" altLang="zh-CN" sz="1800" b="0" i="1"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-K</a:t>
                      </a:r>
                      <a:r>
                        <a:rPr kumimoji="1" lang="en-US" altLang="zh-CN" sz="1800" b="0" i="1" u="none" strike="noStrike" cap="none" normalizeH="0" baseline="-25000" smtClean="0">
                          <a:ln>
                            <a:noFill/>
                          </a:ln>
                          <a:solidFill>
                            <a:schemeClr val="tx1"/>
                          </a:solidFill>
                          <a:effectLst/>
                          <a:latin typeface="Times New Roman" panose="02020603050405020304" pitchFamily="18" charset="0"/>
                          <a:ea typeface="宋体" panose="02010600030101010101" pitchFamily="2" charset="-122"/>
                        </a:rPr>
                        <a:t>1</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K</a:t>
                      </a:r>
                      <a:r>
                        <a:rPr kumimoji="1" lang="en-US" altLang="zh-CN" sz="1800" b="0" i="1" u="none" strike="noStrike" cap="none" normalizeH="0" baseline="-25000" dirty="0" smtClean="0">
                          <a:ln>
                            <a:noFill/>
                          </a:ln>
                          <a:solidFill>
                            <a:schemeClr val="tx1"/>
                          </a:solidFill>
                          <a:effectLst/>
                          <a:latin typeface="Times New Roman" panose="02020603050405020304" pitchFamily="18" charset="0"/>
                          <a:ea typeface="宋体" panose="02010600030101010101" pitchFamily="2" charset="-122"/>
                        </a:rPr>
                        <a:t>2</a:t>
                      </a:r>
                      <a:r>
                        <a:rPr kumimoji="1" lang="en-US" altLang="zh-CN" sz="18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-S</a:t>
                      </a:r>
                      <a:r>
                        <a:rPr kumimoji="1" lang="en-US" altLang="zh-CN" sz="1800" b="0" i="1" u="none" strike="noStrike" cap="none" normalizeH="0" baseline="-25000" dirty="0" smtClean="0">
                          <a:ln>
                            <a:noFill/>
                          </a:ln>
                          <a:solidFill>
                            <a:schemeClr val="tx1"/>
                          </a:solidFill>
                          <a:effectLst/>
                          <a:latin typeface="Times New Roman" panose="02020603050405020304" pitchFamily="18" charset="0"/>
                          <a:ea typeface="宋体" panose="02010600030101010101" pitchFamily="2" charset="-122"/>
                        </a:rPr>
                        <a:t>T</a:t>
                      </a:r>
                    </a:p>
                  </a:txBody>
                  <a:tcP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kumimoji="1" sz="2800">
                          <a:solidFill>
                            <a:schemeClr val="tx1"/>
                          </a:solidFill>
                          <a:latin typeface="Times New Roman" panose="02020603050405020304" pitchFamily="18" charset="0"/>
                          <a:ea typeface="宋体" panose="02010600030101010101" pitchFamily="2" charset="-122"/>
                        </a:defRPr>
                      </a:lvl1pPr>
                      <a:lvl2pPr>
                        <a:spcBef>
                          <a:spcPct val="20000"/>
                        </a:spcBef>
                        <a:defRPr kumimoji="1" sz="2400">
                          <a:solidFill>
                            <a:schemeClr val="tx1"/>
                          </a:solidFill>
                          <a:latin typeface="Times New Roman" panose="02020603050405020304" pitchFamily="18" charset="0"/>
                          <a:ea typeface="宋体" panose="02010600030101010101" pitchFamily="2" charset="-122"/>
                        </a:defRPr>
                      </a:lvl2pPr>
                      <a:lvl3pPr>
                        <a:spcBef>
                          <a:spcPct val="20000"/>
                        </a:spcBef>
                        <a:defRPr kumimoji="1" sz="2000">
                          <a:solidFill>
                            <a:schemeClr val="tx1"/>
                          </a:solidFill>
                          <a:latin typeface="Times New Roman" panose="02020603050405020304" pitchFamily="18" charset="0"/>
                          <a:ea typeface="宋体" panose="02010600030101010101" pitchFamily="2" charset="-122"/>
                        </a:defRPr>
                      </a:lvl3pPr>
                      <a:lvl4pPr>
                        <a:spcBef>
                          <a:spcPct val="20000"/>
                        </a:spcBef>
                        <a:defRPr kumimoji="1">
                          <a:solidFill>
                            <a:schemeClr val="tx1"/>
                          </a:solidFill>
                          <a:latin typeface="Times New Roman" panose="02020603050405020304" pitchFamily="18" charset="0"/>
                          <a:ea typeface="宋体" panose="02010600030101010101" pitchFamily="2" charset="-122"/>
                        </a:defRPr>
                      </a:lvl4pPr>
                      <a:lvl5pPr>
                        <a:spcBef>
                          <a:spcPct val="20000"/>
                        </a:spcBef>
                        <a:defRPr kumimoji="1">
                          <a:solidFill>
                            <a:schemeClr val="tx1"/>
                          </a:solidFill>
                          <a:latin typeface="Times New Roman" panose="02020603050405020304" pitchFamily="18" charset="0"/>
                          <a:ea typeface="宋体" panose="02010600030101010101" pitchFamily="2" charset="-122"/>
                        </a:defRPr>
                      </a:lvl5pPr>
                      <a:lvl6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6pPr>
                      <a:lvl7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7pPr>
                      <a:lvl8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8pPr>
                      <a:lvl9pPr fontAlgn="base">
                        <a:spcBef>
                          <a:spcPct val="20000"/>
                        </a:spcBef>
                        <a:spcAft>
                          <a:spcPct val="0"/>
                        </a:spcAft>
                        <a:defRPr kumimoji="1">
                          <a:solidFill>
                            <a:schemeClr val="tx1"/>
                          </a:solidFill>
                          <a:latin typeface="Times New Roman" panose="02020603050405020304" pitchFamily="18" charset="0"/>
                          <a:ea typeface="宋体" panose="02010600030101010101" pitchFamily="2" charset="-122"/>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CN" sz="18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K</a:t>
                      </a:r>
                      <a:r>
                        <a:rPr kumimoji="1" lang="en-US" altLang="zh-CN" sz="1800" b="0" i="1" u="none" strike="noStrike" cap="none" normalizeH="0" baseline="-25000" dirty="0" smtClean="0">
                          <a:ln>
                            <a:noFill/>
                          </a:ln>
                          <a:solidFill>
                            <a:schemeClr val="tx1"/>
                          </a:solidFill>
                          <a:effectLst/>
                          <a:latin typeface="Times New Roman" panose="02020603050405020304" pitchFamily="18" charset="0"/>
                          <a:ea typeface="宋体" panose="02010600030101010101" pitchFamily="2" charset="-122"/>
                        </a:rPr>
                        <a:t>2</a:t>
                      </a:r>
                      <a:r>
                        <a:rPr kumimoji="1" lang="en-US" altLang="zh-CN" sz="1800" b="0" i="1"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-K</a:t>
                      </a:r>
                      <a:r>
                        <a:rPr kumimoji="1" lang="en-US" altLang="zh-CN" sz="1800" b="0" i="1" u="none" strike="noStrike" cap="none" normalizeH="0" baseline="-25000" dirty="0" smtClean="0">
                          <a:ln>
                            <a:noFill/>
                          </a:ln>
                          <a:solidFill>
                            <a:schemeClr val="tx1"/>
                          </a:solidFill>
                          <a:effectLst/>
                          <a:latin typeface="Times New Roman" panose="02020603050405020304" pitchFamily="18" charset="0"/>
                          <a:ea typeface="宋体" panose="02010600030101010101" pitchFamily="2" charset="-122"/>
                        </a:rPr>
                        <a:t>1</a:t>
                      </a:r>
                    </a:p>
                  </a:txBody>
                  <a:tcPr horzOverflow="overflow">
                    <a:lnL>
                      <a:noFill/>
                    </a:lnL>
                    <a:lnR cap="flat">
                      <a:noFill/>
                    </a:lnR>
                    <a:lnT>
                      <a:noFill/>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xmlns="" val="1321131962"/>
                  </a:ext>
                </a:extLst>
              </a:tr>
            </a:tbl>
          </a:graphicData>
        </a:graphic>
      </p:graphicFrame>
      <p:sp>
        <p:nvSpPr>
          <p:cNvPr id="15716" name="Line 4"/>
          <p:cNvSpPr>
            <a:spLocks noChangeShapeType="1"/>
          </p:cNvSpPr>
          <p:nvPr/>
        </p:nvSpPr>
        <p:spPr bwMode="auto">
          <a:xfrm>
            <a:off x="2051050" y="2997200"/>
            <a:ext cx="0" cy="2879725"/>
          </a:xfrm>
          <a:prstGeom prst="line">
            <a:avLst/>
          </a:prstGeom>
          <a:noFill/>
          <a:ln w="12700">
            <a:solidFill>
              <a:schemeClr val="tx1"/>
            </a:solidFill>
            <a:round/>
            <a:headEnd type="stealth" w="med" len="lg"/>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5717" name="Line 5"/>
          <p:cNvSpPr>
            <a:spLocks noChangeShapeType="1"/>
          </p:cNvSpPr>
          <p:nvPr/>
        </p:nvSpPr>
        <p:spPr bwMode="auto">
          <a:xfrm>
            <a:off x="2051050" y="4221163"/>
            <a:ext cx="5473700" cy="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5718" name="Rectangle 8"/>
          <p:cNvSpPr>
            <a:spLocks noChangeArrowheads="1"/>
          </p:cNvSpPr>
          <p:nvPr/>
        </p:nvSpPr>
        <p:spPr bwMode="auto">
          <a:xfrm>
            <a:off x="3635375" y="4191000"/>
            <a:ext cx="512763"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a:defRPr kumimoji="1" sz="2400">
                <a:solidFill>
                  <a:schemeClr val="tx1"/>
                </a:solidFill>
                <a:latin typeface="Times New Roman" panose="02020603050405020304" pitchFamily="18" charset="0"/>
                <a:ea typeface="宋体" panose="02010600030101010101" pitchFamily="2" charset="-122"/>
              </a:defRPr>
            </a:lvl1pPr>
            <a:lvl2pPr marL="742950" indent="-285750">
              <a:defRPr kumimoji="1" sz="2400">
                <a:solidFill>
                  <a:schemeClr val="tx1"/>
                </a:solidFill>
                <a:latin typeface="Times New Roman" panose="02020603050405020304" pitchFamily="18" charset="0"/>
                <a:ea typeface="宋体" panose="02010600030101010101" pitchFamily="2" charset="-122"/>
              </a:defRPr>
            </a:lvl2pPr>
            <a:lvl3pPr marL="1143000" indent="-228600">
              <a:defRPr kumimoji="1" sz="2400">
                <a:solidFill>
                  <a:schemeClr val="tx1"/>
                </a:solidFill>
                <a:latin typeface="Times New Roman" panose="02020603050405020304" pitchFamily="18" charset="0"/>
                <a:ea typeface="宋体" panose="02010600030101010101" pitchFamily="2" charset="-122"/>
              </a:defRPr>
            </a:lvl3pPr>
            <a:lvl4pPr marL="1600200" indent="-228600">
              <a:defRPr kumimoji="1" sz="2400">
                <a:solidFill>
                  <a:schemeClr val="tx1"/>
                </a:solidFill>
                <a:latin typeface="Times New Roman" panose="02020603050405020304" pitchFamily="18" charset="0"/>
                <a:ea typeface="宋体" panose="02010600030101010101" pitchFamily="2" charset="-122"/>
              </a:defRPr>
            </a:lvl4pPr>
            <a:lvl5pPr marL="2057400" indent="-228600">
              <a:defRPr kumimoji="1" sz="2400">
                <a:solidFill>
                  <a:schemeClr val="tx1"/>
                </a:solidFill>
                <a:latin typeface="Times New Roman" panose="02020603050405020304" pitchFamily="18" charset="0"/>
                <a:ea typeface="宋体" panose="02010600030101010101" pitchFamily="2" charset="-122"/>
              </a:defRPr>
            </a:lvl5pPr>
            <a:lvl6pPr marL="25146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eaLnBrk="0" hangingPunct="0"/>
            <a:r>
              <a:rPr kumimoji="0" lang="en-US" altLang="zh-CN" sz="2600" b="0" i="1"/>
              <a:t>K</a:t>
            </a:r>
            <a:r>
              <a:rPr kumimoji="0" lang="en-US" altLang="zh-CN" sz="2600" b="0" i="1" baseline="-25000"/>
              <a:t>1</a:t>
            </a:r>
          </a:p>
        </p:txBody>
      </p:sp>
      <p:sp>
        <p:nvSpPr>
          <p:cNvPr id="15719" name="Rectangle 9"/>
          <p:cNvSpPr>
            <a:spLocks noChangeArrowheads="1"/>
          </p:cNvSpPr>
          <p:nvPr/>
        </p:nvSpPr>
        <p:spPr bwMode="auto">
          <a:xfrm>
            <a:off x="5040313" y="4191000"/>
            <a:ext cx="1484312"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marL="342900" indent="-342900">
              <a:defRPr kumimoji="1" sz="2400">
                <a:solidFill>
                  <a:schemeClr val="tx1"/>
                </a:solidFill>
                <a:latin typeface="Times New Roman" panose="02020603050405020304" pitchFamily="18" charset="0"/>
                <a:ea typeface="宋体" panose="02010600030101010101" pitchFamily="2" charset="-122"/>
              </a:defRPr>
            </a:lvl1pPr>
            <a:lvl2pPr>
              <a:defRPr kumimoji="1" sz="2400">
                <a:solidFill>
                  <a:schemeClr val="tx1"/>
                </a:solidFill>
                <a:latin typeface="Times New Roman" panose="02020603050405020304" pitchFamily="18" charset="0"/>
                <a:ea typeface="宋体" panose="02010600030101010101" pitchFamily="2" charset="-122"/>
              </a:defRPr>
            </a:lvl2pPr>
            <a:lvl3pPr marL="1143000" indent="-228600">
              <a:defRPr kumimoji="1" sz="2400">
                <a:solidFill>
                  <a:schemeClr val="tx1"/>
                </a:solidFill>
                <a:latin typeface="Times New Roman" panose="02020603050405020304" pitchFamily="18" charset="0"/>
                <a:ea typeface="宋体" panose="02010600030101010101" pitchFamily="2" charset="-122"/>
              </a:defRPr>
            </a:lvl3pPr>
            <a:lvl4pPr marL="1600200" indent="-228600">
              <a:defRPr kumimoji="1" sz="2400">
                <a:solidFill>
                  <a:schemeClr val="tx1"/>
                </a:solidFill>
                <a:latin typeface="Times New Roman" panose="02020603050405020304" pitchFamily="18" charset="0"/>
                <a:ea typeface="宋体" panose="02010600030101010101" pitchFamily="2" charset="-122"/>
              </a:defRPr>
            </a:lvl4pPr>
            <a:lvl5pPr marL="2057400" indent="-228600">
              <a:defRPr kumimoji="1" sz="2400">
                <a:solidFill>
                  <a:schemeClr val="tx1"/>
                </a:solidFill>
                <a:latin typeface="Times New Roman" panose="02020603050405020304" pitchFamily="18" charset="0"/>
                <a:ea typeface="宋体" panose="02010600030101010101" pitchFamily="2" charset="-122"/>
              </a:defRPr>
            </a:lvl5pPr>
            <a:lvl6pPr marL="25146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lvl="1" eaLnBrk="0" hangingPunct="0"/>
            <a:r>
              <a:rPr kumimoji="0" lang="en-US" altLang="zh-CN" sz="2600" b="0" i="1"/>
              <a:t>K</a:t>
            </a:r>
            <a:r>
              <a:rPr kumimoji="0" lang="en-US" altLang="zh-CN" sz="2600" b="0" i="1" baseline="-25000"/>
              <a:t>2</a:t>
            </a:r>
          </a:p>
        </p:txBody>
      </p:sp>
      <p:sp>
        <p:nvSpPr>
          <p:cNvPr id="15720" name="Rectangle 11"/>
          <p:cNvSpPr>
            <a:spLocks noChangeArrowheads="1"/>
          </p:cNvSpPr>
          <p:nvPr/>
        </p:nvSpPr>
        <p:spPr bwMode="auto">
          <a:xfrm>
            <a:off x="6759575" y="3611563"/>
            <a:ext cx="56673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a:defRPr kumimoji="1" sz="2400">
                <a:solidFill>
                  <a:schemeClr val="tx1"/>
                </a:solidFill>
                <a:latin typeface="Times New Roman" panose="02020603050405020304" pitchFamily="18" charset="0"/>
                <a:ea typeface="宋体" panose="02010600030101010101" pitchFamily="2" charset="-122"/>
              </a:defRPr>
            </a:lvl1pPr>
            <a:lvl2pPr marL="742950" indent="-285750">
              <a:defRPr kumimoji="1" sz="2400">
                <a:solidFill>
                  <a:schemeClr val="tx1"/>
                </a:solidFill>
                <a:latin typeface="Times New Roman" panose="02020603050405020304" pitchFamily="18" charset="0"/>
                <a:ea typeface="宋体" panose="02010600030101010101" pitchFamily="2" charset="-122"/>
              </a:defRPr>
            </a:lvl2pPr>
            <a:lvl3pPr marL="1143000" indent="-228600">
              <a:defRPr kumimoji="1" sz="2400">
                <a:solidFill>
                  <a:schemeClr val="tx1"/>
                </a:solidFill>
                <a:latin typeface="Times New Roman" panose="02020603050405020304" pitchFamily="18" charset="0"/>
                <a:ea typeface="宋体" panose="02010600030101010101" pitchFamily="2" charset="-122"/>
              </a:defRPr>
            </a:lvl3pPr>
            <a:lvl4pPr marL="1600200" indent="-228600">
              <a:defRPr kumimoji="1" sz="2400">
                <a:solidFill>
                  <a:schemeClr val="tx1"/>
                </a:solidFill>
                <a:latin typeface="Times New Roman" panose="02020603050405020304" pitchFamily="18" charset="0"/>
                <a:ea typeface="宋体" panose="02010600030101010101" pitchFamily="2" charset="-122"/>
              </a:defRPr>
            </a:lvl4pPr>
            <a:lvl5pPr marL="2057400" indent="-228600">
              <a:defRPr kumimoji="1" sz="2400">
                <a:solidFill>
                  <a:schemeClr val="tx1"/>
                </a:solidFill>
                <a:latin typeface="Times New Roman" panose="02020603050405020304" pitchFamily="18" charset="0"/>
                <a:ea typeface="宋体" panose="02010600030101010101" pitchFamily="2" charset="-122"/>
              </a:defRPr>
            </a:lvl5pPr>
            <a:lvl6pPr marL="25146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6pPr>
            <a:lvl7pPr marL="29718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7pPr>
            <a:lvl8pPr marL="34290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8pPr>
            <a:lvl9pPr marL="3886200" indent="-228600" fontAlgn="base">
              <a:spcBef>
                <a:spcPct val="0"/>
              </a:spcBef>
              <a:spcAft>
                <a:spcPct val="0"/>
              </a:spcAft>
              <a:defRPr kumimoji="1" sz="2400">
                <a:solidFill>
                  <a:schemeClr val="tx1"/>
                </a:solidFill>
                <a:latin typeface="Times New Roman" panose="02020603050405020304" pitchFamily="18" charset="0"/>
                <a:ea typeface="宋体" panose="02010600030101010101" pitchFamily="2" charset="-122"/>
              </a:defRPr>
            </a:lvl9pPr>
          </a:lstStyle>
          <a:p>
            <a:pPr eaLnBrk="0" hangingPunct="0"/>
            <a:r>
              <a:rPr kumimoji="0" lang="en-US" altLang="zh-CN" sz="2600" b="0" i="1"/>
              <a:t>S</a:t>
            </a:r>
            <a:r>
              <a:rPr kumimoji="0" lang="en-US" altLang="zh-CN" sz="2600" b="0" i="1" baseline="-25000"/>
              <a:t>T</a:t>
            </a:r>
          </a:p>
        </p:txBody>
      </p:sp>
      <p:sp>
        <p:nvSpPr>
          <p:cNvPr id="15721" name="Line 13"/>
          <p:cNvSpPr>
            <a:spLocks noChangeShapeType="1"/>
          </p:cNvSpPr>
          <p:nvPr/>
        </p:nvSpPr>
        <p:spPr bwMode="auto">
          <a:xfrm flipV="1">
            <a:off x="3879850" y="3284538"/>
            <a:ext cx="2347913" cy="2308225"/>
          </a:xfrm>
          <a:prstGeom prst="line">
            <a:avLst/>
          </a:prstGeom>
          <a:noFill/>
          <a:ln w="12700">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5722" name="Line 14"/>
          <p:cNvSpPr>
            <a:spLocks noChangeShapeType="1"/>
          </p:cNvSpPr>
          <p:nvPr/>
        </p:nvSpPr>
        <p:spPr bwMode="auto">
          <a:xfrm flipH="1">
            <a:off x="2051050" y="5592763"/>
            <a:ext cx="1828800" cy="0"/>
          </a:xfrm>
          <a:prstGeom prst="line">
            <a:avLst/>
          </a:prstGeom>
          <a:noFill/>
          <a:ln w="12700">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5723" name="Line 17"/>
          <p:cNvSpPr>
            <a:spLocks noChangeShapeType="1"/>
          </p:cNvSpPr>
          <p:nvPr/>
        </p:nvSpPr>
        <p:spPr bwMode="auto">
          <a:xfrm flipH="1">
            <a:off x="2051050" y="3763963"/>
            <a:ext cx="3657600" cy="0"/>
          </a:xfrm>
          <a:prstGeom prst="line">
            <a:avLst/>
          </a:prstGeom>
          <a:noFill/>
          <a:ln w="12700">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5724" name="Line 18"/>
          <p:cNvSpPr>
            <a:spLocks noChangeShapeType="1"/>
          </p:cNvSpPr>
          <p:nvPr/>
        </p:nvSpPr>
        <p:spPr bwMode="auto">
          <a:xfrm>
            <a:off x="5708650" y="3763963"/>
            <a:ext cx="1219200" cy="1219200"/>
          </a:xfrm>
          <a:prstGeom prst="line">
            <a:avLst/>
          </a:prstGeom>
          <a:noFill/>
          <a:ln w="12700">
            <a:solidFill>
              <a:schemeClr val="tx1"/>
            </a:solidFill>
            <a:prstDash val="sysDot"/>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5725" name="Line 12"/>
          <p:cNvSpPr>
            <a:spLocks noChangeShapeType="1"/>
          </p:cNvSpPr>
          <p:nvPr/>
        </p:nvSpPr>
        <p:spPr bwMode="auto">
          <a:xfrm flipV="1">
            <a:off x="3879850" y="3400425"/>
            <a:ext cx="1828800" cy="1828800"/>
          </a:xfrm>
          <a:prstGeom prst="line">
            <a:avLst/>
          </a:prstGeom>
          <a:noFill/>
          <a:ln w="25400">
            <a:solidFill>
              <a:srgbClr val="FF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5726" name="Line 15"/>
          <p:cNvSpPr>
            <a:spLocks noChangeShapeType="1"/>
          </p:cNvSpPr>
          <p:nvPr/>
        </p:nvSpPr>
        <p:spPr bwMode="auto">
          <a:xfrm flipH="1">
            <a:off x="2051050" y="5229225"/>
            <a:ext cx="1828800" cy="0"/>
          </a:xfrm>
          <a:prstGeom prst="line">
            <a:avLst/>
          </a:prstGeom>
          <a:noFill/>
          <a:ln w="25400">
            <a:solidFill>
              <a:srgbClr val="FF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5727" name="Line 16"/>
          <p:cNvSpPr>
            <a:spLocks noChangeShapeType="1"/>
          </p:cNvSpPr>
          <p:nvPr/>
        </p:nvSpPr>
        <p:spPr bwMode="auto">
          <a:xfrm>
            <a:off x="5726113" y="3413125"/>
            <a:ext cx="1219200" cy="0"/>
          </a:xfrm>
          <a:prstGeom prst="line">
            <a:avLst/>
          </a:prstGeom>
          <a:noFill/>
          <a:ln w="25400">
            <a:solidFill>
              <a:srgbClr val="FF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zh-CN" altLang="en-US"/>
          </a:p>
        </p:txBody>
      </p:sp>
      <p:sp>
        <p:nvSpPr>
          <p:cNvPr id="15728" name="Text Box 368"/>
          <p:cNvSpPr txBox="1">
            <a:spLocks noChangeArrowheads="1"/>
          </p:cNvSpPr>
          <p:nvPr/>
        </p:nvSpPr>
        <p:spPr bwMode="auto">
          <a:xfrm>
            <a:off x="2484438" y="549275"/>
            <a:ext cx="39798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zh-CN"/>
          </a:p>
        </p:txBody>
      </p:sp>
      <p:sp>
        <p:nvSpPr>
          <p:cNvPr id="15729" name="Text Box 369"/>
          <p:cNvSpPr txBox="1">
            <a:spLocks noChangeArrowheads="1"/>
          </p:cNvSpPr>
          <p:nvPr/>
        </p:nvSpPr>
        <p:spPr bwMode="auto">
          <a:xfrm>
            <a:off x="2795588" y="692150"/>
            <a:ext cx="3841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800" b="0" dirty="0">
                <a:latin typeface="宋体" panose="02010600030101010101" pitchFamily="2" charset="-122"/>
                <a:ea typeface="宋体" panose="02010600030101010101" pitchFamily="2" charset="-122"/>
              </a:rPr>
              <a:t>由看涨期权所构造的牛市差价的收益</a:t>
            </a:r>
          </a:p>
        </p:txBody>
      </p:sp>
    </p:spTree>
    <p:extLst>
      <p:ext uri="{BB962C8B-B14F-4D97-AF65-F5344CB8AC3E}">
        <p14:creationId xmlns:p14="http://schemas.microsoft.com/office/powerpoint/2010/main" val="3907106547"/>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Default Design">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Default Design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Default Design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Default Design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Default Design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Default Design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Default Design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Default Design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Default Design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2181</TotalTime>
  <Words>2659</Words>
  <Application>Microsoft Office PowerPoint</Application>
  <PresentationFormat>全屏显示(4:3)</PresentationFormat>
  <Paragraphs>406</Paragraphs>
  <Slides>31</Slides>
  <Notes>27</Notes>
  <HiddenSlides>0</HiddenSlides>
  <MMClips>0</MMClips>
  <ScaleCrop>false</ScaleCrop>
  <HeadingPairs>
    <vt:vector size="4" baseType="variant">
      <vt:variant>
        <vt:lpstr>主题</vt:lpstr>
      </vt:variant>
      <vt:variant>
        <vt:i4>1</vt:i4>
      </vt:variant>
      <vt:variant>
        <vt:lpstr>幻灯片标题</vt:lpstr>
      </vt:variant>
      <vt:variant>
        <vt:i4>31</vt:i4>
      </vt:variant>
    </vt:vector>
  </HeadingPairs>
  <TitlesOfParts>
    <vt:vector size="32" baseType="lpstr">
      <vt:lpstr>Default Design</vt:lpstr>
      <vt:lpstr>第十六章 期权投资策略</vt:lpstr>
      <vt:lpstr>本章学习提要 </vt:lpstr>
      <vt:lpstr>第一节 期权的交易策略</vt:lpstr>
      <vt:lpstr>（二）看跌期权多头与看跌期权空头 </vt:lpstr>
      <vt:lpstr>二、单一期权与股票的组合策略</vt:lpstr>
      <vt:lpstr>三、单一期权与零息债券的组合策略</vt:lpstr>
      <vt:lpstr>四、包含多个期权的交易策略</vt:lpstr>
      <vt:lpstr>1、牛市差价</vt:lpstr>
      <vt:lpstr>PowerPoint 演示文稿</vt:lpstr>
      <vt:lpstr>PowerPoint 演示文稿</vt:lpstr>
      <vt:lpstr>PowerPoint 演示文稿</vt:lpstr>
      <vt:lpstr>3、日历差价</vt:lpstr>
      <vt:lpstr>（二）组合交易</vt:lpstr>
      <vt:lpstr>第二节 期权各类特定风险的度量与管理</vt:lpstr>
      <vt:lpstr>裸露头寸、带保头寸与止损交易</vt:lpstr>
      <vt:lpstr>二、希腊值</vt:lpstr>
      <vt:lpstr>（一）Delta</vt:lpstr>
      <vt:lpstr>Delta</vt:lpstr>
      <vt:lpstr>（二）Theta</vt:lpstr>
      <vt:lpstr>（三）Gamma</vt:lpstr>
      <vt:lpstr>Gamma</vt:lpstr>
      <vt:lpstr>（四）Vega</vt:lpstr>
      <vt:lpstr>Vega</vt:lpstr>
      <vt:lpstr>（五）Rho</vt:lpstr>
      <vt:lpstr>第三节 可转换公司债定价</vt:lpstr>
      <vt:lpstr>二、可转债的基本特征与主要条款</vt:lpstr>
      <vt:lpstr>三、可转债定价的理论分析</vt:lpstr>
      <vt:lpstr>案例分析</vt:lpstr>
      <vt:lpstr>案例分析</vt:lpstr>
      <vt:lpstr>案例分析</vt:lpstr>
      <vt:lpstr>本章小结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Jie Zhu</dc:creator>
  <cp:lastModifiedBy>mtwang</cp:lastModifiedBy>
  <cp:revision>205</cp:revision>
  <cp:lastPrinted>1601-01-01T00:00:00Z</cp:lastPrinted>
  <dcterms:created xsi:type="dcterms:W3CDTF">1601-01-01T00:00:00Z</dcterms:created>
  <dcterms:modified xsi:type="dcterms:W3CDTF">2024-01-16T03:17:19Z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3</vt:i4>
  </property>
</Properties>
</file>