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6.xml" ContentType="application/vnd.openxmlformats-officedocument.presentationml.tags+xml"/>
  <Override PartName="/ppt/tags/tag8.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tags/tag5.xml" ContentType="application/vnd.openxmlformats-officedocument.presentationml.tags+xml"/>
  <Override PartName="/ppt/tags/tag7.xml" ContentType="application/vnd.openxmlformats-officedocument.presentationml.tags+xml"/>
  <Override PartName="/ppt/tags/tag9.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99" r:id="rId2"/>
    <p:sldId id="256" r:id="rId3"/>
    <p:sldId id="265" r:id="rId4"/>
    <p:sldId id="287" r:id="rId5"/>
    <p:sldId id="270" r:id="rId6"/>
    <p:sldId id="274" r:id="rId7"/>
    <p:sldId id="275" r:id="rId8"/>
    <p:sldId id="267" r:id="rId9"/>
    <p:sldId id="277" r:id="rId10"/>
    <p:sldId id="286" r:id="rId11"/>
    <p:sldId id="288" r:id="rId12"/>
    <p:sldId id="289" r:id="rId13"/>
    <p:sldId id="290" r:id="rId14"/>
    <p:sldId id="291" r:id="rId15"/>
    <p:sldId id="292" r:id="rId16"/>
    <p:sldId id="293" r:id="rId17"/>
    <p:sldId id="294" r:id="rId18"/>
    <p:sldId id="295" r:id="rId19"/>
    <p:sldId id="296" r:id="rId20"/>
    <p:sldId id="297" r:id="rId21"/>
    <p:sldId id="298" r:id="rId22"/>
    <p:sldId id="300" r:id="rId23"/>
  </p:sldIdLst>
  <p:sldSz cx="9144000" cy="6858000" type="screen4x3"/>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59"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71" autoAdjust="0"/>
    <p:restoredTop sz="86397" autoAdjust="0"/>
  </p:normalViewPr>
  <p:slideViewPr>
    <p:cSldViewPr showGuides="1">
      <p:cViewPr varScale="1">
        <p:scale>
          <a:sx n="48" d="100"/>
          <a:sy n="48" d="100"/>
        </p:scale>
        <p:origin x="-706" y="-45"/>
      </p:cViewPr>
      <p:guideLst>
        <p:guide orient="horz" pos="2159"/>
        <p:guide pos="2880"/>
      </p:guideLst>
    </p:cSldViewPr>
  </p:slideViewPr>
  <p:outlineViewPr>
    <p:cViewPr>
      <p:scale>
        <a:sx n="33" d="100"/>
        <a:sy n="33" d="100"/>
      </p:scale>
      <p:origin x="0" y="2243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smtClean="0"/>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smtClean="0"/>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t>2024/1/17</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smtClean="0"/>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smtClean="0"/>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2024/1/17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t>2024/1/17</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panose="05020102010507070707"/>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panose="05020102010507070707"/>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panose="05020102010507070707"/>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panose="05020102010507070707"/>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5.emf"/><Relationship Id="rId5" Type="http://schemas.openxmlformats.org/officeDocument/2006/relationships/image" Target="../media/image5.png"/><Relationship Id="rId4" Type="http://schemas.openxmlformats.org/officeDocument/2006/relationships/tags" Target="../tags/tag2.xml"/></Relationships>
</file>

<file path=ppt/slides/_rels/slide12.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6.emf"/><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7.emf"/><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slideLayout" Target="../slideLayouts/slideLayout2.xml"/><Relationship Id="rId1" Type="http://schemas.openxmlformats.org/officeDocument/2006/relationships/tags" Target="../tags/tag8.xml"/><Relationship Id="rId5" Type="http://schemas.openxmlformats.org/officeDocument/2006/relationships/image" Target="../media/image8.emf"/><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498001" y="1700808"/>
            <a:ext cx="8616950" cy="1537970"/>
          </a:xfrm>
        </p:spPr>
        <p:txBody>
          <a:bodyPr/>
          <a:lstStyle/>
          <a:p>
            <a:r>
              <a:rPr lang="zh-CN" altLang="zh-CN" b="1" dirty="0">
                <a:latin typeface="华文楷体" panose="02010600040101010101" pitchFamily="2" charset="-122"/>
                <a:ea typeface="华文楷体" panose="02010600040101010101" pitchFamily="2" charset="-122"/>
              </a:rPr>
              <a:t>第十四章</a:t>
            </a:r>
            <a:r>
              <a:rPr lang="en-US" altLang="zh-CN" b="1" dirty="0">
                <a:latin typeface="华文楷体" panose="02010600040101010101" pitchFamily="2" charset="-122"/>
                <a:ea typeface="华文楷体" panose="02010600040101010101" pitchFamily="2" charset="-122"/>
              </a:rPr>
              <a:t>   </a:t>
            </a:r>
            <a:r>
              <a:rPr lang="zh-CN" altLang="zh-CN" b="1" dirty="0">
                <a:latin typeface="华文楷体" panose="02010600040101010101" pitchFamily="2" charset="-122"/>
                <a:ea typeface="华文楷体" panose="02010600040101010101" pitchFamily="2" charset="-122"/>
              </a:rPr>
              <a:t>证券投资基金投资分析</a:t>
            </a:r>
          </a:p>
        </p:txBody>
      </p:sp>
    </p:spTree>
    <p:extLst>
      <p:ext uri="{BB962C8B-B14F-4D97-AF65-F5344CB8AC3E}">
        <p14:creationId xmlns:p14="http://schemas.microsoft.com/office/powerpoint/2010/main" val="2914530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36"/>
            <a:ext cx="8229600" cy="4857784"/>
          </a:xfrm>
        </p:spPr>
        <p:txBody>
          <a:bodyPr>
            <a:normAutofit/>
          </a:bodyPr>
          <a:lstStyle/>
          <a:p>
            <a:pPr lvl="1">
              <a:buNone/>
            </a:pPr>
            <a:r>
              <a:rPr lang="en-US" altLang="zh-CN" dirty="0" smtClean="0">
                <a:latin typeface="华文楷体" panose="02010600040101010101" pitchFamily="2" charset="-122"/>
                <a:ea typeface="华文楷体" panose="02010600040101010101" pitchFamily="2" charset="-122"/>
              </a:rPr>
              <a:t>1</a:t>
            </a:r>
            <a:r>
              <a:rPr lang="zh-CN" altLang="en-US" dirty="0" smtClean="0">
                <a:latin typeface="华文楷体" panose="02010600040101010101" pitchFamily="2" charset="-122"/>
                <a:ea typeface="华文楷体" panose="02010600040101010101" pitchFamily="2" charset="-122"/>
              </a:rPr>
              <a:t>、市场风险：政策风险、经济周期风险、利率风险、购买力风险、产业风险、信用风险、上市公司经营风险、流动性风险、国际竞争风险等</a:t>
            </a:r>
          </a:p>
          <a:p>
            <a:pPr lvl="1">
              <a:buNone/>
            </a:pPr>
            <a:r>
              <a:rPr lang="en-US" altLang="zh-CN" dirty="0" smtClean="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、管理风险：</a:t>
            </a:r>
            <a:r>
              <a:rPr lang="zh-CN" altLang="en-US" dirty="0" smtClean="0">
                <a:latin typeface="华文楷体" panose="02010600040101010101" pitchFamily="2" charset="-122"/>
                <a:ea typeface="华文楷体" panose="02010600040101010101" pitchFamily="2" charset="-122"/>
              </a:rPr>
              <a:t>基金管理人的职业操守、投资管理水平、管理手段和管理技术</a:t>
            </a:r>
          </a:p>
          <a:p>
            <a:pPr lvl="1">
              <a:buNone/>
            </a:pPr>
            <a:r>
              <a:rPr lang="en-US" altLang="zh-CN" dirty="0" smtClean="0">
                <a:solidFill>
                  <a:srgbClr val="002060"/>
                </a:solidFill>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、技术风险：</a:t>
            </a:r>
            <a:r>
              <a:rPr dirty="0" smtClean="0">
                <a:latin typeface="华文楷体" panose="02010600040101010101" pitchFamily="2" charset="-122"/>
                <a:ea typeface="华文楷体" panose="02010600040101010101" pitchFamily="2" charset="-122"/>
              </a:rPr>
              <a:t>技术保障系统或信息网络支持出现异常</a:t>
            </a:r>
          </a:p>
          <a:p>
            <a:pPr lvl="1">
              <a:buNone/>
            </a:pPr>
            <a:r>
              <a:rPr lang="en-US" altLang="zh-CN" dirty="0" smtClean="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、巨额赎回风险：</a:t>
            </a:r>
            <a:r>
              <a:rPr dirty="0" smtClean="0">
                <a:latin typeface="华文楷体" panose="02010600040101010101" pitchFamily="2" charset="-122"/>
                <a:ea typeface="华文楷体" panose="02010600040101010101" pitchFamily="2" charset="-122"/>
              </a:rPr>
              <a:t>开放式基金所特有的风险</a:t>
            </a:r>
          </a:p>
          <a:p>
            <a:pPr marL="742950" lvl="1" indent="-285750">
              <a:buNone/>
            </a:pPr>
            <a:r>
              <a:rPr lang="en-US" dirty="0" smtClean="0">
                <a:solidFill>
                  <a:schemeClr val="tx1"/>
                </a:solidFill>
                <a:latin typeface="华文楷体" panose="02010600040101010101" pitchFamily="2" charset="-122"/>
                <a:ea typeface="华文楷体" panose="02010600040101010101" pitchFamily="2" charset="-122"/>
              </a:rPr>
              <a:t>5</a:t>
            </a:r>
            <a:r>
              <a:rPr lang="zh-CN" altLang="en-US" dirty="0" smtClean="0">
                <a:solidFill>
                  <a:schemeClr val="tx1"/>
                </a:solidFill>
                <a:latin typeface="华文楷体" panose="02010600040101010101" pitchFamily="2" charset="-122"/>
                <a:ea typeface="华文楷体" panose="02010600040101010101" pitchFamily="2" charset="-122"/>
              </a:rPr>
              <a:t>、其他风险：自然灾害、战争等</a:t>
            </a:r>
          </a:p>
        </p:txBody>
      </p:sp>
      <p:sp>
        <p:nvSpPr>
          <p:cNvPr id="4" name="标题 3"/>
          <p:cNvSpPr>
            <a:spLocks noGrp="1"/>
          </p:cNvSpPr>
          <p:nvPr>
            <p:ph type="title"/>
          </p:nvPr>
        </p:nvSpPr>
        <p:spPr>
          <a:xfrm>
            <a:off x="539552" y="404664"/>
            <a:ext cx="8229600" cy="706090"/>
          </a:xfrm>
        </p:spPr>
        <p:txBody>
          <a:bodyPr>
            <a:normAutofit/>
          </a:bodyPr>
          <a:lstStyle/>
          <a:p>
            <a:pPr lvl="0">
              <a:defRPr/>
            </a:pPr>
            <a:r>
              <a:rPr lang="zh-CN" altLang="en-US" sz="4000" b="1" dirty="0" smtClean="0">
                <a:latin typeface="华文楷体" panose="02010600040101010101" pitchFamily="2" charset="-122"/>
                <a:ea typeface="华文楷体" panose="02010600040101010101" pitchFamily="2" charset="-122"/>
              </a:rPr>
              <a:t>三、</a:t>
            </a:r>
            <a:r>
              <a:rPr lang="zh-CN" altLang="zh-CN" sz="4000" b="1" dirty="0" smtClean="0">
                <a:latin typeface="华文楷体" panose="02010600040101010101" pitchFamily="2" charset="-122"/>
                <a:ea typeface="华文楷体" panose="02010600040101010101" pitchFamily="2" charset="-122"/>
              </a:rPr>
              <a:t>证券投资</a:t>
            </a:r>
            <a:r>
              <a:rPr lang="zh-CN" altLang="zh-CN" sz="4000" b="1" dirty="0">
                <a:latin typeface="华文楷体" panose="02010600040101010101" pitchFamily="2" charset="-122"/>
                <a:ea typeface="华文楷体" panose="02010600040101010101" pitchFamily="2" charset="-122"/>
              </a:rPr>
              <a:t>基金的</a:t>
            </a:r>
            <a:r>
              <a:rPr lang="zh-CN" altLang="zh-CN" sz="4000" b="1" dirty="0" smtClean="0">
                <a:latin typeface="华文楷体" panose="02010600040101010101" pitchFamily="2" charset="-122"/>
                <a:ea typeface="华文楷体" panose="02010600040101010101" pitchFamily="2" charset="-122"/>
              </a:rPr>
              <a:t>风险</a:t>
            </a:r>
            <a:endParaRPr lang="zh-CN" altLang="zh-CN" sz="4000"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lvl="0">
              <a:buNone/>
            </a:pPr>
            <a:r>
              <a:rPr lang="zh-CN" altLang="en-US" sz="3600" dirty="0" smtClean="0">
                <a:solidFill>
                  <a:srgbClr val="002060"/>
                </a:solidFill>
                <a:latin typeface="华文楷体" panose="02010600040101010101" pitchFamily="2" charset="-122"/>
                <a:ea typeface="华文楷体" panose="02010600040101010101" pitchFamily="2" charset="-122"/>
                <a:sym typeface="+mn-ea"/>
              </a:rPr>
              <a:t>第三节 </a:t>
            </a:r>
            <a:r>
              <a:rPr lang="zh-CN" altLang="zh-CN" sz="3600" dirty="0" smtClean="0">
                <a:latin typeface="华文楷体" panose="02010600040101010101" pitchFamily="2" charset="-122"/>
                <a:ea typeface="华文楷体" panose="02010600040101010101" pitchFamily="2" charset="-122"/>
                <a:sym typeface="+mn-ea"/>
              </a:rPr>
              <a:t>证券投资基金的评价与选择</a:t>
            </a:r>
          </a:p>
        </p:txBody>
      </p:sp>
      <mc:AlternateContent xmlns:mc="http://schemas.openxmlformats.org/markup-compatibility/2006" xmlns:a14="http://schemas.microsoft.com/office/drawing/2010/main">
        <mc:Choice Requires="a14">
          <p:sp>
            <p:nvSpPr>
              <p:cNvPr id="3" name="内容占位符 2"/>
              <p:cNvSpPr>
                <a:spLocks noGrp="1"/>
              </p:cNvSpPr>
              <p:nvPr>
                <p:ph idx="1"/>
                <p:custDataLst>
                  <p:tags r:id="rId1"/>
                </p:custDataLst>
              </p:nvPr>
            </p:nvSpPr>
            <p:spPr>
              <a:xfrm>
                <a:off x="457200" y="1428750"/>
                <a:ext cx="8441055" cy="4857750"/>
              </a:xfrm>
            </p:spPr>
            <p:txBody>
              <a:bodyPr>
                <a:normAutofit lnSpcReduction="10000"/>
              </a:bodyPr>
              <a:lstStyle/>
              <a:p>
                <a:pPr marL="0" lvl="0" indent="0">
                  <a:buFont typeface="Wingdings" panose="05000000000000000000" pitchFamily="2" charset="2"/>
                  <a:buNone/>
                </a:pPr>
                <a:r>
                  <a:rPr lang="zh-CN" altLang="zh-CN" sz="2800" b="1" dirty="0" smtClean="0">
                    <a:latin typeface="华文楷体" panose="02010600040101010101" pitchFamily="2" charset="-122"/>
                    <a:ea typeface="华文楷体" panose="02010600040101010101" pitchFamily="2" charset="-122"/>
                  </a:rPr>
                  <a:t>一</a:t>
                </a:r>
                <a:r>
                  <a:rPr lang="zh-CN" altLang="en-US" sz="2800" b="1" dirty="0" smtClean="0">
                    <a:latin typeface="华文楷体" panose="02010600040101010101" pitchFamily="2" charset="-122"/>
                    <a:ea typeface="华文楷体" panose="02010600040101010101" pitchFamily="2" charset="-122"/>
                  </a:rPr>
                  <a:t>、</a:t>
                </a:r>
                <a:r>
                  <a:rPr lang="zh-CN" altLang="zh-CN" sz="2800" b="1" dirty="0" smtClean="0">
                    <a:latin typeface="华文楷体" panose="02010600040101010101" pitchFamily="2" charset="-122"/>
                    <a:ea typeface="华文楷体" panose="02010600040101010101" pitchFamily="2" charset="-122"/>
                  </a:rPr>
                  <a:t>单因子评价模型</a:t>
                </a:r>
              </a:p>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夏普指数：</a:t>
                </a:r>
                <a:r>
                  <a:rPr lang="zh-CN" altLang="zh-CN" sz="2400" dirty="0" smtClean="0">
                    <a:latin typeface="华文楷体" panose="02010600040101010101" pitchFamily="2" charset="-122"/>
                    <a:ea typeface="华文楷体" panose="02010600040101010101" pitchFamily="2" charset="-122"/>
                  </a:rPr>
                  <a:t>某投资组合在单位风险条件下的收益率超过无风险收益率的程度，也可以理解为，每多承受一份风险，可以获得超过无风险收益率多少的投资收益。</a:t>
                </a:r>
              </a:p>
              <a:p>
                <a:pPr marL="0" lvl="0" indent="0">
                  <a:buFont typeface="Wingdings" panose="05000000000000000000" pitchFamily="2" charset="2"/>
                  <a:buNone/>
                </a:pPr>
                <a:endParaRPr lang="zh-CN" altLang="zh-CN" sz="2400" dirty="0" smtClean="0">
                  <a:latin typeface="华文楷体" panose="02010600040101010101" pitchFamily="2" charset="-122"/>
                  <a:ea typeface="华文楷体" panose="02010600040101010101" pitchFamily="2" charset="-122"/>
                </a:endParaRPr>
              </a:p>
              <a:p>
                <a:pPr marL="514350" lvl="0" indent="-514350">
                  <a:buFont typeface="Wingdings" panose="05000000000000000000" pitchFamily="2" charset="2"/>
                  <a:buChar char="u"/>
                </a:pPr>
                <a:endParaRPr lang="zh-CN" altLang="zh-CN" sz="2800" dirty="0" smtClean="0">
                  <a:latin typeface="华文楷体" panose="02010600040101010101" pitchFamily="2" charset="-122"/>
                  <a:ea typeface="华文楷体" panose="02010600040101010101" pitchFamily="2" charset="-122"/>
                </a:endParaRPr>
              </a:p>
              <a:p>
                <a:pPr marL="0" indent="0">
                  <a:buNone/>
                </a:pPr>
                <a:endParaRPr lang="en-US" altLang="zh-CN" sz="2400" i="1" dirty="0" smtClean="0">
                  <a:latin typeface="Cambria Math" panose="02040503050406030204" charset="0"/>
                  <a:ea typeface="华文楷体" panose="02010600040101010101" pitchFamily="2" charset="-122"/>
                  <a:cs typeface="Cambria Math" panose="02040503050406030204" charset="0"/>
                </a:endParaRP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𝑆</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lang="zh-CN" altLang="zh-CN" sz="2400" dirty="0" smtClean="0">
                    <a:latin typeface="华文楷体" panose="02010600040101010101" pitchFamily="2" charset="-122"/>
                    <a:ea typeface="华文楷体" panose="02010600040101010101" pitchFamily="2" charset="-122"/>
                  </a:rPr>
                  <a:t>为投资组合p的夏普指数</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lang="zh-CN" altLang="zh-CN" sz="2400" dirty="0" smtClean="0">
                    <a:latin typeface="华文楷体" panose="02010600040101010101" pitchFamily="2" charset="-122"/>
                    <a:ea typeface="华文楷体" panose="02010600040101010101" pitchFamily="2" charset="-122"/>
                  </a:rPr>
                  <a:t>为投资组合p在考察期内的平均收益率</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𝑓</m:t>
                        </m:r>
                      </m:sub>
                    </m:sSub>
                  </m:oMath>
                </a14:m>
                <a:r>
                  <a:rPr lang="zh-CN" altLang="zh-CN" sz="2400" dirty="0" smtClean="0">
                    <a:latin typeface="华文楷体" panose="02010600040101010101" pitchFamily="2" charset="-122"/>
                    <a:ea typeface="华文楷体" panose="02010600040101010101" pitchFamily="2" charset="-122"/>
                  </a:rPr>
                  <a:t>为考察期内市场平均无风险收益率</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𝜎</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lang="zh-CN" altLang="zh-CN" sz="2400" dirty="0" smtClean="0">
                    <a:latin typeface="华文楷体" panose="02010600040101010101" pitchFamily="2" charset="-122"/>
                    <a:ea typeface="华文楷体" panose="02010600040101010101" pitchFamily="2" charset="-122"/>
                  </a:rPr>
                  <a:t>为投资组合p在投资考察期内收益率的标准差</a:t>
                </a:r>
              </a:p>
            </p:txBody>
          </p:sp>
        </mc:Choice>
        <mc:Fallback xmlns="">
          <p:sp>
            <p:nvSpPr>
              <p:cNvPr id="3" name="内容占位符 2"/>
              <p:cNvSpPr>
                <a:spLocks noGrp="1" noRot="1" noChangeAspect="1" noMove="1" noResize="1" noEditPoints="1" noAdjustHandles="1" noChangeArrowheads="1" noChangeShapeType="1" noTextEdit="1"/>
              </p:cNvSpPr>
              <p:nvPr>
                <p:ph idx="1"/>
                <p:custDataLst>
                  <p:tags r:id="rId4"/>
                </p:custDataLst>
              </p:nvPr>
            </p:nvSpPr>
            <p:spPr>
              <a:xfrm>
                <a:off x="457200" y="1428750"/>
                <a:ext cx="8441055" cy="4857750"/>
              </a:xfrm>
              <a:blipFill rotWithShape="1">
                <a:blip r:embed="rId5"/>
                <a:stretch>
                  <a:fillRect l="-1444" t="-2133" r="-3177"/>
                </a:stretch>
              </a:blipFill>
            </p:spPr>
            <p:txBody>
              <a:bodyPr/>
              <a:lstStyle/>
              <a:p>
                <a:r>
                  <a:rPr lang="zh-CN" altLang="en-US">
                    <a:noFill/>
                  </a:rPr>
                  <a:t> </a:t>
                </a:r>
              </a:p>
            </p:txBody>
          </p:sp>
        </mc:Fallback>
      </mc:AlternateContent>
      <p:pic>
        <p:nvPicPr>
          <p:cNvPr id="4" name="图片 3"/>
          <p:cNvPicPr>
            <a:picLocks noChangeAspect="1"/>
          </p:cNvPicPr>
          <p:nvPr>
            <p:custDataLst>
              <p:tags r:id="rId2"/>
            </p:custDataLst>
          </p:nvPr>
        </p:nvPicPr>
        <p:blipFill>
          <a:blip r:embed="rId6"/>
          <a:srcRect r="34842" b="-7340"/>
          <a:stretch>
            <a:fillRect/>
          </a:stretch>
        </p:blipFill>
        <p:spPr>
          <a:xfrm>
            <a:off x="-1116331" y="3212976"/>
            <a:ext cx="7632065" cy="86360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922114"/>
          </a:xfrm>
        </p:spPr>
        <p:txBody>
          <a:bodyPr>
            <a:normAutofit/>
          </a:bodyPr>
          <a:lstStyle/>
          <a:p>
            <a:r>
              <a:rPr lang="zh-CN" altLang="zh-CN" sz="3600" b="1" dirty="0" smtClean="0">
                <a:latin typeface="华文楷体" panose="02010600040101010101" pitchFamily="2" charset="-122"/>
                <a:ea typeface="华文楷体" panose="02010600040101010101" pitchFamily="2" charset="-122"/>
              </a:rPr>
              <a:t>一</a:t>
            </a:r>
            <a:r>
              <a:rPr lang="zh-CN" altLang="en-US" sz="3600" b="1" dirty="0" smtClean="0">
                <a:latin typeface="华文楷体" panose="02010600040101010101" pitchFamily="2" charset="-122"/>
                <a:ea typeface="华文楷体" panose="02010600040101010101" pitchFamily="2" charset="-122"/>
              </a:rPr>
              <a:t>、</a:t>
            </a:r>
            <a:r>
              <a:rPr lang="zh-CN" altLang="zh-CN" sz="3600" b="1" dirty="0" smtClean="0">
                <a:latin typeface="华文楷体" panose="02010600040101010101" pitchFamily="2" charset="-122"/>
                <a:ea typeface="华文楷体" panose="02010600040101010101" pitchFamily="2" charset="-122"/>
              </a:rPr>
              <a:t>单</a:t>
            </a:r>
            <a:r>
              <a:rPr lang="zh-CN" altLang="zh-CN" sz="3600" b="1" dirty="0">
                <a:latin typeface="华文楷体" panose="02010600040101010101" pitchFamily="2" charset="-122"/>
                <a:ea typeface="华文楷体" panose="02010600040101010101" pitchFamily="2" charset="-122"/>
              </a:rPr>
              <a:t>因子评价</a:t>
            </a:r>
            <a:r>
              <a:rPr lang="zh-CN" altLang="zh-CN" sz="3600" b="1" dirty="0" smtClean="0">
                <a:latin typeface="华文楷体" panose="02010600040101010101" pitchFamily="2" charset="-122"/>
                <a:ea typeface="华文楷体" panose="02010600040101010101" pitchFamily="2" charset="-122"/>
              </a:rPr>
              <a:t>模型</a:t>
            </a:r>
            <a:endParaRPr lang="zh-CN" altLang="zh-CN" sz="3600" dirty="0" smtClean="0">
              <a:latin typeface="华文楷体" panose="02010600040101010101" pitchFamily="2" charset="-122"/>
              <a:ea typeface="华文楷体" panose="02010600040101010101" pitchFamily="2" charset="-122"/>
              <a:sym typeface="+mn-ea"/>
            </a:endParaRPr>
          </a:p>
        </p:txBody>
      </p:sp>
      <mc:AlternateContent xmlns:mc="http://schemas.openxmlformats.org/markup-compatibility/2006" xmlns:a14="http://schemas.microsoft.com/office/drawing/2010/main">
        <mc:Choice Requires="a14">
          <p:sp>
            <p:nvSpPr>
              <p:cNvPr id="3" name="内容占位符 2"/>
              <p:cNvSpPr>
                <a:spLocks noGrp="1"/>
              </p:cNvSpPr>
              <p:nvPr>
                <p:ph idx="1"/>
                <p:custDataLst>
                  <p:tags r:id="rId1"/>
                </p:custDataLst>
              </p:nvPr>
            </p:nvSpPr>
            <p:spPr>
              <a:xfrm>
                <a:off x="457200" y="1428750"/>
                <a:ext cx="8441055" cy="4857750"/>
              </a:xfrm>
            </p:spPr>
            <p:txBody>
              <a:bodyPr>
                <a:normAutofit lnSpcReduction="10000"/>
              </a:bodyPr>
              <a:lstStyle/>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詹森指数：</a:t>
                </a:r>
                <a:r>
                  <a:rPr lang="zh-CN" altLang="zh-CN" sz="2400" dirty="0" smtClean="0">
                    <a:latin typeface="华文楷体" panose="02010600040101010101" pitchFamily="2" charset="-122"/>
                    <a:ea typeface="华文楷体" panose="02010600040101010101" pitchFamily="2" charset="-122"/>
                  </a:rPr>
                  <a:t>通过投资组合的实际收益与其承受风险对应的预期收益之间的差额来评价该组合，可以用来衡量投资组合的超额收益</a:t>
                </a:r>
              </a:p>
              <a:p>
                <a:pPr marL="0" lvl="0" indent="0">
                  <a:buFont typeface="Wingdings" panose="05000000000000000000" pitchFamily="2" charset="2"/>
                  <a:buNone/>
                </a:pPr>
                <a:r>
                  <a:rPr lang="zh-CN" altLang="zh-CN" sz="2400" dirty="0" smtClean="0">
                    <a:latin typeface="华文楷体" panose="02010600040101010101" pitchFamily="2" charset="-122"/>
                    <a:ea typeface="华文楷体" panose="02010600040101010101" pitchFamily="2" charset="-122"/>
                  </a:rPr>
                  <a:t>   </a:t>
                </a:r>
              </a:p>
              <a:p>
                <a:pPr marL="514350" lvl="0" indent="-514350">
                  <a:buFont typeface="Wingdings" panose="05000000000000000000" pitchFamily="2" charset="2"/>
                  <a:buChar char="u"/>
                </a:pPr>
                <a:endParaRPr lang="zh-CN" altLang="zh-CN" sz="2800" dirty="0" smtClean="0">
                  <a:latin typeface="华文楷体" panose="02010600040101010101" pitchFamily="2" charset="-122"/>
                  <a:ea typeface="华文楷体" panose="02010600040101010101" pitchFamily="2" charset="-122"/>
                </a:endParaRPr>
              </a:p>
              <a:p>
                <a:pPr marL="0" indent="0">
                  <a:buNone/>
                </a:pPr>
                <a:endParaRPr lang="en-US" altLang="zh-CN" sz="2400" i="1" dirty="0" smtClean="0">
                  <a:latin typeface="Cambria Math" panose="02040503050406030204" charset="0"/>
                  <a:ea typeface="华文楷体" panose="02010600040101010101" pitchFamily="2" charset="-122"/>
                  <a:cs typeface="Cambria Math" panose="02040503050406030204" charset="0"/>
                </a:endParaRP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𝛼</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altLang="zh-CN" sz="2400" dirty="0" smtClean="0">
                    <a:ea typeface="华文楷体" panose="02010600040101010101" pitchFamily="2" charset="-122"/>
                  </a:rPr>
                  <a:t>为詹森指数</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altLang="zh-CN" sz="2400" dirty="0" smtClean="0">
                    <a:ea typeface="华文楷体" panose="02010600040101010101" pitchFamily="2" charset="-122"/>
                  </a:rPr>
                  <a:t>为投资组合在考察期内的平均收益率</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𝑓</m:t>
                        </m:r>
                      </m:sub>
                    </m:sSub>
                  </m:oMath>
                </a14:m>
                <a:r>
                  <a:rPr altLang="zh-CN" sz="2400" dirty="0" smtClean="0">
                    <a:ea typeface="华文楷体" panose="02010600040101010101" pitchFamily="2" charset="-122"/>
                  </a:rPr>
                  <a:t>为考察期内平均无风险收益率</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𝑚</m:t>
                        </m:r>
                      </m:sub>
                    </m:sSub>
                  </m:oMath>
                </a14:m>
                <a:r>
                  <a:rPr altLang="zh-CN" sz="2400" dirty="0" smtClean="0">
                    <a:ea typeface="华文楷体" panose="02010600040101010101" pitchFamily="2" charset="-122"/>
                  </a:rPr>
                  <a:t>为市场组合收益率</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𝛽</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𝑚</m:t>
                        </m:r>
                      </m:sub>
                    </m:sSub>
                  </m:oMath>
                </a14:m>
                <a:r>
                  <a:rPr altLang="zh-CN" sz="2400" dirty="0" smtClean="0">
                    <a:ea typeface="华文楷体" panose="02010600040101010101" pitchFamily="2" charset="-122"/>
                  </a:rPr>
                  <a:t>为投资组合和市场的相关系数</a:t>
                </a:r>
              </a:p>
            </p:txBody>
          </p:sp>
        </mc:Choice>
        <mc:Fallback xmlns="">
          <p:sp>
            <p:nvSpPr>
              <p:cNvPr id="3" name="内容占位符 2"/>
              <p:cNvSpPr>
                <a:spLocks noRot="1" noChangeAspect="1" noMove="1" noResize="1" noEditPoints="1" noAdjustHandles="1" noChangeArrowheads="1" noChangeShapeType="1" noTextEdit="1"/>
              </p:cNvSpPr>
              <p:nvPr>
                <p:ph idx="1"/>
                <p:custDataLst>
                  <p:tags r:id="rId3"/>
                </p:custDataLst>
              </p:nvPr>
            </p:nvSpPr>
            <p:spPr>
              <a:xfrm>
                <a:off x="457200" y="1428750"/>
                <a:ext cx="8441055" cy="4857750"/>
              </a:xfrm>
              <a:blipFill rotWithShape="1">
                <a:blip r:embed="rId4"/>
                <a:stretch>
                  <a:fillRect t="-366"/>
                </a:stretch>
              </a:blipFill>
            </p:spPr>
            <p:txBody>
              <a:bodyPr/>
              <a:lstStyle/>
              <a:p>
                <a:r>
                  <a:rPr lang="zh-CN" altLang="en-US">
                    <a:noFill/>
                  </a:rPr>
                  <a:t> </a:t>
                </a:r>
              </a:p>
            </p:txBody>
          </p:sp>
        </mc:Fallback>
      </mc:AlternateContent>
      <p:pic>
        <p:nvPicPr>
          <p:cNvPr id="5" name="图片 4"/>
          <p:cNvPicPr>
            <a:picLocks noChangeAspect="1"/>
          </p:cNvPicPr>
          <p:nvPr/>
        </p:nvPicPr>
        <p:blipFill>
          <a:blip r:embed="rId5"/>
          <a:stretch>
            <a:fillRect/>
          </a:stretch>
        </p:blipFill>
        <p:spPr>
          <a:xfrm>
            <a:off x="2195195" y="3197860"/>
            <a:ext cx="11973560" cy="46164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600" b="1" dirty="0" smtClean="0">
                <a:latin typeface="华文楷体" panose="02010600040101010101" pitchFamily="2" charset="-122"/>
                <a:ea typeface="华文楷体" panose="02010600040101010101" pitchFamily="2" charset="-122"/>
              </a:rPr>
              <a:t>一</a:t>
            </a:r>
            <a:r>
              <a:rPr lang="zh-CN" altLang="en-US" sz="3600" b="1" dirty="0" smtClean="0">
                <a:latin typeface="华文楷体" panose="02010600040101010101" pitchFamily="2" charset="-122"/>
                <a:ea typeface="华文楷体" panose="02010600040101010101" pitchFamily="2" charset="-122"/>
              </a:rPr>
              <a:t>、</a:t>
            </a:r>
            <a:r>
              <a:rPr lang="zh-CN" altLang="zh-CN" sz="3600" b="1" dirty="0" smtClean="0">
                <a:latin typeface="华文楷体" panose="02010600040101010101" pitchFamily="2" charset="-122"/>
                <a:ea typeface="华文楷体" panose="02010600040101010101" pitchFamily="2" charset="-122"/>
              </a:rPr>
              <a:t>单</a:t>
            </a:r>
            <a:r>
              <a:rPr lang="zh-CN" altLang="zh-CN" sz="3600" b="1" dirty="0">
                <a:latin typeface="华文楷体" panose="02010600040101010101" pitchFamily="2" charset="-122"/>
                <a:ea typeface="华文楷体" panose="02010600040101010101" pitchFamily="2" charset="-122"/>
              </a:rPr>
              <a:t>因子评价</a:t>
            </a:r>
            <a:r>
              <a:rPr lang="zh-CN" altLang="zh-CN" sz="3600" b="1" dirty="0" smtClean="0">
                <a:latin typeface="华文楷体" panose="02010600040101010101" pitchFamily="2" charset="-122"/>
                <a:ea typeface="华文楷体" panose="02010600040101010101" pitchFamily="2" charset="-122"/>
              </a:rPr>
              <a:t>模型</a:t>
            </a:r>
            <a:endParaRPr lang="zh-CN" altLang="zh-CN" sz="3600" dirty="0" smtClean="0">
              <a:latin typeface="华文楷体" panose="02010600040101010101" pitchFamily="2" charset="-122"/>
              <a:ea typeface="华文楷体" panose="02010600040101010101" pitchFamily="2" charset="-122"/>
              <a:sym typeface="+mn-ea"/>
            </a:endParaRPr>
          </a:p>
        </p:txBody>
      </p:sp>
      <mc:AlternateContent xmlns:mc="http://schemas.openxmlformats.org/markup-compatibility/2006" xmlns:a14="http://schemas.microsoft.com/office/drawing/2010/main">
        <mc:Choice Requires="a14">
          <p:sp>
            <p:nvSpPr>
              <p:cNvPr id="3" name="内容占位符 2"/>
              <p:cNvSpPr>
                <a:spLocks noGrp="1"/>
              </p:cNvSpPr>
              <p:nvPr>
                <p:ph idx="1"/>
                <p:custDataLst>
                  <p:tags r:id="rId1"/>
                </p:custDataLst>
              </p:nvPr>
            </p:nvSpPr>
            <p:spPr>
              <a:xfrm>
                <a:off x="457200" y="1428750"/>
                <a:ext cx="8441055" cy="4857750"/>
              </a:xfrm>
            </p:spPr>
            <p:txBody>
              <a:bodyPr>
                <a:normAutofit/>
              </a:bodyPr>
              <a:lstStyle/>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特雷诺指数：</a:t>
                </a:r>
                <a:r>
                  <a:rPr lang="zh-CN" altLang="zh-CN" sz="2400" dirty="0" smtClean="0">
                    <a:latin typeface="华文楷体" panose="02010600040101010101" pitchFamily="2" charset="-122"/>
                    <a:ea typeface="华文楷体" panose="02010600040101010101" pitchFamily="2" charset="-122"/>
                  </a:rPr>
                  <a:t>单位系统风险下所获得的超额收益</a:t>
                </a:r>
              </a:p>
              <a:p>
                <a:pPr marL="514350" lvl="0" indent="-514350">
                  <a:buFont typeface="Wingdings" panose="05000000000000000000" pitchFamily="2" charset="2"/>
                  <a:buChar char="u"/>
                </a:pPr>
                <a:endParaRPr lang="zh-CN" altLang="zh-CN" sz="2800" dirty="0" smtClean="0">
                  <a:latin typeface="华文楷体" panose="02010600040101010101" pitchFamily="2" charset="-122"/>
                  <a:ea typeface="华文楷体" panose="02010600040101010101" pitchFamily="2" charset="-122"/>
                </a:endParaRPr>
              </a:p>
              <a:p>
                <a:pPr marL="0" indent="0">
                  <a:buNone/>
                </a:pPr>
                <a:endParaRPr lang="en-US" altLang="zh-CN" sz="2400" i="1" dirty="0" smtClean="0">
                  <a:latin typeface="Cambria Math" panose="02040503050406030204" charset="0"/>
                  <a:ea typeface="华文楷体" panose="02010600040101010101" pitchFamily="2" charset="-122"/>
                  <a:cs typeface="Cambria Math" panose="02040503050406030204" charset="0"/>
                </a:endParaRPr>
              </a:p>
              <a:p>
                <a:pPr marL="0" indent="0">
                  <a:buNone/>
                </a:pPr>
                <a:endParaRPr lang="en-US" altLang="zh-CN" sz="2400" i="1" dirty="0" smtClean="0">
                  <a:latin typeface="Cambria Math" panose="02040503050406030204" charset="0"/>
                  <a:ea typeface="华文楷体" panose="02010600040101010101" pitchFamily="2" charset="-122"/>
                  <a:cs typeface="Cambria Math" panose="02040503050406030204" charset="0"/>
                </a:endParaRPr>
              </a:p>
              <a:p>
                <a:pPr marL="0" indent="0">
                  <a:buNone/>
                </a:pPr>
                <a:endParaRPr lang="en-US" altLang="zh-CN" sz="2400" i="1" dirty="0" smtClean="0">
                  <a:latin typeface="Cambria Math" panose="02040503050406030204" charset="0"/>
                  <a:ea typeface="华文楷体" panose="02010600040101010101" pitchFamily="2" charset="-122"/>
                  <a:cs typeface="Cambria Math" panose="02040503050406030204" charset="0"/>
                </a:endParaRP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𝑇</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altLang="zh-CN" sz="2400" dirty="0" smtClean="0">
                    <a:ea typeface="华文楷体" panose="02010600040101010101" pitchFamily="2" charset="-122"/>
                  </a:rPr>
                  <a:t>为特雷诺指数</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altLang="zh-CN" sz="2400" dirty="0" smtClean="0">
                    <a:ea typeface="华文楷体" panose="02010600040101010101" pitchFamily="2" charset="-122"/>
                  </a:rPr>
                  <a:t>为投资组合在考察期内的平均收益率</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𝑅</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𝑓</m:t>
                        </m:r>
                      </m:sub>
                    </m:sSub>
                  </m:oMath>
                </a14:m>
                <a:r>
                  <a:rPr altLang="zh-CN" sz="2400" dirty="0" smtClean="0">
                    <a:ea typeface="华文楷体" panose="02010600040101010101" pitchFamily="2" charset="-122"/>
                  </a:rPr>
                  <a:t>为考察期内平均无风险收益率</a:t>
                </a: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𝛽</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𝑝</m:t>
                        </m:r>
                      </m:sub>
                    </m:sSub>
                  </m:oMath>
                </a14:m>
                <a:r>
                  <a:rPr altLang="zh-CN" sz="2400" dirty="0" smtClean="0">
                    <a:ea typeface="华文楷体" panose="02010600040101010101" pitchFamily="2" charset="-122"/>
                  </a:rPr>
                  <a:t>表示投资组合的系统性风险</a:t>
                </a:r>
              </a:p>
            </p:txBody>
          </p:sp>
        </mc:Choice>
        <mc:Fallback xmlns="">
          <p:sp>
            <p:nvSpPr>
              <p:cNvPr id="3" name="内容占位符 2"/>
              <p:cNvSpPr>
                <a:spLocks noRot="1" noChangeAspect="1" noMove="1" noResize="1" noEditPoints="1" noAdjustHandles="1" noChangeArrowheads="1" noChangeShapeType="1" noTextEdit="1"/>
              </p:cNvSpPr>
              <p:nvPr>
                <p:ph idx="1"/>
                <p:custDataLst>
                  <p:tags r:id="rId3"/>
                </p:custDataLst>
              </p:nvPr>
            </p:nvSpPr>
            <p:spPr>
              <a:xfrm>
                <a:off x="457200" y="1428750"/>
                <a:ext cx="8441055" cy="4857750"/>
              </a:xfrm>
              <a:blipFill rotWithShape="1">
                <a:blip r:embed="rId4"/>
                <a:stretch>
                  <a:fillRect/>
                </a:stretch>
              </a:blipFill>
            </p:spPr>
            <p:txBody>
              <a:bodyPr/>
              <a:lstStyle/>
              <a:p>
                <a:r>
                  <a:rPr lang="zh-CN" altLang="en-US">
                    <a:noFill/>
                  </a:rPr>
                  <a:t> </a:t>
                </a:r>
              </a:p>
            </p:txBody>
          </p:sp>
        </mc:Fallback>
      </mc:AlternateContent>
      <p:pic>
        <p:nvPicPr>
          <p:cNvPr id="5" name="图片 4"/>
          <p:cNvPicPr>
            <a:picLocks noChangeAspect="1"/>
          </p:cNvPicPr>
          <p:nvPr/>
        </p:nvPicPr>
        <p:blipFill>
          <a:blip r:embed="rId5"/>
          <a:srcRect r="83602" b="-7937"/>
          <a:stretch>
            <a:fillRect/>
          </a:stretch>
        </p:blipFill>
        <p:spPr>
          <a:xfrm>
            <a:off x="3492500" y="2493010"/>
            <a:ext cx="2228850" cy="111379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600" b="1" dirty="0" smtClean="0">
                <a:latin typeface="华文楷体" panose="02010600040101010101" pitchFamily="2" charset="-122"/>
                <a:ea typeface="华文楷体" panose="02010600040101010101" pitchFamily="2" charset="-122"/>
              </a:rPr>
              <a:t>二</a:t>
            </a:r>
            <a:r>
              <a:rPr lang="zh-CN" altLang="en-US" sz="3600" b="1" dirty="0" smtClean="0">
                <a:latin typeface="华文楷体" panose="02010600040101010101" pitchFamily="2" charset="-122"/>
                <a:ea typeface="华文楷体" panose="02010600040101010101" pitchFamily="2" charset="-122"/>
              </a:rPr>
              <a:t>、</a:t>
            </a:r>
            <a:r>
              <a:rPr lang="zh-CN" altLang="zh-CN" sz="3600" b="1" dirty="0" smtClean="0">
                <a:latin typeface="华文楷体" panose="02010600040101010101" pitchFamily="2" charset="-122"/>
                <a:ea typeface="华文楷体" panose="02010600040101010101" pitchFamily="2" charset="-122"/>
              </a:rPr>
              <a:t>多</a:t>
            </a:r>
            <a:r>
              <a:rPr lang="zh-CN" altLang="zh-CN" sz="3600" b="1" dirty="0">
                <a:latin typeface="华文楷体" panose="02010600040101010101" pitchFamily="2" charset="-122"/>
                <a:ea typeface="华文楷体" panose="02010600040101010101" pitchFamily="2" charset="-122"/>
              </a:rPr>
              <a:t>因子评价</a:t>
            </a:r>
            <a:r>
              <a:rPr lang="zh-CN" altLang="zh-CN" sz="3600" b="1" dirty="0" smtClean="0">
                <a:latin typeface="华文楷体" panose="02010600040101010101" pitchFamily="2" charset="-122"/>
                <a:ea typeface="华文楷体" panose="02010600040101010101" pitchFamily="2" charset="-122"/>
              </a:rPr>
              <a:t>模型</a:t>
            </a:r>
            <a:endParaRPr lang="zh-CN" altLang="zh-CN" sz="3600" dirty="0" smtClean="0">
              <a:latin typeface="华文楷体" panose="02010600040101010101" pitchFamily="2" charset="-122"/>
              <a:ea typeface="华文楷体" panose="02010600040101010101" pitchFamily="2" charset="-122"/>
              <a:sym typeface="+mn-ea"/>
            </a:endParaRPr>
          </a:p>
        </p:txBody>
      </p:sp>
      <mc:AlternateContent xmlns:mc="http://schemas.openxmlformats.org/markup-compatibility/2006" xmlns:a14="http://schemas.microsoft.com/office/drawing/2010/main">
        <mc:Choice Requires="a14">
          <p:sp>
            <p:nvSpPr>
              <p:cNvPr id="3" name="内容占位符 2"/>
              <p:cNvSpPr>
                <a:spLocks noGrp="1"/>
              </p:cNvSpPr>
              <p:nvPr>
                <p:ph idx="1"/>
                <p:custDataLst>
                  <p:tags r:id="rId1"/>
                </p:custDataLst>
              </p:nvPr>
            </p:nvSpPr>
            <p:spPr>
              <a:xfrm>
                <a:off x="457200" y="1428750"/>
                <a:ext cx="8441055" cy="4857750"/>
              </a:xfrm>
            </p:spPr>
            <p:txBody>
              <a:bodyPr>
                <a:normAutofit/>
              </a:bodyPr>
              <a:lstStyle/>
              <a:p>
                <a:pPr marL="0" lvl="0" indent="0">
                  <a:buFont typeface="Wingdings" panose="05000000000000000000" pitchFamily="2" charset="2"/>
                  <a:buNone/>
                </a:pPr>
                <a:r>
                  <a:rPr lang="zh-CN" altLang="zh-CN" sz="2800" dirty="0" smtClean="0">
                    <a:latin typeface="华文楷体" panose="02010600040101010101" pitchFamily="2" charset="-122"/>
                    <a:ea typeface="华文楷体" panose="02010600040101010101" pitchFamily="2" charset="-122"/>
                  </a:rPr>
                  <a:t>Fama-French三因子模型、Carhart四因子模型、Fama-French五因子模型</a:t>
                </a:r>
              </a:p>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sym typeface="+mn-ea"/>
                  </a:rPr>
                  <a:t>Carhart四因子模型：</a:t>
                </a:r>
                <a:r>
                  <a:rPr lang="zh-CN" altLang="zh-CN" sz="2400" dirty="0" smtClean="0">
                    <a:latin typeface="华文楷体" panose="02010600040101010101" pitchFamily="2" charset="-122"/>
                    <a:ea typeface="华文楷体" panose="02010600040101010101" pitchFamily="2" charset="-122"/>
                    <a:sym typeface="+mn-ea"/>
                  </a:rPr>
                  <a:t>在Fama-French三因子模型的基础上，引入了动量因子</a:t>
                </a:r>
              </a:p>
              <a:p>
                <a:pPr marL="514350" lvl="0" indent="-514350">
                  <a:buFont typeface="Wingdings" panose="05000000000000000000" pitchFamily="2" charset="2"/>
                  <a:buChar char="u"/>
                </a:pPr>
                <a:endParaRPr lang="zh-CN" altLang="zh-CN" sz="2800" dirty="0" smtClean="0">
                  <a:latin typeface="华文楷体" panose="02010600040101010101" pitchFamily="2" charset="-122"/>
                  <a:ea typeface="华文楷体" panose="02010600040101010101" pitchFamily="2" charset="-122"/>
                </a:endParaRPr>
              </a:p>
              <a:p>
                <a:pPr marL="0" indent="0">
                  <a:buNone/>
                </a:pPr>
                <a:endParaRPr lang="en-US" altLang="zh-CN" sz="2400" i="1" dirty="0" smtClean="0">
                  <a:latin typeface="Cambria Math" panose="02040503050406030204" charset="0"/>
                  <a:ea typeface="华文楷体" panose="02010600040101010101" pitchFamily="2" charset="-122"/>
                  <a:cs typeface="Cambria Math" panose="02040503050406030204" charset="0"/>
                </a:endParaRPr>
              </a:p>
              <a:p>
                <a:pPr marL="0" indent="0">
                  <a:buNone/>
                </a:pP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𝑟</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𝑖𝑡</m:t>
                        </m:r>
                      </m:sub>
                    </m:sSub>
                  </m:oMath>
                </a14:m>
                <a:r>
                  <a:rPr lang="en-US" altLang="zh-CN" sz="2400" dirty="0" smtClean="0">
                    <a:latin typeface="华文楷体" panose="02010600040101010101" pitchFamily="2" charset="-122"/>
                    <a:ea typeface="华文楷体" panose="02010600040101010101" pitchFamily="2" charset="-122"/>
                    <a:cs typeface="Cambria Math" panose="02040503050406030204" charset="0"/>
                  </a:rPr>
                  <a:t>为组合相对于无风险收益率的超额收益率；</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𝛼</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𝑖𝑇</m:t>
                        </m:r>
                      </m:sub>
                    </m:sSub>
                  </m:oMath>
                </a14:m>
                <a:r>
                  <a:rPr lang="en-US" altLang="zh-CN" sz="2400" dirty="0" smtClean="0">
                    <a:latin typeface="华文楷体" panose="02010600040101010101" pitchFamily="2" charset="-122"/>
                    <a:ea typeface="华文楷体" panose="02010600040101010101" pitchFamily="2" charset="-122"/>
                    <a:cs typeface="Cambria Math" panose="02040503050406030204" charset="0"/>
                  </a:rPr>
                  <a:t>为组合的超额收益率；</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𝑅𝑀𝑅𝐹</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𝑡</m:t>
                        </m:r>
                      </m:sub>
                    </m:sSub>
                  </m:oMath>
                </a14:m>
                <a:r>
                  <a:rPr lang="en-US" altLang="zh-CN" sz="2400" dirty="0" smtClean="0">
                    <a:latin typeface="华文楷体" panose="02010600040101010101" pitchFamily="2" charset="-122"/>
                    <a:ea typeface="华文楷体" panose="02010600040101010101" pitchFamily="2" charset="-122"/>
                    <a:cs typeface="Cambria Math" panose="02040503050406030204" charset="0"/>
                  </a:rPr>
                  <a:t>为超额收益因子；</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𝑃𝑅</m:t>
                        </m:r>
                        <m:r>
                          <a:rPr lang="en-US" altLang="zh-CN" sz="2400" i="1" dirty="0" smtClean="0">
                            <a:latin typeface="Cambria Math" panose="02040503050406030204" charset="0"/>
                            <a:ea typeface="华文楷体" panose="02010600040101010101" pitchFamily="2" charset="-122"/>
                            <a:cs typeface="Cambria Math" panose="02040503050406030204" charset="0"/>
                          </a:rPr>
                          <m:t>1</m:t>
                        </m:r>
                        <m:r>
                          <a:rPr lang="en-US" altLang="zh-CN" sz="2400" i="1" dirty="0" smtClean="0">
                            <a:latin typeface="Cambria Math" panose="02040503050406030204" charset="0"/>
                            <a:ea typeface="华文楷体" panose="02010600040101010101" pitchFamily="2" charset="-122"/>
                            <a:cs typeface="Cambria Math" panose="02040503050406030204" charset="0"/>
                          </a:rPr>
                          <m:t>𝑌𝑅</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𝑡</m:t>
                        </m:r>
                      </m:sub>
                    </m:sSub>
                  </m:oMath>
                </a14:m>
                <a:r>
                  <a:rPr lang="en-US" altLang="zh-CN" sz="2400" dirty="0" smtClean="0">
                    <a:latin typeface="华文楷体" panose="02010600040101010101" pitchFamily="2" charset="-122"/>
                    <a:ea typeface="华文楷体" panose="02010600040101010101" pitchFamily="2" charset="-122"/>
                    <a:cs typeface="Cambria Math" panose="02040503050406030204" charset="0"/>
                  </a:rPr>
                  <a:t>为组合的动量因子，由高收益水平组合的平均收益率与低收益水平股票平均收益率之差来表示；</a:t>
                </a:r>
                <a14:m>
                  <m:oMath xmlns:m="http://schemas.openxmlformats.org/officeDocument/2006/math">
                    <m:sSub>
                      <m:sSubPr>
                        <m:ctrlPr>
                          <a:rPr lang="en-US" altLang="zh-CN" sz="2400" i="1" dirty="0" smtClean="0">
                            <a:latin typeface="Cambria Math"/>
                            <a:ea typeface="华文楷体" panose="02010600040101010101" pitchFamily="2" charset="-122"/>
                            <a:cs typeface="Cambria Math" panose="02040503050406030204" charset="0"/>
                          </a:rPr>
                        </m:ctrlPr>
                      </m:sSubPr>
                      <m:e>
                        <m:r>
                          <a:rPr lang="en-US" altLang="zh-CN" sz="2400" i="1" dirty="0" smtClean="0">
                            <a:latin typeface="Cambria Math" panose="02040503050406030204" charset="0"/>
                            <a:ea typeface="华文楷体" panose="02010600040101010101" pitchFamily="2" charset="-122"/>
                            <a:cs typeface="Cambria Math" panose="02040503050406030204" charset="0"/>
                          </a:rPr>
                          <m:t>𝑒</m:t>
                        </m:r>
                      </m:e>
                      <m:sub>
                        <m:r>
                          <a:rPr lang="en-US" altLang="zh-CN" sz="2400" i="1" dirty="0" smtClean="0">
                            <a:latin typeface="Cambria Math" panose="02040503050406030204" charset="0"/>
                            <a:ea typeface="华文楷体" panose="02010600040101010101" pitchFamily="2" charset="-122"/>
                            <a:cs typeface="Cambria Math" panose="02040503050406030204" charset="0"/>
                          </a:rPr>
                          <m:t>𝑖𝑡</m:t>
                        </m:r>
                      </m:sub>
                    </m:sSub>
                  </m:oMath>
                </a14:m>
                <a:r>
                  <a:rPr lang="en-US" altLang="zh-CN" sz="2400" dirty="0" smtClean="0">
                    <a:latin typeface="华文楷体" panose="02010600040101010101" pitchFamily="2" charset="-122"/>
                    <a:ea typeface="华文楷体" panose="02010600040101010101" pitchFamily="2" charset="-122"/>
                    <a:cs typeface="Cambria Math" panose="02040503050406030204" charset="0"/>
                  </a:rPr>
                  <a:t>为残差值</a:t>
                </a:r>
              </a:p>
              <a:p>
                <a:pPr marL="0" indent="0">
                  <a:buNone/>
                </a:pPr>
                <a:endParaRPr lang="en-US" altLang="zh-CN" sz="2400" i="1" dirty="0" smtClean="0">
                  <a:latin typeface="Cambria Math" panose="02040503050406030204" charset="0"/>
                  <a:ea typeface="华文楷体" panose="02010600040101010101" pitchFamily="2" charset="-122"/>
                  <a:cs typeface="Cambria Math" panose="02040503050406030204" charset="0"/>
                </a:endParaRPr>
              </a:p>
              <a:p>
                <a:pPr marL="0" indent="0">
                  <a:buNone/>
                </a:pPr>
                <a:endParaRPr altLang="zh-CN" sz="2400" dirty="0" smtClean="0">
                  <a:ea typeface="华文楷体" panose="02010600040101010101" pitchFamily="2" charset="-122"/>
                </a:endParaRPr>
              </a:p>
            </p:txBody>
          </p:sp>
        </mc:Choice>
        <mc:Fallback xmlns="">
          <p:sp>
            <p:nvSpPr>
              <p:cNvPr id="3" name="内容占位符 2"/>
              <p:cNvSpPr>
                <a:spLocks noRot="1" noChangeAspect="1" noMove="1" noResize="1" noEditPoints="1" noAdjustHandles="1" noChangeArrowheads="1" noChangeShapeType="1" noTextEdit="1"/>
              </p:cNvSpPr>
              <p:nvPr>
                <p:ph idx="1"/>
                <p:custDataLst>
                  <p:tags r:id="rId3"/>
                </p:custDataLst>
              </p:nvPr>
            </p:nvSpPr>
            <p:spPr>
              <a:xfrm>
                <a:off x="457200" y="1428750"/>
                <a:ext cx="8441055" cy="4857750"/>
              </a:xfrm>
              <a:blipFill rotWithShape="1">
                <a:blip r:embed="rId4"/>
                <a:stretch>
                  <a:fillRect b="-5856"/>
                </a:stretch>
              </a:blipFill>
            </p:spPr>
            <p:txBody>
              <a:bodyPr/>
              <a:lstStyle/>
              <a:p>
                <a:r>
                  <a:rPr lang="zh-CN" altLang="en-US">
                    <a:noFill/>
                  </a:rPr>
                  <a:t> </a:t>
                </a:r>
              </a:p>
            </p:txBody>
          </p:sp>
        </mc:Fallback>
      </mc:AlternateContent>
      <p:pic>
        <p:nvPicPr>
          <p:cNvPr id="4" name="图片 3"/>
          <p:cNvPicPr>
            <a:picLocks noChangeAspect="1"/>
          </p:cNvPicPr>
          <p:nvPr/>
        </p:nvPicPr>
        <p:blipFill>
          <a:blip r:embed="rId5"/>
          <a:srcRect r="29506" b="-20937"/>
          <a:stretch>
            <a:fillRect/>
          </a:stretch>
        </p:blipFill>
        <p:spPr>
          <a:xfrm>
            <a:off x="971600" y="3356992"/>
            <a:ext cx="7708900" cy="50990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lvl="0">
              <a:buNone/>
            </a:pPr>
            <a:r>
              <a:rPr lang="zh-CN" altLang="en-US" sz="4000" dirty="0" smtClean="0">
                <a:latin typeface="华文楷体" panose="02010600040101010101" pitchFamily="2" charset="-122"/>
                <a:ea typeface="华文楷体" panose="02010600040101010101" pitchFamily="2" charset="-122"/>
                <a:sym typeface="+mn-ea"/>
              </a:rPr>
              <a:t>第</a:t>
            </a:r>
            <a:r>
              <a:rPr lang="zh-CN" altLang="zh-CN" sz="4000" dirty="0" smtClean="0">
                <a:latin typeface="华文楷体" panose="02010600040101010101" pitchFamily="2" charset="-122"/>
                <a:ea typeface="华文楷体" panose="02010600040101010101" pitchFamily="2" charset="-122"/>
                <a:sym typeface="+mn-ea"/>
              </a:rPr>
              <a:t>四</a:t>
            </a:r>
            <a:r>
              <a:rPr lang="zh-CN" altLang="en-US" sz="4000" dirty="0" smtClean="0">
                <a:latin typeface="华文楷体" panose="02010600040101010101" pitchFamily="2" charset="-122"/>
                <a:ea typeface="华文楷体" panose="02010600040101010101" pitchFamily="2" charset="-122"/>
                <a:sym typeface="+mn-ea"/>
              </a:rPr>
              <a:t>节 </a:t>
            </a:r>
            <a:r>
              <a:rPr lang="zh-CN" altLang="zh-CN" sz="4000" dirty="0" smtClean="0">
                <a:latin typeface="华文楷体" panose="02010600040101010101" pitchFamily="2" charset="-122"/>
                <a:ea typeface="华文楷体" panose="02010600040101010101" pitchFamily="2" charset="-122"/>
                <a:sym typeface="+mn-ea"/>
              </a:rPr>
              <a:t>几类主要证券投资基金投资分析</a:t>
            </a:r>
          </a:p>
        </p:txBody>
      </p:sp>
      <p:sp>
        <p:nvSpPr>
          <p:cNvPr id="3" name="内容占位符 2"/>
          <p:cNvSpPr>
            <a:spLocks noGrp="1"/>
          </p:cNvSpPr>
          <p:nvPr>
            <p:ph idx="1"/>
          </p:nvPr>
        </p:nvSpPr>
        <p:spPr>
          <a:xfrm>
            <a:off x="457200" y="1428750"/>
            <a:ext cx="8575675" cy="4857750"/>
          </a:xfrm>
        </p:spPr>
        <p:txBody>
          <a:bodyPr>
            <a:normAutofit fontScale="87500"/>
          </a:bodyPr>
          <a:lstStyle/>
          <a:p>
            <a:pPr marL="0" lvl="0" indent="0">
              <a:buFont typeface="Wingdings" panose="05000000000000000000" pitchFamily="2" charset="2"/>
              <a:buNone/>
            </a:pPr>
            <a:r>
              <a:rPr lang="zh-CN" altLang="zh-CN" sz="3500" b="1" dirty="0" smtClean="0">
                <a:latin typeface="华文楷体" panose="02010600040101010101" pitchFamily="2" charset="-122"/>
                <a:ea typeface="华文楷体" panose="02010600040101010101" pitchFamily="2" charset="-122"/>
              </a:rPr>
              <a:t>一</a:t>
            </a:r>
            <a:r>
              <a:rPr lang="zh-CN" altLang="en-US" sz="3500" b="1" dirty="0" smtClean="0">
                <a:latin typeface="华文楷体" panose="02010600040101010101" pitchFamily="2" charset="-122"/>
                <a:ea typeface="华文楷体" panose="02010600040101010101" pitchFamily="2" charset="-122"/>
              </a:rPr>
              <a:t>、</a:t>
            </a:r>
            <a:r>
              <a:rPr lang="en-US" altLang="zh-CN" sz="3500" b="1" dirty="0" smtClean="0">
                <a:latin typeface="华文楷体" panose="02010600040101010101" pitchFamily="2" charset="-122"/>
                <a:ea typeface="华文楷体" panose="02010600040101010101" pitchFamily="2" charset="-122"/>
              </a:rPr>
              <a:t>ETF</a:t>
            </a:r>
            <a:r>
              <a:rPr lang="zh-CN" altLang="en-US" sz="3500" b="1" dirty="0" smtClean="0">
                <a:latin typeface="华文楷体" panose="02010600040101010101" pitchFamily="2" charset="-122"/>
                <a:ea typeface="华文楷体" panose="02010600040101010101" pitchFamily="2" charset="-122"/>
              </a:rPr>
              <a:t>基金投资分析</a:t>
            </a:r>
            <a:endParaRPr lang="zh-CN" altLang="zh-CN" sz="3500" b="1" dirty="0" smtClean="0">
              <a:latin typeface="华文楷体" panose="02010600040101010101" pitchFamily="2" charset="-122"/>
              <a:ea typeface="华文楷体" panose="02010600040101010101" pitchFamily="2" charset="-122"/>
            </a:endParaRPr>
          </a:p>
          <a:p>
            <a:pPr marL="0" lvl="0" indent="0">
              <a:buNone/>
            </a:pPr>
            <a:r>
              <a:rPr lang="zh-CN" altLang="en-US" sz="3500" dirty="0" smtClean="0">
                <a:latin typeface="华文楷体" panose="02010600040101010101" pitchFamily="2" charset="-122"/>
                <a:ea typeface="华文楷体" panose="02010600040101010101" pitchFamily="2" charset="-122"/>
              </a:rPr>
              <a:t>（一）</a:t>
            </a:r>
            <a:r>
              <a:rPr lang="en-US" altLang="zh-CN" sz="3500" dirty="0" smtClean="0">
                <a:latin typeface="华文楷体" panose="02010600040101010101" pitchFamily="2" charset="-122"/>
                <a:ea typeface="华文楷体" panose="02010600040101010101" pitchFamily="2" charset="-122"/>
              </a:rPr>
              <a:t>ETF</a:t>
            </a:r>
            <a:r>
              <a:rPr lang="zh-CN" altLang="en-US" sz="3500" dirty="0" smtClean="0">
                <a:latin typeface="华文楷体" panose="02010600040101010101" pitchFamily="2" charset="-122"/>
                <a:ea typeface="华文楷体" panose="02010600040101010101" pitchFamily="2" charset="-122"/>
              </a:rPr>
              <a:t>概述</a:t>
            </a:r>
            <a:endParaRPr lang="zh-CN" altLang="en-US" sz="2800" dirty="0" smtClean="0">
              <a:latin typeface="华文楷体" panose="02010600040101010101" pitchFamily="2" charset="-122"/>
              <a:ea typeface="华文楷体" panose="02010600040101010101" pitchFamily="2" charset="-122"/>
            </a:endParaRPr>
          </a:p>
          <a:p>
            <a:pPr lvl="0" fontAlgn="auto">
              <a:lnSpc>
                <a:spcPct val="100000"/>
              </a:lnSpc>
              <a:spcBef>
                <a:spcPts val="0"/>
              </a:spcBef>
              <a:buFont typeface="Wingdings" panose="05000000000000000000" charset="0"/>
              <a:buChar char="Ø"/>
            </a:pPr>
            <a:r>
              <a:rPr lang="zh-CN" altLang="zh-CN" sz="3000" dirty="0" smtClean="0">
                <a:latin typeface="华文楷体" panose="02010600040101010101" pitchFamily="2" charset="-122"/>
                <a:ea typeface="华文楷体" panose="02010600040101010101" pitchFamily="2" charset="-122"/>
              </a:rPr>
              <a:t>交易型开放式指数基金（交易所交易基金)是一种在交易所上市交易的、基金份额可变的开放式基金，基金资产由一篮子股票构成，等同于指数。</a:t>
            </a:r>
          </a:p>
          <a:p>
            <a:pPr lvl="0" algn="l" fontAlgn="auto">
              <a:lnSpc>
                <a:spcPct val="100000"/>
              </a:lnSpc>
              <a:spcBef>
                <a:spcPts val="0"/>
              </a:spcBef>
              <a:buFont typeface="Wingdings" panose="05000000000000000000" charset="0"/>
              <a:buChar char="Ø"/>
            </a:pPr>
            <a:r>
              <a:rPr lang="zh-CN" altLang="zh-CN" sz="3000" dirty="0" smtClean="0">
                <a:latin typeface="华文楷体" panose="02010600040101010101" pitchFamily="2" charset="-122"/>
                <a:ea typeface="华文楷体" panose="02010600040101010101" pitchFamily="2" charset="-122"/>
              </a:rPr>
              <a:t>公开募集现金认购、公开募集股票认购、上市交易、申购和赎回、套利、投资组合管理、会计和估值、信息披露以及客户服务（9个运作环节）</a:t>
            </a:r>
          </a:p>
          <a:p>
            <a:pPr lvl="0" algn="l" fontAlgn="auto">
              <a:lnSpc>
                <a:spcPct val="100000"/>
              </a:lnSpc>
              <a:spcBef>
                <a:spcPts val="0"/>
              </a:spcBef>
              <a:buFont typeface="Wingdings" panose="05000000000000000000" charset="0"/>
              <a:buChar char="Ø"/>
            </a:pPr>
            <a:r>
              <a:rPr lang="zh-CN" altLang="zh-CN" sz="3000" dirty="0" smtClean="0">
                <a:latin typeface="华文楷体" panose="02010600040101010101" pitchFamily="2" charset="-122"/>
                <a:ea typeface="华文楷体" panose="02010600040101010101" pitchFamily="2" charset="-122"/>
              </a:rPr>
              <a:t>ETF采用被动式管理，基金跟踪指数，根据指数成分变化来调整投资组合，取得与该指数基本一致的收益</a:t>
            </a:r>
          </a:p>
          <a:p>
            <a:pPr lvl="0" algn="l" fontAlgn="auto">
              <a:lnSpc>
                <a:spcPct val="100000"/>
              </a:lnSpc>
              <a:spcBef>
                <a:spcPts val="0"/>
              </a:spcBef>
              <a:buFont typeface="Wingdings" panose="05000000000000000000" charset="0"/>
              <a:buChar char="Ø"/>
            </a:pPr>
            <a:r>
              <a:rPr lang="zh-CN" altLang="zh-CN" sz="3000" dirty="0" smtClean="0">
                <a:solidFill>
                  <a:schemeClr val="tx1"/>
                </a:solidFill>
                <a:latin typeface="华文楷体" panose="02010600040101010101" pitchFamily="2" charset="-122"/>
                <a:ea typeface="华文楷体" panose="02010600040101010101" pitchFamily="2" charset="-122"/>
              </a:rPr>
              <a:t>ETF跟踪指数，不可避免地存在跟踪误差</a:t>
            </a:r>
          </a:p>
          <a:p>
            <a:pPr marL="514350" lvl="0" indent="-514350">
              <a:buFont typeface="Wingdings" panose="05000000000000000000" pitchFamily="2" charset="2"/>
              <a:buChar char="u"/>
            </a:pPr>
            <a:endParaRPr lang="zh-CN" altLang="zh-CN" sz="2400" dirty="0" smtClean="0">
              <a:latin typeface="华文楷体" panose="02010600040101010101" pitchFamily="2" charset="-122"/>
              <a:ea typeface="华文楷体" panose="02010600040101010101" pitchFamily="2" charset="-122"/>
            </a:endParaRPr>
          </a:p>
          <a:p>
            <a:pPr marL="0" indent="0">
              <a:buNone/>
            </a:pP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9592" y="332656"/>
            <a:ext cx="7488832" cy="778098"/>
          </a:xfrm>
        </p:spPr>
        <p:txBody>
          <a:bodyPr>
            <a:normAutofit/>
          </a:bodyPr>
          <a:lstStyle/>
          <a:p>
            <a:r>
              <a:rPr lang="zh-CN" altLang="zh-CN" sz="3600" b="1" dirty="0" smtClean="0">
                <a:latin typeface="华文楷体" panose="02010600040101010101" pitchFamily="2" charset="-122"/>
                <a:ea typeface="华文楷体" panose="02010600040101010101" pitchFamily="2" charset="-122"/>
              </a:rPr>
              <a:t>一</a:t>
            </a:r>
            <a:r>
              <a:rPr lang="zh-CN" altLang="en-US" sz="3600" b="1" dirty="0" smtClean="0">
                <a:latin typeface="华文楷体" panose="02010600040101010101" pitchFamily="2" charset="-122"/>
                <a:ea typeface="华文楷体" panose="02010600040101010101" pitchFamily="2" charset="-122"/>
              </a:rPr>
              <a:t>、</a:t>
            </a:r>
            <a:r>
              <a:rPr lang="en-US" altLang="zh-CN" sz="3600" b="1" dirty="0" smtClean="0">
                <a:latin typeface="华文楷体" panose="02010600040101010101" pitchFamily="2" charset="-122"/>
                <a:ea typeface="华文楷体" panose="02010600040101010101" pitchFamily="2" charset="-122"/>
              </a:rPr>
              <a:t>ETF</a:t>
            </a:r>
            <a:r>
              <a:rPr lang="zh-CN" altLang="en-US" sz="3600" b="1" dirty="0">
                <a:latin typeface="华文楷体" panose="02010600040101010101" pitchFamily="2" charset="-122"/>
                <a:ea typeface="华文楷体" panose="02010600040101010101" pitchFamily="2" charset="-122"/>
              </a:rPr>
              <a:t>基金投资</a:t>
            </a:r>
            <a:r>
              <a:rPr lang="zh-CN" altLang="en-US" sz="3600" b="1" dirty="0" smtClean="0">
                <a:latin typeface="华文楷体" panose="02010600040101010101" pitchFamily="2" charset="-122"/>
                <a:ea typeface="华文楷体" panose="02010600040101010101" pitchFamily="2" charset="-122"/>
              </a:rPr>
              <a:t>分析</a:t>
            </a:r>
            <a:endParaRPr lang="zh-CN" altLang="zh-CN" sz="3600" dirty="0" smtClean="0">
              <a:latin typeface="华文楷体" panose="02010600040101010101" pitchFamily="2" charset="-122"/>
              <a:ea typeface="华文楷体" panose="02010600040101010101" pitchFamily="2" charset="-122"/>
              <a:sym typeface="+mn-ea"/>
            </a:endParaRPr>
          </a:p>
        </p:txBody>
      </p:sp>
      <p:sp>
        <p:nvSpPr>
          <p:cNvPr id="3" name="内容占位符 2"/>
          <p:cNvSpPr>
            <a:spLocks noGrp="1"/>
          </p:cNvSpPr>
          <p:nvPr>
            <p:ph idx="1"/>
          </p:nvPr>
        </p:nvSpPr>
        <p:spPr>
          <a:xfrm>
            <a:off x="457200" y="1428750"/>
            <a:ext cx="8575675" cy="4857750"/>
          </a:xfrm>
        </p:spPr>
        <p:txBody>
          <a:bodyPr>
            <a:normAutofit fontScale="25000" lnSpcReduction="20000"/>
          </a:bodyPr>
          <a:lstStyle/>
          <a:p>
            <a:pPr marL="0" lvl="0" indent="0">
              <a:buNone/>
            </a:pPr>
            <a:r>
              <a:rPr lang="zh-CN" altLang="en-US" sz="11200" dirty="0" smtClean="0">
                <a:latin typeface="华文楷体" panose="02010600040101010101" pitchFamily="2" charset="-122"/>
                <a:ea typeface="华文楷体" panose="02010600040101010101" pitchFamily="2" charset="-122"/>
              </a:rPr>
              <a:t>（二）</a:t>
            </a:r>
            <a:r>
              <a:rPr lang="en-US" altLang="zh-CN" sz="11200" dirty="0" smtClean="0">
                <a:latin typeface="华文楷体" panose="02010600040101010101" pitchFamily="2" charset="-122"/>
                <a:ea typeface="华文楷体" panose="02010600040101010101" pitchFamily="2" charset="-122"/>
              </a:rPr>
              <a:t>ETF</a:t>
            </a:r>
            <a:r>
              <a:rPr lang="zh-CN" altLang="en-US" sz="11200" dirty="0" smtClean="0">
                <a:latin typeface="华文楷体" panose="02010600040101010101" pitchFamily="2" charset="-122"/>
                <a:ea typeface="华文楷体" panose="02010600040101010101" pitchFamily="2" charset="-122"/>
              </a:rPr>
              <a:t>的申购与赎回</a:t>
            </a:r>
            <a:endParaRPr lang="en-US" altLang="zh-CN" sz="11200" dirty="0" smtClean="0">
              <a:latin typeface="华文楷体" panose="02010600040101010101" pitchFamily="2" charset="-122"/>
              <a:ea typeface="华文楷体" panose="02010600040101010101" pitchFamily="2" charset="-122"/>
            </a:endParaRPr>
          </a:p>
          <a:p>
            <a:pPr marL="0" lvl="0" indent="0">
              <a:buNone/>
            </a:pPr>
            <a:endParaRPr lang="zh-CN" altLang="en-US" sz="11200" dirty="0" smtClean="0">
              <a:latin typeface="华文楷体" panose="02010600040101010101" pitchFamily="2" charset="-122"/>
              <a:ea typeface="华文楷体" panose="02010600040101010101" pitchFamily="2" charset="-122"/>
            </a:endParaRPr>
          </a:p>
          <a:p>
            <a:pPr lvl="0" fontAlgn="auto">
              <a:lnSpc>
                <a:spcPct val="10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投资者申购ETF需要用指定的一篮子指数成份股向基金管理公司换取固定数量的ETF基金份额</a:t>
            </a:r>
          </a:p>
          <a:p>
            <a:pPr lvl="0" algn="l" fontAlgn="auto">
              <a:lnSpc>
                <a:spcPct val="10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投资者赎回ETF则是用固定数量的ETF基金份额向基金管理公司换取一篮子指数成份股</a:t>
            </a:r>
          </a:p>
          <a:p>
            <a:pPr lvl="0" algn="l" fontAlgn="auto">
              <a:lnSpc>
                <a:spcPct val="10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ETF指数基金可以保持满仓状态，ETF跟踪指数效果最好</a:t>
            </a:r>
          </a:p>
          <a:p>
            <a:pPr lvl="0" algn="l" fontAlgn="auto">
              <a:lnSpc>
                <a:spcPct val="10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ETF联接基金将其绝大部分基金财产投资于跟踪同一标的指数的ETF基金</a:t>
            </a:r>
          </a:p>
          <a:p>
            <a:pPr lvl="0" algn="l" fontAlgn="auto">
              <a:lnSpc>
                <a:spcPct val="10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普通投资者如果希望投资ETF基金，可以在二级市场买卖ETF基金份额</a:t>
            </a:r>
          </a:p>
          <a:p>
            <a:pPr marL="0" indent="0">
              <a:buNone/>
            </a:pPr>
            <a:endParaRPr lang="zh-CN" altLang="zh-CN" sz="9600"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600" b="1" dirty="0" smtClean="0">
                <a:latin typeface="华文楷体" panose="02010600040101010101" pitchFamily="2" charset="-122"/>
                <a:ea typeface="华文楷体" panose="02010600040101010101" pitchFamily="2" charset="-122"/>
              </a:rPr>
              <a:t>一</a:t>
            </a:r>
            <a:r>
              <a:rPr lang="zh-CN" altLang="en-US" sz="3600" b="1" dirty="0" smtClean="0">
                <a:latin typeface="华文楷体" panose="02010600040101010101" pitchFamily="2" charset="-122"/>
                <a:ea typeface="华文楷体" panose="02010600040101010101" pitchFamily="2" charset="-122"/>
              </a:rPr>
              <a:t>、</a:t>
            </a:r>
            <a:r>
              <a:rPr lang="en-US" altLang="zh-CN" sz="3600" b="1" dirty="0" smtClean="0">
                <a:latin typeface="华文楷体" panose="02010600040101010101" pitchFamily="2" charset="-122"/>
                <a:ea typeface="华文楷体" panose="02010600040101010101" pitchFamily="2" charset="-122"/>
              </a:rPr>
              <a:t>ETF</a:t>
            </a:r>
            <a:r>
              <a:rPr lang="zh-CN" altLang="en-US" sz="3600" b="1" dirty="0">
                <a:latin typeface="华文楷体" panose="02010600040101010101" pitchFamily="2" charset="-122"/>
                <a:ea typeface="华文楷体" panose="02010600040101010101" pitchFamily="2" charset="-122"/>
              </a:rPr>
              <a:t>基金投资</a:t>
            </a:r>
            <a:r>
              <a:rPr lang="zh-CN" altLang="en-US" sz="3600" b="1" dirty="0" smtClean="0">
                <a:latin typeface="华文楷体" panose="02010600040101010101" pitchFamily="2" charset="-122"/>
                <a:ea typeface="华文楷体" panose="02010600040101010101" pitchFamily="2" charset="-122"/>
              </a:rPr>
              <a:t>分析</a:t>
            </a:r>
            <a:endParaRPr lang="zh-CN" altLang="zh-CN" sz="3600" dirty="0" smtClean="0">
              <a:latin typeface="华文楷体" panose="02010600040101010101" pitchFamily="2" charset="-122"/>
              <a:ea typeface="华文楷体" panose="02010600040101010101" pitchFamily="2" charset="-122"/>
              <a:sym typeface="+mn-ea"/>
            </a:endParaRPr>
          </a:p>
        </p:txBody>
      </p:sp>
      <p:sp>
        <p:nvSpPr>
          <p:cNvPr id="3" name="内容占位符 2"/>
          <p:cNvSpPr>
            <a:spLocks noGrp="1"/>
          </p:cNvSpPr>
          <p:nvPr>
            <p:ph idx="1"/>
          </p:nvPr>
        </p:nvSpPr>
        <p:spPr>
          <a:xfrm>
            <a:off x="457200" y="1428750"/>
            <a:ext cx="8575675" cy="4857750"/>
          </a:xfrm>
        </p:spPr>
        <p:txBody>
          <a:bodyPr>
            <a:normAutofit fontScale="25000" lnSpcReduction="20000"/>
          </a:bodyPr>
          <a:lstStyle/>
          <a:p>
            <a:pPr marL="0" lvl="0" indent="0">
              <a:buNone/>
            </a:pPr>
            <a:r>
              <a:rPr lang="zh-CN" altLang="en-US" sz="11200" dirty="0" smtClean="0">
                <a:latin typeface="华文楷体" panose="02010600040101010101" pitchFamily="2" charset="-122"/>
                <a:ea typeface="华文楷体" panose="02010600040101010101" pitchFamily="2" charset="-122"/>
              </a:rPr>
              <a:t>（三）</a:t>
            </a:r>
            <a:r>
              <a:rPr lang="en-US" altLang="zh-CN" sz="11200" dirty="0" smtClean="0">
                <a:latin typeface="华文楷体" panose="02010600040101010101" pitchFamily="2" charset="-122"/>
                <a:ea typeface="华文楷体" panose="02010600040101010101" pitchFamily="2" charset="-122"/>
              </a:rPr>
              <a:t>ETF</a:t>
            </a:r>
            <a:r>
              <a:rPr lang="zh-CN" altLang="en-US" sz="11200" dirty="0" smtClean="0">
                <a:latin typeface="华文楷体" panose="02010600040101010101" pitchFamily="2" charset="-122"/>
                <a:ea typeface="华文楷体" panose="02010600040101010101" pitchFamily="2" charset="-122"/>
              </a:rPr>
              <a:t>的交易</a:t>
            </a:r>
          </a:p>
          <a:p>
            <a:pPr marL="0" lvl="0" indent="0">
              <a:buFont typeface="Wingdings" panose="05000000000000000000" pitchFamily="2" charset="2"/>
              <a:buNone/>
            </a:pPr>
            <a:endParaRPr lang="zh-CN" altLang="en-US" sz="11200" dirty="0" smtClean="0">
              <a:latin typeface="华文楷体" panose="02010600040101010101" pitchFamily="2" charset="-122"/>
              <a:ea typeface="华文楷体" panose="02010600040101010101" pitchFamily="2" charset="-122"/>
            </a:endParaRPr>
          </a:p>
          <a:p>
            <a:pPr lvl="0" algn="l" fontAlgn="auto">
              <a:lnSpc>
                <a:spcPct val="15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在证券交易所直接和其他投资者进行交易</a:t>
            </a:r>
          </a:p>
          <a:p>
            <a:pPr lvl="0" algn="l" fontAlgn="auto">
              <a:lnSpc>
                <a:spcPct val="15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投机交易：赌ETF价格走势、贱卖贵卖赚取价差</a:t>
            </a:r>
          </a:p>
          <a:p>
            <a:pPr lvl="0" algn="l" fontAlgn="auto">
              <a:lnSpc>
                <a:spcPct val="15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对冲交易：与股指期货或其他产品做多空组合，管理资产价格风险</a:t>
            </a:r>
          </a:p>
          <a:p>
            <a:pPr lvl="0" algn="l" fontAlgn="auto">
              <a:lnSpc>
                <a:spcPct val="150000"/>
              </a:lnSpc>
              <a:spcBef>
                <a:spcPts val="0"/>
              </a:spcBef>
              <a:buFont typeface="Wingdings" panose="05000000000000000000" charset="0"/>
              <a:buChar char="Ø"/>
            </a:pPr>
            <a:r>
              <a:rPr lang="zh-CN" altLang="zh-CN" sz="11200" dirty="0" smtClean="0">
                <a:latin typeface="华文楷体" panose="02010600040101010101" pitchFamily="2" charset="-122"/>
                <a:ea typeface="华文楷体" panose="02010600040101010101" pitchFamily="2" charset="-122"/>
              </a:rPr>
              <a:t>套利交易：市场交易价格与其净值存在较大偏差时</a:t>
            </a:r>
          </a:p>
          <a:p>
            <a:pPr marL="0" indent="0">
              <a:buNone/>
            </a:pPr>
            <a:endParaRPr lang="zh-CN" altLang="zh-CN" sz="9600"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600" dirty="0" smtClean="0">
                <a:latin typeface="华文楷体" panose="02010600040101010101" pitchFamily="2" charset="-122"/>
                <a:ea typeface="华文楷体" panose="02010600040101010101" pitchFamily="2" charset="-122"/>
              </a:rPr>
              <a:t>二</a:t>
            </a:r>
            <a:r>
              <a:rPr lang="zh-CN" altLang="en-US" sz="3600" dirty="0" smtClean="0">
                <a:latin typeface="华文楷体" panose="02010600040101010101" pitchFamily="2" charset="-122"/>
                <a:ea typeface="华文楷体" panose="02010600040101010101" pitchFamily="2" charset="-122"/>
              </a:rPr>
              <a:t>、</a:t>
            </a:r>
            <a:r>
              <a:rPr lang="en-US" altLang="zh-CN" sz="3600" dirty="0" smtClean="0">
                <a:latin typeface="华文楷体" panose="02010600040101010101" pitchFamily="2" charset="-122"/>
                <a:ea typeface="华文楷体" panose="02010600040101010101" pitchFamily="2" charset="-122"/>
              </a:rPr>
              <a:t>FOF</a:t>
            </a:r>
            <a:r>
              <a:rPr lang="zh-CN" altLang="en-US" sz="3600" dirty="0">
                <a:latin typeface="华文楷体" panose="02010600040101010101" pitchFamily="2" charset="-122"/>
                <a:ea typeface="华文楷体" panose="02010600040101010101" pitchFamily="2" charset="-122"/>
              </a:rPr>
              <a:t>基金投资</a:t>
            </a:r>
            <a:r>
              <a:rPr lang="zh-CN" altLang="en-US" sz="3600" dirty="0" smtClean="0">
                <a:latin typeface="华文楷体" panose="02010600040101010101" pitchFamily="2" charset="-122"/>
                <a:ea typeface="华文楷体" panose="02010600040101010101" pitchFamily="2" charset="-122"/>
              </a:rPr>
              <a:t>分析</a:t>
            </a:r>
            <a:endParaRPr lang="zh-CN" altLang="zh-CN" sz="3600" dirty="0" smtClean="0">
              <a:latin typeface="华文楷体" panose="02010600040101010101" pitchFamily="2" charset="-122"/>
              <a:ea typeface="华文楷体" panose="02010600040101010101" pitchFamily="2" charset="-122"/>
              <a:sym typeface="+mn-ea"/>
            </a:endParaRPr>
          </a:p>
        </p:txBody>
      </p:sp>
      <p:sp>
        <p:nvSpPr>
          <p:cNvPr id="3" name="内容占位符 2"/>
          <p:cNvSpPr>
            <a:spLocks noGrp="1"/>
          </p:cNvSpPr>
          <p:nvPr>
            <p:ph idx="1"/>
          </p:nvPr>
        </p:nvSpPr>
        <p:spPr>
          <a:xfrm>
            <a:off x="457200" y="1428750"/>
            <a:ext cx="8575675" cy="4857750"/>
          </a:xfrm>
        </p:spPr>
        <p:txBody>
          <a:bodyPr>
            <a:normAutofit/>
          </a:bodyPr>
          <a:lstStyle/>
          <a:p>
            <a:pPr marL="0" lvl="0" indent="0">
              <a:buFont typeface="Wingdings" panose="05000000000000000000" pitchFamily="2" charset="2"/>
              <a:buNone/>
            </a:pPr>
            <a:r>
              <a:rPr lang="zh-CN" altLang="en-US" sz="2800" dirty="0" smtClean="0">
                <a:latin typeface="华文楷体" panose="02010600040101010101" pitchFamily="2" charset="-122"/>
                <a:ea typeface="华文楷体" panose="02010600040101010101" pitchFamily="2" charset="-122"/>
              </a:rPr>
              <a:t>（一）</a:t>
            </a:r>
            <a:r>
              <a:rPr lang="en-US" altLang="zh-CN" sz="2800" dirty="0" smtClean="0">
                <a:latin typeface="华文楷体" panose="02010600040101010101" pitchFamily="2" charset="-122"/>
                <a:ea typeface="华文楷体" panose="02010600040101010101" pitchFamily="2" charset="-122"/>
              </a:rPr>
              <a:t>FOF</a:t>
            </a:r>
            <a:r>
              <a:rPr lang="zh-CN" altLang="en-US" sz="2800" dirty="0" smtClean="0">
                <a:latin typeface="华文楷体" panose="02010600040101010101" pitchFamily="2" charset="-122"/>
                <a:ea typeface="华文楷体" panose="02010600040101010101" pitchFamily="2" charset="-122"/>
              </a:rPr>
              <a:t>概述</a:t>
            </a:r>
          </a:p>
          <a:p>
            <a:pPr lvl="0">
              <a:buFont typeface="Wingdings" panose="05000000000000000000" charset="0"/>
              <a:buChar char="Ø"/>
            </a:pPr>
            <a:r>
              <a:rPr lang="zh-CN" altLang="en-US" sz="2800" dirty="0" smtClean="0">
                <a:latin typeface="华文楷体" panose="02010600040101010101" pitchFamily="2" charset="-122"/>
                <a:ea typeface="华文楷体" panose="02010600040101010101" pitchFamily="2" charset="-122"/>
              </a:rPr>
              <a:t>基金中的基金，FOF以基金为投资标的，并通过持有其他证券投资基金而间接持有股票、债券等有价证券</a:t>
            </a:r>
          </a:p>
          <a:p>
            <a:pPr lvl="0">
              <a:buFont typeface="Wingdings" panose="05000000000000000000" charset="0"/>
              <a:buChar char="Ø"/>
            </a:pPr>
            <a:r>
              <a:rPr lang="zh-CN" altLang="en-US" sz="2800" dirty="0" smtClean="0">
                <a:latin typeface="华文楷体" panose="02010600040101010101" pitchFamily="2" charset="-122"/>
                <a:ea typeface="华文楷体" panose="02010600040101010101" pitchFamily="2" charset="-122"/>
              </a:rPr>
              <a:t>FOF产品主要是养老基金</a:t>
            </a:r>
          </a:p>
          <a:p>
            <a:pPr lvl="0">
              <a:buFont typeface="Wingdings" panose="05000000000000000000" charset="0"/>
              <a:buChar char="Ø"/>
            </a:pPr>
            <a:r>
              <a:rPr lang="zh-CN" altLang="en-US" sz="2800" dirty="0" smtClean="0">
                <a:latin typeface="华文楷体" panose="02010600040101010101" pitchFamily="2" charset="-122"/>
                <a:ea typeface="华文楷体" panose="02010600040101010101" pitchFamily="2" charset="-122"/>
              </a:rPr>
              <a:t>股票型</a:t>
            </a:r>
            <a:r>
              <a:rPr lang="en-US" altLang="zh-CN" sz="2800" dirty="0" smtClean="0">
                <a:latin typeface="华文楷体" panose="02010600040101010101" pitchFamily="2" charset="-122"/>
                <a:ea typeface="华文楷体" panose="02010600040101010101" pitchFamily="2" charset="-122"/>
              </a:rPr>
              <a:t>FOF</a:t>
            </a:r>
            <a:r>
              <a:rPr lang="zh-CN" altLang="en-US" sz="2800" dirty="0" smtClean="0">
                <a:latin typeface="华文楷体" panose="02010600040101010101" pitchFamily="2" charset="-122"/>
                <a:ea typeface="华文楷体" panose="02010600040101010101" pitchFamily="2" charset="-122"/>
              </a:rPr>
              <a:t>、债券型</a:t>
            </a:r>
            <a:r>
              <a:rPr lang="en-US" altLang="zh-CN" sz="2800" dirty="0" smtClean="0">
                <a:latin typeface="华文楷体" panose="02010600040101010101" pitchFamily="2" charset="-122"/>
                <a:ea typeface="华文楷体" panose="02010600040101010101" pitchFamily="2" charset="-122"/>
              </a:rPr>
              <a:t>FOF</a:t>
            </a:r>
            <a:r>
              <a:rPr lang="zh-CN" altLang="en-US" sz="2800" dirty="0" smtClean="0">
                <a:latin typeface="华文楷体" panose="02010600040101010101" pitchFamily="2" charset="-122"/>
                <a:ea typeface="华文楷体" panose="02010600040101010101" pitchFamily="2" charset="-122"/>
              </a:rPr>
              <a:t>、货币型</a:t>
            </a:r>
            <a:r>
              <a:rPr lang="en-US" altLang="zh-CN" sz="2800" dirty="0" smtClean="0">
                <a:latin typeface="华文楷体" panose="02010600040101010101" pitchFamily="2" charset="-122"/>
                <a:ea typeface="华文楷体" panose="02010600040101010101" pitchFamily="2" charset="-122"/>
              </a:rPr>
              <a:t>FOF</a:t>
            </a:r>
            <a:r>
              <a:rPr lang="zh-CN" altLang="en-US" sz="2800" dirty="0" smtClean="0">
                <a:latin typeface="华文楷体" panose="02010600040101010101" pitchFamily="2" charset="-122"/>
                <a:ea typeface="华文楷体" panose="02010600040101010101" pitchFamily="2" charset="-122"/>
              </a:rPr>
              <a:t>、混合型</a:t>
            </a:r>
            <a:r>
              <a:rPr lang="en-US" altLang="zh-CN" sz="2800" dirty="0" smtClean="0">
                <a:latin typeface="华文楷体" panose="02010600040101010101" pitchFamily="2" charset="-122"/>
                <a:ea typeface="华文楷体" panose="02010600040101010101" pitchFamily="2" charset="-122"/>
              </a:rPr>
              <a:t>FOF</a:t>
            </a:r>
            <a:r>
              <a:rPr lang="zh-CN" altLang="en-US" sz="2800" dirty="0" smtClean="0">
                <a:latin typeface="华文楷体" panose="02010600040101010101" pitchFamily="2" charset="-122"/>
                <a:ea typeface="华文楷体" panose="02010600040101010101" pitchFamily="2" charset="-122"/>
              </a:rPr>
              <a:t>、其他类型</a:t>
            </a:r>
            <a:r>
              <a:rPr lang="en-US" altLang="zh-CN" sz="2800" dirty="0" smtClean="0">
                <a:latin typeface="华文楷体" panose="02010600040101010101" pitchFamily="2" charset="-122"/>
                <a:ea typeface="华文楷体" panose="02010600040101010101" pitchFamily="2" charset="-122"/>
              </a:rPr>
              <a:t>FOF</a:t>
            </a:r>
          </a:p>
          <a:p>
            <a:pPr lvl="0">
              <a:buFont typeface="Wingdings" panose="05000000000000000000" charset="0"/>
              <a:buChar char="Ø"/>
            </a:pPr>
            <a:r>
              <a:rPr lang="zh-CN" altLang="en-US" sz="2800" dirty="0" smtClean="0">
                <a:latin typeface="华文楷体" panose="02010600040101010101" pitchFamily="2" charset="-122"/>
                <a:ea typeface="华文楷体" panose="02010600040101010101" pitchFamily="2" charset="-122"/>
              </a:rPr>
              <a:t>可以投资QDII基金份额、香港互认基金份额，但不能投资分级基金份额、股指期货、国债期货和股票期权等</a:t>
            </a:r>
          </a:p>
          <a:p>
            <a:pPr marL="0" indent="0">
              <a:buNone/>
            </a:pPr>
            <a:endParaRPr lang="zh-CN" altLang="en-US" sz="2400"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600" b="1" dirty="0" smtClean="0">
                <a:latin typeface="华文楷体" panose="02010600040101010101" pitchFamily="2" charset="-122"/>
                <a:ea typeface="华文楷体" panose="02010600040101010101" pitchFamily="2" charset="-122"/>
              </a:rPr>
              <a:t>二</a:t>
            </a:r>
            <a:r>
              <a:rPr lang="zh-CN" altLang="en-US" sz="3600" b="1" dirty="0" smtClean="0">
                <a:latin typeface="华文楷体" panose="02010600040101010101" pitchFamily="2" charset="-122"/>
                <a:ea typeface="华文楷体" panose="02010600040101010101" pitchFamily="2" charset="-122"/>
              </a:rPr>
              <a:t>、</a:t>
            </a:r>
            <a:r>
              <a:rPr lang="en-US" altLang="zh-CN" sz="3600" b="1" dirty="0" smtClean="0">
                <a:latin typeface="华文楷体" panose="02010600040101010101" pitchFamily="2" charset="-122"/>
                <a:ea typeface="华文楷体" panose="02010600040101010101" pitchFamily="2" charset="-122"/>
              </a:rPr>
              <a:t>FOF</a:t>
            </a:r>
            <a:r>
              <a:rPr lang="zh-CN" altLang="en-US" sz="3600" b="1" dirty="0">
                <a:latin typeface="华文楷体" panose="02010600040101010101" pitchFamily="2" charset="-122"/>
                <a:ea typeface="华文楷体" panose="02010600040101010101" pitchFamily="2" charset="-122"/>
              </a:rPr>
              <a:t>基金投资</a:t>
            </a:r>
            <a:r>
              <a:rPr lang="zh-CN" altLang="en-US" sz="3600" b="1" dirty="0" smtClean="0">
                <a:latin typeface="华文楷体" panose="02010600040101010101" pitchFamily="2" charset="-122"/>
                <a:ea typeface="华文楷体" panose="02010600040101010101" pitchFamily="2" charset="-122"/>
              </a:rPr>
              <a:t>分析</a:t>
            </a:r>
            <a:endParaRPr lang="zh-CN" altLang="zh-CN" sz="3600" dirty="0" smtClean="0">
              <a:latin typeface="华文楷体" panose="02010600040101010101" pitchFamily="2" charset="-122"/>
              <a:ea typeface="华文楷体" panose="02010600040101010101" pitchFamily="2" charset="-122"/>
              <a:sym typeface="+mn-ea"/>
            </a:endParaRPr>
          </a:p>
        </p:txBody>
      </p:sp>
      <p:sp>
        <p:nvSpPr>
          <p:cNvPr id="3" name="内容占位符 2"/>
          <p:cNvSpPr>
            <a:spLocks noGrp="1"/>
          </p:cNvSpPr>
          <p:nvPr>
            <p:ph idx="1"/>
          </p:nvPr>
        </p:nvSpPr>
        <p:spPr>
          <a:xfrm>
            <a:off x="457200" y="1428750"/>
            <a:ext cx="8575675" cy="4857750"/>
          </a:xfrm>
        </p:spPr>
        <p:txBody>
          <a:bodyPr>
            <a:normAutofit/>
          </a:bodyPr>
          <a:lstStyle/>
          <a:p>
            <a:pPr marL="0" lvl="0" indent="0">
              <a:buFont typeface="Wingdings" panose="05000000000000000000" pitchFamily="2" charset="2"/>
              <a:buNone/>
            </a:pPr>
            <a:r>
              <a:rPr lang="zh-CN" altLang="en-US" sz="2800" dirty="0" smtClean="0">
                <a:latin typeface="华文楷体" panose="02010600040101010101" pitchFamily="2" charset="-122"/>
                <a:ea typeface="华文楷体" panose="02010600040101010101" pitchFamily="2" charset="-122"/>
              </a:rPr>
              <a:t>（二）</a:t>
            </a:r>
            <a:r>
              <a:rPr lang="en-US" altLang="zh-CN" sz="2800" dirty="0" smtClean="0">
                <a:latin typeface="华文楷体" panose="02010600040101010101" pitchFamily="2" charset="-122"/>
                <a:ea typeface="华文楷体" panose="02010600040101010101" pitchFamily="2" charset="-122"/>
              </a:rPr>
              <a:t>FOF</a:t>
            </a:r>
            <a:r>
              <a:rPr lang="zh-CN" altLang="en-US" sz="2800" dirty="0" smtClean="0">
                <a:latin typeface="华文楷体" panose="02010600040101010101" pitchFamily="2" charset="-122"/>
                <a:ea typeface="华文楷体" panose="02010600040101010101" pitchFamily="2" charset="-122"/>
              </a:rPr>
              <a:t>的申购与赎回</a:t>
            </a:r>
          </a:p>
          <a:p>
            <a:pPr lvl="0">
              <a:buFont typeface="Wingdings" panose="05000000000000000000" charset="0"/>
              <a:buChar char="Ø"/>
            </a:pPr>
            <a:r>
              <a:rPr lang="zh-CN" altLang="en-US" sz="2800" dirty="0" smtClean="0">
                <a:latin typeface="华文楷体" panose="02010600040101010101" pitchFamily="2" charset="-122"/>
                <a:ea typeface="华文楷体" panose="02010600040101010101" pitchFamily="2" charset="-122"/>
              </a:rPr>
              <a:t>与被投资基金的申购、赎回挂钩</a:t>
            </a:r>
          </a:p>
          <a:p>
            <a:pPr marL="0" lvl="0" indent="0">
              <a:buFont typeface="Wingdings" panose="05000000000000000000" charset="0"/>
              <a:buNone/>
            </a:pPr>
            <a:r>
              <a:rPr lang="zh-CN" altLang="en-US" sz="2800" dirty="0" smtClean="0">
                <a:latin typeface="华文楷体" panose="02010600040101010101" pitchFamily="2" charset="-122"/>
                <a:ea typeface="华文楷体" panose="02010600040101010101" pitchFamily="2" charset="-122"/>
              </a:rPr>
              <a:t>（三）典型的</a:t>
            </a:r>
            <a:r>
              <a:rPr lang="en-US" altLang="zh-CN" sz="2800" dirty="0" smtClean="0">
                <a:latin typeface="华文楷体" panose="02010600040101010101" pitchFamily="2" charset="-122"/>
                <a:ea typeface="华文楷体" panose="02010600040101010101" pitchFamily="2" charset="-122"/>
              </a:rPr>
              <a:t>FOF</a:t>
            </a:r>
            <a:r>
              <a:rPr lang="zh-CN" altLang="en-US" sz="2800" dirty="0" smtClean="0">
                <a:latin typeface="华文楷体" panose="02010600040101010101" pitchFamily="2" charset="-122"/>
                <a:ea typeface="华文楷体" panose="02010600040101010101" pitchFamily="2" charset="-122"/>
              </a:rPr>
              <a:t>产品</a:t>
            </a:r>
          </a:p>
          <a:p>
            <a:pPr lvl="0">
              <a:buFont typeface="Wingdings" panose="05000000000000000000" charset="0"/>
              <a:buChar char="Ø"/>
            </a:pPr>
            <a:r>
              <a:rPr lang="zh-CN" altLang="en-US" sz="2800" dirty="0" smtClean="0">
                <a:latin typeface="华文楷体" panose="02010600040101010101" pitchFamily="2" charset="-122"/>
                <a:ea typeface="华文楷体" panose="02010600040101010101" pitchFamily="2" charset="-122"/>
              </a:rPr>
              <a:t>目标日期基金通常会在产品名称中设立一个“目标日期”（通常代表预计的退休年份），随着所设定目标日期的临近，逐步降低权益类资产的配置比例，增加非权益类资产的配置比例</a:t>
            </a:r>
          </a:p>
          <a:p>
            <a:pPr lvl="0">
              <a:buFont typeface="Wingdings" panose="05000000000000000000" charset="0"/>
              <a:buChar char="Ø"/>
            </a:pPr>
            <a:r>
              <a:rPr lang="zh-CN" altLang="en-US" sz="2800" dirty="0" smtClean="0">
                <a:latin typeface="华文楷体" panose="02010600040101010101" pitchFamily="2" charset="-122"/>
                <a:ea typeface="华文楷体" panose="02010600040101010101" pitchFamily="2" charset="-122"/>
              </a:rPr>
              <a:t>目标风险基金又被称为生活方式基金（Life-Style Funds），其投资目标是在不同时间上保持资产组合的风险恒定。</a:t>
            </a:r>
          </a:p>
          <a:p>
            <a:pPr marL="0" indent="0">
              <a:buNone/>
            </a:pPr>
            <a:endParaRPr lang="zh-CN" altLang="en-US" sz="2400"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683568" y="764704"/>
            <a:ext cx="6624736" cy="983585"/>
          </a:xfrm>
        </p:spPr>
        <p:txBody>
          <a:bodyPr>
            <a:normAutofit/>
          </a:bodyPr>
          <a:lstStyle/>
          <a:p>
            <a:pPr algn="l"/>
            <a:r>
              <a:rPr lang="zh-CN" altLang="en-US" sz="3600" dirty="0">
                <a:latin typeface="华文楷体" panose="02010600040101010101" pitchFamily="2" charset="-122"/>
                <a:ea typeface="华文楷体" panose="02010600040101010101" pitchFamily="2" charset="-122"/>
              </a:rPr>
              <a:t>本章学习提要 </a:t>
            </a:r>
            <a:endParaRPr lang="zh-CN" altLang="zh-CN" sz="3600" b="1" dirty="0">
              <a:latin typeface="华文楷体" panose="02010600040101010101" pitchFamily="2" charset="-122"/>
              <a:ea typeface="华文楷体" panose="02010600040101010101" pitchFamily="2" charset="-122"/>
            </a:endParaRPr>
          </a:p>
        </p:txBody>
      </p:sp>
      <p:sp>
        <p:nvSpPr>
          <p:cNvPr id="3" name="副标题 2"/>
          <p:cNvSpPr>
            <a:spLocks noGrp="1"/>
          </p:cNvSpPr>
          <p:nvPr>
            <p:ph type="subTitle" idx="1"/>
          </p:nvPr>
        </p:nvSpPr>
        <p:spPr>
          <a:xfrm>
            <a:off x="827584" y="1988840"/>
            <a:ext cx="6929486" cy="3096343"/>
          </a:xfrm>
        </p:spPr>
        <p:txBody>
          <a:bodyPr>
            <a:noAutofit/>
          </a:bodyPr>
          <a:lstStyle/>
          <a:p>
            <a:pPr algn="l">
              <a:lnSpc>
                <a:spcPct val="150000"/>
              </a:lnSpc>
            </a:pPr>
            <a:r>
              <a:rPr lang="zh-CN" altLang="en-US" sz="3100" b="1" dirty="0" smtClean="0">
                <a:solidFill>
                  <a:srgbClr val="002060"/>
                </a:solidFill>
                <a:latin typeface="华文楷体" panose="02010600040101010101" pitchFamily="2" charset="-122"/>
                <a:ea typeface="华文楷体" panose="02010600040101010101" pitchFamily="2" charset="-122"/>
              </a:rPr>
              <a:t>一、</a:t>
            </a:r>
            <a:r>
              <a:rPr lang="zh-CN" altLang="zh-CN" sz="3100" b="1" dirty="0" smtClean="0">
                <a:latin typeface="华文楷体" panose="02010600040101010101" pitchFamily="2" charset="-122"/>
                <a:ea typeface="华文楷体" panose="02010600040101010101" pitchFamily="2" charset="-122"/>
              </a:rPr>
              <a:t>证券投资基金基础</a:t>
            </a:r>
            <a:endParaRPr lang="en-US" altLang="zh-CN" sz="3100" b="1" dirty="0" smtClean="0">
              <a:solidFill>
                <a:srgbClr val="002060"/>
              </a:solidFill>
              <a:latin typeface="华文楷体" panose="02010600040101010101" pitchFamily="2" charset="-122"/>
              <a:ea typeface="华文楷体" panose="02010600040101010101" pitchFamily="2" charset="-122"/>
            </a:endParaRPr>
          </a:p>
          <a:p>
            <a:pPr algn="l">
              <a:lnSpc>
                <a:spcPct val="150000"/>
              </a:lnSpc>
            </a:pPr>
            <a:r>
              <a:rPr lang="zh-CN" altLang="en-US" sz="3100" b="1" dirty="0" smtClean="0">
                <a:solidFill>
                  <a:srgbClr val="002060"/>
                </a:solidFill>
                <a:latin typeface="华文楷体" panose="02010600040101010101" pitchFamily="2" charset="-122"/>
                <a:ea typeface="华文楷体" panose="02010600040101010101" pitchFamily="2" charset="-122"/>
                <a:sym typeface="华文细黑" panose="02010600040101010101" pitchFamily="2" charset="-122"/>
              </a:rPr>
              <a:t>二、</a:t>
            </a:r>
            <a:r>
              <a:rPr lang="zh-CN" altLang="zh-CN" sz="3100" b="1" dirty="0" smtClean="0">
                <a:latin typeface="华文楷体" panose="02010600040101010101" pitchFamily="2" charset="-122"/>
                <a:ea typeface="华文楷体" panose="02010600040101010101" pitchFamily="2" charset="-122"/>
              </a:rPr>
              <a:t>证券投资基金的收益与风险</a:t>
            </a:r>
            <a:endParaRPr lang="en-US" altLang="zh-CN" sz="3100" b="1" dirty="0" smtClean="0">
              <a:solidFill>
                <a:srgbClr val="002060"/>
              </a:solidFill>
              <a:latin typeface="华文楷体" panose="02010600040101010101" pitchFamily="2" charset="-122"/>
              <a:ea typeface="华文楷体" panose="02010600040101010101" pitchFamily="2" charset="-122"/>
              <a:sym typeface="华文细黑" panose="02010600040101010101" pitchFamily="2" charset="-122"/>
            </a:endParaRPr>
          </a:p>
          <a:p>
            <a:pPr algn="l">
              <a:lnSpc>
                <a:spcPct val="150000"/>
              </a:lnSpc>
            </a:pPr>
            <a:r>
              <a:rPr lang="zh-CN" altLang="en-US" sz="3100" b="1" dirty="0" smtClean="0">
                <a:solidFill>
                  <a:srgbClr val="002060"/>
                </a:solidFill>
                <a:latin typeface="华文楷体" panose="02010600040101010101" pitchFamily="2" charset="-122"/>
                <a:ea typeface="华文楷体" panose="02010600040101010101" pitchFamily="2" charset="-122"/>
              </a:rPr>
              <a:t>三、</a:t>
            </a:r>
            <a:r>
              <a:rPr lang="zh-CN" altLang="zh-CN" sz="3100" b="1" dirty="0" smtClean="0">
                <a:latin typeface="华文楷体" panose="02010600040101010101" pitchFamily="2" charset="-122"/>
                <a:ea typeface="华文楷体" panose="02010600040101010101" pitchFamily="2" charset="-122"/>
              </a:rPr>
              <a:t>证券投资基金的评价与选择</a:t>
            </a:r>
          </a:p>
          <a:p>
            <a:pPr algn="l">
              <a:lnSpc>
                <a:spcPct val="150000"/>
              </a:lnSpc>
            </a:pPr>
            <a:r>
              <a:rPr lang="zh-CN" altLang="en-US" sz="3100" b="1" dirty="0" smtClean="0">
                <a:solidFill>
                  <a:srgbClr val="002060"/>
                </a:solidFill>
                <a:latin typeface="华文楷体" panose="02010600040101010101" pitchFamily="2" charset="-122"/>
                <a:ea typeface="华文楷体" panose="02010600040101010101" pitchFamily="2" charset="-122"/>
                <a:sym typeface="+mn-ea"/>
              </a:rPr>
              <a:t>四、</a:t>
            </a:r>
            <a:r>
              <a:rPr lang="zh-CN" altLang="zh-CN" sz="3100" b="1" dirty="0" smtClean="0">
                <a:latin typeface="华文楷体" panose="02010600040101010101" pitchFamily="2" charset="-122"/>
                <a:ea typeface="华文楷体" panose="02010600040101010101" pitchFamily="2" charset="-122"/>
                <a:sym typeface="+mn-ea"/>
              </a:rPr>
              <a:t>几类主要证券投资基金投资分析</a:t>
            </a:r>
            <a:endParaRPr lang="en-US" altLang="zh-CN" sz="3100" b="1" dirty="0" smtClean="0">
              <a:solidFill>
                <a:srgbClr val="002060"/>
              </a:solidFill>
              <a:latin typeface="华文楷体" panose="02010600040101010101" pitchFamily="2" charset="-122"/>
              <a:ea typeface="华文楷体" panose="02010600040101010101" pitchFamily="2" charset="-122"/>
            </a:endParaRPr>
          </a:p>
          <a:p>
            <a:endParaRPr lang="en-US" altLang="zh-CN" sz="2100" b="1" dirty="0" smtClean="0">
              <a:solidFill>
                <a:srgbClr val="002060"/>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4000" b="1" dirty="0" smtClean="0">
                <a:latin typeface="华文楷体" panose="02010600040101010101" pitchFamily="2" charset="-122"/>
                <a:ea typeface="华文楷体" panose="02010600040101010101" pitchFamily="2" charset="-122"/>
              </a:rPr>
              <a:t>三</a:t>
            </a:r>
            <a:r>
              <a:rPr lang="zh-CN" altLang="en-US" sz="4000" b="1" dirty="0" smtClean="0">
                <a:latin typeface="华文楷体" panose="02010600040101010101" pitchFamily="2" charset="-122"/>
                <a:ea typeface="华文楷体" panose="02010600040101010101" pitchFamily="2" charset="-122"/>
              </a:rPr>
              <a:t>、</a:t>
            </a:r>
            <a:r>
              <a:rPr lang="zh-CN" altLang="zh-CN" sz="4000" b="1" dirty="0" smtClean="0">
                <a:latin typeface="华文楷体" panose="02010600040101010101" pitchFamily="2" charset="-122"/>
                <a:ea typeface="华文楷体" panose="02010600040101010101" pitchFamily="2" charset="-122"/>
              </a:rPr>
              <a:t>分级</a:t>
            </a:r>
            <a:r>
              <a:rPr lang="zh-CN" altLang="en-US" sz="4000" b="1" dirty="0">
                <a:latin typeface="华文楷体" panose="02010600040101010101" pitchFamily="2" charset="-122"/>
                <a:ea typeface="华文楷体" panose="02010600040101010101" pitchFamily="2" charset="-122"/>
              </a:rPr>
              <a:t>基金投资</a:t>
            </a:r>
            <a:r>
              <a:rPr lang="zh-CN" altLang="en-US" sz="4000" b="1" dirty="0" smtClean="0">
                <a:latin typeface="华文楷体" panose="02010600040101010101" pitchFamily="2" charset="-122"/>
                <a:ea typeface="华文楷体" panose="02010600040101010101" pitchFamily="2" charset="-122"/>
              </a:rPr>
              <a:t>分析</a:t>
            </a:r>
            <a:endParaRPr lang="zh-CN" altLang="zh-CN" sz="4000" dirty="0" smtClean="0">
              <a:latin typeface="华文楷体" panose="02010600040101010101" pitchFamily="2" charset="-122"/>
              <a:ea typeface="华文楷体" panose="02010600040101010101" pitchFamily="2" charset="-122"/>
              <a:sym typeface="+mn-ea"/>
            </a:endParaRPr>
          </a:p>
        </p:txBody>
      </p:sp>
      <p:sp>
        <p:nvSpPr>
          <p:cNvPr id="3" name="内容占位符 2"/>
          <p:cNvSpPr>
            <a:spLocks noGrp="1"/>
          </p:cNvSpPr>
          <p:nvPr>
            <p:ph idx="1"/>
          </p:nvPr>
        </p:nvSpPr>
        <p:spPr>
          <a:xfrm>
            <a:off x="457200" y="1428750"/>
            <a:ext cx="8575675" cy="4857750"/>
          </a:xfrm>
        </p:spPr>
        <p:txBody>
          <a:bodyPr>
            <a:normAutofit/>
          </a:bodyPr>
          <a:lstStyle/>
          <a:p>
            <a:pPr marL="0" lvl="0" indent="0">
              <a:buFont typeface="Wingdings" panose="05000000000000000000" pitchFamily="2" charset="2"/>
              <a:buNone/>
            </a:pPr>
            <a:r>
              <a:rPr lang="zh-CN" altLang="en-US" sz="2800" dirty="0" smtClean="0">
                <a:latin typeface="华文楷体" panose="02010600040101010101" pitchFamily="2" charset="-122"/>
                <a:ea typeface="华文楷体" panose="02010600040101010101" pitchFamily="2" charset="-122"/>
              </a:rPr>
              <a:t>（一）分级基金概述</a:t>
            </a:r>
          </a:p>
          <a:p>
            <a:pPr lvl="0">
              <a:buFont typeface="Wingdings" panose="05000000000000000000" charset="0"/>
              <a:buChar char="Ø"/>
            </a:pPr>
            <a:r>
              <a:rPr lang="zh-CN" altLang="en-US" sz="2800" dirty="0" smtClean="0">
                <a:latin typeface="华文楷体" panose="02010600040101010101" pitchFamily="2" charset="-122"/>
                <a:ea typeface="华文楷体" panose="02010600040101010101" pitchFamily="2" charset="-122"/>
              </a:rPr>
              <a:t>通过基金合同约定基金的收益分配方式，将基金份额的收益分配给预期收益不同的子份额</a:t>
            </a:r>
          </a:p>
        </p:txBody>
      </p:sp>
      <p:pic>
        <p:nvPicPr>
          <p:cNvPr id="4" name="图片 3"/>
          <p:cNvPicPr>
            <a:picLocks noChangeAspect="1"/>
          </p:cNvPicPr>
          <p:nvPr>
            <p:custDataLst>
              <p:tags r:id="rId1"/>
            </p:custDataLst>
          </p:nvPr>
        </p:nvPicPr>
        <p:blipFill>
          <a:blip r:embed="rId3"/>
          <a:stretch>
            <a:fillRect/>
          </a:stretch>
        </p:blipFill>
        <p:spPr>
          <a:xfrm>
            <a:off x="994645" y="3068960"/>
            <a:ext cx="7068820" cy="267398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4000" b="1" dirty="0" smtClean="0">
                <a:latin typeface="华文楷体" panose="02010600040101010101" pitchFamily="2" charset="-122"/>
                <a:ea typeface="华文楷体" panose="02010600040101010101" pitchFamily="2" charset="-122"/>
              </a:rPr>
              <a:t>三</a:t>
            </a:r>
            <a:r>
              <a:rPr lang="zh-CN" altLang="en-US" sz="4000" b="1" dirty="0" smtClean="0">
                <a:latin typeface="华文楷体" panose="02010600040101010101" pitchFamily="2" charset="-122"/>
                <a:ea typeface="华文楷体" panose="02010600040101010101" pitchFamily="2" charset="-122"/>
              </a:rPr>
              <a:t>、</a:t>
            </a:r>
            <a:r>
              <a:rPr lang="zh-CN" altLang="zh-CN" sz="4000" b="1" dirty="0" smtClean="0">
                <a:latin typeface="华文楷体" panose="02010600040101010101" pitchFamily="2" charset="-122"/>
                <a:ea typeface="华文楷体" panose="02010600040101010101" pitchFamily="2" charset="-122"/>
              </a:rPr>
              <a:t>分级</a:t>
            </a:r>
            <a:r>
              <a:rPr lang="zh-CN" altLang="en-US" sz="4000" b="1" dirty="0">
                <a:latin typeface="华文楷体" panose="02010600040101010101" pitchFamily="2" charset="-122"/>
                <a:ea typeface="华文楷体" panose="02010600040101010101" pitchFamily="2" charset="-122"/>
              </a:rPr>
              <a:t>基金投资</a:t>
            </a:r>
            <a:r>
              <a:rPr lang="zh-CN" altLang="en-US" sz="4000" b="1" dirty="0" smtClean="0">
                <a:latin typeface="华文楷体" panose="02010600040101010101" pitchFamily="2" charset="-122"/>
                <a:ea typeface="华文楷体" panose="02010600040101010101" pitchFamily="2" charset="-122"/>
              </a:rPr>
              <a:t>分析</a:t>
            </a:r>
            <a:endParaRPr lang="zh-CN" altLang="zh-CN" sz="4000" dirty="0" smtClean="0">
              <a:latin typeface="华文楷体" panose="02010600040101010101" pitchFamily="2" charset="-122"/>
              <a:ea typeface="华文楷体" panose="02010600040101010101" pitchFamily="2" charset="-122"/>
              <a:sym typeface="+mn-ea"/>
            </a:endParaRPr>
          </a:p>
        </p:txBody>
      </p:sp>
      <p:sp>
        <p:nvSpPr>
          <p:cNvPr id="3" name="内容占位符 2"/>
          <p:cNvSpPr>
            <a:spLocks noGrp="1"/>
          </p:cNvSpPr>
          <p:nvPr>
            <p:ph idx="1"/>
          </p:nvPr>
        </p:nvSpPr>
        <p:spPr>
          <a:xfrm>
            <a:off x="457200" y="1428750"/>
            <a:ext cx="8575675" cy="4857750"/>
          </a:xfrm>
        </p:spPr>
        <p:txBody>
          <a:bodyPr>
            <a:normAutofit/>
          </a:bodyPr>
          <a:lstStyle/>
          <a:p>
            <a:pPr marL="0" lvl="0" indent="0">
              <a:buFont typeface="Wingdings" panose="05000000000000000000" pitchFamily="2" charset="2"/>
              <a:buNone/>
            </a:pPr>
            <a:r>
              <a:rPr lang="zh-CN" altLang="en-US" sz="2800" dirty="0" smtClean="0">
                <a:latin typeface="华文楷体" panose="02010600040101010101" pitchFamily="2" charset="-122"/>
                <a:ea typeface="华文楷体" panose="02010600040101010101" pitchFamily="2" charset="-122"/>
              </a:rPr>
              <a:t>（二）分级基金的申购与赎回</a:t>
            </a:r>
          </a:p>
          <a:p>
            <a:pPr lvl="0">
              <a:buFont typeface="Wingdings" panose="05000000000000000000" charset="0"/>
              <a:buChar char="Ø"/>
            </a:pPr>
            <a:r>
              <a:rPr lang="zh-CN" altLang="en-US" sz="2400" dirty="0" smtClean="0">
                <a:latin typeface="华文楷体" panose="02010600040101010101" pitchFamily="2" charset="-122"/>
                <a:ea typeface="华文楷体" panose="02010600040101010101" pitchFamily="2" charset="-122"/>
              </a:rPr>
              <a:t>投资者可在交易时间内使用证券账户通过具有基金销售业务资格的证券公司进行母基金份额的申购、赎回申报</a:t>
            </a:r>
          </a:p>
          <a:p>
            <a:pPr lvl="0">
              <a:buFont typeface="Wingdings" panose="05000000000000000000" charset="0"/>
              <a:buChar char="Ø"/>
            </a:pPr>
            <a:r>
              <a:rPr lang="zh-CN" altLang="en-US" sz="2400" dirty="0" smtClean="0">
                <a:latin typeface="华文楷体" panose="02010600040101010101" pitchFamily="2" charset="-122"/>
                <a:ea typeface="华文楷体" panose="02010600040101010101" pitchFamily="2" charset="-122"/>
              </a:rPr>
              <a:t>分级基金的子份额不能单独申购赎回</a:t>
            </a:r>
          </a:p>
          <a:p>
            <a:pPr marL="0" lvl="0" indent="0">
              <a:buFont typeface="Wingdings" panose="05000000000000000000" charset="0"/>
              <a:buNone/>
            </a:pPr>
            <a:r>
              <a:rPr lang="zh-CN" altLang="en-US" sz="2800" dirty="0" smtClean="0">
                <a:latin typeface="华文楷体" panose="02010600040101010101" pitchFamily="2" charset="-122"/>
                <a:ea typeface="华文楷体" panose="02010600040101010101" pitchFamily="2" charset="-122"/>
              </a:rPr>
              <a:t>（三）分级基金的交易</a:t>
            </a:r>
          </a:p>
          <a:p>
            <a:pPr lvl="0">
              <a:buFont typeface="Wingdings" panose="05000000000000000000" charset="0"/>
              <a:buChar char="Ø"/>
            </a:pPr>
            <a:r>
              <a:rPr lang="zh-CN" altLang="en-US" sz="2400" dirty="0" smtClean="0">
                <a:latin typeface="华文楷体" panose="02010600040101010101" pitchFamily="2" charset="-122"/>
                <a:ea typeface="华文楷体" panose="02010600040101010101" pitchFamily="2" charset="-122"/>
              </a:rPr>
              <a:t>投资者可在交易时间使用证券账户通过任意证券公司买卖基金基础份额、A份额和B份额</a:t>
            </a:r>
          </a:p>
          <a:p>
            <a:pPr lvl="0">
              <a:buFont typeface="Wingdings" panose="05000000000000000000" charset="0"/>
              <a:buChar char="Ø"/>
            </a:pPr>
            <a:r>
              <a:rPr lang="zh-CN" altLang="en-US" sz="2400" dirty="0" smtClean="0">
                <a:latin typeface="华文楷体" panose="02010600040101010101" pitchFamily="2" charset="-122"/>
                <a:ea typeface="华文楷体" panose="02010600040101010101" pitchFamily="2" charset="-122"/>
              </a:rPr>
              <a:t>A类份额的价格类似固定收益证券</a:t>
            </a:r>
          </a:p>
          <a:p>
            <a:pPr lvl="0">
              <a:buFont typeface="Wingdings" panose="05000000000000000000" charset="0"/>
              <a:buChar char="Ø"/>
            </a:pPr>
            <a:r>
              <a:rPr lang="zh-CN" altLang="en-US" sz="2400" dirty="0" smtClean="0">
                <a:latin typeface="华文楷体" panose="02010600040101010101" pitchFamily="2" charset="-122"/>
                <a:ea typeface="华文楷体" panose="02010600040101010101" pitchFamily="2" charset="-122"/>
              </a:rPr>
              <a:t>B类份额净值类似一个基金份额的看涨期权</a:t>
            </a:r>
            <a:endParaRPr lang="en-US" altLang="zh-CN" sz="2400"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600" b="1" dirty="0">
                <a:latin typeface="华文楷体" panose="02010600040101010101" pitchFamily="2" charset="-122"/>
                <a:ea typeface="华文楷体" panose="02010600040101010101" pitchFamily="2" charset="-122"/>
              </a:rPr>
              <a:t>本章</a:t>
            </a:r>
            <a:r>
              <a:rPr lang="zh-CN" altLang="zh-CN" sz="3600" b="1" dirty="0" smtClean="0">
                <a:latin typeface="华文楷体" panose="02010600040101010101" pitchFamily="2" charset="-122"/>
                <a:ea typeface="华文楷体" panose="02010600040101010101" pitchFamily="2" charset="-122"/>
              </a:rPr>
              <a:t>小结</a:t>
            </a:r>
            <a:endParaRPr lang="zh-CN" altLang="en-US" sz="3600" dirty="0"/>
          </a:p>
        </p:txBody>
      </p:sp>
      <p:sp>
        <p:nvSpPr>
          <p:cNvPr id="3" name="内容占位符 2"/>
          <p:cNvSpPr>
            <a:spLocks noGrp="1"/>
          </p:cNvSpPr>
          <p:nvPr>
            <p:ph idx="1"/>
          </p:nvPr>
        </p:nvSpPr>
        <p:spPr>
          <a:xfrm>
            <a:off x="457200" y="1484784"/>
            <a:ext cx="8229600" cy="4801736"/>
          </a:xfrm>
        </p:spPr>
        <p:txBody>
          <a:bodyPr/>
          <a:lstStyle/>
          <a:p>
            <a:pPr marL="0" indent="0">
              <a:buNone/>
            </a:pPr>
            <a:r>
              <a:rPr lang="zh-CN" altLang="zh-CN" sz="2800" dirty="0" smtClean="0">
                <a:latin typeface="华文楷体" panose="02010600040101010101" pitchFamily="2" charset="-122"/>
                <a:ea typeface="华文楷体" panose="02010600040101010101" pitchFamily="2" charset="-122"/>
              </a:rPr>
              <a:t>本章</a:t>
            </a:r>
            <a:r>
              <a:rPr lang="zh-CN" altLang="zh-CN" sz="2800" dirty="0">
                <a:latin typeface="华文楷体" panose="02010600040101010101" pitchFamily="2" charset="-122"/>
                <a:ea typeface="华文楷体" panose="02010600040101010101" pitchFamily="2" charset="-122"/>
              </a:rPr>
              <a:t>介绍了证券投资基金的基础概念、证券投资基金的发行价格与费用、证券投资基金的收益与风险，以及评价与选择证券投资基金的方法，最后介绍了</a:t>
            </a:r>
            <a:r>
              <a:rPr lang="en-US" altLang="zh-CN" sz="2800" dirty="0">
                <a:latin typeface="华文楷体" panose="02010600040101010101" pitchFamily="2" charset="-122"/>
                <a:ea typeface="华文楷体" panose="02010600040101010101" pitchFamily="2" charset="-122"/>
              </a:rPr>
              <a:t>ETF</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FOF</a:t>
            </a:r>
            <a:r>
              <a:rPr lang="zh-CN" altLang="zh-CN" sz="2800" dirty="0">
                <a:latin typeface="华文楷体" panose="02010600040101010101" pitchFamily="2" charset="-122"/>
                <a:ea typeface="华文楷体" panose="02010600040101010101" pitchFamily="2" charset="-122"/>
              </a:rPr>
              <a:t>和分级基金的投资分析。</a:t>
            </a:r>
          </a:p>
          <a:p>
            <a:endParaRPr lang="zh-CN" altLang="en-US" dirty="0"/>
          </a:p>
        </p:txBody>
      </p:sp>
    </p:spTree>
    <p:extLst>
      <p:ext uri="{BB962C8B-B14F-4D97-AF65-F5344CB8AC3E}">
        <p14:creationId xmlns:p14="http://schemas.microsoft.com/office/powerpoint/2010/main" val="1142526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340768"/>
            <a:ext cx="8496944" cy="5256584"/>
          </a:xfrm>
        </p:spPr>
        <p:txBody>
          <a:bodyPr>
            <a:normAutofit fontScale="92500" lnSpcReduction="10000"/>
          </a:bodyPr>
          <a:lstStyle/>
          <a:p>
            <a:pPr>
              <a:buNone/>
            </a:pPr>
            <a:r>
              <a:rPr lang="zh-CN" altLang="en-US" sz="2800" b="1" dirty="0" smtClean="0">
                <a:latin typeface="华文楷体" panose="02010600040101010101" pitchFamily="2" charset="-122"/>
                <a:ea typeface="华文楷体" panose="02010600040101010101" pitchFamily="2" charset="-122"/>
              </a:rPr>
              <a:t>一、证券投资基金</a:t>
            </a:r>
            <a:endParaRPr lang="en-US" altLang="zh-CN" sz="2800" b="1" dirty="0">
              <a:latin typeface="华文楷体" panose="02010600040101010101" pitchFamily="2" charset="-122"/>
              <a:ea typeface="华文楷体" panose="02010600040101010101" pitchFamily="2" charset="-122"/>
            </a:endParaRPr>
          </a:p>
          <a:p>
            <a:pPr>
              <a:buNone/>
            </a:pPr>
            <a:r>
              <a:rPr lang="zh-CN" altLang="en-US" sz="2800" b="1" dirty="0" smtClean="0">
                <a:latin typeface="华文楷体" panose="02010600040101010101" pitchFamily="2" charset="-122"/>
                <a:ea typeface="华文楷体" panose="02010600040101010101" pitchFamily="2" charset="-122"/>
              </a:rPr>
              <a:t>（一）利益相关者</a:t>
            </a:r>
            <a:endParaRPr lang="en-US" altLang="zh-CN" sz="2800" b="1" dirty="0" smtClean="0">
              <a:latin typeface="华文楷体" panose="02010600040101010101" pitchFamily="2" charset="-122"/>
              <a:ea typeface="华文楷体" panose="02010600040101010101" pitchFamily="2" charset="-122"/>
            </a:endParaRPr>
          </a:p>
          <a:p>
            <a:pPr>
              <a:buFont typeface="Wingdings" panose="05000000000000000000" charset="0"/>
              <a:buChar char="u"/>
            </a:pPr>
            <a:r>
              <a:rPr lang="zh-CN" altLang="en-US" sz="2400" dirty="0">
                <a:latin typeface="华文楷体" panose="02010600040101010101" pitchFamily="2" charset="-122"/>
                <a:ea typeface="华文楷体" panose="02010600040101010101" pitchFamily="2" charset="-122"/>
              </a:rPr>
              <a:t>基金管理人</a:t>
            </a:r>
          </a:p>
          <a:p>
            <a:pPr>
              <a:buFont typeface="Wingdings" panose="05000000000000000000" charset="0"/>
              <a:buChar char="u"/>
            </a:pPr>
            <a:r>
              <a:rPr lang="zh-CN" altLang="en-US" sz="2400" dirty="0">
                <a:latin typeface="华文楷体" panose="02010600040101010101" pitchFamily="2" charset="-122"/>
                <a:ea typeface="华文楷体" panose="02010600040101010101" pitchFamily="2" charset="-122"/>
              </a:rPr>
              <a:t>基金托管人</a:t>
            </a:r>
          </a:p>
          <a:p>
            <a:pPr>
              <a:buFont typeface="Wingdings" panose="05000000000000000000" charset="0"/>
              <a:buChar char="u"/>
            </a:pPr>
            <a:r>
              <a:rPr lang="zh-CN" altLang="en-US" sz="2400" dirty="0">
                <a:latin typeface="华文楷体" panose="02010600040101010101" pitchFamily="2" charset="-122"/>
                <a:ea typeface="华文楷体" panose="02010600040101010101" pitchFamily="2" charset="-122"/>
              </a:rPr>
              <a:t>基金份额持有人</a:t>
            </a:r>
            <a:endParaRPr lang="en-US" altLang="zh-CN" sz="2400" dirty="0">
              <a:latin typeface="华文楷体" panose="02010600040101010101" pitchFamily="2" charset="-122"/>
              <a:ea typeface="华文楷体" panose="02010600040101010101" pitchFamily="2" charset="-122"/>
            </a:endParaRPr>
          </a:p>
          <a:p>
            <a:pPr>
              <a:buNone/>
            </a:pPr>
            <a:r>
              <a:rPr lang="zh-CN" altLang="en-US" sz="2800" b="1" dirty="0" smtClean="0">
                <a:latin typeface="华文楷体" panose="02010600040101010101" pitchFamily="2" charset="-122"/>
                <a:ea typeface="华文楷体" panose="02010600040101010101" pitchFamily="2" charset="-122"/>
              </a:rPr>
              <a:t>（二）发起人的法律地位</a:t>
            </a:r>
          </a:p>
          <a:p>
            <a:pPr>
              <a:buFont typeface="Wingdings" panose="05000000000000000000" charset="0"/>
              <a:buChar char="u"/>
            </a:pPr>
            <a:r>
              <a:rPr lang="zh-CN" altLang="en-US" sz="2400" dirty="0" smtClean="0">
                <a:latin typeface="华文楷体" panose="02010600040101010101" pitchFamily="2" charset="-122"/>
                <a:ea typeface="华文楷体" panose="02010600040101010101" pitchFamily="2" charset="-122"/>
              </a:rPr>
              <a:t>基金管理人由依法设立的公司或者合伙企业担任</a:t>
            </a:r>
          </a:p>
          <a:p>
            <a:pPr lvl="1">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公司型基金</a:t>
            </a:r>
          </a:p>
          <a:p>
            <a:pPr lvl="1">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合伙型基金</a:t>
            </a:r>
          </a:p>
          <a:p>
            <a:pPr>
              <a:buFont typeface="Wingdings" panose="05000000000000000000" charset="0"/>
              <a:buChar char="u"/>
            </a:pPr>
            <a:r>
              <a:rPr lang="zh-CN" altLang="en-US" sz="2400" dirty="0" smtClean="0">
                <a:latin typeface="华文楷体" panose="02010600040101010101" pitchFamily="2" charset="-122"/>
                <a:ea typeface="华文楷体" panose="02010600040101010101" pitchFamily="2" charset="-122"/>
              </a:rPr>
              <a:t>发行证券投资基金分别有核准制和注册制两种模式</a:t>
            </a:r>
          </a:p>
          <a:p>
            <a:pPr>
              <a:buFont typeface="Wingdings" panose="05000000000000000000" charset="0"/>
              <a:buChar char="u"/>
            </a:pPr>
            <a:r>
              <a:rPr lang="en-US" altLang="zh-CN" sz="2400" dirty="0" smtClean="0">
                <a:latin typeface="华文楷体" panose="02010600040101010101" pitchFamily="2" charset="-122"/>
                <a:ea typeface="华文楷体" panose="02010600040101010101" pitchFamily="2" charset="-122"/>
              </a:rPr>
              <a:t>在中国发行证券投资基金实行审核制和注册制</a:t>
            </a:r>
          </a:p>
          <a:p>
            <a:pPr marL="742950" lvl="1" indent="-285750">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公墓发行或公开发行</a:t>
            </a:r>
          </a:p>
          <a:p>
            <a:pPr marL="742950" lvl="1" indent="-285750">
              <a:buFont typeface="Wingdings" panose="05000000000000000000" charset="0"/>
              <a:buChar char="Ø"/>
            </a:pPr>
            <a:r>
              <a:rPr lang="zh-CN" altLang="en-US" sz="2400" dirty="0" smtClean="0">
                <a:solidFill>
                  <a:schemeClr val="tx1"/>
                </a:solidFill>
                <a:latin typeface="华文楷体" panose="02010600040101010101" pitchFamily="2" charset="-122"/>
                <a:ea typeface="华文楷体" panose="02010600040101010101" pitchFamily="2" charset="-122"/>
              </a:rPr>
              <a:t>私募发行或不公开发行</a:t>
            </a:r>
          </a:p>
        </p:txBody>
      </p:sp>
      <p:sp>
        <p:nvSpPr>
          <p:cNvPr id="4" name="标题 3"/>
          <p:cNvSpPr>
            <a:spLocks noGrp="1"/>
          </p:cNvSpPr>
          <p:nvPr>
            <p:ph type="title"/>
          </p:nvPr>
        </p:nvSpPr>
        <p:spPr>
          <a:xfrm>
            <a:off x="457200" y="428604"/>
            <a:ext cx="8229600" cy="857256"/>
          </a:xfrm>
        </p:spPr>
        <p:txBody>
          <a:bodyPr>
            <a:normAutofit/>
          </a:bodyPr>
          <a:lstStyle/>
          <a:p>
            <a:r>
              <a:rPr lang="zh-CN" altLang="en-US" sz="3600" dirty="0" smtClean="0">
                <a:solidFill>
                  <a:srgbClr val="002060"/>
                </a:solidFill>
                <a:latin typeface="华文楷体" panose="02010600040101010101" pitchFamily="2" charset="-122"/>
                <a:ea typeface="华文楷体" panose="02010600040101010101" pitchFamily="2" charset="-122"/>
              </a:rPr>
              <a:t>第一节 </a:t>
            </a:r>
            <a:r>
              <a:rPr lang="zh-CN" altLang="zh-CN" sz="3600" dirty="0" smtClean="0">
                <a:latin typeface="华文楷体" panose="02010600040101010101" pitchFamily="2" charset="-122"/>
                <a:ea typeface="华文楷体" panose="02010600040101010101" pitchFamily="2" charset="-122"/>
              </a:rPr>
              <a:t>证券投资基金基础</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36"/>
            <a:ext cx="8229600" cy="5072098"/>
          </a:xfrm>
        </p:spPr>
        <p:txBody>
          <a:bodyPr>
            <a:normAutofit/>
          </a:bodyPr>
          <a:lstStyle/>
          <a:p>
            <a:pPr>
              <a:buNone/>
            </a:pPr>
            <a:r>
              <a:rPr lang="zh-CN" altLang="en-US" sz="2800" b="1" dirty="0" smtClean="0">
                <a:latin typeface="华文楷体" panose="02010600040101010101" pitchFamily="2" charset="-122"/>
                <a:ea typeface="华文楷体" panose="02010600040101010101" pitchFamily="2" charset="-122"/>
              </a:rPr>
              <a:t>（一）公募基金的发行</a:t>
            </a:r>
            <a:endParaRPr lang="en-US" altLang="zh-CN" sz="2800" b="1" dirty="0" smtClean="0">
              <a:latin typeface="华文楷体" panose="02010600040101010101" pitchFamily="2" charset="-122"/>
              <a:ea typeface="华文楷体" panose="02010600040101010101" pitchFamily="2" charset="-122"/>
            </a:endParaRPr>
          </a:p>
          <a:p>
            <a:pPr>
              <a:buFont typeface="Wingdings" panose="05000000000000000000" charset="0"/>
              <a:buChar char="u"/>
            </a:pPr>
            <a:r>
              <a:rPr lang="zh-CN" altLang="en-US" sz="2400" dirty="0">
                <a:latin typeface="华文楷体" panose="02010600040101010101" pitchFamily="2" charset="-122"/>
                <a:ea typeface="华文楷体" panose="02010600040101010101" pitchFamily="2" charset="-122"/>
              </a:rPr>
              <a:t>实行审核制</a:t>
            </a:r>
          </a:p>
          <a:p>
            <a:pPr>
              <a:buFont typeface="Wingdings" panose="05000000000000000000" charset="0"/>
              <a:buChar char="u"/>
            </a:pPr>
            <a:r>
              <a:rPr lang="en-US" altLang="zh-CN" sz="2400" dirty="0">
                <a:latin typeface="华文楷体" panose="02010600040101010101" pitchFamily="2" charset="-122"/>
                <a:ea typeface="华文楷体" panose="02010600040101010101" pitchFamily="2" charset="-122"/>
              </a:rPr>
              <a:t>申请注册、发行审核、产品募集、备案审核、公告成立</a:t>
            </a:r>
          </a:p>
          <a:p>
            <a:pPr>
              <a:buNone/>
            </a:pPr>
            <a:r>
              <a:rPr lang="zh-CN" altLang="en-US" sz="2800" b="1" dirty="0" smtClean="0">
                <a:latin typeface="华文楷体" panose="02010600040101010101" pitchFamily="2" charset="-122"/>
                <a:ea typeface="华文楷体" panose="02010600040101010101" pitchFamily="2" charset="-122"/>
              </a:rPr>
              <a:t>（二）私募基金的发行</a:t>
            </a:r>
          </a:p>
          <a:p>
            <a:pPr>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实行备案制</a:t>
            </a:r>
          </a:p>
          <a:p>
            <a:pPr>
              <a:buFont typeface="Wingdings" panose="05000000000000000000" charset="0"/>
              <a:buChar char="u"/>
            </a:pPr>
            <a:r>
              <a:rPr lang="zh-CN" altLang="en-US" sz="2400" dirty="0" smtClean="0">
                <a:solidFill>
                  <a:schemeClr val="tx1"/>
                </a:solidFill>
                <a:latin typeface="华文楷体" panose="02010600040101010101" pitchFamily="2" charset="-122"/>
                <a:ea typeface="华文楷体" panose="02010600040101010101" pitchFamily="2" charset="-122"/>
              </a:rPr>
              <a:t>设立一个公司或合伙企业来担任私募基金管理人、私募基金管理人进行登记备案、基金业协会通过网站公示该私募基金的基本情况</a:t>
            </a:r>
          </a:p>
        </p:txBody>
      </p:sp>
      <p:sp>
        <p:nvSpPr>
          <p:cNvPr id="4" name="标题 3"/>
          <p:cNvSpPr>
            <a:spLocks noGrp="1"/>
          </p:cNvSpPr>
          <p:nvPr>
            <p:ph type="title"/>
          </p:nvPr>
        </p:nvSpPr>
        <p:spPr>
          <a:xfrm>
            <a:off x="457200" y="428604"/>
            <a:ext cx="8229600" cy="768148"/>
          </a:xfrm>
        </p:spPr>
        <p:txBody>
          <a:bodyPr>
            <a:normAutofit/>
          </a:bodyPr>
          <a:lstStyle/>
          <a:p>
            <a:r>
              <a:rPr lang="zh-CN" altLang="en-US" sz="3600" b="1" dirty="0" smtClean="0">
                <a:latin typeface="华文楷体" panose="02010600040101010101" pitchFamily="2" charset="-122"/>
                <a:ea typeface="华文楷体" panose="02010600040101010101" pitchFamily="2" charset="-122"/>
              </a:rPr>
              <a:t>二、证券投资</a:t>
            </a:r>
            <a:r>
              <a:rPr lang="zh-CN" altLang="en-US" sz="3600" b="1" dirty="0">
                <a:latin typeface="华文楷体" panose="02010600040101010101" pitchFamily="2" charset="-122"/>
                <a:ea typeface="华文楷体" panose="02010600040101010101" pitchFamily="2" charset="-122"/>
              </a:rPr>
              <a:t>基金的</a:t>
            </a:r>
            <a:r>
              <a:rPr lang="zh-CN" altLang="en-US" sz="3600" b="1" dirty="0" smtClean="0">
                <a:latin typeface="华文楷体" panose="02010600040101010101" pitchFamily="2" charset="-122"/>
                <a:ea typeface="华文楷体" panose="02010600040101010101" pitchFamily="2" charset="-122"/>
              </a:rPr>
              <a:t>发行</a:t>
            </a:r>
            <a:endParaRPr lang="zh-CN" altLang="zh-CN" sz="3600"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850106"/>
          </a:xfrm>
        </p:spPr>
        <p:txBody>
          <a:bodyPr>
            <a:normAutofit fontScale="90000"/>
          </a:bodyPr>
          <a:lstStyle/>
          <a:p>
            <a:r>
              <a:rPr lang="zh-CN" altLang="zh-CN" sz="4000" b="1" dirty="0" smtClean="0">
                <a:latin typeface="华文楷体" panose="02010600040101010101" pitchFamily="2" charset="-122"/>
                <a:ea typeface="华文楷体" panose="02010600040101010101" pitchFamily="2" charset="-122"/>
              </a:rPr>
              <a:t>三</a:t>
            </a:r>
            <a:r>
              <a:rPr lang="zh-CN" altLang="en-US" sz="4000" b="1" dirty="0" smtClean="0">
                <a:latin typeface="华文楷体" panose="02010600040101010101" pitchFamily="2" charset="-122"/>
                <a:ea typeface="华文楷体" panose="02010600040101010101" pitchFamily="2" charset="-122"/>
              </a:rPr>
              <a:t>、</a:t>
            </a:r>
            <a:r>
              <a:rPr lang="zh-CN" altLang="zh-CN" sz="4000" b="1" dirty="0" smtClean="0">
                <a:latin typeface="华文楷体" panose="02010600040101010101" pitchFamily="2" charset="-122"/>
                <a:ea typeface="华文楷体" panose="02010600040101010101" pitchFamily="2" charset="-122"/>
              </a:rPr>
              <a:t>证券投资</a:t>
            </a:r>
            <a:r>
              <a:rPr lang="zh-CN" altLang="zh-CN" sz="4000" b="1" dirty="0">
                <a:latin typeface="华文楷体" panose="02010600040101010101" pitchFamily="2" charset="-122"/>
                <a:ea typeface="华文楷体" panose="02010600040101010101" pitchFamily="2" charset="-122"/>
              </a:rPr>
              <a:t>基金的发行价格与</a:t>
            </a:r>
            <a:r>
              <a:rPr lang="zh-CN" altLang="zh-CN" sz="4000" b="1" dirty="0" smtClean="0">
                <a:latin typeface="华文楷体" panose="02010600040101010101" pitchFamily="2" charset="-122"/>
                <a:ea typeface="华文楷体" panose="02010600040101010101" pitchFamily="2" charset="-122"/>
              </a:rPr>
              <a:t>费用</a:t>
            </a:r>
            <a:endParaRPr lang="zh-CN" altLang="zh-CN" sz="4000" dirty="0" smtClean="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28736"/>
            <a:ext cx="8229600" cy="4857784"/>
          </a:xfrm>
        </p:spPr>
        <p:txBody>
          <a:bodyPr>
            <a:normAutofit/>
          </a:bodyPr>
          <a:lstStyle/>
          <a:p>
            <a:r>
              <a:rPr sz="2800" dirty="0" err="1" smtClean="0">
                <a:latin typeface="华文楷体" panose="02010600040101010101" pitchFamily="2" charset="-122"/>
                <a:ea typeface="华文楷体" panose="02010600040101010101" pitchFamily="2" charset="-122"/>
              </a:rPr>
              <a:t>基金发行价格</a:t>
            </a:r>
            <a:r>
              <a:rPr lang="zh-CN" sz="2800" dirty="0" smtClean="0">
                <a:latin typeface="华文楷体" panose="02010600040101010101" pitchFamily="2" charset="-122"/>
                <a:ea typeface="华文楷体" panose="02010600040101010101" pitchFamily="2" charset="-122"/>
              </a:rPr>
              <a:t>（认购价格）：</a:t>
            </a:r>
            <a:r>
              <a:rPr sz="2400" dirty="0" smtClean="0">
                <a:latin typeface="华文楷体" panose="02010600040101010101" pitchFamily="2" charset="-122"/>
                <a:ea typeface="华文楷体" panose="02010600040101010101" pitchFamily="2" charset="-122"/>
              </a:rPr>
              <a:t>基金受益凭证或基金股份在发行市场上向投资者出售的价格</a:t>
            </a:r>
            <a:endParaRPr sz="2800" dirty="0" smtClean="0">
              <a:latin typeface="华文楷体" panose="02010600040101010101" pitchFamily="2" charset="-122"/>
              <a:ea typeface="华文楷体" panose="02010600040101010101" pitchFamily="2" charset="-122"/>
            </a:endParaRPr>
          </a:p>
          <a:p>
            <a:r>
              <a:rPr lang="zh-CN" altLang="en-US" sz="2800" dirty="0" smtClean="0">
                <a:latin typeface="华文楷体" panose="02010600040101010101" pitchFamily="2" charset="-122"/>
                <a:ea typeface="华文楷体" panose="02010600040101010101" pitchFamily="2" charset="-122"/>
              </a:rPr>
              <a:t>基金面值：</a:t>
            </a:r>
            <a:r>
              <a:rPr lang="zh-CN" altLang="en-US" sz="2400" dirty="0" smtClean="0">
                <a:latin typeface="华文楷体" panose="02010600040101010101" pitchFamily="2" charset="-122"/>
                <a:ea typeface="华文楷体" panose="02010600040101010101" pitchFamily="2" charset="-122"/>
              </a:rPr>
              <a:t>基金受益凭证或基金股份所标明的价值，它表明持有者的基金单位份额以及参与分配的比例关系，并不代表基金的实际价值</a:t>
            </a:r>
          </a:p>
          <a:p>
            <a:r>
              <a:rPr lang="zh-CN" altLang="en-US" sz="2800" dirty="0" smtClean="0">
                <a:latin typeface="华文楷体" panose="02010600040101010101" pitchFamily="2" charset="-122"/>
                <a:ea typeface="华文楷体" panose="02010600040101010101" pitchFamily="2" charset="-122"/>
              </a:rPr>
              <a:t>基金发行手续费：</a:t>
            </a:r>
            <a:r>
              <a:rPr lang="zh-CN" altLang="en-US" sz="2400" dirty="0" smtClean="0">
                <a:latin typeface="华文楷体" panose="02010600040101010101" pitchFamily="2" charset="-122"/>
                <a:ea typeface="华文楷体" panose="02010600040101010101" pitchFamily="2" charset="-122"/>
              </a:rPr>
              <a:t>基金的发起和招募费用、以及可能的基金销售费</a:t>
            </a:r>
          </a:p>
          <a:p>
            <a:pPr marL="457200" lvl="1" indent="0">
              <a:buFont typeface="Wingdings" panose="05000000000000000000" pitchFamily="2" charset="2"/>
              <a:buNone/>
            </a:pPr>
            <a:endParaRPr lang="zh-CN" altLang="en-US" sz="2400" dirty="0" smtClean="0">
              <a:latin typeface="华文楷体" panose="02010600040101010101" pitchFamily="2" charset="-122"/>
              <a:ea typeface="华文楷体" panose="02010600040101010101" pitchFamily="2"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620688"/>
            <a:ext cx="8229600" cy="796950"/>
          </a:xfrm>
        </p:spPr>
        <p:txBody>
          <a:bodyPr>
            <a:normAutofit fontScale="90000"/>
          </a:bodyPr>
          <a:lstStyle/>
          <a:p>
            <a:r>
              <a:rPr lang="zh-CN" altLang="zh-CN" sz="4000" b="1" dirty="0" smtClean="0">
                <a:latin typeface="华文楷体" panose="02010600040101010101" pitchFamily="2" charset="-122"/>
                <a:ea typeface="华文楷体" panose="02010600040101010101" pitchFamily="2" charset="-122"/>
                <a:sym typeface="+mn-ea"/>
              </a:rPr>
              <a:t>三</a:t>
            </a:r>
            <a:r>
              <a:rPr lang="zh-CN" altLang="en-US" sz="4000" b="1" dirty="0" smtClean="0">
                <a:latin typeface="华文楷体" panose="02010600040101010101" pitchFamily="2" charset="-122"/>
                <a:ea typeface="华文楷体" panose="02010600040101010101" pitchFamily="2" charset="-122"/>
                <a:sym typeface="+mn-ea"/>
              </a:rPr>
              <a:t>、</a:t>
            </a:r>
            <a:r>
              <a:rPr lang="zh-CN" altLang="zh-CN" sz="4000" b="1" dirty="0" smtClean="0">
                <a:latin typeface="华文楷体" panose="02010600040101010101" pitchFamily="2" charset="-122"/>
                <a:ea typeface="华文楷体" panose="02010600040101010101" pitchFamily="2" charset="-122"/>
                <a:sym typeface="+mn-ea"/>
              </a:rPr>
              <a:t>证券投资</a:t>
            </a:r>
            <a:r>
              <a:rPr lang="zh-CN" altLang="zh-CN" sz="4000" b="1" dirty="0">
                <a:latin typeface="华文楷体" panose="02010600040101010101" pitchFamily="2" charset="-122"/>
                <a:ea typeface="华文楷体" panose="02010600040101010101" pitchFamily="2" charset="-122"/>
                <a:sym typeface="+mn-ea"/>
              </a:rPr>
              <a:t>基金的发行价格与</a:t>
            </a:r>
            <a:r>
              <a:rPr lang="zh-CN" altLang="zh-CN" sz="4000" b="1" dirty="0" smtClean="0">
                <a:latin typeface="华文楷体" panose="02010600040101010101" pitchFamily="2" charset="-122"/>
                <a:ea typeface="华文楷体" panose="02010600040101010101" pitchFamily="2" charset="-122"/>
                <a:sym typeface="+mn-ea"/>
              </a:rPr>
              <a:t>费用</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28736"/>
            <a:ext cx="8229600" cy="4857784"/>
          </a:xfrm>
        </p:spPr>
        <p:txBody>
          <a:bodyPr>
            <a:normAutofit/>
          </a:bodyPr>
          <a:lstStyle/>
          <a:p>
            <a:pPr marL="0" indent="0">
              <a:buNone/>
            </a:pPr>
            <a:r>
              <a:rPr lang="en-US" altLang="zh-CN" sz="2800" dirty="0">
                <a:latin typeface="华文楷体" panose="02010600040101010101" pitchFamily="2" charset="-122"/>
                <a:ea typeface="华文楷体" panose="02010600040101010101" pitchFamily="2" charset="-122"/>
              </a:rPr>
              <a:t>1</a:t>
            </a:r>
            <a:r>
              <a:rPr lang="zh-CN" altLang="en-US" sz="2800" dirty="0">
                <a:latin typeface="华文楷体" panose="02010600040101010101" pitchFamily="2" charset="-122"/>
                <a:ea typeface="华文楷体" panose="02010600040101010101" pitchFamily="2" charset="-122"/>
              </a:rPr>
              <a:t>、封闭式基金</a:t>
            </a:r>
            <a:endParaRPr lang="en-US" altLang="zh-CN" sz="2800" dirty="0" smtClean="0">
              <a:latin typeface="华文楷体" panose="02010600040101010101" pitchFamily="2" charset="-122"/>
              <a:ea typeface="华文楷体" panose="02010600040101010101" pitchFamily="2" charset="-122"/>
            </a:endParaRPr>
          </a:p>
          <a:p>
            <a:pPr marL="0" indent="0">
              <a:buNone/>
            </a:pPr>
            <a:r>
              <a:rPr lang="zh-CN" altLang="en-US" sz="2800" dirty="0" smtClean="0">
                <a:latin typeface="华文楷体" panose="02010600040101010101" pitchFamily="2" charset="-122"/>
                <a:ea typeface="华文楷体" panose="02010600040101010101" pitchFamily="2" charset="-122"/>
              </a:rPr>
              <a:t>基金的发行价格通常为基金面值加上发行手续费。</a:t>
            </a:r>
          </a:p>
          <a:p>
            <a:pPr marL="0" indent="0">
              <a:buNone/>
            </a:pPr>
            <a:r>
              <a:rPr lang="en-US" altLang="zh-CN" sz="2800" dirty="0" smtClean="0">
                <a:latin typeface="华文楷体" panose="02010600040101010101" pitchFamily="2" charset="-122"/>
                <a:ea typeface="华文楷体" panose="02010600040101010101" pitchFamily="2" charset="-122"/>
              </a:rPr>
              <a:t>2</a:t>
            </a:r>
            <a:r>
              <a:rPr lang="zh-CN" altLang="en-US" sz="2800" dirty="0" smtClean="0">
                <a:latin typeface="华文楷体" panose="02010600040101010101" pitchFamily="2" charset="-122"/>
                <a:ea typeface="华文楷体" panose="02010600040101010101" pitchFamily="2" charset="-122"/>
              </a:rPr>
              <a:t>、开放式基金</a:t>
            </a:r>
          </a:p>
          <a:p>
            <a:pPr marL="0" indent="0">
              <a:buNone/>
            </a:pPr>
            <a:r>
              <a:rPr lang="zh-CN" altLang="en-US" sz="2800" dirty="0" smtClean="0">
                <a:latin typeface="华文楷体" panose="02010600040101010101" pitchFamily="2" charset="-122"/>
                <a:ea typeface="华文楷体" panose="02010600040101010101" pitchFamily="2" charset="-122"/>
              </a:rPr>
              <a:t>投资者认购基金时需要交纳一定的认购费。认购费的支付分两种模式，即前端收费（</a:t>
            </a:r>
            <a:r>
              <a:rPr lang="en-US" sz="2800" dirty="0" smtClean="0">
                <a:latin typeface="华文楷体" panose="02010600040101010101" pitchFamily="2" charset="-122"/>
                <a:ea typeface="华文楷体" panose="02010600040101010101" pitchFamily="2" charset="-122"/>
              </a:rPr>
              <a:t>Front Load</a:t>
            </a:r>
            <a:r>
              <a:rPr lang="zh-CN" altLang="en-US" sz="2800" dirty="0" smtClean="0">
                <a:latin typeface="华文楷体" panose="02010600040101010101" pitchFamily="2" charset="-122"/>
                <a:ea typeface="华文楷体" panose="02010600040101010101" pitchFamily="2" charset="-122"/>
              </a:rPr>
              <a:t>）模式和后端收费（</a:t>
            </a:r>
            <a:r>
              <a:rPr lang="en-US" sz="2800" dirty="0" smtClean="0">
                <a:latin typeface="华文楷体" panose="02010600040101010101" pitchFamily="2" charset="-122"/>
                <a:ea typeface="华文楷体" panose="02010600040101010101" pitchFamily="2" charset="-122"/>
              </a:rPr>
              <a:t>Backward Load</a:t>
            </a:r>
            <a:r>
              <a:rPr lang="zh-CN" altLang="en-US" sz="2800" dirty="0" smtClean="0">
                <a:latin typeface="华文楷体" panose="02010600040101010101" pitchFamily="2" charset="-122"/>
                <a:ea typeface="华文楷体" panose="02010600040101010101" pitchFamily="2" charset="-122"/>
              </a:rPr>
              <a:t>）模式。</a:t>
            </a:r>
          </a:p>
          <a:p>
            <a:r>
              <a:rPr lang="zh-CN" altLang="en-US" sz="2800" dirty="0" smtClean="0">
                <a:latin typeface="华文楷体" panose="02010600040101010101" pitchFamily="2" charset="-122"/>
                <a:ea typeface="华文楷体" panose="02010600040101010101" pitchFamily="2" charset="-122"/>
              </a:rPr>
              <a:t>在前端收费的情况下，开放式基金的认购价格为基金份额面值加上一定比例的认购费；在后端收费的情况下，认购价格为基金份额面值</a:t>
            </a:r>
          </a:p>
          <a:p>
            <a:pPr>
              <a:buNone/>
            </a:pP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zh-CN" sz="3600" b="1" dirty="0" smtClean="0">
                <a:latin typeface="华文楷体" panose="02010600040101010101" pitchFamily="2" charset="-122"/>
                <a:ea typeface="华文楷体" panose="02010600040101010101" pitchFamily="2" charset="-122"/>
                <a:sym typeface="+mn-ea"/>
              </a:rPr>
              <a:t>三</a:t>
            </a:r>
            <a:r>
              <a:rPr lang="zh-CN" altLang="en-US" sz="3600" b="1" dirty="0" smtClean="0">
                <a:latin typeface="华文楷体" panose="02010600040101010101" pitchFamily="2" charset="-122"/>
                <a:ea typeface="华文楷体" panose="02010600040101010101" pitchFamily="2" charset="-122"/>
                <a:sym typeface="+mn-ea"/>
              </a:rPr>
              <a:t>、</a:t>
            </a:r>
            <a:r>
              <a:rPr lang="zh-CN" altLang="zh-CN" sz="3600" b="1" dirty="0" smtClean="0">
                <a:latin typeface="华文楷体" panose="02010600040101010101" pitchFamily="2" charset="-122"/>
                <a:ea typeface="华文楷体" panose="02010600040101010101" pitchFamily="2" charset="-122"/>
                <a:sym typeface="+mn-ea"/>
              </a:rPr>
              <a:t>证券投资</a:t>
            </a:r>
            <a:r>
              <a:rPr lang="zh-CN" altLang="zh-CN" sz="3600" b="1" dirty="0">
                <a:latin typeface="华文楷体" panose="02010600040101010101" pitchFamily="2" charset="-122"/>
                <a:ea typeface="华文楷体" panose="02010600040101010101" pitchFamily="2" charset="-122"/>
                <a:sym typeface="+mn-ea"/>
              </a:rPr>
              <a:t>基金的发行价格与费用</a:t>
            </a:r>
            <a:r>
              <a:rPr lang="zh-CN" altLang="en-US" sz="3600" b="1" dirty="0">
                <a:latin typeface="华文楷体" panose="02010600040101010101" pitchFamily="2" charset="-122"/>
                <a:ea typeface="华文楷体" panose="02010600040101010101" pitchFamily="2" charset="-122"/>
              </a:rPr>
              <a:t/>
            </a:r>
            <a:br>
              <a:rPr lang="zh-CN" altLang="en-US" sz="3600" b="1" dirty="0">
                <a:latin typeface="华文楷体" panose="02010600040101010101" pitchFamily="2" charset="-122"/>
                <a:ea typeface="华文楷体" panose="02010600040101010101" pitchFamily="2" charset="-122"/>
              </a:rPr>
            </a:b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28736"/>
            <a:ext cx="8229600" cy="4857784"/>
          </a:xfrm>
        </p:spPr>
        <p:txBody>
          <a:bodyPr>
            <a:normAutofit/>
          </a:bodyPr>
          <a:lstStyle/>
          <a:p>
            <a:r>
              <a:rPr lang="zh-CN" altLang="zh-CN" sz="2800" dirty="0" smtClean="0">
                <a:latin typeface="华文楷体" panose="02010600040101010101" pitchFamily="2" charset="-122"/>
                <a:ea typeface="华文楷体" panose="02010600040101010101" pitchFamily="2" charset="-122"/>
              </a:rPr>
              <a:t>认购费计算：</a:t>
            </a:r>
          </a:p>
        </p:txBody>
      </p:sp>
      <p:pic>
        <p:nvPicPr>
          <p:cNvPr id="2050" name="Picture 2"/>
          <p:cNvPicPr>
            <a:picLocks noChangeAspect="1" noChangeArrowheads="1"/>
          </p:cNvPicPr>
          <p:nvPr/>
        </p:nvPicPr>
        <p:blipFill>
          <a:blip r:embed="rId2"/>
          <a:srcRect l="4404" r="44700" b="-352"/>
          <a:stretch>
            <a:fillRect/>
          </a:stretch>
        </p:blipFill>
        <p:spPr bwMode="auto">
          <a:xfrm>
            <a:off x="467544" y="2617804"/>
            <a:ext cx="4043045" cy="24479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l="3661" r="45130" b="3985"/>
          <a:stretch>
            <a:fillRect/>
          </a:stretch>
        </p:blipFill>
        <p:spPr bwMode="auto">
          <a:xfrm>
            <a:off x="4695764" y="2586594"/>
            <a:ext cx="4032250" cy="288036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428736"/>
            <a:ext cx="8229600" cy="4857784"/>
          </a:xfrm>
        </p:spPr>
        <p:txBody>
          <a:bodyPr>
            <a:normAutofit/>
          </a:bodyPr>
          <a:lstStyle/>
          <a:p>
            <a:pPr lvl="0">
              <a:buNone/>
            </a:pPr>
            <a:r>
              <a:rPr lang="zh-CN" altLang="en-US" sz="2800" b="1" dirty="0" smtClean="0">
                <a:latin typeface="华文楷体" panose="02010600040101010101" pitchFamily="2" charset="-122"/>
                <a:ea typeface="华文楷体" panose="02010600040101010101" pitchFamily="2" charset="-122"/>
              </a:rPr>
              <a:t>一、</a:t>
            </a:r>
            <a:r>
              <a:rPr lang="zh-CN" altLang="zh-CN" sz="2800" b="1" dirty="0" smtClean="0">
                <a:latin typeface="华文楷体" panose="02010600040101010101" pitchFamily="2" charset="-122"/>
                <a:ea typeface="华文楷体" panose="02010600040101010101" pitchFamily="2" charset="-122"/>
              </a:rPr>
              <a:t>证券投资</a:t>
            </a:r>
            <a:r>
              <a:rPr lang="zh-CN" altLang="zh-CN" sz="2800" b="1" dirty="0">
                <a:latin typeface="华文楷体" panose="02010600040101010101" pitchFamily="2" charset="-122"/>
                <a:ea typeface="华文楷体" panose="02010600040101010101" pitchFamily="2" charset="-122"/>
              </a:rPr>
              <a:t>基金的成本</a:t>
            </a:r>
          </a:p>
          <a:p>
            <a:pPr lvl="1">
              <a:buNone/>
            </a:pPr>
            <a:r>
              <a:rPr lang="en-US" altLang="zh-CN" dirty="0" smtClean="0">
                <a:latin typeface="华文楷体" panose="02010600040101010101" pitchFamily="2" charset="-122"/>
                <a:ea typeface="华文楷体" panose="02010600040101010101" pitchFamily="2" charset="-122"/>
              </a:rPr>
              <a:t>1</a:t>
            </a:r>
            <a:r>
              <a:rPr lang="zh-CN" altLang="en-US" dirty="0" smtClean="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rPr>
              <a:t>基金</a:t>
            </a:r>
            <a:r>
              <a:rPr lang="zh-CN" altLang="zh-CN" dirty="0" smtClean="0">
                <a:latin typeface="华文楷体" panose="02010600040101010101" pitchFamily="2" charset="-122"/>
                <a:ea typeface="华文楷体" panose="02010600040101010101" pitchFamily="2" charset="-122"/>
              </a:rPr>
              <a:t>管理费</a:t>
            </a:r>
            <a:r>
              <a:rPr lang="en-US" altLang="zh-CN"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支付给基金管理人的管理报酬，其数额一般按照基金资产净值的一定比例从基金资产中提取</a:t>
            </a:r>
            <a:r>
              <a:rPr lang="zh-CN" altLang="en-US" dirty="0" smtClean="0">
                <a:latin typeface="华文楷体" panose="02010600040101010101" pitchFamily="2" charset="-122"/>
                <a:ea typeface="华文楷体" panose="02010600040101010101" pitchFamily="2" charset="-122"/>
              </a:rPr>
              <a:t>。</a:t>
            </a:r>
            <a:endParaRPr lang="en-US" altLang="zh-CN" dirty="0">
              <a:latin typeface="华文楷体" panose="02010600040101010101" pitchFamily="2" charset="-122"/>
              <a:ea typeface="华文楷体" panose="02010600040101010101" pitchFamily="2" charset="-122"/>
            </a:endParaRPr>
          </a:p>
          <a:p>
            <a:pPr lvl="1">
              <a:buNone/>
            </a:pPr>
            <a:r>
              <a:rPr lang="en-US" altLang="zh-CN" dirty="0" smtClean="0">
                <a:latin typeface="华文楷体" panose="02010600040101010101" pitchFamily="2" charset="-122"/>
                <a:ea typeface="华文楷体" panose="02010600040101010101" pitchFamily="2" charset="-122"/>
              </a:rPr>
              <a:t>2</a:t>
            </a:r>
            <a:r>
              <a:rPr lang="zh-CN" altLang="en-US" dirty="0">
                <a:latin typeface="华文楷体" panose="02010600040101010101" pitchFamily="2" charset="-122"/>
                <a:ea typeface="华文楷体" panose="02010600040101010101" pitchFamily="2" charset="-122"/>
              </a:rPr>
              <a:t>、</a:t>
            </a:r>
            <a:r>
              <a:rPr lang="zh-CN" altLang="zh-CN" dirty="0" smtClean="0">
                <a:latin typeface="华文楷体" panose="02010600040101010101" pitchFamily="2" charset="-122"/>
                <a:ea typeface="华文楷体" panose="02010600040101010101" pitchFamily="2" charset="-122"/>
              </a:rPr>
              <a:t>基金</a:t>
            </a:r>
            <a:r>
              <a:rPr lang="zh-CN" altLang="zh-CN" dirty="0">
                <a:latin typeface="华文楷体" panose="02010600040101010101" pitchFamily="2" charset="-122"/>
                <a:ea typeface="华文楷体" panose="02010600040101010101" pitchFamily="2" charset="-122"/>
              </a:rPr>
              <a:t>托管</a:t>
            </a:r>
            <a:r>
              <a:rPr lang="zh-CN" altLang="zh-CN" dirty="0" smtClean="0">
                <a:latin typeface="华文楷体" panose="02010600040101010101" pitchFamily="2" charset="-122"/>
                <a:ea typeface="华文楷体" panose="02010600040101010101" pitchFamily="2" charset="-122"/>
              </a:rPr>
              <a:t>费</a:t>
            </a:r>
            <a:r>
              <a:rPr lang="en-US" altLang="zh-CN" dirty="0" smtClean="0">
                <a:latin typeface="华文楷体" panose="02010600040101010101" pitchFamily="2" charset="-122"/>
                <a:ea typeface="华文楷体" panose="02010600040101010101" pitchFamily="2" charset="-122"/>
              </a:rPr>
              <a:t>: </a:t>
            </a:r>
            <a:r>
              <a:rPr lang="zh-CN" altLang="en-US" sz="2400" dirty="0" smtClean="0">
                <a:latin typeface="华文楷体" panose="02010600040101010101" pitchFamily="2" charset="-122"/>
                <a:ea typeface="华文楷体" panose="02010600040101010101" pitchFamily="2" charset="-122"/>
              </a:rPr>
              <a:t>指基金托管人托管基金资产所收取的费用，通常按照基金资产净值的一定比例提取。</a:t>
            </a:r>
            <a:endParaRPr lang="en-US" altLang="zh-CN" sz="2400" dirty="0" smtClean="0">
              <a:latin typeface="华文楷体" panose="02010600040101010101" pitchFamily="2" charset="-122"/>
              <a:ea typeface="华文楷体" panose="02010600040101010101" pitchFamily="2" charset="-122"/>
            </a:endParaRPr>
          </a:p>
          <a:p>
            <a:pPr lvl="1">
              <a:buNone/>
            </a:pPr>
            <a:r>
              <a:rPr lang="en-US" altLang="zh-CN" dirty="0" smtClean="0">
                <a:solidFill>
                  <a:srgbClr val="002060"/>
                </a:solidFill>
                <a:latin typeface="华文楷体" panose="02010600040101010101" pitchFamily="2" charset="-122"/>
                <a:ea typeface="华文楷体" panose="02010600040101010101" pitchFamily="2" charset="-122"/>
              </a:rPr>
              <a:t>3</a:t>
            </a:r>
            <a:r>
              <a:rPr lang="zh-CN" altLang="en-US" dirty="0">
                <a:latin typeface="华文楷体" panose="02010600040101010101" pitchFamily="2" charset="-122"/>
                <a:ea typeface="华文楷体" panose="02010600040101010101" pitchFamily="2" charset="-122"/>
              </a:rPr>
              <a:t>、</a:t>
            </a:r>
            <a:r>
              <a:rPr lang="zh-CN" altLang="zh-CN" dirty="0" smtClean="0">
                <a:latin typeface="华文楷体" panose="02010600040101010101" pitchFamily="2" charset="-122"/>
                <a:ea typeface="华文楷体" panose="02010600040101010101" pitchFamily="2" charset="-122"/>
              </a:rPr>
              <a:t>基金</a:t>
            </a:r>
            <a:r>
              <a:rPr lang="zh-CN" altLang="zh-CN" dirty="0">
                <a:latin typeface="华文楷体" panose="02010600040101010101" pitchFamily="2" charset="-122"/>
                <a:ea typeface="华文楷体" panose="02010600040101010101" pitchFamily="2" charset="-122"/>
              </a:rPr>
              <a:t>交易</a:t>
            </a:r>
            <a:r>
              <a:rPr lang="zh-CN" altLang="zh-CN" dirty="0" smtClean="0">
                <a:latin typeface="华文楷体" panose="02010600040101010101" pitchFamily="2" charset="-122"/>
                <a:ea typeface="华文楷体" panose="02010600040101010101" pitchFamily="2" charset="-122"/>
              </a:rPr>
              <a:t>费</a:t>
            </a:r>
            <a:r>
              <a:rPr lang="en-US" altLang="zh-CN"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指基金在进行证券买卖交易时所发生的相关费用</a:t>
            </a:r>
            <a:r>
              <a:rPr lang="en-US" altLang="zh-CN" sz="2400"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我国基金的交易费主要包括印花税、交易佣金、过户费、经手费、证管费</a:t>
            </a:r>
            <a:endParaRPr lang="en-US" altLang="zh-CN" sz="2400" dirty="0" smtClean="0">
              <a:latin typeface="华文楷体" panose="02010600040101010101" pitchFamily="2" charset="-122"/>
              <a:ea typeface="华文楷体" panose="02010600040101010101" pitchFamily="2" charset="-122"/>
            </a:endParaRPr>
          </a:p>
          <a:p>
            <a:pPr lvl="1">
              <a:buNone/>
            </a:pPr>
            <a:r>
              <a:rPr lang="en-US" altLang="zh-CN" dirty="0" smtClean="0">
                <a:latin typeface="华文楷体" panose="02010600040101010101" pitchFamily="2" charset="-122"/>
                <a:ea typeface="华文楷体" panose="02010600040101010101" pitchFamily="2" charset="-122"/>
              </a:rPr>
              <a:t>4</a:t>
            </a:r>
            <a:r>
              <a:rPr lang="zh-CN" altLang="en-US" dirty="0">
                <a:latin typeface="华文楷体" panose="02010600040101010101" pitchFamily="2" charset="-122"/>
                <a:ea typeface="华文楷体" panose="02010600040101010101" pitchFamily="2" charset="-122"/>
              </a:rPr>
              <a:t>、</a:t>
            </a:r>
            <a:r>
              <a:rPr lang="zh-CN" altLang="zh-CN" dirty="0" smtClean="0">
                <a:latin typeface="华文楷体" panose="02010600040101010101" pitchFamily="2" charset="-122"/>
                <a:ea typeface="华文楷体" panose="02010600040101010101" pitchFamily="2" charset="-122"/>
              </a:rPr>
              <a:t>其他费用</a:t>
            </a:r>
            <a:r>
              <a:rPr lang="en-US" altLang="zh-CN" dirty="0" smtClean="0">
                <a:latin typeface="华文楷体" panose="02010600040101010101" pitchFamily="2" charset="-122"/>
                <a:ea typeface="华文楷体" panose="02010600040101010101" pitchFamily="2" charset="-122"/>
              </a:rPr>
              <a:t>:</a:t>
            </a:r>
            <a:r>
              <a:rPr lang="zh-CN" altLang="en-US" sz="2400" dirty="0" smtClean="0">
                <a:latin typeface="华文楷体" panose="02010600040101010101" pitchFamily="2" charset="-122"/>
                <a:ea typeface="华文楷体" panose="02010600040101010101" pitchFamily="2" charset="-122"/>
              </a:rPr>
              <a:t>包括审计费、律师费、上市费、信息披露费、召开年会费等</a:t>
            </a:r>
            <a:r>
              <a:rPr lang="en-US" altLang="zh-CN" sz="2400" dirty="0" smtClean="0">
                <a:latin typeface="华文楷体" panose="02010600040101010101" pitchFamily="2" charset="-122"/>
                <a:ea typeface="华文楷体" panose="02010600040101010101" pitchFamily="2" charset="-122"/>
              </a:rPr>
              <a:t>.</a:t>
            </a:r>
          </a:p>
        </p:txBody>
      </p:sp>
      <p:sp>
        <p:nvSpPr>
          <p:cNvPr id="4" name="标题 3"/>
          <p:cNvSpPr>
            <a:spLocks noGrp="1"/>
          </p:cNvSpPr>
          <p:nvPr>
            <p:ph type="title"/>
          </p:nvPr>
        </p:nvSpPr>
        <p:spPr>
          <a:xfrm>
            <a:off x="457200" y="274638"/>
            <a:ext cx="8229600" cy="922114"/>
          </a:xfrm>
        </p:spPr>
        <p:txBody>
          <a:bodyPr>
            <a:normAutofit/>
          </a:bodyPr>
          <a:lstStyle/>
          <a:p>
            <a:pPr marL="0" marR="0" indent="0" algn="ctr" defTabSz="914400" rtl="0" eaLnBrk="1" fontAlgn="auto" latinLnBrk="0" hangingPunct="1">
              <a:lnSpc>
                <a:spcPct val="100000"/>
              </a:lnSpc>
              <a:spcBef>
                <a:spcPct val="0"/>
              </a:spcBef>
              <a:spcAft>
                <a:spcPts val="0"/>
              </a:spcAft>
              <a:buClrTx/>
              <a:buSzTx/>
              <a:buFontTx/>
              <a:buNone/>
              <a:defRPr/>
            </a:pPr>
            <a:r>
              <a:rPr lang="zh-CN" altLang="en-US" sz="3600" dirty="0" smtClean="0">
                <a:solidFill>
                  <a:srgbClr val="002060"/>
                </a:solidFill>
                <a:latin typeface="华文楷体" panose="02010600040101010101" pitchFamily="2" charset="-122"/>
                <a:ea typeface="华文楷体" panose="02010600040101010101" pitchFamily="2" charset="-122"/>
              </a:rPr>
              <a:t>第二节 </a:t>
            </a:r>
            <a:r>
              <a:rPr lang="zh-CN" altLang="zh-CN" sz="3600" dirty="0" smtClean="0">
                <a:latin typeface="华文楷体" panose="02010600040101010101" pitchFamily="2" charset="-122"/>
                <a:ea typeface="华文楷体" panose="02010600040101010101" pitchFamily="2" charset="-122"/>
              </a:rPr>
              <a:t>证券投资基金的收益与风险</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marL="0" lvl="0" indent="0"/>
            <a:r>
              <a:rPr lang="zh-CN" altLang="zh-CN" sz="4000" b="1" dirty="0" smtClean="0">
                <a:latin typeface="华文楷体" panose="02010600040101010101" pitchFamily="2" charset="-122"/>
                <a:ea typeface="华文楷体" panose="02010600040101010101" pitchFamily="2" charset="-122"/>
              </a:rPr>
              <a:t>二</a:t>
            </a:r>
            <a:r>
              <a:rPr lang="zh-CN" altLang="en-US" sz="4000" b="1" dirty="0" smtClean="0">
                <a:latin typeface="华文楷体" panose="02010600040101010101" pitchFamily="2" charset="-122"/>
                <a:ea typeface="华文楷体" panose="02010600040101010101" pitchFamily="2" charset="-122"/>
              </a:rPr>
              <a:t>、</a:t>
            </a:r>
            <a:r>
              <a:rPr lang="zh-CN" altLang="zh-CN" sz="4000" b="1" dirty="0" smtClean="0">
                <a:latin typeface="华文楷体" panose="02010600040101010101" pitchFamily="2" charset="-122"/>
                <a:ea typeface="华文楷体" panose="02010600040101010101" pitchFamily="2" charset="-122"/>
              </a:rPr>
              <a:t>证券投资</a:t>
            </a:r>
            <a:r>
              <a:rPr lang="zh-CN" altLang="zh-CN" sz="4000" b="1" dirty="0">
                <a:latin typeface="华文楷体" panose="02010600040101010101" pitchFamily="2" charset="-122"/>
                <a:ea typeface="华文楷体" panose="02010600040101010101" pitchFamily="2" charset="-122"/>
              </a:rPr>
              <a:t>基金的收益</a:t>
            </a:r>
          </a:p>
        </p:txBody>
      </p:sp>
      <p:sp>
        <p:nvSpPr>
          <p:cNvPr id="3" name="内容占位符 2"/>
          <p:cNvSpPr>
            <a:spLocks noGrp="1"/>
          </p:cNvSpPr>
          <p:nvPr>
            <p:ph idx="1"/>
          </p:nvPr>
        </p:nvSpPr>
        <p:spPr>
          <a:xfrm>
            <a:off x="457200" y="1428750"/>
            <a:ext cx="8441055" cy="4857750"/>
          </a:xfrm>
        </p:spPr>
        <p:txBody>
          <a:bodyPr/>
          <a:lstStyle/>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银行存款利息：</a:t>
            </a:r>
            <a:r>
              <a:rPr lang="zh-CN" altLang="zh-CN" sz="2400" dirty="0" smtClean="0">
                <a:latin typeface="华文楷体" panose="02010600040101010101" pitchFamily="2" charset="-122"/>
                <a:ea typeface="华文楷体" panose="02010600040101010101" pitchFamily="2" charset="-122"/>
              </a:rPr>
              <a:t>无论是封闭式基金还是开放式基金，都必须保留一定数额的现金</a:t>
            </a:r>
          </a:p>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债券利息：</a:t>
            </a:r>
            <a:r>
              <a:rPr lang="zh-CN" altLang="zh-CN" sz="2400" dirty="0" smtClean="0">
                <a:latin typeface="华文楷体" panose="02010600040101010101" pitchFamily="2" charset="-122"/>
                <a:ea typeface="华文楷体" panose="02010600040101010101" pitchFamily="2" charset="-122"/>
              </a:rPr>
              <a:t>投资于不同种类的债券定期获得的利息</a:t>
            </a:r>
            <a:endParaRPr lang="zh-CN" altLang="zh-CN" sz="2800" dirty="0" smtClean="0">
              <a:latin typeface="华文楷体" panose="02010600040101010101" pitchFamily="2" charset="-122"/>
              <a:ea typeface="华文楷体" panose="02010600040101010101" pitchFamily="2" charset="-122"/>
            </a:endParaRPr>
          </a:p>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股息：</a:t>
            </a:r>
            <a:r>
              <a:rPr lang="zh-CN" altLang="zh-CN" sz="2400" dirty="0" smtClean="0">
                <a:latin typeface="华文楷体" panose="02010600040101010101" pitchFamily="2" charset="-122"/>
                <a:ea typeface="华文楷体" panose="02010600040101010101" pitchFamily="2" charset="-122"/>
              </a:rPr>
              <a:t>通过购买优先股而获得的利润分配收入</a:t>
            </a:r>
            <a:endParaRPr lang="zh-CN" altLang="zh-CN" sz="2800" dirty="0" smtClean="0">
              <a:latin typeface="华文楷体" panose="02010600040101010101" pitchFamily="2" charset="-122"/>
              <a:ea typeface="华文楷体" panose="02010600040101010101" pitchFamily="2" charset="-122"/>
            </a:endParaRPr>
          </a:p>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红利：</a:t>
            </a:r>
            <a:r>
              <a:rPr lang="zh-CN" altLang="zh-CN" sz="2400" dirty="0" smtClean="0">
                <a:latin typeface="华文楷体" panose="02010600040101010101" pitchFamily="2" charset="-122"/>
                <a:ea typeface="华文楷体" panose="02010600040101010101" pitchFamily="2" charset="-122"/>
              </a:rPr>
              <a:t>通过购买普通股而获得的利润分配收入</a:t>
            </a:r>
            <a:endParaRPr lang="zh-CN" altLang="zh-CN" sz="2800" dirty="0" smtClean="0">
              <a:latin typeface="华文楷体" panose="02010600040101010101" pitchFamily="2" charset="-122"/>
              <a:ea typeface="华文楷体" panose="02010600040101010101" pitchFamily="2" charset="-122"/>
            </a:endParaRPr>
          </a:p>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资本利得：</a:t>
            </a:r>
            <a:r>
              <a:rPr lang="zh-CN" altLang="zh-CN" sz="2400" dirty="0" smtClean="0">
                <a:latin typeface="华文楷体" panose="02010600040101010101" pitchFamily="2" charset="-122"/>
                <a:ea typeface="华文楷体" panose="02010600040101010101" pitchFamily="2" charset="-122"/>
              </a:rPr>
              <a:t>买卖有价证券而获得的价差收益</a:t>
            </a:r>
            <a:endParaRPr lang="zh-CN" altLang="zh-CN" sz="2800" dirty="0" smtClean="0">
              <a:latin typeface="华文楷体" panose="02010600040101010101" pitchFamily="2" charset="-122"/>
              <a:ea typeface="华文楷体" panose="02010600040101010101" pitchFamily="2" charset="-122"/>
            </a:endParaRPr>
          </a:p>
          <a:p>
            <a:pPr marL="514350" lvl="0" indent="-514350">
              <a:buFont typeface="Wingdings" panose="05000000000000000000" pitchFamily="2" charset="2"/>
              <a:buChar char="u"/>
            </a:pPr>
            <a:r>
              <a:rPr lang="zh-CN" altLang="zh-CN" sz="2800" dirty="0" smtClean="0">
                <a:latin typeface="华文楷体" panose="02010600040101010101" pitchFamily="2" charset="-122"/>
                <a:ea typeface="华文楷体" panose="02010600040101010101" pitchFamily="2" charset="-122"/>
              </a:rPr>
              <a:t>其他收入：</a:t>
            </a:r>
            <a:r>
              <a:rPr lang="zh-CN" altLang="zh-CN" sz="2400" dirty="0" smtClean="0">
                <a:latin typeface="华文楷体" panose="02010600040101010101" pitchFamily="2" charset="-122"/>
                <a:ea typeface="华文楷体" panose="02010600040101010101" pitchFamily="2" charset="-122"/>
              </a:rPr>
              <a:t>运用基金资产而带来的成本或费用的节约额</a:t>
            </a:r>
            <a:endParaRPr lang="zh-CN" altLang="zh-CN" sz="2800" dirty="0" smtClean="0">
              <a:latin typeface="华文楷体" panose="02010600040101010101" pitchFamily="2" charset="-122"/>
              <a:ea typeface="华文楷体" panose="02010600040101010101" pitchFamily="2" charset="-122"/>
            </a:endParaRPr>
          </a:p>
          <a:p>
            <a:pPr marL="0" indent="0">
              <a:buNone/>
            </a:pPr>
            <a:endParaRPr lang="zh-CN" alt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llZWM2MmQ4MDAzOTNmNTJiODQ3MjRkMGVmODYyODA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46</TotalTime>
  <Words>1660</Words>
  <Application>Microsoft Office PowerPoint</Application>
  <PresentationFormat>全屏显示(4:3)</PresentationFormat>
  <Paragraphs>141</Paragraphs>
  <Slides>22</Slides>
  <Notes>0</Notes>
  <HiddenSlides>0</HiddenSlides>
  <MMClips>0</MMClips>
  <ScaleCrop>false</ScaleCrop>
  <HeadingPairs>
    <vt:vector size="4" baseType="variant">
      <vt:variant>
        <vt:lpstr>主题</vt:lpstr>
      </vt:variant>
      <vt:variant>
        <vt:i4>1</vt:i4>
      </vt:variant>
      <vt:variant>
        <vt:lpstr>幻灯片标题</vt:lpstr>
      </vt:variant>
      <vt:variant>
        <vt:i4>22</vt:i4>
      </vt:variant>
    </vt:vector>
  </HeadingPairs>
  <TitlesOfParts>
    <vt:vector size="23" baseType="lpstr">
      <vt:lpstr>暗香扑面</vt:lpstr>
      <vt:lpstr>第十四章   证券投资基金投资分析</vt:lpstr>
      <vt:lpstr>本章学习提要 </vt:lpstr>
      <vt:lpstr>第一节 证券投资基金基础</vt:lpstr>
      <vt:lpstr>二、证券投资基金的发行</vt:lpstr>
      <vt:lpstr>三、证券投资基金的发行价格与费用</vt:lpstr>
      <vt:lpstr>三、证券投资基金的发行价格与费用</vt:lpstr>
      <vt:lpstr>三、证券投资基金的发行价格与费用 </vt:lpstr>
      <vt:lpstr>第二节 证券投资基金的收益与风险</vt:lpstr>
      <vt:lpstr>二、证券投资基金的收益</vt:lpstr>
      <vt:lpstr>三、证券投资基金的风险</vt:lpstr>
      <vt:lpstr>第三节 证券投资基金的评价与选择</vt:lpstr>
      <vt:lpstr>一、单因子评价模型</vt:lpstr>
      <vt:lpstr>一、单因子评价模型</vt:lpstr>
      <vt:lpstr>二、多因子评价模型</vt:lpstr>
      <vt:lpstr>第四节 几类主要证券投资基金投资分析</vt:lpstr>
      <vt:lpstr>一、ETF基金投资分析</vt:lpstr>
      <vt:lpstr>一、ETF基金投资分析</vt:lpstr>
      <vt:lpstr>二、FOF基金投资分析</vt:lpstr>
      <vt:lpstr>二、FOF基金投资分析</vt:lpstr>
      <vt:lpstr>三、分级基金投资分析</vt:lpstr>
      <vt:lpstr>三、分级基金投资分析</vt:lpstr>
      <vt:lpstr>本章小结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资产证券化、资产管理业务的运作模式</dc:title>
  <dc:creator>JDH</dc:creator>
  <cp:lastModifiedBy>mtwang</cp:lastModifiedBy>
  <cp:revision>63</cp:revision>
  <dcterms:created xsi:type="dcterms:W3CDTF">2014-10-25T17:37:00Z</dcterms:created>
  <dcterms:modified xsi:type="dcterms:W3CDTF">2024-01-17T02:42:32Z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00C3AACAD61241BDA2E9EE57109A8EA7_12</vt:lpwstr>
  </property>
  <property fmtid="{D5CDD505-2E9C-101B-9397-08002B2CF9AE}" pid="3" name="KSOProductBuildVer">
    <vt:lpwstr>2052-12.1.0.15712</vt:lpwstr>
  </property>
</Properties>
</file>