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p:sldMasterIdLst>
    <p:sldMasterId id="2147483648" r:id="rId1"/>
    <p:sldMasterId id="2147483660" r:id="rId2"/>
  </p:sldMasterIdLst>
  <p:notesMasterIdLst>
    <p:notesMasterId r:id="rId48"/>
  </p:notesMasterIdLst>
  <p:sldIdLst>
    <p:sldId id="256" r:id="rId3"/>
    <p:sldId id="258" r:id="rId4"/>
    <p:sldId id="259" r:id="rId5"/>
    <p:sldId id="308" r:id="rId6"/>
    <p:sldId id="374" r:id="rId7"/>
    <p:sldId id="375" r:id="rId8"/>
    <p:sldId id="372" r:id="rId9"/>
    <p:sldId id="373" r:id="rId10"/>
    <p:sldId id="309" r:id="rId11"/>
    <p:sldId id="311" r:id="rId12"/>
    <p:sldId id="313" r:id="rId13"/>
    <p:sldId id="310" r:id="rId14"/>
    <p:sldId id="312" r:id="rId15"/>
    <p:sldId id="331" r:id="rId16"/>
    <p:sldId id="317" r:id="rId17"/>
    <p:sldId id="318" r:id="rId18"/>
    <p:sldId id="319" r:id="rId19"/>
    <p:sldId id="260" r:id="rId20"/>
    <p:sldId id="274" r:id="rId21"/>
    <p:sldId id="321" r:id="rId22"/>
    <p:sldId id="275" r:id="rId23"/>
    <p:sldId id="276" r:id="rId24"/>
    <p:sldId id="279" r:id="rId25"/>
    <p:sldId id="277" r:id="rId26"/>
    <p:sldId id="322" r:id="rId27"/>
    <p:sldId id="278" r:id="rId28"/>
    <p:sldId id="280" r:id="rId29"/>
    <p:sldId id="281" r:id="rId30"/>
    <p:sldId id="282" r:id="rId31"/>
    <p:sldId id="283" r:id="rId32"/>
    <p:sldId id="284" r:id="rId33"/>
    <p:sldId id="285" r:id="rId34"/>
    <p:sldId id="286" r:id="rId35"/>
    <p:sldId id="376" r:id="rId36"/>
    <p:sldId id="289" r:id="rId37"/>
    <p:sldId id="290" r:id="rId38"/>
    <p:sldId id="288" r:id="rId39"/>
    <p:sldId id="293" r:id="rId40"/>
    <p:sldId id="294" r:id="rId41"/>
    <p:sldId id="295" r:id="rId42"/>
    <p:sldId id="296" r:id="rId43"/>
    <p:sldId id="297" r:id="rId44"/>
    <p:sldId id="298" r:id="rId45"/>
    <p:sldId id="299" r:id="rId46"/>
    <p:sldId id="300" r:id="rId47"/>
  </p:sldIdLst>
  <p:sldSz cx="9144000" cy="6858000" type="screen4x3"/>
  <p:notesSz cx="6858000" cy="9144000"/>
  <p:custDataLst>
    <p:tags r:id="rId49"/>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71" autoAdjust="0"/>
    <p:restoredTop sz="86397"/>
  </p:normalViewPr>
  <p:slideViewPr>
    <p:cSldViewPr showGuides="1">
      <p:cViewPr varScale="1">
        <p:scale>
          <a:sx n="48" d="100"/>
          <a:sy n="48" d="100"/>
        </p:scale>
        <p:origin x="-706" y="-45"/>
      </p:cViewPr>
      <p:guideLst>
        <p:guide orient="horz" pos="2160"/>
        <p:guide pos="2880"/>
      </p:guideLst>
    </p:cSldViewPr>
  </p:slideViewPr>
  <p:outlineViewPr>
    <p:cViewPr>
      <p:scale>
        <a:sx n="33" d="100"/>
        <a:sy n="33" d="100"/>
      </p:scale>
      <p:origin x="93" y="42195"/>
    </p:cViewPr>
  </p:outlineViewPr>
  <p:notesTextViewPr>
    <p:cViewPr>
      <p:scale>
        <a:sx n="100" d="100"/>
        <a:sy n="100" d="100"/>
      </p:scale>
      <p:origin x="0" y="0"/>
    </p:cViewPr>
  </p:notesTextViewPr>
  <p:gridSpacing cx="76198" cy="7619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notesMaster" Target="notesMasters/notesMaster1.xml"/><Relationship Id="rId8" Type="http://schemas.openxmlformats.org/officeDocument/2006/relationships/slide" Target="slides/slide6.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eaLnBrk="1" hangingPunct="1">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6564" name="Rectangle 4"/>
          <p:cNvSpPr>
            <a:spLocks noGrp="1" noRot="1" noChangeAspect="1"/>
          </p:cNvSpPr>
          <p:nvPr>
            <p:ph type="sldImg" idx="2"/>
          </p:nvPr>
        </p:nvSpPr>
        <p:spPr>
          <a:xfrm>
            <a:off x="1143000" y="685800"/>
            <a:ext cx="4572000" cy="3429000"/>
          </a:xfrm>
          <a:prstGeom prst="rect">
            <a:avLst/>
          </a:prstGeom>
          <a:noFill/>
          <a:ln w="9525">
            <a:noFill/>
          </a:ln>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w="9525" cmpd="sng">
            <a:noFill/>
            <a:miter lim="800000"/>
          </a:ln>
          <a:effectLst/>
        </p:spPr>
        <p:txBody>
          <a:bodyPr vert="horz" wrap="square" lIns="91440" tIns="45720" rIns="91440" bIns="45720" numCol="1" anchor="ctr" anchorCtr="0" compatLnSpc="1"/>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单击此处编辑母版文本样式</a:t>
            </a: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第二级</a:t>
            </a: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第三级</a:t>
            </a: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第四级</a:t>
            </a: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sz="1200" b="0" i="0" u="none" strike="noStrike" kern="1200" cap="none" spc="0" normalizeH="0" baseline="0" noProof="0" smtClean="0">
                <a:ln>
                  <a:noFill/>
                </a:ln>
                <a:solidFill>
                  <a:schemeClr val="tx1"/>
                </a:solidFill>
                <a:effectLst/>
                <a:uLnTx/>
                <a:uFillTx/>
                <a:latin typeface="Arial" panose="020B0604020202020204" pitchFamily="34" charset="0"/>
                <a:ea typeface="宋体" panose="02010600030101010101" pitchFamily="2" charset="-122"/>
                <a:cs typeface="+mn-cs"/>
              </a:rPr>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p>
            <a:pPr lvl="0" algn="r" eaLnBrk="1" hangingPunct="1">
              <a:buNone/>
            </a:pPr>
            <a:fld id="{9A0DB2DC-4C9A-4742-B13C-FB6460FD3503}" type="slidenum">
              <a:rPr lang="zh-CN" altLang="zh-CN" sz="1200" dirty="0"/>
              <a:t>‹#›</a:t>
            </a:fld>
            <a:endParaRPr lang="zh-CN" altLang="zh-CN" sz="1200" dirty="0"/>
          </a:p>
        </p:txBody>
      </p:sp>
    </p:spTree>
    <p:extLst>
      <p:ext uri="{BB962C8B-B14F-4D97-AF65-F5344CB8AC3E}">
        <p14:creationId xmlns:p14="http://schemas.microsoft.com/office/powerpoint/2010/main" val="1657891053"/>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685800" y="3197225"/>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1676401"/>
            <a:ext cx="7772400" cy="1538286"/>
          </a:xfrm>
        </p:spPr>
        <p:txBody>
          <a:bodyPr anchor="b"/>
          <a:lstStyle/>
          <a:p>
            <a:r>
              <a:rPr lang="zh-CN" altLang="en-US" smtClean="0"/>
              <a:t>单击此处编辑母版标题样式</a:t>
            </a:r>
            <a:endParaRPr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686568" cy="601188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zh-CN" dirty="0">
                <a:latin typeface="Arial" panose="020B0604020202020204" pitchFamily="34" charset="0"/>
              </a:rPr>
              <a:t>‹#›</a:t>
            </a:fld>
            <a:endParaRPr lang="zh-CN" altLang="zh-CN"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685800" y="3197225"/>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ctrTitle"/>
          </p:nvPr>
        </p:nvSpPr>
        <p:spPr>
          <a:xfrm>
            <a:off x="685800" y="1676401"/>
            <a:ext cx="7772400" cy="1538286"/>
          </a:xfrm>
        </p:spPr>
        <p:txBody>
          <a:bodyPr anchor="b"/>
          <a:lstStyle/>
          <a:p>
            <a:r>
              <a:rPr lang="zh-CN" altLang="en-US" smtClean="0"/>
              <a:t>单击此处编辑母版标题样式</a:t>
            </a:r>
            <a:endParaRPr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3"/>
          <p:cNvSpPr>
            <a:spLocks noGrp="1"/>
          </p:cNvSpPr>
          <p:nvPr>
            <p:ph type="dt" sz="half" idx="2"/>
          </p:nvPr>
        </p:nvSpPr>
        <p:spPr>
          <a:xfrm>
            <a:off x="73025"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0825"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685800" y="3143250"/>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6"/>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7"/>
          <p:cNvSpPr>
            <a:spLocks noGrp="1"/>
          </p:cNvSpPr>
          <p:nvPr>
            <p:ph type="ftr" sz="quarter" idx="1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8"/>
          <p:cNvSpPr>
            <a:spLocks noGrp="1"/>
          </p:cNvSpPr>
          <p:nvPr>
            <p:ph type="sldNum" sz="quarter" idx="1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10" name="日期占位符 2"/>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3"/>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4"/>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日期占位符 1"/>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页脚占位符 2"/>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灯片编号占位符 3"/>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2786063" y="1054100"/>
            <a:ext cx="5903913"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lang="zh-CN" altLang="en-US" smtClean="0"/>
              <a:t>单击此处编辑母版标题样式</a:t>
            </a:r>
            <a:endParaRPr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3"/>
          <p:cNvSpPr>
            <a:spLocks noGrp="1"/>
          </p:cNvSpPr>
          <p:nvPr>
            <p:ph type="dt" sz="half" idx="2"/>
          </p:nvPr>
        </p:nvSpPr>
        <p:spPr>
          <a:xfrm>
            <a:off x="73025"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0825"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50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9"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686568" cy="601188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lvl="0" eaLnBrk="1" hangingPunct="1">
              <a:buNone/>
            </a:pPr>
            <a:fld id="{9A0DB2DC-4C9A-4742-B13C-FB6460FD3503}" type="slidenum">
              <a:rPr lang="zh-CN" altLang="zh-CN" dirty="0">
                <a:latin typeface="Arial" panose="020B0604020202020204" pitchFamily="34" charset="0"/>
              </a:rPr>
              <a:t>‹#›</a:t>
            </a:fld>
            <a:endParaRPr lang="zh-CN" altLang="zh-CN"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685800" y="3143250"/>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3"/>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4"/>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5"/>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6"/>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7"/>
          <p:cNvSpPr>
            <a:spLocks noGrp="1"/>
          </p:cNvSpPr>
          <p:nvPr>
            <p:ph type="ftr" sz="quarter" idx="1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8"/>
          <p:cNvSpPr>
            <a:spLocks noGrp="1"/>
          </p:cNvSpPr>
          <p:nvPr>
            <p:ph type="sldNum" sz="quarter" idx="1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457200" y="1411288"/>
            <a:ext cx="82296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10" name="日期占位符 2"/>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3"/>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4"/>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日期占位符 1"/>
          <p:cNvSpPr>
            <a:spLocks noGrp="1"/>
          </p:cNvSpPr>
          <p:nvPr>
            <p:ph type="dt" sz="half" idx="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页脚占位符 2"/>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灯片编号占位符 3"/>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9" name="矩形 8"/>
          <p:cNvSpPr/>
          <p:nvPr/>
        </p:nvSpPr>
        <p:spPr>
          <a:xfrm>
            <a:off x="2786063" y="1054100"/>
            <a:ext cx="5903913"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lang="zh-CN" altLang="en-US" smtClean="0"/>
              <a:t>单击此处编辑母版标题样式</a:t>
            </a:r>
            <a:endParaRPr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10"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2"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0">
          <a:blip r:embed="rId2"/>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lstStyle>
            <a:lvl1pPr algn="l">
              <a:defRPr sz="24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50000"/>
              <a:buFont typeface="Wingdings 2" panose="05020102010507070707" pitchFamily="18" charset="2"/>
              <a:buNone/>
              <a:defRPr/>
            </a:pPr>
            <a:r>
              <a:rPr kumimoji="0" lang="zh-CN" altLang="en-US" sz="3200" b="0" i="0" u="none" strike="noStrike" kern="1200" cap="none" spc="0" normalizeH="0" baseline="0" noProof="0" smtClean="0">
                <a:ln>
                  <a:noFill/>
                </a:ln>
                <a:solidFill>
                  <a:schemeClr val="tx1"/>
                </a:solidFill>
                <a:effectLst/>
                <a:uLnTx/>
                <a:uFillTx/>
                <a:latin typeface="+mn-lt"/>
                <a:ea typeface="+mn-ea"/>
                <a:cs typeface="+mn-cs"/>
              </a:rPr>
              <a:t>单击图标添加图片</a:t>
            </a:r>
            <a:endParaRPr kumimoji="0" 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9" name="日期占位符 4"/>
          <p:cNvSpPr>
            <a:spLocks noGrp="1"/>
          </p:cNvSpPr>
          <p:nvPr>
            <p:ph type="dt" sz="half" idx="12"/>
          </p:nvPr>
        </p:nvSpPr>
        <p:spPr>
          <a:xfrm>
            <a:off x="76200" y="6400800"/>
            <a:ext cx="3200400" cy="284163"/>
          </a:xfrm>
          <a:prstGeom prst="rect">
            <a:avLst/>
          </a:prstGeom>
        </p:spPr>
        <p:txBody>
          <a:bodyPr vert="horz" rtlCol="0" anchor="b"/>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0" name="页脚占位符 5"/>
          <p:cNvSpPr>
            <a:spLocks noGrp="1"/>
          </p:cNvSpPr>
          <p:nvPr>
            <p:ph type="ftr" sz="quarter" idx="3"/>
          </p:nvPr>
        </p:nvSpPr>
        <p:spPr>
          <a:xfrm>
            <a:off x="5334000" y="6400800"/>
            <a:ext cx="3733800" cy="284163"/>
          </a:xfrm>
          <a:prstGeom prst="rect">
            <a:avLst/>
          </a:prstGeom>
        </p:spPr>
        <p:txBody>
          <a:bodyPr vert="horz" rtlCol="0" anchor="ct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11" name="灯片编号占位符 6"/>
          <p:cNvSpPr>
            <a:spLocks noGrp="1"/>
          </p:cNvSpPr>
          <p:nvPr>
            <p:ph type="sldNum" sz="quarter" idx="4"/>
          </p:nvPr>
        </p:nvSpPr>
        <p:spPr>
          <a:xfrm>
            <a:off x="4114800" y="6400800"/>
            <a:ext cx="914400" cy="284163"/>
          </a:xfrm>
          <a:prstGeom prst="rect">
            <a:avLst/>
          </a:prstGeom>
        </p:spPr>
        <p:txBody>
          <a:bodyPr vert="horz" wrap="square" lIns="45720" tIns="45720" rIns="45720" bIns="45720" numCol="1" anchor="ctr" anchorCtr="0" compatLnSpc="1"/>
          <a:lstStyle/>
          <a:p>
            <a:pPr algn="ctr" eaLnBrk="1" hangingPunct="1">
              <a:buNone/>
            </a:pPr>
            <a:fld id="{9A0DB2DC-4C9A-4742-B13C-FB6460FD3503}" type="slidenum">
              <a:rPr lang="zh-CN" altLang="zh-CN" dirty="0"/>
              <a:t>‹#›</a:t>
            </a:fld>
            <a:endParaRPr lang="zh-CN" altLang="zh-CN"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0" y="6678613"/>
            <a:ext cx="9144000" cy="179388"/>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7" name="标题占位符 1"/>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endParaRPr lang="en-US" altLang="zh-CN" dirty="0"/>
          </a:p>
        </p:txBody>
      </p:sp>
      <p:sp>
        <p:nvSpPr>
          <p:cNvPr id="1028" name="文本占位符 2"/>
          <p:cNvSpPr>
            <a:spLocks noGrp="1"/>
          </p:cNvSpPr>
          <p:nvPr>
            <p:ph type="body" idx="1"/>
          </p:nvPr>
        </p:nvSpPr>
        <p:spPr>
          <a:xfrm>
            <a:off x="457200" y="1600200"/>
            <a:ext cx="8229600" cy="468630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zh-CN" dirty="0"/>
          </a:p>
        </p:txBody>
      </p:sp>
      <p:sp>
        <p:nvSpPr>
          <p:cNvPr id="4" name="日期占位符 3"/>
          <p:cNvSpPr>
            <a:spLocks noGrp="1"/>
          </p:cNvSpPr>
          <p:nvPr>
            <p:ph type="dt" sz="half" idx="2"/>
          </p:nvPr>
        </p:nvSpPr>
        <p:spPr>
          <a:xfrm>
            <a:off x="76200" y="6400800"/>
            <a:ext cx="3200400" cy="284163"/>
          </a:xfrm>
          <a:prstGeom prst="rect">
            <a:avLst/>
          </a:prstGeom>
        </p:spPr>
        <p:txBody>
          <a:bodyPr vert="horz" rtlCol="0" anchor="b"/>
          <a:lstStyle>
            <a:lvl1pPr algn="l" eaLnBrk="1" latinLnBrk="0" hangingPunct="1">
              <a:defRPr kumimoji="0" sz="1100">
                <a:solidFill>
                  <a:schemeClr val="tx2">
                    <a:lumMod val="75000"/>
                    <a:lumOff val="25000"/>
                  </a:schemeClr>
                </a:solidFill>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5334000" y="6400800"/>
            <a:ext cx="3733800" cy="284163"/>
          </a:xfrm>
          <a:prstGeom prst="rect">
            <a:avLst/>
          </a:prstGeom>
        </p:spPr>
        <p:txBody>
          <a:bodyPr vert="horz" rtlCol="0" anchor="ctr"/>
          <a:lstStyle>
            <a:lvl1pPr algn="r" eaLnBrk="1" latinLnBrk="0" hangingPunct="1">
              <a:defRPr kumimoji="0" sz="1100">
                <a:solidFill>
                  <a:schemeClr val="tx2">
                    <a:lumMod val="75000"/>
                    <a:lumOff val="25000"/>
                  </a:schemeClr>
                </a:solidFill>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4114800" y="6400800"/>
            <a:ext cx="914400" cy="284163"/>
          </a:xfrm>
          <a:prstGeom prst="rect">
            <a:avLst/>
          </a:prstGeom>
          <a:noFill/>
        </p:spPr>
        <p:txBody>
          <a:bodyPr vert="horz" wrap="square" lIns="45720" tIns="45720" rIns="45720" bIns="45720" numCol="1" anchor="ctr" anchorCtr="0" compatLnSpc="1"/>
          <a:lstStyle>
            <a:lvl1pPr algn="ctr">
              <a:defRPr sz="1100">
                <a:solidFill>
                  <a:srgbClr val="636363"/>
                </a:solidFill>
              </a:defRPr>
            </a:lvl1pPr>
          </a:lstStyle>
          <a:p>
            <a:pPr lvl="0" eaLnBrk="1" hangingPunct="1">
              <a:buNone/>
            </a:pPr>
            <a:fld id="{9A0DB2DC-4C9A-4742-B13C-FB6460FD3503}" type="slidenum">
              <a:rPr lang="zh-CN" altLang="zh-CN" dirty="0">
                <a:latin typeface="Arial" panose="020B0604020202020204" pitchFamily="34" charset="0"/>
              </a:rPr>
              <a:t>‹#›</a:t>
            </a:fld>
            <a:endParaRPr lang="zh-CN" altLang="zh-CN" dirty="0">
              <a:latin typeface="Arial" panose="020B0604020202020204" pitchFamily="34" charset="0"/>
            </a:endParaRPr>
          </a:p>
        </p:txBody>
      </p:sp>
      <p:sp>
        <p:nvSpPr>
          <p:cNvPr id="8" name="矩形 7"/>
          <p:cNvSpPr/>
          <p:nvPr/>
        </p:nvSpPr>
        <p:spPr>
          <a:xfrm>
            <a:off x="0" y="0"/>
            <a:ext cx="9144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50000"/>
        <a:buFont typeface="Wingdings 2" panose="05020102010507070707" pitchFamily="18" charset="2"/>
        <a:buChar char="ß"/>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2" panose="05020102010507070707" pitchFamily="18" charset="2"/>
        <a:buChar char="Þ"/>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5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7" name="矩形 6"/>
          <p:cNvSpPr/>
          <p:nvPr/>
        </p:nvSpPr>
        <p:spPr>
          <a:xfrm>
            <a:off x="0" y="6678613"/>
            <a:ext cx="9144000" cy="179388"/>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27" name="标题占位符 1"/>
          <p:cNvSpPr>
            <a:spLocks noGrp="1"/>
          </p:cNvSpPr>
          <p:nvPr>
            <p:ph type="title"/>
          </p:nvPr>
        </p:nvSpPr>
        <p:spPr>
          <a:xfrm>
            <a:off x="457200" y="274638"/>
            <a:ext cx="8229600" cy="1143000"/>
          </a:xfrm>
          <a:prstGeom prst="rect">
            <a:avLst/>
          </a:prstGeom>
          <a:noFill/>
          <a:ln w="9525">
            <a:noFill/>
          </a:ln>
        </p:spPr>
        <p:txBody>
          <a:bodyPr anchor="ctr" anchorCtr="0"/>
          <a:lstStyle/>
          <a:p>
            <a:pPr lvl="0"/>
            <a:r>
              <a:rPr lang="zh-CN" altLang="en-US" dirty="0"/>
              <a:t>单击此处编辑母版标题样式</a:t>
            </a:r>
            <a:endParaRPr lang="en-US" altLang="zh-CN" dirty="0"/>
          </a:p>
        </p:txBody>
      </p:sp>
      <p:sp>
        <p:nvSpPr>
          <p:cNvPr id="1028" name="文本占位符 2"/>
          <p:cNvSpPr>
            <a:spLocks noGrp="1"/>
          </p:cNvSpPr>
          <p:nvPr>
            <p:ph type="body" idx="1"/>
          </p:nvPr>
        </p:nvSpPr>
        <p:spPr>
          <a:xfrm>
            <a:off x="457200" y="1600200"/>
            <a:ext cx="8229600" cy="4686300"/>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endParaRPr lang="en-US" altLang="zh-CN" dirty="0"/>
          </a:p>
        </p:txBody>
      </p:sp>
      <p:sp>
        <p:nvSpPr>
          <p:cNvPr id="4" name="日期占位符 3"/>
          <p:cNvSpPr>
            <a:spLocks noGrp="1"/>
          </p:cNvSpPr>
          <p:nvPr>
            <p:ph type="dt" sz="half" idx="2"/>
          </p:nvPr>
        </p:nvSpPr>
        <p:spPr>
          <a:xfrm>
            <a:off x="76200" y="6400800"/>
            <a:ext cx="3200400" cy="284163"/>
          </a:xfrm>
          <a:prstGeom prst="rect">
            <a:avLst/>
          </a:prstGeom>
        </p:spPr>
        <p:txBody>
          <a:bodyPr vert="horz" rtlCol="0" anchor="b"/>
          <a:lstStyle>
            <a:lvl1pPr algn="l" eaLnBrk="1" latinLnBrk="0" hangingPunct="1">
              <a:defRPr kumimoji="0" sz="1100">
                <a:solidFill>
                  <a:schemeClr val="tx2">
                    <a:lumMod val="75000"/>
                    <a:lumOff val="25000"/>
                  </a:schemeClr>
                </a:solidFill>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3"/>
          </p:nvPr>
        </p:nvSpPr>
        <p:spPr>
          <a:xfrm>
            <a:off x="5334000" y="6400800"/>
            <a:ext cx="3733800" cy="284163"/>
          </a:xfrm>
          <a:prstGeom prst="rect">
            <a:avLst/>
          </a:prstGeom>
        </p:spPr>
        <p:txBody>
          <a:bodyPr vert="horz" rtlCol="0" anchor="ctr"/>
          <a:lstStyle>
            <a:lvl1pPr algn="r" eaLnBrk="1" latinLnBrk="0" hangingPunct="1">
              <a:defRPr kumimoji="0" sz="1100">
                <a:solidFill>
                  <a:schemeClr val="tx2">
                    <a:lumMod val="75000"/>
                    <a:lumOff val="25000"/>
                  </a:schemeClr>
                </a:solidFill>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zh-CN" sz="1100" b="0" i="0" u="none" strike="noStrike" kern="1200" cap="none" spc="0" normalizeH="0" baseline="0" noProof="0">
              <a:ln>
                <a:noFill/>
              </a:ln>
              <a:solidFill>
                <a:schemeClr val="tx2">
                  <a:lumMod val="75000"/>
                  <a:lumOff val="25000"/>
                </a:schemeClr>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4114800" y="6400800"/>
            <a:ext cx="914400" cy="284163"/>
          </a:xfrm>
          <a:prstGeom prst="rect">
            <a:avLst/>
          </a:prstGeom>
          <a:noFill/>
        </p:spPr>
        <p:txBody>
          <a:bodyPr vert="horz" wrap="square" lIns="45720" tIns="45720" rIns="45720" bIns="45720" numCol="1" anchor="ctr" anchorCtr="0" compatLnSpc="1"/>
          <a:lstStyle>
            <a:lvl1pPr algn="ctr">
              <a:defRPr sz="1100">
                <a:solidFill>
                  <a:srgbClr val="636363"/>
                </a:solidFill>
              </a:defRPr>
            </a:lvl1pPr>
          </a:lstStyle>
          <a:p>
            <a:pPr lvl="0" eaLnBrk="1" hangingPunct="1">
              <a:buNone/>
            </a:pPr>
            <a:fld id="{9A0DB2DC-4C9A-4742-B13C-FB6460FD3503}" type="slidenum">
              <a:rPr lang="zh-CN" altLang="zh-CN" dirty="0">
                <a:latin typeface="Arial" panose="020B0604020202020204" pitchFamily="34" charset="0"/>
              </a:rPr>
              <a:t>‹#›</a:t>
            </a:fld>
            <a:endParaRPr lang="zh-CN" altLang="zh-CN" dirty="0">
              <a:latin typeface="Arial" panose="020B0604020202020204" pitchFamily="34" charset="0"/>
            </a:endParaRPr>
          </a:p>
        </p:txBody>
      </p:sp>
      <p:sp>
        <p:nvSpPr>
          <p:cNvPr id="8" name="矩形 7"/>
          <p:cNvSpPr/>
          <p:nvPr/>
        </p:nvSpPr>
        <p:spPr>
          <a:xfrm>
            <a:off x="0" y="0"/>
            <a:ext cx="9144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2"/>
          </a:solidFill>
          <a:latin typeface="Franklin Gothic Medium" panose="020B0603020102020204" pitchFamily="34" charset="0"/>
          <a:ea typeface="微软雅黑" panose="020B0503020204020204" pitchFamily="34" charset="-122"/>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0" fontAlgn="base" hangingPunct="0">
        <a:spcBef>
          <a:spcPct val="20000"/>
        </a:spcBef>
        <a:spcAft>
          <a:spcPct val="0"/>
        </a:spcAft>
        <a:buClr>
          <a:schemeClr val="tx2"/>
        </a:buClr>
        <a:buSzPct val="50000"/>
        <a:buFont typeface="Wingdings 2" panose="05020102010507070707" pitchFamily="18" charset="2"/>
        <a:buChar char="ß"/>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2" panose="05020102010507070707" pitchFamily="18" charset="2"/>
        <a:buChar char="Þ"/>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50000"/>
        <a:buFont typeface="Wingdings 2" panose="05020102010507070707" pitchFamily="18" charset="2"/>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SzPct val="50000"/>
        <a:buFont typeface="Wingdings 2" panose="05020102010507070707" pitchFamily="18" charset="2"/>
        <a:buChar char=""/>
        <a:defRPr sz="2000" kern="1200">
          <a:solidFill>
            <a:schemeClr val="tx1"/>
          </a:solidFill>
          <a:latin typeface="+mn-lt"/>
          <a:ea typeface="+mn-ea"/>
          <a:cs typeface="+mn-cs"/>
        </a:defRPr>
      </a:lvl5pPr>
      <a:lvl6pPr marL="25146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panose="020B0604020202020204"/>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4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ctrTitle"/>
          </p:nvPr>
        </p:nvSpPr>
        <p:spPr>
          <a:xfrm>
            <a:off x="685800" y="1676400"/>
            <a:ext cx="7772400" cy="1538288"/>
          </a:xfrm>
          <a:ln/>
        </p:spPr>
        <p:txBody>
          <a:bodyPr vert="horz" wrap="square" lIns="91440" tIns="45720" rIns="91440" bIns="45720" anchor="b" anchorCtr="0"/>
          <a:lstStyle/>
          <a:p>
            <a:pPr eaLnBrk="1" hangingPunct="1">
              <a:buClrTx/>
              <a:buSzTx/>
              <a:buFontTx/>
            </a:pPr>
            <a:r>
              <a:rPr lang="zh-CN" altLang="en-US" dirty="0">
                <a:latin typeface="华文楷体" panose="02010600040101010101" pitchFamily="2" charset="-122"/>
                <a:ea typeface="华文楷体" panose="02010600040101010101" pitchFamily="2" charset="-122"/>
              </a:rPr>
              <a:t>第十二章  股票投资分析</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1066892" y="274638"/>
            <a:ext cx="7315008" cy="868422"/>
          </a:xfrm>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（二）  货币政策对股市的影响</a:t>
            </a:r>
            <a:endParaRPr lang="zh-CN" altLang="en-US" sz="3600" dirty="0">
              <a:latin typeface="华文楷体" panose="02010600040101010101" pitchFamily="2" charset="-122"/>
              <a:ea typeface="华文楷体" panose="02010600040101010101" pitchFamily="2" charset="-122"/>
            </a:endParaRPr>
          </a:p>
        </p:txBody>
      </p:sp>
      <p:sp>
        <p:nvSpPr>
          <p:cNvPr id="20483" name="Rectangle 3"/>
          <p:cNvSpPr>
            <a:spLocks noGrp="1"/>
          </p:cNvSpPr>
          <p:nvPr>
            <p:ph idx="1"/>
          </p:nvPr>
        </p:nvSpPr>
        <p:spPr>
          <a:xfrm>
            <a:off x="228600" y="1447800"/>
            <a:ext cx="8610600" cy="4838700"/>
          </a:xfrm>
          <a:ln/>
        </p:spPr>
        <p:txBody>
          <a:bodyPr vert="horz" wrap="square" lIns="91440" tIns="45720" rIns="91440" bIns="45720" anchor="t" anchorCtr="0"/>
          <a:lstStyle/>
          <a:p>
            <a:pPr marL="0" indent="0" eaLnBrk="1" hangingPunct="1">
              <a:buNone/>
            </a:pPr>
            <a:r>
              <a:rPr lang="zh-CN" altLang="en-US" sz="2800" b="1" dirty="0">
                <a:latin typeface="华文楷体" panose="02010600040101010101" pitchFamily="2" charset="-122"/>
                <a:ea typeface="华文楷体" panose="02010600040101010101" pitchFamily="2" charset="-122"/>
              </a:rPr>
              <a:t>4. 利率对股市的影响</a:t>
            </a:r>
          </a:p>
          <a:p>
            <a:pPr lvl="0" algn="l" eaLnBrk="1" hangingPunct="1"/>
            <a:r>
              <a:rPr lang="zh-CN" altLang="en-US" sz="2800" dirty="0">
                <a:latin typeface="华文楷体" panose="02010600040101010101" pitchFamily="2" charset="-122"/>
                <a:ea typeface="华文楷体" panose="02010600040101010101" pitchFamily="2" charset="-122"/>
                <a:sym typeface="+mn-ea"/>
              </a:rPr>
              <a:t>利率上升对证券市场的影响</a:t>
            </a:r>
            <a:endParaRPr lang="en-US" altLang="zh-CN" sz="2800"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利率上升，公司融资成本增加，利润率下降，股票价格自然下跌。</a:t>
            </a:r>
            <a:endParaRPr lang="en-US" altLang="zh-CN" dirty="0">
              <a:latin typeface="华文楷体" panose="02010600040101010101" pitchFamily="2" charset="-122"/>
              <a:ea typeface="华文楷体" panose="02010600040101010101" pitchFamily="2" charset="-122"/>
            </a:endParaRPr>
          </a:p>
          <a:p>
            <a:pPr lvl="1" eaLnBrk="1" hangingPunct="1"/>
            <a:r>
              <a:rPr lang="zh-CN" altLang="zh-CN" dirty="0">
                <a:latin typeface="华文楷体" panose="02010600040101010101" pitchFamily="2" charset="-122"/>
                <a:ea typeface="华文楷体" panose="02010600040101010101" pitchFamily="2" charset="-122"/>
              </a:rPr>
              <a:t>利率上升，吸引部分资金从证券市场特别是股市转向储蓄，导致证券需求下降，证券价格下跌。</a:t>
            </a:r>
            <a:endParaRPr lang="en-US" altLang="zh-CN" dirty="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利率下调对证券市场的影响</a:t>
            </a:r>
            <a:endParaRPr lang="en-US" altLang="zh-CN" sz="2800"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利率下调，吸引资金投入证券市场，推高股价</a:t>
            </a:r>
            <a:r>
              <a:rPr lang="zh-CN" altLang="zh-CN" dirty="0">
                <a:latin typeface="华文楷体" panose="02010600040101010101" pitchFamily="2" charset="-122"/>
                <a:ea typeface="华文楷体" panose="02010600040101010101" pitchFamily="2" charset="-122"/>
              </a:rPr>
              <a:t>。</a:t>
            </a:r>
            <a:endParaRPr lang="en-US" altLang="zh-CN"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利率下调，企业借款成本下降，经营成本下降，收益提高，推高股价。</a:t>
            </a:r>
          </a:p>
          <a:p>
            <a:pPr eaLnBrk="1" hangingPunct="1"/>
            <a:endParaRPr lang="zh-CN" altLang="zh-CN" sz="2800" dirty="0">
              <a:latin typeface="华文楷体" panose="02010600040101010101" pitchFamily="2" charset="-122"/>
              <a:ea typeface="华文楷体" panose="02010600040101010101" pitchFamily="2" charset="-122"/>
            </a:endParaRPr>
          </a:p>
        </p:txBody>
      </p:sp>
      <p:sp>
        <p:nvSpPr>
          <p:cNvPr id="2048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10</a:t>
            </a:fld>
            <a:endParaRPr lang="zh-CN" altLang="zh-CN" sz="1100" dirty="0">
              <a:solidFill>
                <a:srgbClr val="63636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a:xfrm>
            <a:off x="457200" y="274638"/>
            <a:ext cx="8229600" cy="868422"/>
          </a:xfrm>
          <a:ln/>
        </p:spPr>
        <p:txBody>
          <a:bodyPr vert="horz" wrap="square" lIns="91440" tIns="45720" rIns="91440" bIns="45720" anchor="ctr" anchorCtr="0"/>
          <a:lstStyle/>
          <a:p>
            <a:pPr eaLnBrk="1" hangingPunct="1"/>
            <a:r>
              <a:rPr lang="zh-CN" altLang="zh-CN" sz="3600" kern="1200" dirty="0" smtClean="0">
                <a:solidFill>
                  <a:schemeClr val="tx2"/>
                </a:solidFill>
                <a:effectLst/>
                <a:latin typeface="华文楷体" panose="02010600040101010101" pitchFamily="2" charset="-122"/>
                <a:ea typeface="华文楷体" panose="02010600040101010101" pitchFamily="2" charset="-122"/>
              </a:rPr>
              <a:t>（二）  货币政策对股市的</a:t>
            </a:r>
            <a:r>
              <a:rPr lang="zh-CN" altLang="en-US" sz="3600" kern="1200" dirty="0" smtClean="0">
                <a:solidFill>
                  <a:schemeClr val="tx2"/>
                </a:solidFill>
                <a:effectLst/>
                <a:latin typeface="华文楷体" panose="02010600040101010101" pitchFamily="2" charset="-122"/>
                <a:ea typeface="华文楷体" panose="02010600040101010101" pitchFamily="2" charset="-122"/>
              </a:rPr>
              <a:t>影响</a:t>
            </a:r>
            <a:endParaRPr lang="zh-CN" altLang="en-US" sz="3600" dirty="0">
              <a:latin typeface="华文楷体" panose="02010600040101010101" pitchFamily="2" charset="-122"/>
              <a:ea typeface="华文楷体" panose="02010600040101010101" pitchFamily="2" charset="-122"/>
            </a:endParaRPr>
          </a:p>
        </p:txBody>
      </p:sp>
      <p:sp>
        <p:nvSpPr>
          <p:cNvPr id="21507" name="Rectangle 3"/>
          <p:cNvSpPr>
            <a:spLocks noGrp="1"/>
          </p:cNvSpPr>
          <p:nvPr>
            <p:ph idx="1"/>
          </p:nvPr>
        </p:nvSpPr>
        <p:spPr>
          <a:xfrm>
            <a:off x="228600" y="1219258"/>
            <a:ext cx="8610600" cy="5181542"/>
          </a:xfrm>
          <a:ln/>
        </p:spPr>
        <p:txBody>
          <a:bodyPr vert="horz" wrap="square" lIns="91440" tIns="45720" rIns="91440" bIns="45720" anchor="t" anchorCtr="0"/>
          <a:lstStyle/>
          <a:p>
            <a:pPr marL="0" algn="l" eaLnBrk="1" hangingPunct="1">
              <a:buNone/>
            </a:pPr>
            <a:r>
              <a:rPr lang="zh-CN" altLang="en-US" sz="2800" b="1" dirty="0">
                <a:latin typeface="华文楷体" panose="02010600040101010101" pitchFamily="2" charset="-122"/>
                <a:ea typeface="华文楷体" panose="02010600040101010101" pitchFamily="2" charset="-122"/>
              </a:rPr>
              <a:t>5. 通货膨胀率对股市的影响</a:t>
            </a:r>
          </a:p>
          <a:p>
            <a:pPr eaLnBrk="1" hangingPunct="1"/>
            <a:r>
              <a:rPr lang="zh-CN" altLang="en-US" sz="2800" dirty="0">
                <a:latin typeface="华文楷体" panose="02010600040101010101" pitchFamily="2" charset="-122"/>
                <a:ea typeface="华文楷体" panose="02010600040101010101" pitchFamily="2" charset="-122"/>
              </a:rPr>
              <a:t>通货膨胀率对股市的双重影响</a:t>
            </a:r>
            <a:endParaRPr lang="en-US" altLang="zh-CN" sz="2800"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通货膨胀与通货紧缩都会对经济的长期发展带来不良影响。证券市场是反映国民经济运行的晴雨表，从理论上来说证券市场的运行方向与国民经济的发展主流应该是一致的，无论是通货膨胀还是通货紧缩对证券市场都会带来影响。</a:t>
            </a:r>
            <a:endParaRPr lang="en-US" altLang="zh-CN" dirty="0">
              <a:latin typeface="华文楷体" panose="02010600040101010101" pitchFamily="2" charset="-122"/>
              <a:ea typeface="华文楷体" panose="02010600040101010101" pitchFamily="2" charset="-122"/>
            </a:endParaRPr>
          </a:p>
          <a:p>
            <a:pPr eaLnBrk="1" hangingPunct="1"/>
            <a:r>
              <a:rPr lang="zh-CN" altLang="en-US" sz="2800" dirty="0">
                <a:latin typeface="华文楷体" panose="02010600040101010101" pitchFamily="2" charset="-122"/>
                <a:ea typeface="华文楷体" panose="02010600040101010101" pitchFamily="2" charset="-122"/>
              </a:rPr>
              <a:t>通货膨胀与股票投资</a:t>
            </a:r>
            <a:endParaRPr lang="en-US" altLang="zh-CN" sz="2800" dirty="0">
              <a:latin typeface="华文楷体" panose="02010600040101010101" pitchFamily="2" charset="-122"/>
              <a:ea typeface="华文楷体" panose="02010600040101010101" pitchFamily="2" charset="-122"/>
            </a:endParaRPr>
          </a:p>
          <a:p>
            <a:pPr lvl="1" eaLnBrk="1" hangingPunct="1"/>
            <a:r>
              <a:rPr lang="zh-CN" altLang="zh-CN" dirty="0">
                <a:latin typeface="华文楷体" panose="02010600040101010101" pitchFamily="2" charset="-122"/>
                <a:ea typeface="华文楷体" panose="02010600040101010101" pitchFamily="2" charset="-122"/>
              </a:rPr>
              <a:t>温和、稳定的通货膨胀对证券价格上扬有推动作用。</a:t>
            </a:r>
            <a:endParaRPr lang="en-US" altLang="zh-CN" dirty="0">
              <a:latin typeface="华文楷体" panose="02010600040101010101" pitchFamily="2" charset="-122"/>
              <a:ea typeface="华文楷体" panose="02010600040101010101" pitchFamily="2" charset="-122"/>
            </a:endParaRPr>
          </a:p>
          <a:p>
            <a:pPr lvl="1" eaLnBrk="1" hangingPunct="1"/>
            <a:r>
              <a:rPr lang="zh-CN" altLang="zh-CN" dirty="0">
                <a:latin typeface="华文楷体" panose="02010600040101010101" pitchFamily="2" charset="-122"/>
                <a:ea typeface="华文楷体" panose="02010600040101010101" pitchFamily="2" charset="-122"/>
              </a:rPr>
              <a:t>严重的通胀则</a:t>
            </a:r>
            <a:r>
              <a:rPr lang="zh-CN" altLang="en-US" dirty="0">
                <a:latin typeface="华文楷体" panose="02010600040101010101" pitchFamily="2" charset="-122"/>
                <a:ea typeface="华文楷体" panose="02010600040101010101" pitchFamily="2" charset="-122"/>
              </a:rPr>
              <a:t>会造成企业利润下降，股价下跌。</a:t>
            </a:r>
          </a:p>
          <a:p>
            <a:pPr eaLnBrk="1" hangingPunct="1"/>
            <a:endParaRPr lang="zh-CN" altLang="zh-CN" sz="2800" dirty="0">
              <a:latin typeface="华文楷体" panose="02010600040101010101" pitchFamily="2" charset="-122"/>
              <a:ea typeface="华文楷体" panose="02010600040101010101" pitchFamily="2" charset="-122"/>
            </a:endParaRPr>
          </a:p>
        </p:txBody>
      </p:sp>
      <p:sp>
        <p:nvSpPr>
          <p:cNvPr id="2150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11</a:t>
            </a:fld>
            <a:endParaRPr lang="zh-CN" altLang="zh-CN" sz="1100" dirty="0">
              <a:solidFill>
                <a:srgbClr val="636363"/>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p:cNvSpPr>
          <p:nvPr>
            <p:ph type="title"/>
          </p:nvPr>
        </p:nvSpPr>
        <p:spPr>
          <a:xfrm>
            <a:off x="838200" y="274638"/>
            <a:ext cx="7391400" cy="868422"/>
          </a:xfrm>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a:t>
            </a:r>
            <a:r>
              <a:rPr lang="zh-CN" altLang="en-US" sz="3600" dirty="0">
                <a:latin typeface="华文楷体" panose="02010600040101010101" pitchFamily="2" charset="-122"/>
                <a:ea typeface="华文楷体" panose="02010600040101010101" pitchFamily="2" charset="-122"/>
              </a:rPr>
              <a:t>三）财政</a:t>
            </a:r>
            <a:r>
              <a:rPr lang="zh-CN" altLang="en-US" sz="3600" dirty="0" smtClean="0">
                <a:latin typeface="华文楷体" panose="02010600040101010101" pitchFamily="2" charset="-122"/>
                <a:ea typeface="华文楷体" panose="02010600040101010101" pitchFamily="2" charset="-122"/>
              </a:rPr>
              <a:t>政策对股市的影响</a:t>
            </a:r>
            <a:endParaRPr lang="zh-CN" altLang="en-US" sz="3600" dirty="0">
              <a:latin typeface="华文楷体" panose="02010600040101010101" pitchFamily="2" charset="-122"/>
              <a:ea typeface="华文楷体" panose="02010600040101010101" pitchFamily="2" charset="-122"/>
            </a:endParaRPr>
          </a:p>
        </p:txBody>
      </p:sp>
      <p:sp>
        <p:nvSpPr>
          <p:cNvPr id="18435" name="Rectangle 3"/>
          <p:cNvSpPr>
            <a:spLocks noGrp="1"/>
          </p:cNvSpPr>
          <p:nvPr>
            <p:ph idx="1"/>
          </p:nvPr>
        </p:nvSpPr>
        <p:spPr>
          <a:xfrm>
            <a:off x="228600" y="1447800"/>
            <a:ext cx="8686800" cy="4953000"/>
          </a:xfrm>
          <a:ln/>
        </p:spPr>
        <p:txBody>
          <a:bodyPr vert="horz" wrap="square" lIns="91440" tIns="45720" rIns="91440" bIns="45720" anchor="t" anchorCtr="0"/>
          <a:lstStyle/>
          <a:p>
            <a:pPr marL="0" indent="0" eaLnBrk="1" hangingPunct="1">
              <a:lnSpc>
                <a:spcPct val="90000"/>
              </a:lnSpc>
              <a:buNone/>
            </a:pPr>
            <a:r>
              <a:rPr lang="en-US" altLang="zh-CN" sz="2800" b="1" dirty="0">
                <a:latin typeface="华文楷体" panose="02010600040101010101" pitchFamily="2" charset="-122"/>
                <a:ea typeface="华文楷体" panose="02010600040101010101" pitchFamily="2" charset="-122"/>
              </a:rPr>
              <a:t>1. </a:t>
            </a:r>
            <a:r>
              <a:rPr lang="zh-CN" altLang="en-US" sz="2800" b="1" dirty="0">
                <a:latin typeface="华文楷体" panose="02010600040101010101" pitchFamily="2" charset="-122"/>
                <a:ea typeface="华文楷体" panose="02010600040101010101" pitchFamily="2" charset="-122"/>
              </a:rPr>
              <a:t>财政政策的主要内容</a:t>
            </a:r>
          </a:p>
          <a:p>
            <a:pPr lvl="1" eaLnBrk="1" hangingPunct="1">
              <a:lnSpc>
                <a:spcPct val="90000"/>
              </a:lnSpc>
            </a:pPr>
            <a:r>
              <a:rPr lang="zh-CN" altLang="en-US" sz="2400" dirty="0">
                <a:latin typeface="华文楷体" panose="02010600040101010101" pitchFamily="2" charset="-122"/>
                <a:ea typeface="华文楷体" panose="02010600040101010101" pitchFamily="2" charset="-122"/>
              </a:rPr>
              <a:t>财政政策是指一国政府为实现一定的宏观经济目标而调整财政收支规模和收支平衡的指导原则及相应的措施。</a:t>
            </a:r>
          </a:p>
          <a:p>
            <a:pPr lvl="1" eaLnBrk="1" hangingPunct="1">
              <a:lnSpc>
                <a:spcPct val="90000"/>
              </a:lnSpc>
            </a:pPr>
            <a:r>
              <a:rPr lang="zh-CN" altLang="en-US" sz="2400" dirty="0">
                <a:latin typeface="华文楷体" panose="02010600040101010101" pitchFamily="2" charset="-122"/>
                <a:ea typeface="华文楷体" panose="02010600040101010101" pitchFamily="2" charset="-122"/>
              </a:rPr>
              <a:t>财政政策可以分为扩张性财政政策、紧缩性财政政策以及均衡性财政政策三种类型。</a:t>
            </a:r>
          </a:p>
          <a:p>
            <a:pPr lvl="1" eaLnBrk="1" hangingPunct="1">
              <a:lnSpc>
                <a:spcPct val="90000"/>
              </a:lnSpc>
            </a:pPr>
            <a:r>
              <a:rPr lang="zh-CN" altLang="en-US" sz="2400" dirty="0">
                <a:latin typeface="华文楷体" panose="02010600040101010101" pitchFamily="2" charset="-122"/>
                <a:ea typeface="华文楷体" panose="02010600040101010101" pitchFamily="2" charset="-122"/>
              </a:rPr>
              <a:t>财政政策工具：国家预算、国家税收、公债、财政补贴、政府开支、转移支付制度等</a:t>
            </a:r>
            <a:endParaRPr lang="en-US" altLang="zh-CN" sz="2400" dirty="0">
              <a:latin typeface="华文楷体" panose="02010600040101010101" pitchFamily="2" charset="-122"/>
              <a:ea typeface="华文楷体" panose="02010600040101010101" pitchFamily="2" charset="-122"/>
            </a:endParaRPr>
          </a:p>
          <a:p>
            <a:pPr marL="0" indent="0" eaLnBrk="1" hangingPunct="1">
              <a:lnSpc>
                <a:spcPct val="90000"/>
              </a:lnSpc>
              <a:buNone/>
            </a:pPr>
            <a:r>
              <a:rPr lang="en-US" altLang="zh-CN" sz="2800" b="1" dirty="0">
                <a:latin typeface="华文楷体" panose="02010600040101010101" pitchFamily="2" charset="-122"/>
                <a:ea typeface="华文楷体" panose="02010600040101010101" pitchFamily="2" charset="-122"/>
              </a:rPr>
              <a:t>2. </a:t>
            </a:r>
            <a:r>
              <a:rPr lang="zh-CN" altLang="zh-CN" sz="2800" b="1" dirty="0">
                <a:latin typeface="华文楷体" panose="02010600040101010101" pitchFamily="2" charset="-122"/>
                <a:ea typeface="华文楷体" panose="02010600040101010101" pitchFamily="2" charset="-122"/>
              </a:rPr>
              <a:t>财政</a:t>
            </a:r>
            <a:r>
              <a:rPr lang="zh-CN" altLang="en-US" sz="2800" b="1" dirty="0">
                <a:latin typeface="华文楷体" panose="02010600040101010101" pitchFamily="2" charset="-122"/>
                <a:ea typeface="华文楷体" panose="02010600040101010101" pitchFamily="2" charset="-122"/>
              </a:rPr>
              <a:t>政策影响股票市场的途径</a:t>
            </a:r>
          </a:p>
          <a:p>
            <a:pPr lvl="1" eaLnBrk="1" hangingPunct="1">
              <a:lnSpc>
                <a:spcPct val="90000"/>
              </a:lnSpc>
            </a:pPr>
            <a:r>
              <a:rPr lang="zh-CN" altLang="en-US" sz="2400" dirty="0">
                <a:latin typeface="华文楷体" panose="02010600040101010101" pitchFamily="2" charset="-122"/>
                <a:ea typeface="华文楷体" panose="02010600040101010101" pitchFamily="2" charset="-122"/>
              </a:rPr>
              <a:t>国家预算的影响</a:t>
            </a:r>
            <a:endParaRPr lang="en-US" altLang="zh-CN" sz="2400" dirty="0">
              <a:latin typeface="华文楷体" panose="02010600040101010101" pitchFamily="2" charset="-122"/>
              <a:ea typeface="华文楷体" panose="02010600040101010101" pitchFamily="2" charset="-122"/>
            </a:endParaRPr>
          </a:p>
          <a:p>
            <a:pPr lvl="1" eaLnBrk="1" hangingPunct="1">
              <a:lnSpc>
                <a:spcPct val="90000"/>
              </a:lnSpc>
            </a:pPr>
            <a:r>
              <a:rPr lang="zh-CN" altLang="en-US" sz="2400" dirty="0">
                <a:latin typeface="华文楷体" panose="02010600040101010101" pitchFamily="2" charset="-122"/>
                <a:ea typeface="华文楷体" panose="02010600040101010101" pitchFamily="2" charset="-122"/>
              </a:rPr>
              <a:t>国家税收的影响</a:t>
            </a:r>
            <a:endParaRPr lang="en-US" altLang="zh-CN" sz="2400" dirty="0">
              <a:latin typeface="华文楷体" panose="02010600040101010101" pitchFamily="2" charset="-122"/>
              <a:ea typeface="华文楷体" panose="02010600040101010101" pitchFamily="2" charset="-122"/>
            </a:endParaRPr>
          </a:p>
          <a:p>
            <a:pPr lvl="1" eaLnBrk="1" hangingPunct="1">
              <a:lnSpc>
                <a:spcPct val="90000"/>
              </a:lnSpc>
            </a:pPr>
            <a:r>
              <a:rPr lang="zh-CN" altLang="zh-CN" sz="2400" dirty="0">
                <a:latin typeface="华文楷体" panose="02010600040101010101" pitchFamily="2" charset="-122"/>
                <a:ea typeface="华文楷体" panose="02010600040101010101" pitchFamily="2" charset="-122"/>
              </a:rPr>
              <a:t>国家公债的影响</a:t>
            </a:r>
            <a:endParaRPr lang="en-US" altLang="zh-CN" sz="2400" dirty="0">
              <a:latin typeface="华文楷体" panose="02010600040101010101" pitchFamily="2" charset="-122"/>
              <a:ea typeface="华文楷体" panose="02010600040101010101" pitchFamily="2" charset="-122"/>
            </a:endParaRPr>
          </a:p>
          <a:p>
            <a:pPr lvl="1" eaLnBrk="1" hangingPunct="1">
              <a:lnSpc>
                <a:spcPct val="90000"/>
              </a:lnSpc>
            </a:pPr>
            <a:r>
              <a:rPr lang="zh-CN" altLang="zh-CN" sz="2400" dirty="0">
                <a:latin typeface="华文楷体" panose="02010600040101010101" pitchFamily="2" charset="-122"/>
                <a:ea typeface="华文楷体" panose="02010600040101010101" pitchFamily="2" charset="-122"/>
              </a:rPr>
              <a:t>转移支付的影响</a:t>
            </a:r>
          </a:p>
          <a:p>
            <a:pPr lvl="1" eaLnBrk="1" hangingPunct="1">
              <a:lnSpc>
                <a:spcPct val="90000"/>
              </a:lnSpc>
            </a:pPr>
            <a:r>
              <a:rPr lang="zh-CN" altLang="en-US" sz="2400" dirty="0">
                <a:latin typeface="华文楷体" panose="02010600040101010101" pitchFamily="2" charset="-122"/>
                <a:ea typeface="华文楷体" panose="02010600040101010101" pitchFamily="2" charset="-122"/>
              </a:rPr>
              <a:t>财政补贴的影响</a:t>
            </a:r>
          </a:p>
        </p:txBody>
      </p:sp>
      <p:sp>
        <p:nvSpPr>
          <p:cNvPr id="1843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12</a:t>
            </a:fld>
            <a:endParaRPr lang="zh-CN" altLang="zh-CN" sz="1100" dirty="0">
              <a:solidFill>
                <a:srgbClr val="63636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a:xfrm>
            <a:off x="457200" y="304800"/>
            <a:ext cx="8229600" cy="868363"/>
          </a:xfrm>
          <a:ln/>
        </p:spPr>
        <p:txBody>
          <a:bodyPr vert="horz" wrap="square" lIns="91440" tIns="45720" rIns="91440" bIns="45720" anchor="ctr" anchorCtr="0"/>
          <a:lstStyle/>
          <a:p>
            <a:pPr eaLnBrk="1" hangingPunct="1"/>
            <a:r>
              <a:rPr lang="zh-CN" altLang="zh-CN" sz="3600" kern="1200" dirty="0" smtClean="0">
                <a:solidFill>
                  <a:schemeClr val="tx2"/>
                </a:solidFill>
                <a:effectLst/>
                <a:latin typeface="华文楷体" panose="02010600040101010101" pitchFamily="2" charset="-122"/>
                <a:ea typeface="华文楷体" panose="02010600040101010101" pitchFamily="2" charset="-122"/>
              </a:rPr>
              <a:t>（三）财政政策对股市的</a:t>
            </a:r>
            <a:r>
              <a:rPr lang="zh-CN" altLang="en-US" sz="3600" kern="1200" dirty="0" smtClean="0">
                <a:solidFill>
                  <a:schemeClr val="tx2"/>
                </a:solidFill>
                <a:effectLst/>
                <a:latin typeface="华文楷体" panose="02010600040101010101" pitchFamily="2" charset="-122"/>
                <a:ea typeface="华文楷体" panose="02010600040101010101" pitchFamily="2" charset="-122"/>
              </a:rPr>
              <a:t>影响</a:t>
            </a:r>
            <a:endParaRPr lang="zh-CN" altLang="zh-CN" sz="3600" dirty="0">
              <a:latin typeface="华文楷体" panose="02010600040101010101" pitchFamily="2" charset="-122"/>
              <a:ea typeface="华文楷体" panose="02010600040101010101" pitchFamily="2" charset="-122"/>
            </a:endParaRPr>
          </a:p>
        </p:txBody>
      </p:sp>
      <p:sp>
        <p:nvSpPr>
          <p:cNvPr id="19459" name="Rectangle 3"/>
          <p:cNvSpPr>
            <a:spLocks noGrp="1" noChangeArrowheads="1"/>
          </p:cNvSpPr>
          <p:nvPr>
            <p:ph idx="1"/>
          </p:nvPr>
        </p:nvSpPr>
        <p:spPr>
          <a:xfrm>
            <a:off x="228600" y="1447800"/>
            <a:ext cx="8686800" cy="5105400"/>
          </a:xfrm>
        </p:spPr>
        <p:txBody>
          <a:bodyPr vert="horz" wrap="square" lIns="91440" tIns="45720" rIns="91440" bIns="45720" numCol="1" anchor="t" anchorCtr="0" compatLnSpc="1"/>
          <a:lstStyle/>
          <a:p>
            <a:pPr marL="457200" marR="0" lvl="1" indent="0" algn="l" defTabSz="914400" rtl="0" eaLnBrk="1" fontAlgn="base" latinLnBrk="0" hangingPunct="1">
              <a:lnSpc>
                <a:spcPct val="90000"/>
              </a:lnSpc>
              <a:spcBef>
                <a:spcPct val="20000"/>
              </a:spcBef>
              <a:spcAft>
                <a:spcPct val="0"/>
              </a:spcAft>
              <a:buClr>
                <a:schemeClr val="tx2"/>
              </a:buClr>
              <a:buSzPct val="50000"/>
              <a:buFont typeface="Wingdings 2" panose="05020102010507070707" pitchFamily="18" charset="2"/>
              <a:buNone/>
              <a:tabLst>
                <a:tab pos="0" algn="l"/>
                <a:tab pos="179070" algn="l"/>
                <a:tab pos="268605" algn="l"/>
              </a:tabLst>
              <a:defRPr/>
            </a:pPr>
            <a:r>
              <a:rPr kumimoji="0" lang="en-US" altLang="zh-CN" sz="2800" b="1"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rPr>
              <a:t>3. </a:t>
            </a:r>
            <a:r>
              <a:rPr kumimoji="0" lang="zh-CN" altLang="en-US" sz="2800" b="1"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rPr>
              <a:t>财政政策与股市涨跌的关系</a:t>
            </a:r>
            <a:endParaRPr kumimoji="0" lang="zh-CN" altLang="zh-CN" sz="2800" b="1"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endParaRPr>
          </a:p>
          <a:p>
            <a:pPr marL="742950" marR="0" lvl="1" indent="-285750" algn="l" defTabSz="914400" rtl="0" eaLnBrk="1" fontAlgn="base" latinLnBrk="0" hangingPunct="1">
              <a:lnSpc>
                <a:spcPct val="90000"/>
              </a:lnSpc>
              <a:spcBef>
                <a:spcPct val="20000"/>
              </a:spcBef>
              <a:spcAft>
                <a:spcPct val="0"/>
              </a:spcAft>
              <a:buClr>
                <a:schemeClr val="tx2"/>
              </a:buClr>
              <a:buSzPct val="50000"/>
              <a:buFont typeface="Wingdings 2" panose="05020102010507070707" pitchFamily="18" charset="2"/>
              <a:buChar char="Þ"/>
              <a:defRPr/>
            </a:pPr>
            <a:r>
              <a:rPr kumimoji="0" lang="zh-CN" altLang="zh-CN" sz="28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rPr>
              <a:t>短期财政政策与股市涨跌的关系</a:t>
            </a:r>
            <a:endParaRPr kumimoji="0" lang="en-US" altLang="zh-CN" sz="28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endParaRPr>
          </a:p>
          <a:p>
            <a:pPr marL="1143000" marR="0" lvl="2" indent="-285750" algn="l" defTabSz="914400" rtl="0" eaLnBrk="1" fontAlgn="base" latinLnBrk="0" hangingPunct="1">
              <a:lnSpc>
                <a:spcPct val="90000"/>
              </a:lnSpc>
              <a:spcBef>
                <a:spcPct val="20000"/>
              </a:spcBef>
              <a:spcAft>
                <a:spcPct val="0"/>
              </a:spcAft>
              <a:buClr>
                <a:schemeClr val="tx2"/>
              </a:buClr>
              <a:buSzPct val="50000"/>
              <a:buFont typeface="Wingdings 2" panose="05020102010507070707" pitchFamily="18" charset="2"/>
              <a:buChar char="Þ"/>
              <a:defRPr/>
            </a:pPr>
            <a:r>
              <a:rPr kumimoji="0" lang="zh-CN" altLang="en-US" sz="24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rPr>
              <a:t>短期财政政策的目标一般是促进经济稳定增长，主要是通过发挥财政政策的“相机抉择”功能，实施“松、紧” 财政政策调节宏观经济的运行，进而影响股票市场运行</a:t>
            </a:r>
            <a:r>
              <a:rPr kumimoji="0" lang="zh-CN" altLang="en-US" sz="2400" b="0" i="0" u="none" strike="noStrike" kern="1200" cap="none" spc="0" normalizeH="0" baseline="0" noProof="0" dirty="0" smtClean="0">
                <a:ln>
                  <a:noFill/>
                </a:ln>
                <a:solidFill>
                  <a:schemeClr val="tx1"/>
                </a:solidFill>
                <a:effectLst/>
                <a:uLnTx/>
                <a:uFillTx/>
                <a:latin typeface="+mn-lt"/>
                <a:ea typeface="+mn-ea"/>
                <a:cs typeface="+mn-cs"/>
              </a:rPr>
              <a:t>。</a:t>
            </a:r>
            <a:endParaRPr kumimoji="0" lang="zh-CN" altLang="zh-CN" sz="24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endParaRPr>
          </a:p>
          <a:p>
            <a:pPr marL="742950" marR="0" lvl="1" indent="-285750" algn="l" defTabSz="914400" rtl="0" eaLnBrk="1" fontAlgn="base" latinLnBrk="0" hangingPunct="1">
              <a:lnSpc>
                <a:spcPct val="90000"/>
              </a:lnSpc>
              <a:spcBef>
                <a:spcPct val="20000"/>
              </a:spcBef>
              <a:spcAft>
                <a:spcPct val="0"/>
              </a:spcAft>
              <a:buClr>
                <a:schemeClr val="tx2"/>
              </a:buClr>
              <a:buSzPct val="50000"/>
              <a:buFont typeface="Wingdings 2" panose="05020102010507070707" pitchFamily="18" charset="2"/>
              <a:buChar char="Þ"/>
              <a:defRPr/>
            </a:pPr>
            <a:r>
              <a:rPr kumimoji="0" lang="zh-CN" altLang="zh-CN" sz="28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rPr>
              <a:t>中长期财政政策与股市涨跌的关系</a:t>
            </a:r>
            <a:endParaRPr kumimoji="0" lang="en-US" altLang="zh-CN" sz="28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endParaRPr>
          </a:p>
          <a:p>
            <a:pPr marL="1143000" marR="0" lvl="2" indent="-228600" algn="l" defTabSz="914400" rtl="0" eaLnBrk="0" fontAlgn="base" latinLnBrk="0" hangingPunct="0">
              <a:lnSpc>
                <a:spcPct val="100000"/>
              </a:lnSpc>
              <a:spcBef>
                <a:spcPct val="20000"/>
              </a:spcBef>
              <a:spcAft>
                <a:spcPct val="0"/>
              </a:spcAft>
              <a:buClr>
                <a:schemeClr val="tx2"/>
              </a:buClr>
              <a:buSzPct val="50000"/>
              <a:buFont typeface="Wingdings 2" panose="05020102010507070707"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rPr>
              <a:t>中长期财政政策的目标一般是促进社会资源配置、收入公平分配，主要是通过发挥财政政策“自动稳定器”的功能，调节宏观经济运行进而影响股票市场运行的。</a:t>
            </a:r>
          </a:p>
          <a:p>
            <a:pPr marL="1143000" marR="0" lvl="2" indent="-228600" algn="l" defTabSz="914400" rtl="0" eaLnBrk="0" fontAlgn="base" latinLnBrk="0" hangingPunct="0">
              <a:lnSpc>
                <a:spcPct val="100000"/>
              </a:lnSpc>
              <a:spcBef>
                <a:spcPct val="20000"/>
              </a:spcBef>
              <a:spcAft>
                <a:spcPct val="0"/>
              </a:spcAft>
              <a:buClr>
                <a:schemeClr val="tx2"/>
              </a:buClr>
              <a:buSzPct val="50000"/>
              <a:buFont typeface="Wingdings 2" panose="05020102010507070707" pitchFamily="18" charset="2"/>
              <a:buChar char=""/>
              <a:defRPr/>
            </a:pPr>
            <a:r>
              <a:rPr kumimoji="0" lang="zh-CN" altLang="en-US" sz="24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rPr>
              <a:t>调节社会经济产业结构，引导社会投资方向的选择；中长期财政政策会对股票市场的参与主体产生长期的作用，进而影响股票市场的涨跌。</a:t>
            </a:r>
          </a:p>
          <a:p>
            <a:pPr marL="742950" marR="0" lvl="1" indent="-285750" algn="l" defTabSz="914400" rtl="0" eaLnBrk="1" fontAlgn="base" latinLnBrk="0" hangingPunct="1">
              <a:lnSpc>
                <a:spcPct val="90000"/>
              </a:lnSpc>
              <a:spcBef>
                <a:spcPct val="20000"/>
              </a:spcBef>
              <a:spcAft>
                <a:spcPct val="0"/>
              </a:spcAft>
              <a:buClr>
                <a:schemeClr val="tx2"/>
              </a:buClr>
              <a:buSzPct val="50000"/>
              <a:buFont typeface="Wingdings 2" panose="05020102010507070707" pitchFamily="18" charset="2"/>
              <a:buChar char="Þ"/>
              <a:defRPr/>
            </a:pPr>
            <a:endParaRPr kumimoji="0" lang="zh-CN" altLang="zh-CN" sz="2800" b="0" i="0" u="none" strike="noStrike" kern="1200" cap="none" spc="0" normalizeH="0" baseline="0" noProof="0" dirty="0" smtClean="0">
              <a:ln>
                <a:noFill/>
              </a:ln>
              <a:solidFill>
                <a:schemeClr val="tx1"/>
              </a:solidFill>
              <a:effectLst/>
              <a:uLnTx/>
              <a:uFillTx/>
              <a:latin typeface="华文楷体" panose="02010600040101010101" pitchFamily="2" charset="-122"/>
              <a:ea typeface="华文楷体" panose="02010600040101010101" pitchFamily="2" charset="-122"/>
              <a:cs typeface="+mn-cs"/>
            </a:endParaRPr>
          </a:p>
        </p:txBody>
      </p:sp>
      <p:sp>
        <p:nvSpPr>
          <p:cNvPr id="19460"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13</a:t>
            </a:fld>
            <a:endParaRPr lang="zh-CN" altLang="zh-CN" sz="1100" dirty="0">
              <a:solidFill>
                <a:srgbClr val="636363"/>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609600" y="381000"/>
            <a:ext cx="8069580" cy="838258"/>
          </a:xfrm>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二、国际</a:t>
            </a:r>
            <a:r>
              <a:rPr lang="zh-CN" altLang="en-US" sz="3600" dirty="0">
                <a:latin typeface="华文楷体" panose="02010600040101010101" pitchFamily="2" charset="-122"/>
                <a:ea typeface="华文楷体" panose="02010600040101010101" pitchFamily="2" charset="-122"/>
              </a:rPr>
              <a:t>宏观经济对中国股市的</a:t>
            </a:r>
            <a:r>
              <a:rPr lang="zh-CN" altLang="en-US" sz="3600" dirty="0" smtClean="0">
                <a:latin typeface="华文楷体" panose="02010600040101010101" pitchFamily="2" charset="-122"/>
                <a:ea typeface="华文楷体" panose="02010600040101010101" pitchFamily="2" charset="-122"/>
              </a:rPr>
              <a:t>影响</a:t>
            </a:r>
            <a:endParaRPr lang="zh-CN" altLang="en-US" sz="3600" dirty="0">
              <a:latin typeface="华文楷体" panose="02010600040101010101" pitchFamily="2" charset="-122"/>
              <a:ea typeface="华文楷体" panose="02010600040101010101" pitchFamily="2" charset="-122"/>
            </a:endParaRPr>
          </a:p>
        </p:txBody>
      </p:sp>
      <p:sp>
        <p:nvSpPr>
          <p:cNvPr id="24579" name="Rectangle 3"/>
          <p:cNvSpPr>
            <a:spLocks noGrp="1"/>
          </p:cNvSpPr>
          <p:nvPr>
            <p:ph idx="1"/>
          </p:nvPr>
        </p:nvSpPr>
        <p:spPr>
          <a:xfrm>
            <a:off x="152400" y="1371654"/>
            <a:ext cx="8839200" cy="5181464"/>
          </a:xfrm>
          <a:ln/>
        </p:spPr>
        <p:txBody>
          <a:bodyPr vert="horz" wrap="square" lIns="91440" tIns="45720" rIns="91440" bIns="45720" anchor="t" anchorCtr="0"/>
          <a:lstStyle/>
          <a:p>
            <a:pPr marL="0" indent="0" eaLnBrk="1" hangingPunct="1">
              <a:lnSpc>
                <a:spcPct val="90000"/>
              </a:lnSpc>
              <a:buNone/>
            </a:pPr>
            <a:r>
              <a:rPr lang="zh-CN" altLang="en-US" sz="2800" dirty="0" smtClean="0">
                <a:latin typeface="华文楷体" panose="02010600040101010101" pitchFamily="2" charset="-122"/>
                <a:ea typeface="华文楷体" panose="02010600040101010101" pitchFamily="2" charset="-122"/>
              </a:rPr>
              <a:t>（一）汇率</a:t>
            </a:r>
            <a:r>
              <a:rPr lang="zh-CN" altLang="en-US" sz="2800" dirty="0">
                <a:latin typeface="华文楷体" panose="02010600040101010101" pitchFamily="2" charset="-122"/>
                <a:ea typeface="华文楷体" panose="02010600040101010101" pitchFamily="2" charset="-122"/>
              </a:rPr>
              <a:t>和国际贸易</a:t>
            </a:r>
            <a:endParaRPr lang="en-US" altLang="zh-CN" sz="2800" b="1" dirty="0" smtClean="0">
              <a:solidFill>
                <a:schemeClr val="tx2"/>
              </a:solidFill>
              <a:latin typeface="华文楷体" panose="02010600040101010101" pitchFamily="2" charset="-122"/>
              <a:ea typeface="华文楷体" panose="02010600040101010101" pitchFamily="2" charset="-122"/>
            </a:endParaRPr>
          </a:p>
          <a:p>
            <a:pPr algn="l" eaLnBrk="1" hangingPunct="1">
              <a:lnSpc>
                <a:spcPct val="90000"/>
              </a:lnSpc>
            </a:pPr>
            <a:r>
              <a:rPr lang="zh-CN" altLang="en-US" sz="2800" b="1" dirty="0" smtClean="0">
                <a:solidFill>
                  <a:schemeClr val="tx2"/>
                </a:solidFill>
                <a:latin typeface="华文楷体" panose="02010600040101010101" pitchFamily="2" charset="-122"/>
                <a:ea typeface="华文楷体" panose="02010600040101010101" pitchFamily="2" charset="-122"/>
              </a:rPr>
              <a:t>汇率</a:t>
            </a:r>
            <a:r>
              <a:rPr lang="zh-CN" altLang="en-US" sz="2800" b="1" dirty="0">
                <a:solidFill>
                  <a:schemeClr val="tx2"/>
                </a:solidFill>
                <a:latin typeface="华文楷体" panose="02010600040101010101" pitchFamily="2" charset="-122"/>
                <a:ea typeface="华文楷体" panose="02010600040101010101" pitchFamily="2" charset="-122"/>
              </a:rPr>
              <a:t>对中国股市的影响</a:t>
            </a:r>
          </a:p>
          <a:p>
            <a:pPr eaLnBrk="1" hangingPunct="1">
              <a:buFont typeface="Wingdings" panose="05000000000000000000" pitchFamily="2" charset="2"/>
              <a:buNone/>
            </a:pPr>
            <a:r>
              <a:rPr lang="zh-CN" altLang="en-US" sz="2800" dirty="0">
                <a:solidFill>
                  <a:schemeClr val="tx2"/>
                </a:solidFill>
                <a:latin typeface="华文楷体" panose="02010600040101010101" pitchFamily="2" charset="-122"/>
                <a:ea typeface="华文楷体" panose="02010600040101010101" pitchFamily="2" charset="-122"/>
              </a:rPr>
              <a:t>汇率↑→本币↓→出口↑→出口型企业股价（债券）↑</a:t>
            </a:r>
          </a:p>
          <a:p>
            <a:pPr eaLnBrk="1" hangingPunct="1">
              <a:buFont typeface="Wingdings" panose="05000000000000000000" pitchFamily="2" charset="2"/>
              <a:buNone/>
            </a:pPr>
            <a:r>
              <a:rPr lang="zh-CN" altLang="en-US" sz="2800" dirty="0">
                <a:solidFill>
                  <a:schemeClr val="tx2"/>
                </a:solidFill>
                <a:latin typeface="华文楷体" panose="02010600040101010101" pitchFamily="2" charset="-122"/>
                <a:ea typeface="华文楷体" panose="02010600040101010101" pitchFamily="2" charset="-122"/>
              </a:rPr>
              <a:t>                     → 进口型企业股价（债券）↓ </a:t>
            </a:r>
          </a:p>
          <a:p>
            <a:pPr eaLnBrk="1" hangingPunct="1">
              <a:buFont typeface="Wingdings" panose="05000000000000000000" pitchFamily="2" charset="2"/>
              <a:buNone/>
            </a:pPr>
            <a:r>
              <a:rPr lang="zh-CN" altLang="en-US" sz="2800" dirty="0">
                <a:solidFill>
                  <a:schemeClr val="tx2"/>
                </a:solidFill>
                <a:latin typeface="华文楷体" panose="02010600040101010101" pitchFamily="2" charset="-122"/>
                <a:ea typeface="华文楷体" panose="02010600040101010101" pitchFamily="2" charset="-122"/>
              </a:rPr>
              <a:t>汇率↑→本币↓→资本外流↑→证券市场需求↓→股价（债券）↓</a:t>
            </a:r>
          </a:p>
          <a:p>
            <a:pPr eaLnBrk="1" hangingPunct="1">
              <a:buFont typeface="Wingdings" panose="05000000000000000000" pitchFamily="2" charset="2"/>
              <a:buNone/>
            </a:pPr>
            <a:r>
              <a:rPr lang="zh-CN" altLang="en-US" sz="2800" dirty="0">
                <a:solidFill>
                  <a:schemeClr val="tx2"/>
                </a:solidFill>
                <a:latin typeface="华文楷体" panose="02010600040101010101" pitchFamily="2" charset="-122"/>
                <a:ea typeface="华文楷体" panose="02010600040101010101" pitchFamily="2" charset="-122"/>
              </a:rPr>
              <a:t>汇率↑→进口商品价格↑→通货膨胀↑→抛售外汇→本币供应↓→股价（债券）↓</a:t>
            </a:r>
          </a:p>
          <a:p>
            <a:pPr algn="l" eaLnBrk="1" hangingPunct="1">
              <a:lnSpc>
                <a:spcPct val="90000"/>
              </a:lnSpc>
            </a:pPr>
            <a:r>
              <a:rPr lang="zh-CN" altLang="en-US" sz="2800" b="1" dirty="0">
                <a:latin typeface="华文楷体" panose="02010600040101010101" pitchFamily="2" charset="-122"/>
                <a:ea typeface="华文楷体" panose="02010600040101010101" pitchFamily="2" charset="-122"/>
                <a:sym typeface="+mn-ea"/>
              </a:rPr>
              <a:t>国际贸易对中国股市的影响</a:t>
            </a:r>
          </a:p>
          <a:p>
            <a:pPr marL="0" indent="0" algn="l" eaLnBrk="1" latinLnBrk="0" hangingPunct="1">
              <a:lnSpc>
                <a:spcPct val="100000"/>
              </a:lnSpc>
              <a:spcBef>
                <a:spcPts val="0"/>
              </a:spcBef>
              <a:buNone/>
            </a:pPr>
            <a:r>
              <a:rPr lang="zh-CN" altLang="en-US" sz="2800" dirty="0">
                <a:latin typeface="华文楷体" panose="02010600040101010101" pitchFamily="2" charset="-122"/>
                <a:ea typeface="华文楷体" panose="02010600040101010101" pitchFamily="2" charset="-122"/>
                <a:sym typeface="+mn-ea"/>
              </a:rPr>
              <a:t>国际经济动荡</a:t>
            </a:r>
            <a:r>
              <a:rPr lang="zh-CN" altLang="en-US" sz="2800" dirty="0">
                <a:solidFill>
                  <a:schemeClr val="tx2"/>
                </a:solidFill>
                <a:latin typeface="华文楷体" panose="02010600040101010101" pitchFamily="2" charset="-122"/>
                <a:ea typeface="华文楷体" panose="02010600040101010101" pitchFamily="2" charset="-122"/>
                <a:sym typeface="+mn-ea"/>
              </a:rPr>
              <a:t>→出口↓、外商投资↓→经济增长率↓、失业率↑→ 投资者信心↓→股价（债券）↓</a:t>
            </a:r>
            <a:endParaRPr lang="zh-CN" altLang="en-US" sz="2800" dirty="0">
              <a:solidFill>
                <a:schemeClr val="tx2"/>
              </a:solidFill>
              <a:latin typeface="华文楷体" panose="02010600040101010101" pitchFamily="2" charset="-122"/>
              <a:ea typeface="华文楷体" panose="02010600040101010101" pitchFamily="2" charset="-122"/>
            </a:endParaRPr>
          </a:p>
          <a:p>
            <a:pPr eaLnBrk="1" hangingPunct="1">
              <a:buFont typeface="Wingdings" panose="05000000000000000000" pitchFamily="2" charset="2"/>
              <a:buNone/>
            </a:pPr>
            <a:endParaRPr lang="zh-CN" altLang="en-US" sz="2800" dirty="0">
              <a:solidFill>
                <a:schemeClr val="tx2"/>
              </a:solidFill>
              <a:latin typeface="华文楷体" panose="02010600040101010101" pitchFamily="2" charset="-122"/>
              <a:ea typeface="华文楷体" panose="02010600040101010101"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ln/>
        </p:spPr>
        <p:txBody>
          <a:bodyPr vert="horz" wrap="square" lIns="91440" tIns="45720" rIns="91440" bIns="45720" anchor="ctr" anchorCtr="0"/>
          <a:lstStyle/>
          <a:p>
            <a:pPr eaLnBrk="1" hangingPunct="1"/>
            <a:r>
              <a:rPr sz="3600" dirty="0">
                <a:solidFill>
                  <a:srgbClr val="2F2F2F"/>
                </a:solidFill>
                <a:latin typeface="华文楷体" panose="02010600040101010101" pitchFamily="2" charset="-122"/>
                <a:ea typeface="华文楷体" panose="02010600040101010101" pitchFamily="2" charset="-122"/>
              </a:rPr>
              <a:t>（二）国际宏观经济对中国股市的影响</a:t>
            </a:r>
            <a:br>
              <a:rPr sz="3600" dirty="0">
                <a:solidFill>
                  <a:srgbClr val="2F2F2F"/>
                </a:solidFill>
                <a:latin typeface="华文楷体" panose="02010600040101010101" pitchFamily="2" charset="-122"/>
                <a:ea typeface="华文楷体" panose="02010600040101010101" pitchFamily="2" charset="-122"/>
              </a:rPr>
            </a:br>
            <a:r>
              <a:rPr sz="3600" dirty="0">
                <a:solidFill>
                  <a:srgbClr val="2F2F2F"/>
                </a:solidFill>
                <a:latin typeface="华文楷体" panose="02010600040101010101" pitchFamily="2" charset="-122"/>
                <a:ea typeface="华文楷体" panose="02010600040101010101" pitchFamily="2" charset="-122"/>
              </a:rPr>
              <a:t>——</a:t>
            </a:r>
            <a:r>
              <a:rPr lang="zh-CN" sz="3600" dirty="0">
                <a:solidFill>
                  <a:srgbClr val="2F2F2F"/>
                </a:solidFill>
                <a:latin typeface="华文楷体" panose="02010600040101010101" pitchFamily="2" charset="-122"/>
                <a:ea typeface="华文楷体" panose="02010600040101010101" pitchFamily="2" charset="-122"/>
              </a:rPr>
              <a:t>国际金融危机</a:t>
            </a:r>
          </a:p>
        </p:txBody>
      </p:sp>
      <p:sp>
        <p:nvSpPr>
          <p:cNvPr id="26627" name="Rectangle 3"/>
          <p:cNvSpPr>
            <a:spLocks noGrp="1"/>
          </p:cNvSpPr>
          <p:nvPr>
            <p:ph idx="1"/>
          </p:nvPr>
        </p:nvSpPr>
        <p:spPr>
          <a:ln/>
        </p:spPr>
        <p:txBody>
          <a:bodyPr vert="horz" wrap="square" lIns="91440" tIns="45720" rIns="91440" bIns="45720" anchor="t" anchorCtr="0"/>
          <a:lstStyle/>
          <a:p>
            <a:pPr eaLnBrk="1" hangingPunct="1"/>
            <a:r>
              <a:rPr lang="zh-CN" altLang="en-US" b="1" dirty="0">
                <a:latin typeface="华文楷体" panose="02010600040101010101" pitchFamily="2" charset="-122"/>
                <a:ea typeface="华文楷体" panose="02010600040101010101" pitchFamily="2" charset="-122"/>
              </a:rPr>
              <a:t>亚洲金融危机对中国股市的影响</a:t>
            </a:r>
          </a:p>
          <a:p>
            <a:pPr lvl="1" eaLnBrk="1" hangingPunct="1"/>
            <a:r>
              <a:rPr lang="zh-CN" altLang="en-US" dirty="0">
                <a:latin typeface="华文楷体" panose="02010600040101010101" pitchFamily="2" charset="-122"/>
                <a:ea typeface="华文楷体" panose="02010600040101010101" pitchFamily="2" charset="-122"/>
              </a:rPr>
              <a:t>由于我国资本和金融项目尚未开放，并采取严格的汇率管制制度，尽管出口受到影响，但贸易依存度不高，对国民经济影响较小</a:t>
            </a:r>
          </a:p>
          <a:p>
            <a:pPr lvl="1" eaLnBrk="1" hangingPunct="1"/>
            <a:r>
              <a:rPr lang="zh-CN" altLang="en-US" dirty="0">
                <a:latin typeface="华文楷体" panose="02010600040101010101" pitchFamily="2" charset="-122"/>
                <a:ea typeface="华文楷体" panose="02010600040101010101" pitchFamily="2" charset="-122"/>
              </a:rPr>
              <a:t>由于股票市场自身规模小，流动性不足，金融工具单一等体制上的缺陷，中国股票市场与境外市场的联动机制基本无效，影响较小</a:t>
            </a:r>
          </a:p>
        </p:txBody>
      </p:sp>
      <p:sp>
        <p:nvSpPr>
          <p:cNvPr id="2662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15</a:t>
            </a:fld>
            <a:endParaRPr lang="zh-CN" altLang="zh-CN" sz="1100" dirty="0">
              <a:solidFill>
                <a:srgbClr val="636363"/>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57308" y="304882"/>
            <a:ext cx="8229600" cy="944620"/>
          </a:xfrm>
          <a:ln/>
        </p:spPr>
        <p:txBody>
          <a:bodyPr vert="horz" wrap="square" lIns="91440" tIns="45720" rIns="91440" bIns="45720" anchor="ctr" anchorCtr="0"/>
          <a:lstStyle/>
          <a:p>
            <a:pPr eaLnBrk="1" hangingPunct="1"/>
            <a:r>
              <a:rPr lang="zh-CN" altLang="en-US" sz="3600" dirty="0">
                <a:latin typeface="华文楷体" panose="02010600040101010101" pitchFamily="2" charset="-122"/>
                <a:ea typeface="华文楷体" panose="02010600040101010101" pitchFamily="2" charset="-122"/>
              </a:rPr>
              <a:t>（二</a:t>
            </a:r>
            <a:r>
              <a:rPr lang="zh-CN" altLang="en-US" sz="3600" dirty="0" smtClean="0">
                <a:latin typeface="华文楷体" panose="02010600040101010101" pitchFamily="2" charset="-122"/>
                <a:ea typeface="华文楷体" panose="02010600040101010101" pitchFamily="2" charset="-122"/>
              </a:rPr>
              <a:t>）</a:t>
            </a:r>
            <a:r>
              <a:rPr lang="zh-CN" altLang="en-US" sz="3600" dirty="0" smtClean="0">
                <a:latin typeface="华文楷体" panose="02010600040101010101" pitchFamily="2" charset="-122"/>
                <a:ea typeface="华文楷体" panose="02010600040101010101" pitchFamily="2" charset="-122"/>
              </a:rPr>
              <a:t>国际</a:t>
            </a:r>
            <a:r>
              <a:rPr lang="zh-CN" altLang="en-US" sz="3600" dirty="0">
                <a:latin typeface="华文楷体" panose="02010600040101010101" pitchFamily="2" charset="-122"/>
                <a:ea typeface="华文楷体" panose="02010600040101010101" pitchFamily="2" charset="-122"/>
              </a:rPr>
              <a:t>金融危机对</a:t>
            </a:r>
            <a:r>
              <a:rPr lang="zh-CN" altLang="en-US" sz="3600" dirty="0">
                <a:latin typeface="华文楷体" panose="02010600040101010101" pitchFamily="2" charset="-122"/>
                <a:ea typeface="华文楷体" panose="02010600040101010101" pitchFamily="2" charset="-122"/>
              </a:rPr>
              <a:t>中国股市的</a:t>
            </a:r>
            <a:r>
              <a:rPr lang="zh-CN" altLang="en-US" sz="3600" dirty="0" smtClean="0">
                <a:latin typeface="华文楷体" panose="02010600040101010101" pitchFamily="2" charset="-122"/>
                <a:ea typeface="华文楷体" panose="02010600040101010101" pitchFamily="2" charset="-122"/>
              </a:rPr>
              <a:t>影响</a:t>
            </a:r>
            <a:endParaRPr lang="zh-CN" altLang="en-US" sz="3600" dirty="0">
              <a:latin typeface="华文楷体" panose="02010600040101010101" pitchFamily="2" charset="-122"/>
              <a:ea typeface="华文楷体" panose="02010600040101010101" pitchFamily="2" charset="-122"/>
            </a:endParaRPr>
          </a:p>
        </p:txBody>
      </p:sp>
      <p:sp>
        <p:nvSpPr>
          <p:cNvPr id="30723"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r>
              <a:rPr lang="zh-CN" altLang="en-US" sz="2800" dirty="0">
                <a:latin typeface="华文楷体" panose="02010600040101010101" pitchFamily="2" charset="-122"/>
                <a:ea typeface="华文楷体" panose="02010600040101010101" pitchFamily="2" charset="-122"/>
              </a:rPr>
              <a:t>美国次贷危机影响中国股市的贸易传导机制 （贸易领域的间接传导）</a:t>
            </a:r>
            <a:endParaRPr lang="en-US" altLang="zh-CN" sz="2800" dirty="0">
              <a:latin typeface="华文楷体" panose="02010600040101010101" pitchFamily="2" charset="-122"/>
              <a:ea typeface="华文楷体" panose="02010600040101010101" pitchFamily="2" charset="-122"/>
            </a:endParaRPr>
          </a:p>
        </p:txBody>
      </p:sp>
      <p:sp>
        <p:nvSpPr>
          <p:cNvPr id="3072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16</a:t>
            </a:fld>
            <a:endParaRPr lang="zh-CN" altLang="zh-CN" sz="1100" dirty="0">
              <a:solidFill>
                <a:srgbClr val="636363"/>
              </a:solidFill>
            </a:endParaRPr>
          </a:p>
        </p:txBody>
      </p:sp>
      <p:pic>
        <p:nvPicPr>
          <p:cNvPr id="30725" name="Picture 4"/>
          <p:cNvPicPr>
            <a:picLocks noChangeAspect="1"/>
          </p:cNvPicPr>
          <p:nvPr/>
        </p:nvPicPr>
        <p:blipFill>
          <a:blip r:embed="rId2"/>
          <a:stretch>
            <a:fillRect/>
          </a:stretch>
        </p:blipFill>
        <p:spPr>
          <a:xfrm>
            <a:off x="1600200" y="2743200"/>
            <a:ext cx="6252210" cy="3380740"/>
          </a:xfrm>
          <a:prstGeom prst="rect">
            <a:avLst/>
          </a:prstGeom>
          <a:noFill/>
          <a:ln w="9525">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p:cNvSpPr>
          <p:nvPr>
            <p:ph type="title"/>
          </p:nvPr>
        </p:nvSpPr>
        <p:spPr>
          <a:xfrm>
            <a:off x="457200" y="274638"/>
            <a:ext cx="8229600" cy="944620"/>
          </a:xfrm>
          <a:ln/>
        </p:spPr>
        <p:txBody>
          <a:bodyPr vert="horz" wrap="square" lIns="91440" tIns="45720" rIns="91440" bIns="45720" anchor="ctr" anchorCtr="0"/>
          <a:lstStyle/>
          <a:p>
            <a:pPr eaLnBrk="1" hangingPunct="1"/>
            <a:r>
              <a:rPr sz="3600" dirty="0">
                <a:latin typeface="华文楷体" panose="02010600040101010101" pitchFamily="2" charset="-122"/>
                <a:ea typeface="华文楷体" panose="02010600040101010101" pitchFamily="2" charset="-122"/>
              </a:rPr>
              <a:t>（二</a:t>
            </a:r>
            <a:r>
              <a:rPr sz="3600" dirty="0" smtClean="0">
                <a:latin typeface="华文楷体" panose="02010600040101010101" pitchFamily="2" charset="-122"/>
                <a:ea typeface="华文楷体" panose="02010600040101010101" pitchFamily="2" charset="-122"/>
              </a:rPr>
              <a:t>）</a:t>
            </a:r>
            <a:r>
              <a:rPr lang="zh-CN" altLang="en-US" sz="3600" dirty="0" smtClean="0">
                <a:latin typeface="华文楷体" panose="02010600040101010101" pitchFamily="2" charset="-122"/>
                <a:ea typeface="华文楷体" panose="02010600040101010101" pitchFamily="2" charset="-122"/>
              </a:rPr>
              <a:t>国际</a:t>
            </a:r>
            <a:r>
              <a:rPr lang="zh-CN" altLang="en-US" sz="3600" dirty="0">
                <a:latin typeface="华文楷体" panose="02010600040101010101" pitchFamily="2" charset="-122"/>
                <a:ea typeface="华文楷体" panose="02010600040101010101" pitchFamily="2" charset="-122"/>
              </a:rPr>
              <a:t>金融</a:t>
            </a:r>
            <a:r>
              <a:rPr lang="zh-CN" altLang="en-US" sz="3600" dirty="0" smtClean="0">
                <a:latin typeface="华文楷体" panose="02010600040101010101" pitchFamily="2" charset="-122"/>
                <a:ea typeface="华文楷体" panose="02010600040101010101" pitchFamily="2" charset="-122"/>
              </a:rPr>
              <a:t>危机</a:t>
            </a:r>
            <a:r>
              <a:rPr sz="3600" dirty="0" err="1" smtClean="0">
                <a:latin typeface="华文楷体" panose="02010600040101010101" pitchFamily="2" charset="-122"/>
                <a:ea typeface="华文楷体" panose="02010600040101010101" pitchFamily="2" charset="-122"/>
              </a:rPr>
              <a:t>对中国股市的影响</a:t>
            </a:r>
            <a:endParaRPr sz="3600" dirty="0">
              <a:latin typeface="华文楷体" panose="02010600040101010101" pitchFamily="2" charset="-122"/>
              <a:ea typeface="华文楷体" panose="02010600040101010101" pitchFamily="2" charset="-122"/>
            </a:endParaRPr>
          </a:p>
        </p:txBody>
      </p:sp>
      <p:sp>
        <p:nvSpPr>
          <p:cNvPr id="31747"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r>
              <a:rPr lang="zh-CN" altLang="en-US" sz="2800" dirty="0">
                <a:latin typeface="华文楷体" panose="02010600040101010101" pitchFamily="2" charset="-122"/>
                <a:ea typeface="华文楷体" panose="02010600040101010101" pitchFamily="2" charset="-122"/>
              </a:rPr>
              <a:t>美国次贷危机影响中国股市的资本流动传导机制 （金融领域的直接传导）</a:t>
            </a:r>
          </a:p>
        </p:txBody>
      </p:sp>
      <p:sp>
        <p:nvSpPr>
          <p:cNvPr id="3174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17</a:t>
            </a:fld>
            <a:endParaRPr lang="zh-CN" altLang="zh-CN" sz="1100" dirty="0">
              <a:solidFill>
                <a:srgbClr val="636363"/>
              </a:solidFill>
            </a:endParaRPr>
          </a:p>
        </p:txBody>
      </p:sp>
      <p:pic>
        <p:nvPicPr>
          <p:cNvPr id="31749" name="Picture 4"/>
          <p:cNvPicPr>
            <a:picLocks noChangeAspect="1"/>
          </p:cNvPicPr>
          <p:nvPr/>
        </p:nvPicPr>
        <p:blipFill>
          <a:blip r:embed="rId2"/>
          <a:stretch>
            <a:fillRect/>
          </a:stretch>
        </p:blipFill>
        <p:spPr>
          <a:xfrm>
            <a:off x="1066800" y="2590800"/>
            <a:ext cx="7539355" cy="3341370"/>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（三）境内</a:t>
            </a:r>
            <a:r>
              <a:rPr lang="zh-CN" altLang="en-US" sz="3600" dirty="0">
                <a:latin typeface="华文楷体" panose="02010600040101010101" pitchFamily="2" charset="-122"/>
                <a:ea typeface="华文楷体" panose="02010600040101010101" pitchFamily="2" charset="-122"/>
              </a:rPr>
              <a:t>外股票互通机制</a:t>
            </a:r>
          </a:p>
        </p:txBody>
      </p:sp>
      <p:sp>
        <p:nvSpPr>
          <p:cNvPr id="8195" name="Rectangle 3"/>
          <p:cNvSpPr>
            <a:spLocks noGrp="1" noChangeArrowheads="1"/>
          </p:cNvSpPr>
          <p:nvPr>
            <p:ph idx="1"/>
          </p:nvPr>
        </p:nvSpPr>
        <p:spPr>
          <a:xfrm>
            <a:off x="457200" y="1447800"/>
            <a:ext cx="8229600" cy="4838700"/>
          </a:xfrm>
        </p:spPr>
        <p:txBody>
          <a:bodyPr vert="horz" wrap="square" lIns="91440" tIns="45720" rIns="91440" bIns="45720" numCol="1" rtlCol="0" anchor="t" anchorCtr="0" compatLnSpc="1">
            <a:normAutofit/>
          </a:bodyPr>
          <a:lstStyle/>
          <a:p>
            <a:pPr marL="342900" marR="0" lvl="0" indent="-342900" algn="l" defTabSz="914400" rtl="0" eaLnBrk="1" fontAlgn="auto" latinLnBrk="0" hangingPunct="1">
              <a:lnSpc>
                <a:spcPct val="100000"/>
              </a:lnSpc>
              <a:spcBef>
                <a:spcPct val="20000"/>
              </a:spcBef>
              <a:spcAft>
                <a:spcPts val="0"/>
              </a:spcAft>
              <a:buClr>
                <a:schemeClr val="tx2"/>
              </a:buClr>
              <a:buSzPct val="50000"/>
              <a:buFont typeface="Wingdings 2" panose="05020102010507070707"/>
              <a:buChar char="ß"/>
              <a:defRPr/>
            </a:pPr>
            <a:r>
              <a:rPr kumimoji="0" lang="zh-CN" sz="32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沪港通、深港通、沪伦通</a:t>
            </a:r>
          </a:p>
          <a:p>
            <a:pPr marL="0" marR="0" lvl="0" indent="0" algn="l" defTabSz="914400" rtl="0" eaLnBrk="1" fontAlgn="auto" latinLnBrk="0" hangingPunct="1">
              <a:lnSpc>
                <a:spcPct val="100000"/>
              </a:lnSpc>
              <a:spcBef>
                <a:spcPct val="20000"/>
              </a:spcBef>
              <a:spcAft>
                <a:spcPts val="0"/>
              </a:spcAft>
              <a:buClr>
                <a:schemeClr val="tx2"/>
              </a:buClr>
              <a:buSzPct val="50000"/>
              <a:buFont typeface="Wingdings 2" panose="05020102010507070707"/>
              <a:buNone/>
              <a:defRPr/>
            </a:pPr>
            <a:endParaRPr kumimoji="0" lang="zh-CN" sz="32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endParaRPr>
          </a:p>
          <a:p>
            <a:pPr marL="342900" marR="0" lvl="0" indent="-342900" algn="l" defTabSz="914400" rtl="0" eaLnBrk="1" fontAlgn="auto" latinLnBrk="0" hangingPunct="1">
              <a:lnSpc>
                <a:spcPct val="100000"/>
              </a:lnSpc>
              <a:spcBef>
                <a:spcPct val="20000"/>
              </a:spcBef>
              <a:spcAft>
                <a:spcPts val="0"/>
              </a:spcAft>
              <a:buClr>
                <a:schemeClr val="tx2"/>
              </a:buClr>
              <a:buSzPct val="50000"/>
              <a:buFont typeface="Wingdings 2" panose="05020102010507070707"/>
              <a:buChar char="ß"/>
              <a:defRPr/>
            </a:pPr>
            <a:r>
              <a:rPr kumimoji="0" lang="zh-CN" sz="32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rPr>
              <a:t>扩展了对外的开发程度，有利于推动人民币资产的国际化，便利人民币在境内外有序流动，使得国内上市公司更受国际市场认可。</a:t>
            </a:r>
          </a:p>
          <a:p>
            <a:pPr marL="342900" marR="0" lvl="0" indent="-342900" algn="l" defTabSz="914400" rtl="0" eaLnBrk="1" fontAlgn="auto" latinLnBrk="0" hangingPunct="1">
              <a:lnSpc>
                <a:spcPct val="100000"/>
              </a:lnSpc>
              <a:spcBef>
                <a:spcPct val="20000"/>
              </a:spcBef>
              <a:spcAft>
                <a:spcPts val="0"/>
              </a:spcAft>
              <a:buClr>
                <a:schemeClr val="tx2"/>
              </a:buClr>
              <a:buSzPct val="50000"/>
              <a:buFont typeface="Wingdings 2" panose="05020102010507070707"/>
              <a:buChar char="ß"/>
              <a:defRPr/>
            </a:pPr>
            <a:endParaRPr kumimoji="0" lang="zh-CN" altLang="zh-CN" sz="3200" b="0" i="0" u="none" strike="noStrike" kern="1200" cap="none" spc="0" normalizeH="0" baseline="0" noProof="0" dirty="0">
              <a:ln>
                <a:noFill/>
              </a:ln>
              <a:solidFill>
                <a:schemeClr val="tx1"/>
              </a:solidFill>
              <a:effectLst/>
              <a:uLnTx/>
              <a:uFillTx/>
              <a:latin typeface="华文楷体" panose="02010600040101010101" pitchFamily="2" charset="-122"/>
              <a:ea typeface="华文楷体" panose="02010600040101010101" pitchFamily="2" charset="-122"/>
              <a:cs typeface="+mn-cs"/>
            </a:endParaRPr>
          </a:p>
        </p:txBody>
      </p:sp>
      <p:sp>
        <p:nvSpPr>
          <p:cNvPr id="3277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18</a:t>
            </a:fld>
            <a:endParaRPr lang="zh-CN" altLang="zh-CN" sz="1100" dirty="0">
              <a:solidFill>
                <a:srgbClr val="636363"/>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chemeClr val="tx1"/>
                </a:solidFill>
                <a:latin typeface="华文楷体" panose="02010600040101010101" pitchFamily="2" charset="-122"/>
                <a:ea typeface="华文楷体" panose="02010600040101010101" pitchFamily="2" charset="-122"/>
                <a:cs typeface="+mn-cs"/>
                <a:sym typeface="+mn-ea"/>
              </a:rPr>
              <a:t>三、中</a:t>
            </a:r>
            <a:r>
              <a:rPr lang="zh-CN" altLang="en-US" sz="3600" dirty="0">
                <a:solidFill>
                  <a:schemeClr val="tx1"/>
                </a:solidFill>
                <a:latin typeface="华文楷体" panose="02010600040101010101" pitchFamily="2" charset="-122"/>
                <a:ea typeface="华文楷体" panose="02010600040101010101" pitchFamily="2" charset="-122"/>
                <a:cs typeface="+mn-cs"/>
                <a:sym typeface="+mn-ea"/>
              </a:rPr>
              <a:t>观分析——行业分析</a:t>
            </a:r>
            <a:endParaRPr lang="zh-CN" altLang="en-US" sz="3600" dirty="0">
              <a:latin typeface="华文楷体" panose="02010600040101010101" pitchFamily="2" charset="-122"/>
              <a:ea typeface="华文楷体" panose="02010600040101010101" pitchFamily="2" charset="-122"/>
            </a:endParaRPr>
          </a:p>
        </p:txBody>
      </p:sp>
      <p:sp>
        <p:nvSpPr>
          <p:cNvPr id="35843" name="Rectangle 3"/>
          <p:cNvSpPr>
            <a:spLocks noGrp="1"/>
          </p:cNvSpPr>
          <p:nvPr>
            <p:ph idx="1"/>
          </p:nvPr>
        </p:nvSpPr>
        <p:spPr>
          <a:xfrm>
            <a:off x="457200" y="1447852"/>
            <a:ext cx="8229600" cy="4838648"/>
          </a:xfrm>
          <a:ln/>
        </p:spPr>
        <p:txBody>
          <a:bodyPr vert="horz" wrap="square" lIns="91440" tIns="45720" rIns="91440" bIns="45720" anchor="t" anchorCtr="0"/>
          <a:lstStyle/>
          <a:p>
            <a:pPr eaLnBrk="1" hangingPunct="1">
              <a:buNone/>
            </a:pPr>
            <a:r>
              <a:rPr lang="zh-CN" altLang="en-US" dirty="0" smtClean="0">
                <a:latin typeface="华文楷体" panose="02010600040101010101" pitchFamily="2" charset="-122"/>
                <a:ea typeface="华文楷体" panose="02010600040101010101" pitchFamily="2" charset="-122"/>
              </a:rPr>
              <a:t>（一）行业</a:t>
            </a:r>
            <a:r>
              <a:rPr lang="zh-CN" altLang="en-US" dirty="0">
                <a:latin typeface="华文楷体" panose="02010600040101010101" pitchFamily="2" charset="-122"/>
                <a:ea typeface="华文楷体" panose="02010600040101010101" pitchFamily="2" charset="-122"/>
              </a:rPr>
              <a:t>分类</a:t>
            </a:r>
          </a:p>
          <a:p>
            <a:pPr eaLnBrk="1" hangingPunct="1">
              <a:buNone/>
            </a:pPr>
            <a:r>
              <a:rPr lang="zh-CN" altLang="en-US" dirty="0" smtClean="0">
                <a:latin typeface="华文楷体" panose="02010600040101010101" pitchFamily="2" charset="-122"/>
                <a:ea typeface="华文楷体" panose="02010600040101010101" pitchFamily="2" charset="-122"/>
              </a:rPr>
              <a:t>（二）行业</a:t>
            </a:r>
            <a:r>
              <a:rPr lang="zh-CN" altLang="en-US" dirty="0">
                <a:latin typeface="华文楷体" panose="02010600040101010101" pitchFamily="2" charset="-122"/>
                <a:ea typeface="华文楷体" panose="02010600040101010101" pitchFamily="2" charset="-122"/>
              </a:rPr>
              <a:t>与经济周期分析</a:t>
            </a:r>
            <a:endParaRPr lang="en-US" altLang="zh-CN" dirty="0">
              <a:latin typeface="华文楷体" panose="02010600040101010101" pitchFamily="2" charset="-122"/>
              <a:ea typeface="华文楷体" panose="02010600040101010101" pitchFamily="2" charset="-122"/>
            </a:endParaRPr>
          </a:p>
          <a:p>
            <a:pPr eaLnBrk="1" hangingPunct="1">
              <a:buNone/>
            </a:pPr>
            <a:r>
              <a:rPr lang="zh-CN" altLang="en-US" dirty="0" smtClean="0">
                <a:latin typeface="华文楷体" panose="02010600040101010101" pitchFamily="2" charset="-122"/>
                <a:ea typeface="华文楷体" panose="02010600040101010101" pitchFamily="2" charset="-122"/>
              </a:rPr>
              <a:t>（三）生命周期分析</a:t>
            </a:r>
            <a:endParaRPr lang="zh-CN" altLang="en-US" dirty="0">
              <a:latin typeface="华文楷体" panose="02010600040101010101" pitchFamily="2" charset="-122"/>
              <a:ea typeface="华文楷体" panose="02010600040101010101" pitchFamily="2" charset="-122"/>
            </a:endParaRPr>
          </a:p>
          <a:p>
            <a:pPr eaLnBrk="1" hangingPunct="1">
              <a:buNone/>
            </a:pPr>
            <a:r>
              <a:rPr lang="zh-CN" altLang="en-US" dirty="0" smtClean="0">
                <a:latin typeface="华文楷体" panose="02010600040101010101" pitchFamily="2" charset="-122"/>
                <a:ea typeface="华文楷体" panose="02010600040101010101" pitchFamily="2" charset="-122"/>
              </a:rPr>
              <a:t>（四）行业</a:t>
            </a:r>
            <a:r>
              <a:rPr lang="zh-CN" altLang="en-US" dirty="0">
                <a:latin typeface="华文楷体" panose="02010600040101010101" pitchFamily="2" charset="-122"/>
                <a:ea typeface="华文楷体" panose="02010600040101010101" pitchFamily="2" charset="-122"/>
              </a:rPr>
              <a:t>的地区因素分析</a:t>
            </a:r>
            <a:endParaRPr lang="en-US" altLang="zh-CN" dirty="0">
              <a:latin typeface="华文楷体" panose="02010600040101010101" pitchFamily="2" charset="-122"/>
              <a:ea typeface="华文楷体" panose="02010600040101010101" pitchFamily="2" charset="-122"/>
            </a:endParaRPr>
          </a:p>
          <a:p>
            <a:pPr eaLnBrk="1" hangingPunct="1">
              <a:buNone/>
            </a:pPr>
            <a:r>
              <a:rPr lang="zh-CN" altLang="en-US" dirty="0" smtClean="0">
                <a:latin typeface="华文楷体" panose="02010600040101010101" pitchFamily="2" charset="-122"/>
                <a:ea typeface="华文楷体" panose="02010600040101010101" pitchFamily="2" charset="-122"/>
              </a:rPr>
              <a:t>（五）行业</a:t>
            </a:r>
            <a:r>
              <a:rPr lang="zh-CN" altLang="en-US" dirty="0">
                <a:latin typeface="华文楷体" panose="02010600040101010101" pitchFamily="2" charset="-122"/>
                <a:ea typeface="华文楷体" panose="02010600040101010101" pitchFamily="2" charset="-122"/>
              </a:rPr>
              <a:t>分析与行业配置</a:t>
            </a:r>
          </a:p>
        </p:txBody>
      </p:sp>
      <p:sp>
        <p:nvSpPr>
          <p:cNvPr id="3584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19</a:t>
            </a:fld>
            <a:endParaRPr lang="zh-CN" altLang="zh-CN" sz="1100" dirty="0">
              <a:solidFill>
                <a:srgbClr val="636363"/>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a:ln/>
        </p:spPr>
        <p:txBody>
          <a:bodyPr vert="horz" wrap="square" lIns="91440" tIns="45720" rIns="91440" bIns="45720" anchor="ctr" anchorCtr="0"/>
          <a:lstStyle/>
          <a:p>
            <a:pPr eaLnBrk="1" hangingPunct="1"/>
            <a:r>
              <a:rPr lang="zh-CN" altLang="en-US" dirty="0">
                <a:latin typeface="华文楷体" panose="02010600040101010101" pitchFamily="2" charset="-122"/>
                <a:ea typeface="华文楷体" panose="02010600040101010101" pitchFamily="2" charset="-122"/>
              </a:rPr>
              <a:t>本章学习提要 </a:t>
            </a:r>
          </a:p>
        </p:txBody>
      </p:sp>
      <p:sp>
        <p:nvSpPr>
          <p:cNvPr id="13315" name="Rectangle 3"/>
          <p:cNvSpPr>
            <a:spLocks noGrp="1"/>
          </p:cNvSpPr>
          <p:nvPr>
            <p:ph idx="1"/>
          </p:nvPr>
        </p:nvSpPr>
        <p:spPr>
          <a:xfrm>
            <a:off x="228714" y="1447800"/>
            <a:ext cx="8610374" cy="4838700"/>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股票价值与价格的影响因素</a:t>
            </a:r>
          </a:p>
          <a:p>
            <a:pPr eaLnBrk="1" hangingPunct="1"/>
            <a:r>
              <a:rPr lang="zh-CN" altLang="en-US" dirty="0">
                <a:latin typeface="华文楷体" panose="02010600040101010101" pitchFamily="2" charset="-122"/>
                <a:ea typeface="华文楷体" panose="02010600040101010101" pitchFamily="2" charset="-122"/>
              </a:rPr>
              <a:t>基本面分析法</a:t>
            </a:r>
            <a:endParaRPr lang="en-US" altLang="zh-CN" dirty="0">
              <a:latin typeface="华文楷体" panose="02010600040101010101" pitchFamily="2" charset="-122"/>
              <a:ea typeface="华文楷体" panose="02010600040101010101" pitchFamily="2" charset="-122"/>
            </a:endParaRPr>
          </a:p>
          <a:p>
            <a:pPr lvl="1" eaLnBrk="1" hangingPunct="1"/>
            <a:r>
              <a:rPr lang="zh-CN" altLang="en-US" dirty="0" smtClean="0">
                <a:latin typeface="华文楷体" panose="02010600040101010101" pitchFamily="2" charset="-122"/>
                <a:ea typeface="华文楷体" panose="02010600040101010101" pitchFamily="2" charset="-122"/>
              </a:rPr>
              <a:t>宏观</a:t>
            </a:r>
            <a:r>
              <a:rPr lang="zh-CN" altLang="en-US" dirty="0">
                <a:latin typeface="华文楷体" panose="02010600040101010101" pitchFamily="2" charset="-122"/>
                <a:ea typeface="华文楷体" panose="02010600040101010101" pitchFamily="2" charset="-122"/>
              </a:rPr>
              <a:t>层次</a:t>
            </a:r>
            <a:r>
              <a:rPr lang="zh-CN"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分析影响股市涨跌的宏观经济因素</a:t>
            </a:r>
          </a:p>
          <a:p>
            <a:pPr lvl="1" eaLnBrk="1" hangingPunct="1"/>
            <a:r>
              <a:rPr lang="zh-CN" altLang="en-US" dirty="0">
                <a:latin typeface="华文楷体" panose="02010600040101010101" pitchFamily="2" charset="-122"/>
                <a:ea typeface="华文楷体" panose="02010600040101010101" pitchFamily="2" charset="-122"/>
              </a:rPr>
              <a:t>中观层次</a:t>
            </a:r>
            <a:r>
              <a:rPr lang="zh-CN"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行业分析</a:t>
            </a:r>
          </a:p>
          <a:p>
            <a:pPr lvl="1" eaLnBrk="1" hangingPunct="1"/>
            <a:r>
              <a:rPr lang="zh-CN" altLang="en-US" dirty="0">
                <a:latin typeface="华文楷体" panose="02010600040101010101" pitchFamily="2" charset="-122"/>
                <a:ea typeface="华文楷体" panose="02010600040101010101" pitchFamily="2" charset="-122"/>
              </a:rPr>
              <a:t>微观层次</a:t>
            </a:r>
            <a:r>
              <a:rPr lang="zh-CN" altLang="zh-CN" dirty="0">
                <a:latin typeface="华文楷体" panose="02010600040101010101" pitchFamily="2" charset="-122"/>
                <a:ea typeface="华文楷体" panose="02010600040101010101" pitchFamily="2" charset="-122"/>
              </a:rPr>
              <a:t>——</a:t>
            </a:r>
            <a:r>
              <a:rPr lang="zh-CN" altLang="en-US" dirty="0">
                <a:latin typeface="华文楷体" panose="02010600040101010101" pitchFamily="2" charset="-122"/>
                <a:ea typeface="华文楷体" panose="02010600040101010101" pitchFamily="2" charset="-122"/>
              </a:rPr>
              <a:t>公司估值分析 </a:t>
            </a:r>
          </a:p>
          <a:p>
            <a:pPr eaLnBrk="1" hangingPunct="1"/>
            <a:r>
              <a:rPr lang="zh-CN" altLang="en-US" dirty="0">
                <a:latin typeface="华文楷体" panose="02010600040101010101" pitchFamily="2" charset="-122"/>
                <a:ea typeface="华文楷体" panose="02010600040101010101" pitchFamily="2" charset="-122"/>
              </a:rPr>
              <a:t>技术分析法 </a:t>
            </a:r>
          </a:p>
        </p:txBody>
      </p:sp>
      <p:sp>
        <p:nvSpPr>
          <p:cNvPr id="1331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a:t>
            </a:fld>
            <a:endParaRPr lang="zh-CN" altLang="zh-CN" sz="1100" dirty="0">
              <a:solidFill>
                <a:srgbClr val="636363"/>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（一）行业</a:t>
            </a:r>
            <a:r>
              <a:rPr lang="zh-CN" altLang="en-US" sz="3600" dirty="0">
                <a:latin typeface="华文楷体" panose="02010600040101010101" pitchFamily="2" charset="-122"/>
                <a:ea typeface="华文楷体" panose="02010600040101010101" pitchFamily="2" charset="-122"/>
              </a:rPr>
              <a:t>分类</a:t>
            </a:r>
          </a:p>
        </p:txBody>
      </p:sp>
      <p:sp>
        <p:nvSpPr>
          <p:cNvPr id="36867" name="Rectangle 3"/>
          <p:cNvSpPr>
            <a:spLocks noGrp="1"/>
          </p:cNvSpPr>
          <p:nvPr>
            <p:ph idx="1"/>
          </p:nvPr>
        </p:nvSpPr>
        <p:spPr>
          <a:xfrm>
            <a:off x="457200" y="1371600"/>
            <a:ext cx="8382000" cy="4914900"/>
          </a:xfrm>
          <a:ln/>
        </p:spPr>
        <p:txBody>
          <a:bodyPr vert="horz" wrap="square" lIns="91440" tIns="45720" rIns="91440" bIns="45720" anchor="t" anchorCtr="0"/>
          <a:lstStyle/>
          <a:p>
            <a:pPr eaLnBrk="1" hangingPunct="1">
              <a:lnSpc>
                <a:spcPct val="80000"/>
              </a:lnSpc>
            </a:pPr>
            <a:r>
              <a:rPr lang="zh-CN" altLang="en-US" dirty="0" smtClean="0">
                <a:latin typeface="华文楷体" panose="02010600040101010101" pitchFamily="2" charset="-122"/>
                <a:ea typeface="华文楷体" panose="02010600040101010101" pitchFamily="2" charset="-122"/>
              </a:rPr>
              <a:t>管理型</a:t>
            </a:r>
            <a:r>
              <a:rPr lang="zh-CN" altLang="en-US" dirty="0">
                <a:latin typeface="华文楷体" panose="02010600040101010101" pitchFamily="2" charset="-122"/>
                <a:ea typeface="华文楷体" panose="02010600040101010101" pitchFamily="2" charset="-122"/>
              </a:rPr>
              <a:t>行业分类</a:t>
            </a:r>
            <a:endParaRPr lang="en-US" altLang="zh-CN" dirty="0">
              <a:latin typeface="华文楷体" panose="02010600040101010101" pitchFamily="2" charset="-122"/>
              <a:ea typeface="华文楷体" panose="02010600040101010101" pitchFamily="2" charset="-122"/>
            </a:endParaRPr>
          </a:p>
          <a:p>
            <a:pPr lvl="1" eaLnBrk="1" hangingPunct="1">
              <a:lnSpc>
                <a:spcPct val="80000"/>
              </a:lnSpc>
            </a:pPr>
            <a:r>
              <a:rPr lang="zh-CN" altLang="zh-CN" dirty="0">
                <a:latin typeface="华文楷体" panose="02010600040101010101" pitchFamily="2" charset="-122"/>
                <a:ea typeface="华文楷体" panose="02010600040101010101" pitchFamily="2" charset="-122"/>
              </a:rPr>
              <a:t>联合国国际标准产业分类</a:t>
            </a:r>
            <a:r>
              <a:rPr lang="en-US" altLang="zh-CN" dirty="0">
                <a:latin typeface="华文楷体" panose="02010600040101010101" pitchFamily="2" charset="-122"/>
                <a:ea typeface="华文楷体" panose="02010600040101010101" pitchFamily="2" charset="-122"/>
              </a:rPr>
              <a:t>ISIC</a:t>
            </a:r>
          </a:p>
          <a:p>
            <a:pPr lvl="1" eaLnBrk="1" hangingPunct="1">
              <a:lnSpc>
                <a:spcPct val="80000"/>
              </a:lnSpc>
            </a:pPr>
            <a:r>
              <a:rPr lang="zh-CN" altLang="zh-CN" dirty="0">
                <a:latin typeface="华文楷体" panose="02010600040101010101" pitchFamily="2" charset="-122"/>
                <a:ea typeface="华文楷体" panose="02010600040101010101" pitchFamily="2" charset="-122"/>
              </a:rPr>
              <a:t>北美行业分类系统</a:t>
            </a:r>
            <a:r>
              <a:rPr lang="en-US" altLang="zh-CN" dirty="0">
                <a:latin typeface="华文楷体" panose="02010600040101010101" pitchFamily="2" charset="-122"/>
                <a:ea typeface="华文楷体" panose="02010600040101010101" pitchFamily="2" charset="-122"/>
              </a:rPr>
              <a:t>NAICS</a:t>
            </a:r>
          </a:p>
          <a:p>
            <a:pPr lvl="1" eaLnBrk="1" hangingPunct="1">
              <a:lnSpc>
                <a:spcPct val="80000"/>
              </a:lnSpc>
            </a:pPr>
            <a:r>
              <a:rPr lang="zh-CN" altLang="zh-CN" dirty="0">
                <a:latin typeface="华文楷体" panose="02010600040101010101" pitchFamily="2" charset="-122"/>
                <a:ea typeface="华文楷体" panose="02010600040101010101" pitchFamily="2" charset="-122"/>
              </a:rPr>
              <a:t>中国国家统计局国民经济行业分类标准</a:t>
            </a:r>
            <a:endParaRPr lang="en-US" altLang="zh-CN" dirty="0">
              <a:latin typeface="华文楷体" panose="02010600040101010101" pitchFamily="2" charset="-122"/>
              <a:ea typeface="华文楷体" panose="02010600040101010101" pitchFamily="2" charset="-122"/>
            </a:endParaRPr>
          </a:p>
          <a:p>
            <a:pPr lvl="1" eaLnBrk="1" hangingPunct="1">
              <a:lnSpc>
                <a:spcPct val="80000"/>
              </a:lnSpc>
            </a:pPr>
            <a:r>
              <a:rPr lang="zh-CN" altLang="zh-CN" dirty="0">
                <a:latin typeface="华文楷体" panose="02010600040101010101" pitchFamily="2" charset="-122"/>
                <a:ea typeface="华文楷体" panose="02010600040101010101" pitchFamily="2" charset="-122"/>
              </a:rPr>
              <a:t>中国证监会《上市公司行业分类指引》</a:t>
            </a:r>
            <a:endParaRPr lang="en-US" altLang="zh-CN" dirty="0">
              <a:latin typeface="华文楷体" panose="02010600040101010101" pitchFamily="2" charset="-122"/>
              <a:ea typeface="华文楷体" panose="02010600040101010101" pitchFamily="2" charset="-122"/>
            </a:endParaRPr>
          </a:p>
          <a:p>
            <a:pPr eaLnBrk="1" hangingPunct="1">
              <a:lnSpc>
                <a:spcPct val="80000"/>
              </a:lnSpc>
            </a:pPr>
            <a:r>
              <a:rPr lang="zh-CN" altLang="en-US" dirty="0">
                <a:latin typeface="华文楷体" panose="02010600040101010101" pitchFamily="2" charset="-122"/>
                <a:ea typeface="华文楷体" panose="02010600040101010101" pitchFamily="2" charset="-122"/>
              </a:rPr>
              <a:t>投资型行业分类</a:t>
            </a:r>
            <a:endParaRPr lang="en-US" altLang="zh-CN" dirty="0">
              <a:latin typeface="华文楷体" panose="02010600040101010101" pitchFamily="2" charset="-122"/>
              <a:ea typeface="华文楷体" panose="02010600040101010101" pitchFamily="2" charset="-122"/>
            </a:endParaRPr>
          </a:p>
          <a:p>
            <a:pPr lvl="1" eaLnBrk="1" hangingPunct="1">
              <a:lnSpc>
                <a:spcPct val="80000"/>
              </a:lnSpc>
            </a:pPr>
            <a:r>
              <a:rPr lang="zh-CN" altLang="zh-CN" dirty="0">
                <a:latin typeface="华文楷体" panose="02010600040101010101" pitchFamily="2" charset="-122"/>
                <a:ea typeface="华文楷体" panose="02010600040101010101" pitchFamily="2" charset="-122"/>
              </a:rPr>
              <a:t>全球行业分类标准</a:t>
            </a:r>
            <a:r>
              <a:rPr lang="en-US" altLang="zh-CN" dirty="0">
                <a:latin typeface="华文楷体" panose="02010600040101010101" pitchFamily="2" charset="-122"/>
                <a:ea typeface="华文楷体" panose="02010600040101010101" pitchFamily="2" charset="-122"/>
              </a:rPr>
              <a:t>GICS </a:t>
            </a:r>
          </a:p>
          <a:p>
            <a:pPr lvl="1" eaLnBrk="1" hangingPunct="1">
              <a:lnSpc>
                <a:spcPct val="80000"/>
              </a:lnSpc>
            </a:pPr>
            <a:r>
              <a:rPr lang="zh-CN" altLang="zh-CN" dirty="0">
                <a:latin typeface="华文楷体" panose="02010600040101010101" pitchFamily="2" charset="-122"/>
                <a:ea typeface="华文楷体" panose="02010600040101010101" pitchFamily="2" charset="-122"/>
              </a:rPr>
              <a:t>伦敦金融时报指数系列（</a:t>
            </a:r>
            <a:r>
              <a:rPr lang="en-US" altLang="zh-CN" dirty="0">
                <a:latin typeface="华文楷体" panose="02010600040101010101" pitchFamily="2" charset="-122"/>
                <a:ea typeface="华文楷体" panose="02010600040101010101" pitchFamily="2" charset="-122"/>
              </a:rPr>
              <a:t>FTSE Index</a:t>
            </a:r>
            <a:r>
              <a:rPr lang="zh-CN" altLang="zh-CN" dirty="0">
                <a:latin typeface="华文楷体" panose="02010600040101010101" pitchFamily="2" charset="-122"/>
                <a:ea typeface="华文楷体" panose="02010600040101010101" pitchFamily="2" charset="-122"/>
              </a:rPr>
              <a:t>）</a:t>
            </a:r>
            <a:endParaRPr lang="zh-CN" altLang="en-US" dirty="0">
              <a:latin typeface="华文楷体" panose="02010600040101010101" pitchFamily="2" charset="-122"/>
              <a:ea typeface="华文楷体" panose="02010600040101010101" pitchFamily="2" charset="-122"/>
            </a:endParaRPr>
          </a:p>
        </p:txBody>
      </p:sp>
      <p:sp>
        <p:nvSpPr>
          <p:cNvPr id="3686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20</a:t>
            </a:fld>
            <a:endParaRPr lang="zh-CN" altLang="zh-CN" sz="1100" dirty="0">
              <a:solidFill>
                <a:srgbClr val="636363"/>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p:cNvSpPr>
          <p:nvPr>
            <p:ph type="title"/>
          </p:nvPr>
        </p:nvSpPr>
        <p:spPr>
          <a:xfrm>
            <a:off x="762000" y="274638"/>
            <a:ext cx="7772400" cy="1143000"/>
          </a:xfrm>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（二）行业</a:t>
            </a:r>
            <a:r>
              <a:rPr lang="zh-CN" altLang="en-US" sz="3600" dirty="0">
                <a:latin typeface="华文楷体" panose="02010600040101010101" pitchFamily="2" charset="-122"/>
                <a:ea typeface="华文楷体" panose="02010600040101010101" pitchFamily="2" charset="-122"/>
              </a:rPr>
              <a:t>与经济周期分析</a:t>
            </a:r>
          </a:p>
        </p:txBody>
      </p:sp>
      <p:sp>
        <p:nvSpPr>
          <p:cNvPr id="37891" name="Rectangle 3"/>
          <p:cNvSpPr>
            <a:spLocks noGrp="1"/>
          </p:cNvSpPr>
          <p:nvPr>
            <p:ph idx="1"/>
          </p:nvPr>
        </p:nvSpPr>
        <p:spPr>
          <a:xfrm>
            <a:off x="457200" y="1447800"/>
            <a:ext cx="8382000" cy="4876800"/>
          </a:xfrm>
          <a:ln/>
        </p:spPr>
        <p:txBody>
          <a:bodyPr vert="horz" wrap="square" lIns="91440" tIns="45720" rIns="91440" bIns="45720" anchor="t" anchorCtr="0"/>
          <a:lstStyle/>
          <a:p>
            <a:pPr eaLnBrk="1" hangingPunct="1">
              <a:lnSpc>
                <a:spcPct val="80000"/>
              </a:lnSpc>
              <a:buFont typeface="Wingdings" panose="05000000000000000000" pitchFamily="2" charset="2"/>
              <a:buNone/>
            </a:pPr>
            <a:r>
              <a:rPr lang="en-US" altLang="zh-CN" sz="2800" dirty="0" smtClean="0">
                <a:latin typeface="华文楷体" panose="02010600040101010101" pitchFamily="2" charset="-122"/>
                <a:ea typeface="华文楷体" panose="02010600040101010101" pitchFamily="2" charset="-122"/>
              </a:rPr>
              <a:t>1</a:t>
            </a:r>
            <a:r>
              <a:rPr lang="zh-CN" altLang="en-US" sz="2800" dirty="0" smtClean="0">
                <a:latin typeface="华文楷体" panose="02010600040101010101" pitchFamily="2" charset="-122"/>
                <a:ea typeface="华文楷体" panose="02010600040101010101" pitchFamily="2" charset="-122"/>
              </a:rPr>
              <a:t>、增长</a:t>
            </a:r>
            <a:r>
              <a:rPr lang="zh-CN" altLang="en-US" sz="2800" dirty="0">
                <a:latin typeface="华文楷体" panose="02010600040101010101" pitchFamily="2" charset="-122"/>
                <a:ea typeface="华文楷体" panose="02010600040101010101" pitchFamily="2" charset="-122"/>
              </a:rPr>
              <a:t>型行业</a:t>
            </a:r>
          </a:p>
          <a:p>
            <a:pPr lvl="1" eaLnBrk="1" hangingPunct="1">
              <a:lnSpc>
                <a:spcPct val="80000"/>
              </a:lnSpc>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受经济周期的影响程度小，其预期赢利增长率明显高于其他行业的平均水平，不论经济是否已进入衰退时期，成长型行业都能保持一定的发展速度。 </a:t>
            </a:r>
          </a:p>
          <a:p>
            <a:pPr eaLnBrk="1" hangingPunct="1">
              <a:lnSpc>
                <a:spcPct val="80000"/>
              </a:lnSpc>
              <a:buFont typeface="Wingdings" panose="05000000000000000000" pitchFamily="2" charset="2"/>
              <a:buNone/>
            </a:pPr>
            <a:r>
              <a:rPr lang="en-US" altLang="zh-CN" sz="2800" dirty="0" smtClean="0">
                <a:latin typeface="华文楷体" panose="02010600040101010101" pitchFamily="2" charset="-122"/>
                <a:ea typeface="华文楷体" panose="02010600040101010101" pitchFamily="2" charset="-122"/>
              </a:rPr>
              <a:t>2</a:t>
            </a:r>
            <a:r>
              <a:rPr lang="zh-CN" altLang="en-US" sz="2800" dirty="0" smtClean="0">
                <a:latin typeface="华文楷体" panose="02010600040101010101" pitchFamily="2" charset="-122"/>
                <a:ea typeface="华文楷体" panose="02010600040101010101" pitchFamily="2" charset="-122"/>
              </a:rPr>
              <a:t>、防守型</a:t>
            </a:r>
            <a:r>
              <a:rPr lang="zh-CN" altLang="en-US" sz="2800" dirty="0">
                <a:latin typeface="华文楷体" panose="02010600040101010101" pitchFamily="2" charset="-122"/>
                <a:ea typeface="华文楷体" panose="02010600040101010101" pitchFamily="2" charset="-122"/>
              </a:rPr>
              <a:t>行业</a:t>
            </a:r>
          </a:p>
          <a:p>
            <a:pPr lvl="1" eaLnBrk="1" hangingPunct="1">
              <a:lnSpc>
                <a:spcPct val="80000"/>
              </a:lnSpc>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这类行业受经济周期变化的影响较小，一般保持匀速发展的状态 </a:t>
            </a:r>
          </a:p>
          <a:p>
            <a:pPr eaLnBrk="1" hangingPunct="1">
              <a:lnSpc>
                <a:spcPct val="80000"/>
              </a:lnSpc>
              <a:buFont typeface="Wingdings" panose="05000000000000000000" pitchFamily="2" charset="2"/>
              <a:buNone/>
            </a:pPr>
            <a:r>
              <a:rPr lang="en-US" altLang="zh-CN" sz="2800" dirty="0" smtClean="0">
                <a:latin typeface="华文楷体" panose="02010600040101010101" pitchFamily="2" charset="-122"/>
                <a:ea typeface="华文楷体" panose="02010600040101010101" pitchFamily="2" charset="-122"/>
              </a:rPr>
              <a:t>3</a:t>
            </a:r>
            <a:r>
              <a:rPr lang="zh-CN" altLang="en-US" sz="2800" dirty="0" smtClean="0">
                <a:latin typeface="华文楷体" panose="02010600040101010101" pitchFamily="2" charset="-122"/>
                <a:ea typeface="华文楷体" panose="02010600040101010101" pitchFamily="2" charset="-122"/>
              </a:rPr>
              <a:t>、周期</a:t>
            </a:r>
            <a:r>
              <a:rPr lang="zh-CN" altLang="en-US" sz="2800" dirty="0">
                <a:latin typeface="华文楷体" panose="02010600040101010101" pitchFamily="2" charset="-122"/>
                <a:ea typeface="华文楷体" panose="02010600040101010101" pitchFamily="2" charset="-122"/>
              </a:rPr>
              <a:t>型行业</a:t>
            </a:r>
          </a:p>
          <a:p>
            <a:pPr lvl="1" eaLnBrk="1" hangingPunct="1">
              <a:lnSpc>
                <a:spcPct val="80000"/>
              </a:lnSpc>
            </a:pPr>
            <a:r>
              <a:rPr lang="zh-CN" altLang="en-US" dirty="0">
                <a:latin typeface="华文楷体" panose="02010600040101010101" pitchFamily="2" charset="-122"/>
                <a:ea typeface="华文楷体" panose="02010600040101010101" pitchFamily="2" charset="-122"/>
              </a:rPr>
              <a:t>这类行业的业绩随着经济周期的变化而变化。它又有两种类型，一种是与经济周期同向变化的行业 ；另一种是与经济周期反向变动的行业。 </a:t>
            </a:r>
          </a:p>
        </p:txBody>
      </p:sp>
      <p:sp>
        <p:nvSpPr>
          <p:cNvPr id="3789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21</a:t>
            </a:fld>
            <a:endParaRPr lang="zh-CN" altLang="zh-CN" sz="1100" dirty="0">
              <a:solidFill>
                <a:srgbClr val="636363"/>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（三）行业</a:t>
            </a:r>
            <a:r>
              <a:rPr lang="zh-CN" altLang="en-US" sz="3600" dirty="0">
                <a:latin typeface="华文楷体" panose="02010600040101010101" pitchFamily="2" charset="-122"/>
                <a:ea typeface="华文楷体" panose="02010600040101010101" pitchFamily="2" charset="-122"/>
              </a:rPr>
              <a:t>生命周期分析</a:t>
            </a:r>
          </a:p>
        </p:txBody>
      </p:sp>
      <p:sp>
        <p:nvSpPr>
          <p:cNvPr id="38915"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1</a:t>
            </a:r>
            <a:r>
              <a:rPr lang="zh-CN" altLang="en-US" dirty="0" smtClean="0">
                <a:latin typeface="华文楷体" panose="02010600040101010101" pitchFamily="2" charset="-122"/>
                <a:ea typeface="华文楷体" panose="02010600040101010101" pitchFamily="2" charset="-122"/>
              </a:rPr>
              <a:t>、行业</a:t>
            </a:r>
            <a:r>
              <a:rPr lang="zh-CN" altLang="en-US" dirty="0">
                <a:latin typeface="华文楷体" panose="02010600040101010101" pitchFamily="2" charset="-122"/>
                <a:ea typeface="华文楷体" panose="02010600040101010101" pitchFamily="2" charset="-122"/>
              </a:rPr>
              <a:t>的生命周期</a:t>
            </a:r>
          </a:p>
          <a:p>
            <a:pPr lvl="1" eaLnBrk="1" hangingPunct="1"/>
            <a:r>
              <a:rPr lang="zh-CN" altLang="en-US" dirty="0">
                <a:latin typeface="华文楷体" panose="02010600040101010101" pitchFamily="2" charset="-122"/>
                <a:ea typeface="华文楷体" panose="02010600040101010101" pitchFamily="2" charset="-122"/>
              </a:rPr>
              <a:t>初创阶段</a:t>
            </a:r>
          </a:p>
          <a:p>
            <a:pPr lvl="1" eaLnBrk="1" hangingPunct="1"/>
            <a:r>
              <a:rPr lang="zh-CN" altLang="en-US" dirty="0">
                <a:latin typeface="华文楷体" panose="02010600040101010101" pitchFamily="2" charset="-122"/>
                <a:ea typeface="华文楷体" panose="02010600040101010101" pitchFamily="2" charset="-122"/>
              </a:rPr>
              <a:t>成长阶段</a:t>
            </a:r>
          </a:p>
          <a:p>
            <a:pPr lvl="1" eaLnBrk="1" hangingPunct="1"/>
            <a:r>
              <a:rPr lang="zh-CN" altLang="en-US" dirty="0">
                <a:latin typeface="华文楷体" panose="02010600040101010101" pitchFamily="2" charset="-122"/>
                <a:ea typeface="华文楷体" panose="02010600040101010101" pitchFamily="2" charset="-122"/>
              </a:rPr>
              <a:t>成熟阶段</a:t>
            </a:r>
          </a:p>
          <a:p>
            <a:pPr lvl="1" eaLnBrk="1" hangingPunct="1"/>
            <a:r>
              <a:rPr lang="zh-CN" altLang="en-US" dirty="0">
                <a:latin typeface="华文楷体" panose="02010600040101010101" pitchFamily="2" charset="-122"/>
                <a:ea typeface="华文楷体" panose="02010600040101010101" pitchFamily="2" charset="-122"/>
              </a:rPr>
              <a:t>衰退阶段</a:t>
            </a:r>
          </a:p>
        </p:txBody>
      </p:sp>
      <p:sp>
        <p:nvSpPr>
          <p:cNvPr id="3891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22</a:t>
            </a:fld>
            <a:endParaRPr lang="zh-CN" altLang="zh-CN" sz="1100" dirty="0">
              <a:solidFill>
                <a:srgbClr val="636363"/>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（三）</a:t>
            </a:r>
            <a:r>
              <a:rPr lang="zh-CN" altLang="zh-CN" sz="3600" dirty="0" smtClean="0">
                <a:latin typeface="华文楷体" panose="02010600040101010101" pitchFamily="2" charset="-122"/>
                <a:ea typeface="华文楷体" panose="02010600040101010101" pitchFamily="2" charset="-122"/>
              </a:rPr>
              <a:t>行业</a:t>
            </a:r>
            <a:r>
              <a:rPr lang="zh-CN" altLang="zh-CN" sz="3600" dirty="0">
                <a:latin typeface="华文楷体" panose="02010600040101010101" pitchFamily="2" charset="-122"/>
                <a:ea typeface="华文楷体" panose="02010600040101010101" pitchFamily="2" charset="-122"/>
              </a:rPr>
              <a:t>生命周期分析</a:t>
            </a:r>
            <a:endParaRPr lang="zh-CN" altLang="en-US" sz="3600" dirty="0">
              <a:latin typeface="华文楷体" panose="02010600040101010101" pitchFamily="2" charset="-122"/>
              <a:ea typeface="华文楷体" panose="02010600040101010101" pitchFamily="2" charset="-122"/>
            </a:endParaRPr>
          </a:p>
        </p:txBody>
      </p:sp>
      <p:sp>
        <p:nvSpPr>
          <p:cNvPr id="39939"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2</a:t>
            </a:r>
            <a:r>
              <a:rPr lang="zh-CN" altLang="en-US" dirty="0" smtClean="0">
                <a:latin typeface="华文楷体" panose="02010600040101010101" pitchFamily="2" charset="-122"/>
                <a:ea typeface="华文楷体" panose="02010600040101010101" pitchFamily="2" charset="-122"/>
              </a:rPr>
              <a:t>、</a:t>
            </a:r>
            <a:r>
              <a:rPr lang="zh-CN" altLang="zh-CN" b="1" dirty="0" smtClean="0">
                <a:latin typeface="华文楷体" panose="02010600040101010101" pitchFamily="2" charset="-122"/>
                <a:ea typeface="华文楷体" panose="02010600040101010101" pitchFamily="2" charset="-122"/>
              </a:rPr>
              <a:t>行业</a:t>
            </a:r>
            <a:r>
              <a:rPr lang="zh-CN" altLang="zh-CN" b="1" dirty="0">
                <a:latin typeface="华文楷体" panose="02010600040101010101" pitchFamily="2" charset="-122"/>
                <a:ea typeface="华文楷体" panose="02010600040101010101" pitchFamily="2" charset="-122"/>
              </a:rPr>
              <a:t>生命周期与股票投资</a:t>
            </a:r>
            <a:endParaRPr lang="zh-CN" altLang="en-US"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对初创阶段行业的股票投资存在着高风险、低收益或无收益的危险。</a:t>
            </a:r>
          </a:p>
          <a:p>
            <a:pPr lvl="1" eaLnBrk="1" hangingPunct="1"/>
            <a:r>
              <a:rPr lang="zh-CN" altLang="en-US" dirty="0">
                <a:latin typeface="华文楷体" panose="02010600040101010101" pitchFamily="2" charset="-122"/>
                <a:ea typeface="华文楷体" panose="02010600040101010101" pitchFamily="2" charset="-122"/>
              </a:rPr>
              <a:t>对发展阶段的行业进行的证券投资，具有高风险、高收益的特征。</a:t>
            </a:r>
          </a:p>
          <a:p>
            <a:pPr lvl="1" eaLnBrk="1" hangingPunct="1"/>
            <a:r>
              <a:rPr lang="zh-CN" altLang="en-US" dirty="0">
                <a:latin typeface="华文楷体" panose="02010600040101010101" pitchFamily="2" charset="-122"/>
                <a:ea typeface="华文楷体" panose="02010600040101010101" pitchFamily="2" charset="-122"/>
              </a:rPr>
              <a:t>对已处于成熟阶段行业的股票投资，具有低风险、低收益的特征。 </a:t>
            </a:r>
          </a:p>
          <a:p>
            <a:pPr lvl="1" eaLnBrk="1" hangingPunct="1"/>
            <a:r>
              <a:rPr lang="zh-CN" altLang="en-US" dirty="0">
                <a:latin typeface="华文楷体" panose="02010600040101010101" pitchFamily="2" charset="-122"/>
                <a:ea typeface="华文楷体" panose="02010600040101010101" pitchFamily="2" charset="-122"/>
              </a:rPr>
              <a:t>对已步入衰退期的行业进行股票投资，一般具有低收益、高风险的特征。 </a:t>
            </a:r>
          </a:p>
        </p:txBody>
      </p:sp>
      <p:sp>
        <p:nvSpPr>
          <p:cNvPr id="39940"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23</a:t>
            </a:fld>
            <a:endParaRPr lang="zh-CN" altLang="zh-CN" sz="1100" dirty="0">
              <a:solidFill>
                <a:srgbClr val="636363"/>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（四）行业</a:t>
            </a:r>
            <a:r>
              <a:rPr lang="zh-CN" altLang="en-US" sz="3600" dirty="0">
                <a:latin typeface="华文楷体" panose="02010600040101010101" pitchFamily="2" charset="-122"/>
                <a:ea typeface="华文楷体" panose="02010600040101010101" pitchFamily="2" charset="-122"/>
              </a:rPr>
              <a:t>的地区因素分析</a:t>
            </a:r>
          </a:p>
        </p:txBody>
      </p:sp>
      <p:sp>
        <p:nvSpPr>
          <p:cNvPr id="40963"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地理位置对公司的发展的影响</a:t>
            </a:r>
          </a:p>
          <a:p>
            <a:pPr eaLnBrk="1" hangingPunct="1"/>
            <a:r>
              <a:rPr lang="zh-CN" altLang="en-US" dirty="0">
                <a:latin typeface="华文楷体" panose="02010600040101010101" pitchFamily="2" charset="-122"/>
                <a:ea typeface="华文楷体" panose="02010600040101010101" pitchFamily="2" charset="-122"/>
              </a:rPr>
              <a:t>区位板块</a:t>
            </a:r>
          </a:p>
          <a:p>
            <a:pPr lvl="1" eaLnBrk="1" hangingPunct="1"/>
            <a:r>
              <a:rPr lang="zh-CN" altLang="en-US" dirty="0">
                <a:latin typeface="华文楷体" panose="02010600040101010101" pitchFamily="2" charset="-122"/>
                <a:ea typeface="华文楷体" panose="02010600040101010101" pitchFamily="2" charset="-122"/>
              </a:rPr>
              <a:t>本地股板块 </a:t>
            </a:r>
          </a:p>
          <a:p>
            <a:pPr lvl="1" eaLnBrk="1" hangingPunct="1"/>
            <a:r>
              <a:rPr lang="zh-CN" altLang="en-US" dirty="0">
                <a:latin typeface="华文楷体" panose="02010600040101010101" pitchFamily="2" charset="-122"/>
                <a:ea typeface="华文楷体" panose="02010600040101010101" pitchFamily="2" charset="-122"/>
              </a:rPr>
              <a:t>江浙板块 </a:t>
            </a:r>
          </a:p>
          <a:p>
            <a:pPr lvl="1" eaLnBrk="1" hangingPunct="1"/>
            <a:r>
              <a:rPr lang="zh-CN" altLang="en-US" dirty="0">
                <a:latin typeface="华文楷体" panose="02010600040101010101" pitchFamily="2" charset="-122"/>
                <a:ea typeface="华文楷体" panose="02010600040101010101" pitchFamily="2" charset="-122"/>
              </a:rPr>
              <a:t>西部开发板块 </a:t>
            </a:r>
          </a:p>
          <a:p>
            <a:pPr lvl="1" eaLnBrk="1" hangingPunct="1"/>
            <a:r>
              <a:rPr lang="zh-CN" altLang="en-US" dirty="0">
                <a:latin typeface="华文楷体" panose="02010600040101010101" pitchFamily="2" charset="-122"/>
                <a:ea typeface="华文楷体" panose="02010600040101010101" pitchFamily="2" charset="-122"/>
              </a:rPr>
              <a:t>东北板块 </a:t>
            </a:r>
          </a:p>
          <a:p>
            <a:pPr lvl="1" eaLnBrk="1" hangingPunct="1"/>
            <a:r>
              <a:rPr lang="zh-CN" altLang="zh-CN" dirty="0">
                <a:latin typeface="华文楷体" panose="02010600040101010101" pitchFamily="2" charset="-122"/>
                <a:ea typeface="华文楷体" panose="02010600040101010101" pitchFamily="2" charset="-122"/>
              </a:rPr>
              <a:t>……</a:t>
            </a:r>
          </a:p>
        </p:txBody>
      </p:sp>
      <p:sp>
        <p:nvSpPr>
          <p:cNvPr id="4096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24</a:t>
            </a:fld>
            <a:endParaRPr lang="zh-CN" altLang="zh-CN" sz="1100" dirty="0">
              <a:solidFill>
                <a:srgbClr val="636363"/>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（五）行业</a:t>
            </a:r>
            <a:r>
              <a:rPr lang="zh-CN" altLang="en-US" sz="3600" dirty="0">
                <a:latin typeface="华文楷体" panose="02010600040101010101" pitchFamily="2" charset="-122"/>
                <a:ea typeface="华文楷体" panose="02010600040101010101" pitchFamily="2" charset="-122"/>
              </a:rPr>
              <a:t>分析与行业配置</a:t>
            </a:r>
          </a:p>
        </p:txBody>
      </p:sp>
      <p:sp>
        <p:nvSpPr>
          <p:cNvPr id="41987"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行业投资选择必须与投资目的相结合</a:t>
            </a:r>
          </a:p>
          <a:p>
            <a:pPr eaLnBrk="1" hangingPunct="1"/>
            <a:endParaRPr lang="zh-CN" altLang="zh-CN" dirty="0">
              <a:latin typeface="华文楷体" panose="02010600040101010101" pitchFamily="2" charset="-122"/>
              <a:ea typeface="华文楷体" panose="02010600040101010101" pitchFamily="2" charset="-122"/>
            </a:endParaRPr>
          </a:p>
          <a:p>
            <a:pPr eaLnBrk="1" hangingPunct="1"/>
            <a:r>
              <a:rPr lang="zh-CN" altLang="en-US" dirty="0">
                <a:latin typeface="华文楷体" panose="02010600040101010101" pitchFamily="2" charset="-122"/>
                <a:ea typeface="华文楷体" panose="02010600040101010101" pitchFamily="2" charset="-122"/>
              </a:rPr>
              <a:t>充分考虑行业发展的历史，重视对行业发展趋势的预测</a:t>
            </a:r>
            <a:endParaRPr lang="zh-CN" altLang="zh-CN" dirty="0">
              <a:latin typeface="华文楷体" panose="02010600040101010101" pitchFamily="2" charset="-122"/>
              <a:ea typeface="华文楷体" panose="02010600040101010101" pitchFamily="2" charset="-122"/>
            </a:endParaRPr>
          </a:p>
        </p:txBody>
      </p:sp>
      <p:sp>
        <p:nvSpPr>
          <p:cNvPr id="4198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25</a:t>
            </a:fld>
            <a:endParaRPr lang="zh-CN" altLang="zh-CN" sz="1100" dirty="0">
              <a:solidFill>
                <a:srgbClr val="636363"/>
              </a:solidFil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chemeClr val="tx1"/>
                </a:solidFill>
                <a:latin typeface="华文楷体" panose="02010600040101010101" pitchFamily="2" charset="-122"/>
                <a:ea typeface="华文楷体" panose="02010600040101010101" pitchFamily="2" charset="-122"/>
                <a:cs typeface="+mn-cs"/>
                <a:sym typeface="+mn-ea"/>
              </a:rPr>
              <a:t>四、微观</a:t>
            </a:r>
            <a:r>
              <a:rPr lang="zh-CN" altLang="en-US" sz="3600" dirty="0">
                <a:solidFill>
                  <a:schemeClr val="tx1"/>
                </a:solidFill>
                <a:latin typeface="华文楷体" panose="02010600040101010101" pitchFamily="2" charset="-122"/>
                <a:ea typeface="华文楷体" panose="02010600040101010101" pitchFamily="2" charset="-122"/>
                <a:cs typeface="+mn-cs"/>
                <a:sym typeface="+mn-ea"/>
              </a:rPr>
              <a:t>分析——公司分析</a:t>
            </a:r>
            <a:endParaRPr lang="zh-CN" altLang="en-US" dirty="0">
              <a:latin typeface="华文楷体" panose="02010600040101010101" pitchFamily="2" charset="-122"/>
              <a:ea typeface="华文楷体" panose="02010600040101010101" pitchFamily="2" charset="-122"/>
            </a:endParaRPr>
          </a:p>
        </p:txBody>
      </p:sp>
      <p:sp>
        <p:nvSpPr>
          <p:cNvPr id="43011" name="Rectangle 3"/>
          <p:cNvSpPr>
            <a:spLocks noGrp="1"/>
          </p:cNvSpPr>
          <p:nvPr>
            <p:ph idx="1"/>
          </p:nvPr>
        </p:nvSpPr>
        <p:spPr>
          <a:ln/>
        </p:spPr>
        <p:txBody>
          <a:bodyPr vert="horz" wrap="square" lIns="91440" tIns="45720" rIns="91440" bIns="45720" anchor="t" anchorCtr="0"/>
          <a:lstStyle/>
          <a:p>
            <a:pPr eaLnBrk="1" hangingPunct="1">
              <a:buNone/>
            </a:pPr>
            <a:r>
              <a:rPr lang="zh-CN" altLang="en-US" dirty="0" smtClean="0">
                <a:latin typeface="华文楷体" panose="02010600040101010101" pitchFamily="2" charset="-122"/>
                <a:ea typeface="华文楷体" panose="02010600040101010101" pitchFamily="2" charset="-122"/>
              </a:rPr>
              <a:t>（一）公司</a:t>
            </a:r>
            <a:r>
              <a:rPr lang="zh-CN" altLang="en-US" dirty="0">
                <a:latin typeface="华文楷体" panose="02010600040101010101" pitchFamily="2" charset="-122"/>
                <a:ea typeface="华文楷体" panose="02010600040101010101" pitchFamily="2" charset="-122"/>
              </a:rPr>
              <a:t>基本因素分析</a:t>
            </a:r>
          </a:p>
          <a:p>
            <a:pPr eaLnBrk="1" hangingPunct="1">
              <a:buNone/>
            </a:pPr>
            <a:r>
              <a:rPr lang="zh-CN" altLang="en-US" dirty="0" smtClean="0">
                <a:latin typeface="华文楷体" panose="02010600040101010101" pitchFamily="2" charset="-122"/>
                <a:ea typeface="华文楷体" panose="02010600040101010101" pitchFamily="2" charset="-122"/>
              </a:rPr>
              <a:t>（二）公司</a:t>
            </a:r>
            <a:r>
              <a:rPr lang="zh-CN" altLang="en-US" dirty="0">
                <a:latin typeface="华文楷体" panose="02010600040101010101" pitchFamily="2" charset="-122"/>
                <a:ea typeface="华文楷体" panose="02010600040101010101" pitchFamily="2" charset="-122"/>
              </a:rPr>
              <a:t>财务报表分析</a:t>
            </a:r>
          </a:p>
          <a:p>
            <a:pPr eaLnBrk="1" hangingPunct="1">
              <a:buNone/>
            </a:pPr>
            <a:r>
              <a:rPr lang="zh-CN" altLang="en-US" dirty="0" smtClean="0">
                <a:latin typeface="华文楷体" panose="02010600040101010101" pitchFamily="2" charset="-122"/>
                <a:ea typeface="华文楷体" panose="02010600040101010101" pitchFamily="2" charset="-122"/>
              </a:rPr>
              <a:t>（三）公司</a:t>
            </a:r>
            <a:r>
              <a:rPr lang="zh-CN" altLang="en-US" dirty="0">
                <a:latin typeface="华文楷体" panose="02010600040101010101" pitchFamily="2" charset="-122"/>
                <a:ea typeface="华文楷体" panose="02010600040101010101" pitchFamily="2" charset="-122"/>
              </a:rPr>
              <a:t>估值</a:t>
            </a:r>
          </a:p>
        </p:txBody>
      </p:sp>
      <p:sp>
        <p:nvSpPr>
          <p:cNvPr id="4301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26</a:t>
            </a:fld>
            <a:endParaRPr lang="zh-CN" altLang="zh-CN" sz="1100" dirty="0">
              <a:solidFill>
                <a:srgbClr val="636363"/>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457200" y="381000"/>
            <a:ext cx="8229600" cy="1036638"/>
          </a:xfrm>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（一）公司</a:t>
            </a:r>
            <a:r>
              <a:rPr lang="zh-CN" altLang="en-US" sz="3600" dirty="0">
                <a:latin typeface="华文楷体" panose="02010600040101010101" pitchFamily="2" charset="-122"/>
                <a:ea typeface="华文楷体" panose="02010600040101010101" pitchFamily="2" charset="-122"/>
              </a:rPr>
              <a:t>基本因素分析</a:t>
            </a:r>
          </a:p>
        </p:txBody>
      </p:sp>
      <p:sp>
        <p:nvSpPr>
          <p:cNvPr id="44035" name="Rectangle 3"/>
          <p:cNvSpPr>
            <a:spLocks noGrp="1"/>
          </p:cNvSpPr>
          <p:nvPr>
            <p:ph idx="1"/>
          </p:nvPr>
        </p:nvSpPr>
        <p:spPr>
          <a:ln/>
        </p:spPr>
        <p:txBody>
          <a:bodyPr vert="horz" wrap="square" lIns="91440" tIns="45720" rIns="91440" bIns="45720" anchor="t" anchorCtr="0"/>
          <a:lstStyle/>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1</a:t>
            </a:r>
            <a:r>
              <a:rPr lang="zh-CN" altLang="en-US" dirty="0" smtClean="0">
                <a:latin typeface="华文楷体" panose="02010600040101010101" pitchFamily="2" charset="-122"/>
                <a:ea typeface="华文楷体" panose="02010600040101010101" pitchFamily="2" charset="-122"/>
              </a:rPr>
              <a:t>、公司</a:t>
            </a:r>
            <a:r>
              <a:rPr lang="zh-CN" altLang="en-US" dirty="0">
                <a:latin typeface="华文楷体" panose="02010600040101010101" pitchFamily="2" charset="-122"/>
                <a:ea typeface="华文楷体" panose="02010600040101010101" pitchFamily="2" charset="-122"/>
              </a:rPr>
              <a:t>的行业地位分析</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行业综合排名</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产品的市场占有率 </a:t>
            </a:r>
          </a:p>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2</a:t>
            </a:r>
            <a:r>
              <a:rPr lang="zh-CN" altLang="en-US" dirty="0" smtClean="0">
                <a:latin typeface="华文楷体" panose="02010600040101010101" pitchFamily="2" charset="-122"/>
                <a:ea typeface="华文楷体" panose="02010600040101010101" pitchFamily="2" charset="-122"/>
              </a:rPr>
              <a:t>、公司</a:t>
            </a:r>
            <a:r>
              <a:rPr lang="zh-CN" altLang="en-US" dirty="0">
                <a:latin typeface="华文楷体" panose="02010600040101010101" pitchFamily="2" charset="-122"/>
                <a:ea typeface="华文楷体" panose="02010600040101010101" pitchFamily="2" charset="-122"/>
              </a:rPr>
              <a:t>的产品分析</a:t>
            </a:r>
          </a:p>
          <a:p>
            <a:pPr lvl="1" eaLnBrk="1" hangingPunct="1"/>
            <a:r>
              <a:rPr lang="zh-CN" altLang="en-US" dirty="0">
                <a:latin typeface="华文楷体" panose="02010600040101010101" pitchFamily="2" charset="-122"/>
                <a:ea typeface="华文楷体" panose="02010600040101010101" pitchFamily="2" charset="-122"/>
              </a:rPr>
              <a:t>产品的比较优势</a:t>
            </a:r>
          </a:p>
          <a:p>
            <a:pPr lvl="1" eaLnBrk="1" hangingPunct="1"/>
            <a:r>
              <a:rPr lang="zh-CN" altLang="en-US" dirty="0">
                <a:latin typeface="华文楷体" panose="02010600040101010101" pitchFamily="2" charset="-122"/>
                <a:ea typeface="华文楷体" panose="02010600040101010101" pitchFamily="2" charset="-122"/>
              </a:rPr>
              <a:t>产品的市场占有情况</a:t>
            </a:r>
          </a:p>
          <a:p>
            <a:pPr lvl="1" eaLnBrk="1" hangingPunct="1"/>
            <a:r>
              <a:rPr lang="zh-CN" altLang="en-US" dirty="0">
                <a:latin typeface="华文楷体" panose="02010600040101010101" pitchFamily="2" charset="-122"/>
                <a:ea typeface="华文楷体" panose="02010600040101010101" pitchFamily="2" charset="-122"/>
              </a:rPr>
              <a:t>新产品、新技术研发能力</a:t>
            </a:r>
          </a:p>
          <a:p>
            <a:pPr lvl="1" eaLnBrk="1" hangingPunct="1"/>
            <a:r>
              <a:rPr lang="zh-CN" altLang="en-US" dirty="0">
                <a:latin typeface="华文楷体" panose="02010600040101010101" pitchFamily="2" charset="-122"/>
                <a:ea typeface="华文楷体" panose="02010600040101010101" pitchFamily="2" charset="-122"/>
              </a:rPr>
              <a:t>产品的品牌战略</a:t>
            </a:r>
          </a:p>
        </p:txBody>
      </p:sp>
      <p:sp>
        <p:nvSpPr>
          <p:cNvPr id="4403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27</a:t>
            </a:fld>
            <a:endParaRPr lang="zh-CN" altLang="zh-CN" sz="1100" dirty="0">
              <a:solidFill>
                <a:srgbClr val="636363"/>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rgbClr val="2F2F2F"/>
                </a:solidFill>
                <a:latin typeface="华文楷体" panose="02010600040101010101" pitchFamily="2" charset="-122"/>
                <a:ea typeface="华文楷体" panose="02010600040101010101" pitchFamily="2" charset="-122"/>
              </a:rPr>
              <a:t>（一）公司</a:t>
            </a:r>
            <a:r>
              <a:rPr lang="zh-CN" altLang="en-US" sz="3600" dirty="0">
                <a:solidFill>
                  <a:srgbClr val="2F2F2F"/>
                </a:solidFill>
                <a:latin typeface="华文楷体" panose="02010600040101010101" pitchFamily="2" charset="-122"/>
                <a:ea typeface="华文楷体" panose="02010600040101010101" pitchFamily="2" charset="-122"/>
              </a:rPr>
              <a:t>基本因素分析</a:t>
            </a:r>
            <a:endParaRPr lang="zh-CN" altLang="en-US" sz="3600" dirty="0">
              <a:latin typeface="华文楷体" panose="02010600040101010101" pitchFamily="2" charset="-122"/>
              <a:ea typeface="华文楷体" panose="02010600040101010101" pitchFamily="2" charset="-122"/>
            </a:endParaRPr>
          </a:p>
        </p:txBody>
      </p:sp>
      <p:sp>
        <p:nvSpPr>
          <p:cNvPr id="45059" name="Rectangle 3"/>
          <p:cNvSpPr>
            <a:spLocks noGrp="1"/>
          </p:cNvSpPr>
          <p:nvPr>
            <p:ph idx="1"/>
          </p:nvPr>
        </p:nvSpPr>
        <p:spPr>
          <a:xfrm>
            <a:off x="457200" y="1371600"/>
            <a:ext cx="8229600" cy="4914900"/>
          </a:xfrm>
          <a:ln/>
        </p:spPr>
        <p:txBody>
          <a:bodyPr vert="horz" wrap="square" lIns="91440" tIns="45720" rIns="91440" bIns="45720" anchor="t" anchorCtr="0"/>
          <a:lstStyle/>
          <a:p>
            <a:pPr eaLnBrk="1" hangingPunct="1">
              <a:lnSpc>
                <a:spcPct val="90000"/>
              </a:lnSpc>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3</a:t>
            </a:r>
            <a:r>
              <a:rPr lang="zh-CN" altLang="en-US" dirty="0" smtClean="0">
                <a:latin typeface="华文楷体" panose="02010600040101010101" pitchFamily="2" charset="-122"/>
                <a:ea typeface="华文楷体" panose="02010600040101010101" pitchFamily="2" charset="-122"/>
              </a:rPr>
              <a:t>、公司</a:t>
            </a:r>
            <a:r>
              <a:rPr lang="zh-CN" altLang="en-US" dirty="0">
                <a:latin typeface="华文楷体" panose="02010600040101010101" pitchFamily="2" charset="-122"/>
                <a:ea typeface="华文楷体" panose="02010600040101010101" pitchFamily="2" charset="-122"/>
              </a:rPr>
              <a:t>经营管理能力分析</a:t>
            </a:r>
          </a:p>
          <a:p>
            <a:pPr lvl="1" eaLnBrk="1" hangingPunct="1">
              <a:lnSpc>
                <a:spcPct val="90000"/>
              </a:lnSpc>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公司管理层素质与能力分析</a:t>
            </a:r>
          </a:p>
          <a:p>
            <a:pPr lvl="1" eaLnBrk="1" hangingPunct="1">
              <a:lnSpc>
                <a:spcPct val="90000"/>
              </a:lnSpc>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公司管理风格与经营理念分析</a:t>
            </a:r>
          </a:p>
          <a:p>
            <a:pPr lvl="1" eaLnBrk="1" hangingPunct="1">
              <a:lnSpc>
                <a:spcPct val="90000"/>
              </a:lnSpc>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公司从业人员素质与能力分析</a:t>
            </a:r>
          </a:p>
          <a:p>
            <a:pPr lvl="1" eaLnBrk="1" hangingPunct="1">
              <a:lnSpc>
                <a:spcPct val="90000"/>
              </a:lnSpc>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公司法人治理结构分析 </a:t>
            </a:r>
          </a:p>
          <a:p>
            <a:pPr eaLnBrk="1" hangingPunct="1">
              <a:lnSpc>
                <a:spcPct val="90000"/>
              </a:lnSpc>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4</a:t>
            </a:r>
            <a:r>
              <a:rPr lang="zh-CN" altLang="en-US" dirty="0" smtClean="0">
                <a:latin typeface="华文楷体" panose="02010600040101010101" pitchFamily="2" charset="-122"/>
                <a:ea typeface="华文楷体" panose="02010600040101010101" pitchFamily="2" charset="-122"/>
              </a:rPr>
              <a:t>、公司</a:t>
            </a:r>
            <a:r>
              <a:rPr lang="zh-CN" altLang="en-US" dirty="0">
                <a:latin typeface="华文楷体" panose="02010600040101010101" pitchFamily="2" charset="-122"/>
                <a:ea typeface="华文楷体" panose="02010600040101010101" pitchFamily="2" charset="-122"/>
              </a:rPr>
              <a:t>成长性分析</a:t>
            </a:r>
          </a:p>
          <a:p>
            <a:pPr lvl="1" eaLnBrk="1" hangingPunct="1">
              <a:lnSpc>
                <a:spcPct val="90000"/>
              </a:lnSpc>
            </a:pPr>
            <a:r>
              <a:rPr lang="zh-CN" altLang="en-US" dirty="0">
                <a:latin typeface="华文楷体" panose="02010600040101010101" pitchFamily="2" charset="-122"/>
                <a:ea typeface="华文楷体" panose="02010600040101010101" pitchFamily="2" charset="-122"/>
              </a:rPr>
              <a:t>公司经营战略分析</a:t>
            </a:r>
          </a:p>
          <a:p>
            <a:pPr lvl="1" eaLnBrk="1" hangingPunct="1">
              <a:lnSpc>
                <a:spcPct val="90000"/>
              </a:lnSpc>
            </a:pPr>
            <a:r>
              <a:rPr lang="zh-CN" altLang="en-US" dirty="0">
                <a:latin typeface="华文楷体" panose="02010600040101010101" pitchFamily="2" charset="-122"/>
                <a:ea typeface="华文楷体" panose="02010600040101010101" pitchFamily="2" charset="-122"/>
              </a:rPr>
              <a:t>公司扩张能力分析</a:t>
            </a:r>
          </a:p>
          <a:p>
            <a:pPr lvl="2" eaLnBrk="1" hangingPunct="1">
              <a:lnSpc>
                <a:spcPct val="90000"/>
              </a:lnSpc>
            </a:pPr>
            <a:r>
              <a:rPr lang="zh-CN" altLang="en-US" dirty="0">
                <a:latin typeface="华文楷体" panose="02010600040101010101" pitchFamily="2" charset="-122"/>
                <a:ea typeface="华文楷体" panose="02010600040101010101" pitchFamily="2" charset="-122"/>
              </a:rPr>
              <a:t>公司规模扩张的推动力</a:t>
            </a:r>
          </a:p>
          <a:p>
            <a:pPr lvl="2" eaLnBrk="1" hangingPunct="1">
              <a:lnSpc>
                <a:spcPct val="90000"/>
              </a:lnSpc>
            </a:pPr>
            <a:r>
              <a:rPr lang="zh-CN" altLang="en-US" dirty="0">
                <a:latin typeface="华文楷体" panose="02010600040101010101" pitchFamily="2" charset="-122"/>
                <a:ea typeface="华文楷体" panose="02010600040101010101" pitchFamily="2" charset="-122"/>
              </a:rPr>
              <a:t>公司规模扩张的潜力</a:t>
            </a:r>
          </a:p>
        </p:txBody>
      </p:sp>
      <p:sp>
        <p:nvSpPr>
          <p:cNvPr id="45060"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28</a:t>
            </a:fld>
            <a:endParaRPr lang="zh-CN" altLang="zh-CN" sz="1100" dirty="0">
              <a:solidFill>
                <a:srgbClr val="636363"/>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rgbClr val="2F2F2F"/>
                </a:solidFill>
                <a:latin typeface="华文楷体" panose="02010600040101010101" pitchFamily="2" charset="-122"/>
                <a:ea typeface="华文楷体" panose="02010600040101010101" pitchFamily="2" charset="-122"/>
              </a:rPr>
              <a:t>（二）公司</a:t>
            </a:r>
            <a:r>
              <a:rPr lang="zh-CN" altLang="en-US" sz="3600" dirty="0">
                <a:solidFill>
                  <a:srgbClr val="2F2F2F"/>
                </a:solidFill>
                <a:latin typeface="华文楷体" panose="02010600040101010101" pitchFamily="2" charset="-122"/>
                <a:ea typeface="华文楷体" panose="02010600040101010101" pitchFamily="2" charset="-122"/>
              </a:rPr>
              <a:t>财务报表分析</a:t>
            </a:r>
            <a:endParaRPr lang="zh-CN" altLang="en-US" sz="3600" dirty="0">
              <a:latin typeface="华文楷体" panose="02010600040101010101" pitchFamily="2" charset="-122"/>
              <a:ea typeface="华文楷体" panose="02010600040101010101" pitchFamily="2" charset="-122"/>
            </a:endParaRPr>
          </a:p>
        </p:txBody>
      </p:sp>
      <p:sp>
        <p:nvSpPr>
          <p:cNvPr id="46083" name="Rectangle 3"/>
          <p:cNvSpPr>
            <a:spLocks noGrp="1"/>
          </p:cNvSpPr>
          <p:nvPr>
            <p:ph idx="1"/>
          </p:nvPr>
        </p:nvSpPr>
        <p:spPr>
          <a:xfrm>
            <a:off x="304800" y="1447800"/>
            <a:ext cx="8382000" cy="4838700"/>
          </a:xfrm>
          <a:ln/>
        </p:spPr>
        <p:txBody>
          <a:bodyPr vert="horz" wrap="square" lIns="91440" tIns="45720" rIns="91440" bIns="45720" anchor="t" anchorCtr="0"/>
          <a:lstStyle/>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1</a:t>
            </a:r>
            <a:r>
              <a:rPr lang="zh-CN" altLang="en-US" dirty="0" smtClean="0">
                <a:latin typeface="华文楷体" panose="02010600040101010101" pitchFamily="2" charset="-122"/>
                <a:ea typeface="华文楷体" panose="02010600040101010101" pitchFamily="2" charset="-122"/>
              </a:rPr>
              <a:t>、比较</a:t>
            </a:r>
            <a:r>
              <a:rPr lang="zh-CN" altLang="en-US" dirty="0">
                <a:latin typeface="华文楷体" panose="02010600040101010101" pitchFamily="2" charset="-122"/>
                <a:ea typeface="华文楷体" panose="02010600040101010101" pitchFamily="2" charset="-122"/>
              </a:rPr>
              <a:t>分析法</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比较分析法， 是指对两个或多个有关的、可比的绝对数或相对数的数据资料进行对比发现指标之间的数量差异，以暴露矛盾、发现问题的一种最基本的分析方法。 </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实际指标与计划指标之间的比较；本期指标与前期指标的对比；本企业指标与同类企业的可比指标之间的比较。 </a:t>
            </a:r>
          </a:p>
          <a:p>
            <a:pPr eaLnBrk="1" hangingPunct="1">
              <a:buFont typeface="Wingdings 2" panose="05020102010507070707" pitchFamily="18" charset="2"/>
              <a:buChar char="ß"/>
            </a:pPr>
            <a:endParaRPr lang="zh-CN" altLang="zh-CN" dirty="0">
              <a:latin typeface="华文楷体" panose="02010600040101010101" pitchFamily="2" charset="-122"/>
              <a:ea typeface="华文楷体" panose="02010600040101010101" pitchFamily="2" charset="-122"/>
            </a:endParaRPr>
          </a:p>
        </p:txBody>
      </p:sp>
      <p:sp>
        <p:nvSpPr>
          <p:cNvPr id="4608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29</a:t>
            </a:fld>
            <a:endParaRPr lang="zh-CN" altLang="zh-CN" sz="1100" dirty="0">
              <a:solidFill>
                <a:srgbClr val="636363"/>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vert="horz" wrap="square" lIns="91440" tIns="45720" rIns="91440" bIns="45720" numCol="1" rtlCol="0" anchor="ctr" anchorCtr="0" compatLnSpc="1">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sz="3600" b="0" i="0" u="none" strike="noStrike" kern="1200" cap="none" spc="0" normalizeH="0" baseline="0" noProof="0" dirty="0">
                <a:ln>
                  <a:noFill/>
                </a:ln>
                <a:solidFill>
                  <a:schemeClr val="tx2"/>
                </a:solidFill>
                <a:effectLst/>
                <a:uLnTx/>
                <a:uFillTx/>
                <a:latin typeface="华文楷体" panose="02010600040101010101" pitchFamily="2" charset="-122"/>
                <a:ea typeface="华文楷体" panose="02010600040101010101" pitchFamily="2" charset="-122"/>
                <a:cs typeface="+mj-cs"/>
              </a:rPr>
              <a:t>第一</a:t>
            </a:r>
            <a:r>
              <a:rPr kumimoji="0" lang="zh-CN" sz="3600" b="0" i="0" u="none" strike="noStrike" kern="1200" cap="none" spc="0" normalizeH="0" baseline="0" noProof="0" dirty="0" smtClean="0">
                <a:ln>
                  <a:noFill/>
                </a:ln>
                <a:solidFill>
                  <a:schemeClr val="tx2"/>
                </a:solidFill>
                <a:effectLst/>
                <a:uLnTx/>
                <a:uFillTx/>
                <a:latin typeface="华文楷体" panose="02010600040101010101" pitchFamily="2" charset="-122"/>
                <a:ea typeface="华文楷体" panose="02010600040101010101" pitchFamily="2" charset="-122"/>
                <a:cs typeface="+mj-cs"/>
              </a:rPr>
              <a:t>节</a:t>
            </a:r>
            <a:r>
              <a:rPr kumimoji="0" lang="en-US" altLang="zh-CN" sz="3600" b="0" i="0" u="none" strike="noStrike" kern="1200" cap="none" spc="0" normalizeH="0" baseline="0" noProof="0" dirty="0" smtClean="0">
                <a:ln>
                  <a:noFill/>
                </a:ln>
                <a:solidFill>
                  <a:schemeClr val="tx2"/>
                </a:solidFill>
                <a:effectLst/>
                <a:uLnTx/>
                <a:uFillTx/>
                <a:latin typeface="华文楷体" panose="02010600040101010101" pitchFamily="2" charset="-122"/>
                <a:ea typeface="华文楷体" panose="02010600040101010101" pitchFamily="2" charset="-122"/>
                <a:cs typeface="+mj-cs"/>
              </a:rPr>
              <a:t>  </a:t>
            </a:r>
            <a:r>
              <a:rPr kumimoji="0" lang="zh-CN" altLang="en-US" sz="3600" b="0" i="0" u="none" strike="noStrike" kern="1200" cap="none" spc="0" normalizeH="0" baseline="0" noProof="0" dirty="0" smtClean="0">
                <a:ln>
                  <a:noFill/>
                </a:ln>
                <a:solidFill>
                  <a:schemeClr val="tx2"/>
                </a:solidFill>
                <a:effectLst/>
                <a:uLnTx/>
                <a:uFillTx/>
                <a:latin typeface="华文楷体" panose="02010600040101010101" pitchFamily="2" charset="-122"/>
                <a:ea typeface="华文楷体" panose="02010600040101010101" pitchFamily="2" charset="-122"/>
                <a:cs typeface="+mj-cs"/>
              </a:rPr>
              <a:t>股票价值与价格的影响因素分析</a:t>
            </a:r>
          </a:p>
        </p:txBody>
      </p:sp>
      <p:sp>
        <p:nvSpPr>
          <p:cNvPr id="15363"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buNone/>
            </a:pPr>
            <a:r>
              <a:rPr lang="zh-CN" altLang="en-US" dirty="0">
                <a:latin typeface="华文楷体" panose="02010600040101010101" pitchFamily="2" charset="-122"/>
                <a:ea typeface="华文楷体" panose="02010600040101010101" pitchFamily="2" charset="-122"/>
              </a:rPr>
              <a:t>（一）基本概念的界定</a:t>
            </a:r>
          </a:p>
          <a:p>
            <a:pPr eaLnBrk="1" hangingPunct="1">
              <a:buNone/>
            </a:pPr>
            <a:r>
              <a:rPr lang="zh-CN" altLang="en-US" dirty="0">
                <a:latin typeface="华文楷体" panose="02010600040101010101" pitchFamily="2" charset="-122"/>
                <a:ea typeface="华文楷体" panose="02010600040101010101" pitchFamily="2" charset="-122"/>
              </a:rPr>
              <a:t>（二）影响股票价值的客观基本面因素</a:t>
            </a:r>
          </a:p>
          <a:p>
            <a:pPr eaLnBrk="1" hangingPunct="1">
              <a:buNone/>
            </a:pPr>
            <a:r>
              <a:rPr lang="zh-CN" altLang="en-US" dirty="0">
                <a:latin typeface="华文楷体" panose="02010600040101010101" pitchFamily="2" charset="-122"/>
                <a:ea typeface="华文楷体" panose="02010600040101010101" pitchFamily="2" charset="-122"/>
              </a:rPr>
              <a:t>（三）影响股票价格的心理预期因素</a:t>
            </a:r>
          </a:p>
          <a:p>
            <a:pPr eaLnBrk="1" hangingPunct="1">
              <a:buNone/>
            </a:pPr>
            <a:endParaRPr lang="zh-CN" altLang="en-US" dirty="0">
              <a:latin typeface="华文楷体" panose="02010600040101010101" pitchFamily="2" charset="-122"/>
              <a:ea typeface="华文楷体" panose="02010600040101010101" pitchFamily="2" charset="-122"/>
            </a:endParaRPr>
          </a:p>
        </p:txBody>
      </p:sp>
      <p:sp>
        <p:nvSpPr>
          <p:cNvPr id="1536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a:t>
            </a:fld>
            <a:endParaRPr lang="zh-CN" altLang="zh-CN" sz="1100" dirty="0">
              <a:solidFill>
                <a:srgbClr val="636363"/>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rgbClr val="2F2F2F"/>
                </a:solidFill>
                <a:latin typeface="华文楷体" panose="02010600040101010101" pitchFamily="2" charset="-122"/>
                <a:ea typeface="华文楷体" panose="02010600040101010101" pitchFamily="2" charset="-122"/>
              </a:rPr>
              <a:t>（二）公司</a:t>
            </a:r>
            <a:r>
              <a:rPr lang="zh-CN" altLang="en-US" sz="3600" dirty="0">
                <a:solidFill>
                  <a:srgbClr val="2F2F2F"/>
                </a:solidFill>
                <a:latin typeface="华文楷体" panose="02010600040101010101" pitchFamily="2" charset="-122"/>
                <a:ea typeface="华文楷体" panose="02010600040101010101" pitchFamily="2" charset="-122"/>
              </a:rPr>
              <a:t>财务报表分析</a:t>
            </a:r>
            <a:endParaRPr lang="zh-CN" altLang="en-US" sz="3600" dirty="0">
              <a:latin typeface="华文楷体" panose="02010600040101010101" pitchFamily="2" charset="-122"/>
              <a:ea typeface="华文楷体" panose="02010600040101010101" pitchFamily="2" charset="-122"/>
            </a:endParaRPr>
          </a:p>
        </p:txBody>
      </p:sp>
      <p:sp>
        <p:nvSpPr>
          <p:cNvPr id="47107"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2</a:t>
            </a:r>
            <a:r>
              <a:rPr lang="zh-CN" altLang="en-US" dirty="0" smtClean="0">
                <a:latin typeface="华文楷体" panose="02010600040101010101" pitchFamily="2" charset="-122"/>
                <a:ea typeface="华文楷体" panose="02010600040101010101" pitchFamily="2" charset="-122"/>
              </a:rPr>
              <a:t>、结构分析</a:t>
            </a:r>
            <a:r>
              <a:rPr lang="zh-CN" altLang="en-US" dirty="0">
                <a:latin typeface="华文楷体" panose="02010600040101010101" pitchFamily="2" charset="-122"/>
                <a:ea typeface="华文楷体" panose="02010600040101010101" pitchFamily="2" charset="-122"/>
              </a:rPr>
              <a:t>法</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结构分析法，是指分析企业某项经济指标的局部与总体之间的关系 。 </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在财务报表分析中，一般选择某些关键项目，比如资产、营业收入作为总体，计算其子项目在总体中所占的比率，然后采取比较分析法进行纵向或者横向对比分析。 </a:t>
            </a:r>
          </a:p>
          <a:p>
            <a:pPr eaLnBrk="1" hangingPunct="1">
              <a:buFont typeface="Wingdings 2" panose="05020102010507070707" pitchFamily="18" charset="2"/>
              <a:buChar char="ß"/>
            </a:pPr>
            <a:endParaRPr lang="zh-CN" altLang="zh-CN" dirty="0">
              <a:latin typeface="华文楷体" panose="02010600040101010101" pitchFamily="2" charset="-122"/>
              <a:ea typeface="华文楷体" panose="02010600040101010101" pitchFamily="2" charset="-122"/>
            </a:endParaRPr>
          </a:p>
        </p:txBody>
      </p:sp>
      <p:sp>
        <p:nvSpPr>
          <p:cNvPr id="4710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30</a:t>
            </a:fld>
            <a:endParaRPr lang="zh-CN" altLang="zh-CN" sz="1100" dirty="0">
              <a:solidFill>
                <a:srgbClr val="636363"/>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rgbClr val="2F2F2F"/>
                </a:solidFill>
                <a:latin typeface="华文楷体" panose="02010600040101010101" pitchFamily="2" charset="-122"/>
                <a:ea typeface="华文楷体" panose="02010600040101010101" pitchFamily="2" charset="-122"/>
              </a:rPr>
              <a:t>（二</a:t>
            </a:r>
            <a:r>
              <a:rPr lang="zh-CN" altLang="en-US" sz="3600" dirty="0">
                <a:solidFill>
                  <a:srgbClr val="2F2F2F"/>
                </a:solidFill>
                <a:latin typeface="华文楷体" panose="02010600040101010101" pitchFamily="2" charset="-122"/>
                <a:ea typeface="华文楷体" panose="02010600040101010101" pitchFamily="2" charset="-122"/>
              </a:rPr>
              <a:t>）</a:t>
            </a:r>
            <a:r>
              <a:rPr lang="zh-CN" altLang="en-US" sz="3600" dirty="0" smtClean="0">
                <a:solidFill>
                  <a:srgbClr val="2F2F2F"/>
                </a:solidFill>
                <a:latin typeface="华文楷体" panose="02010600040101010101" pitchFamily="2" charset="-122"/>
                <a:ea typeface="华文楷体" panose="02010600040101010101" pitchFamily="2" charset="-122"/>
              </a:rPr>
              <a:t>公司</a:t>
            </a:r>
            <a:r>
              <a:rPr lang="zh-CN" altLang="en-US" sz="3600" dirty="0">
                <a:solidFill>
                  <a:srgbClr val="2F2F2F"/>
                </a:solidFill>
                <a:latin typeface="华文楷体" panose="02010600040101010101" pitchFamily="2" charset="-122"/>
                <a:ea typeface="华文楷体" panose="02010600040101010101" pitchFamily="2" charset="-122"/>
              </a:rPr>
              <a:t>财务报表分析</a:t>
            </a:r>
            <a:endParaRPr lang="zh-CN" altLang="en-US" sz="3600" dirty="0">
              <a:latin typeface="华文楷体" panose="02010600040101010101" pitchFamily="2" charset="-122"/>
              <a:ea typeface="华文楷体" panose="02010600040101010101" pitchFamily="2" charset="-122"/>
            </a:endParaRPr>
          </a:p>
        </p:txBody>
      </p:sp>
      <p:sp>
        <p:nvSpPr>
          <p:cNvPr id="48131"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3</a:t>
            </a:r>
            <a:r>
              <a:rPr lang="zh-CN" altLang="en-US" dirty="0" smtClean="0">
                <a:latin typeface="华文楷体" panose="02010600040101010101" pitchFamily="2" charset="-122"/>
                <a:ea typeface="华文楷体" panose="02010600040101010101" pitchFamily="2" charset="-122"/>
              </a:rPr>
              <a:t>、趋势分析</a:t>
            </a:r>
            <a:r>
              <a:rPr lang="zh-CN" altLang="en-US" dirty="0">
                <a:latin typeface="华文楷体" panose="02010600040101010101" pitchFamily="2" charset="-122"/>
                <a:ea typeface="华文楷体" panose="02010600040101010101" pitchFamily="2" charset="-122"/>
              </a:rPr>
              <a:t>法</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趋势分析法，是指将公司连续两期或多期报表合并在一起，编制比较财务报表，对某些指标在不同时期的增减变化方向及幅度作出分析，以揭示该指标的发展变化趋势。 </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趋势分析法一般采取两种计算方式：定基比率和发展比率(环比)。 </a:t>
            </a:r>
          </a:p>
          <a:p>
            <a:pPr eaLnBrk="1" hangingPunct="1">
              <a:buFont typeface="Wingdings 2" panose="05020102010507070707" pitchFamily="18" charset="2"/>
              <a:buChar char="ß"/>
            </a:pPr>
            <a:endParaRPr lang="zh-CN" altLang="en-US" dirty="0">
              <a:latin typeface="华文楷体" panose="02010600040101010101" pitchFamily="2" charset="-122"/>
              <a:ea typeface="华文楷体" panose="02010600040101010101" pitchFamily="2" charset="-122"/>
            </a:endParaRPr>
          </a:p>
        </p:txBody>
      </p:sp>
      <p:sp>
        <p:nvSpPr>
          <p:cNvPr id="4813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31</a:t>
            </a:fld>
            <a:endParaRPr lang="zh-CN" altLang="zh-CN" sz="1100" dirty="0">
              <a:solidFill>
                <a:srgbClr val="636363"/>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rgbClr val="2F2F2F"/>
                </a:solidFill>
                <a:latin typeface="华文楷体" panose="02010600040101010101" pitchFamily="2" charset="-122"/>
                <a:ea typeface="华文楷体" panose="02010600040101010101" pitchFamily="2" charset="-122"/>
              </a:rPr>
              <a:t>（二）公司</a:t>
            </a:r>
            <a:r>
              <a:rPr lang="zh-CN" altLang="en-US" sz="3600" dirty="0">
                <a:solidFill>
                  <a:srgbClr val="2F2F2F"/>
                </a:solidFill>
                <a:latin typeface="华文楷体" panose="02010600040101010101" pitchFamily="2" charset="-122"/>
                <a:ea typeface="华文楷体" panose="02010600040101010101" pitchFamily="2" charset="-122"/>
              </a:rPr>
              <a:t>财务报表分析</a:t>
            </a:r>
            <a:endParaRPr lang="zh-CN" altLang="en-US" sz="3600" dirty="0">
              <a:latin typeface="华文楷体" panose="02010600040101010101" pitchFamily="2" charset="-122"/>
              <a:ea typeface="华文楷体" panose="02010600040101010101" pitchFamily="2" charset="-122"/>
            </a:endParaRPr>
          </a:p>
        </p:txBody>
      </p:sp>
      <p:sp>
        <p:nvSpPr>
          <p:cNvPr id="49155" name="Rectangle 3"/>
          <p:cNvSpPr>
            <a:spLocks noGrp="1"/>
          </p:cNvSpPr>
          <p:nvPr>
            <p:ph idx="1"/>
          </p:nvPr>
        </p:nvSpPr>
        <p:spPr>
          <a:xfrm>
            <a:off x="457200" y="1447800"/>
            <a:ext cx="8229600" cy="5105400"/>
          </a:xfrm>
          <a:ln/>
        </p:spPr>
        <p:txBody>
          <a:bodyPr vert="horz" wrap="square" lIns="91440" tIns="45720" rIns="91440" bIns="45720" anchor="t" anchorCtr="0"/>
          <a:lstStyle/>
          <a:p>
            <a:pPr eaLnBrk="1" hangingPunct="1">
              <a:lnSpc>
                <a:spcPct val="80000"/>
              </a:lnSpc>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4</a:t>
            </a:r>
            <a:r>
              <a:rPr lang="zh-CN" altLang="en-US" dirty="0" smtClean="0">
                <a:latin typeface="华文楷体" panose="02010600040101010101" pitchFamily="2" charset="-122"/>
                <a:ea typeface="华文楷体" panose="02010600040101010101" pitchFamily="2" charset="-122"/>
              </a:rPr>
              <a:t>、比率</a:t>
            </a:r>
            <a:r>
              <a:rPr lang="zh-CN" altLang="en-US" dirty="0">
                <a:latin typeface="华文楷体" panose="02010600040101010101" pitchFamily="2" charset="-122"/>
                <a:ea typeface="华文楷体" panose="02010600040101010101" pitchFamily="2" charset="-122"/>
              </a:rPr>
              <a:t>分析法</a:t>
            </a:r>
          </a:p>
          <a:p>
            <a:pPr lvl="1" eaLnBrk="1" hangingPunct="1">
              <a:lnSpc>
                <a:spcPct val="80000"/>
              </a:lnSpc>
            </a:pPr>
            <a:r>
              <a:rPr lang="zh-CN" altLang="en-US" dirty="0">
                <a:latin typeface="华文楷体" panose="02010600040101010101" pitchFamily="2" charset="-122"/>
                <a:ea typeface="华文楷体" panose="02010600040101010101" pitchFamily="2" charset="-122"/>
              </a:rPr>
              <a:t>比率分析法，是指计算两个指标间的相对数来说明其间的相互关系的一种方法。比率分析法可以将分析对比的数值变成相对数进行比较，而且可以将一些不可比的指标转为为可比指标。</a:t>
            </a:r>
            <a:endParaRPr lang="en-US" altLang="zh-CN" dirty="0">
              <a:latin typeface="华文楷体" panose="02010600040101010101" pitchFamily="2" charset="-122"/>
              <a:ea typeface="华文楷体" panose="02010600040101010101" pitchFamily="2" charset="-122"/>
            </a:endParaRPr>
          </a:p>
          <a:p>
            <a:pPr lvl="1" eaLnBrk="1" hangingPunct="1">
              <a:lnSpc>
                <a:spcPct val="80000"/>
              </a:lnSpc>
              <a:buNone/>
            </a:pPr>
            <a:endParaRPr lang="en-US" altLang="zh-CN" dirty="0">
              <a:latin typeface="华文楷体" panose="02010600040101010101" pitchFamily="2" charset="-122"/>
              <a:ea typeface="华文楷体" panose="02010600040101010101" pitchFamily="2" charset="-122"/>
            </a:endParaRPr>
          </a:p>
          <a:p>
            <a:pPr lvl="1" eaLnBrk="1" hangingPunct="1">
              <a:lnSpc>
                <a:spcPct val="80000"/>
              </a:lnSpc>
            </a:pPr>
            <a:r>
              <a:rPr lang="zh-CN" altLang="en-US" dirty="0">
                <a:latin typeface="华文楷体" panose="02010600040101010101" pitchFamily="2" charset="-122"/>
                <a:ea typeface="华文楷体" panose="02010600040101010101" pitchFamily="2" charset="-122"/>
              </a:rPr>
              <a:t>比率分析法可以有以下几种形式：相关比率、构成比率以及动态比率。 </a:t>
            </a:r>
            <a:endParaRPr lang="zh-CN" altLang="en-US" sz="2000" dirty="0">
              <a:latin typeface="华文楷体" panose="02010600040101010101" pitchFamily="2" charset="-122"/>
              <a:ea typeface="华文楷体" panose="02010600040101010101" pitchFamily="2" charset="-122"/>
            </a:endParaRPr>
          </a:p>
          <a:p>
            <a:pPr eaLnBrk="1" hangingPunct="1">
              <a:lnSpc>
                <a:spcPct val="80000"/>
              </a:lnSpc>
            </a:pPr>
            <a:endParaRPr lang="zh-CN" altLang="zh-CN" sz="2100" dirty="0">
              <a:latin typeface="华文楷体" panose="02010600040101010101" pitchFamily="2" charset="-122"/>
              <a:ea typeface="华文楷体" panose="02010600040101010101" pitchFamily="2" charset="-122"/>
            </a:endParaRPr>
          </a:p>
        </p:txBody>
      </p:sp>
      <p:sp>
        <p:nvSpPr>
          <p:cNvPr id="4915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32</a:t>
            </a:fld>
            <a:endParaRPr lang="zh-CN" altLang="zh-CN" sz="1100" dirty="0">
              <a:solidFill>
                <a:srgbClr val="636363"/>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solidFill>
                  <a:srgbClr val="2F2F2F"/>
                </a:solidFill>
                <a:latin typeface="华文楷体" panose="02010600040101010101" pitchFamily="2" charset="-122"/>
                <a:ea typeface="华文楷体" panose="02010600040101010101" pitchFamily="2" charset="-122"/>
              </a:rPr>
              <a:t>（二）公司</a:t>
            </a:r>
            <a:r>
              <a:rPr lang="zh-CN" altLang="en-US" sz="3600" dirty="0">
                <a:solidFill>
                  <a:srgbClr val="2F2F2F"/>
                </a:solidFill>
                <a:latin typeface="华文楷体" panose="02010600040101010101" pitchFamily="2" charset="-122"/>
                <a:ea typeface="华文楷体" panose="02010600040101010101" pitchFamily="2" charset="-122"/>
              </a:rPr>
              <a:t>财务报表分析</a:t>
            </a:r>
            <a:endParaRPr lang="zh-CN" altLang="en-US" sz="3600" dirty="0">
              <a:latin typeface="华文楷体" panose="02010600040101010101" pitchFamily="2" charset="-122"/>
              <a:ea typeface="华文楷体" panose="02010600040101010101" pitchFamily="2" charset="-122"/>
            </a:endParaRPr>
          </a:p>
        </p:txBody>
      </p:sp>
      <p:sp>
        <p:nvSpPr>
          <p:cNvPr id="52227" name="Rectangle 3"/>
          <p:cNvSpPr>
            <a:spLocks noGrp="1"/>
          </p:cNvSpPr>
          <p:nvPr>
            <p:ph idx="1"/>
          </p:nvPr>
        </p:nvSpPr>
        <p:spPr>
          <a:xfrm>
            <a:off x="304800" y="1447800"/>
            <a:ext cx="8458200" cy="4838700"/>
          </a:xfrm>
          <a:ln/>
        </p:spPr>
        <p:txBody>
          <a:bodyPr vert="horz" wrap="square" lIns="91440" tIns="45720" rIns="91440" bIns="45720" anchor="t" anchorCtr="0"/>
          <a:lstStyle/>
          <a:p>
            <a:pPr eaLnBrk="1" hangingPunct="1">
              <a:buFont typeface="Wingdings" panose="05000000000000000000" pitchFamily="2" charset="2"/>
              <a:buNone/>
            </a:pPr>
            <a:r>
              <a:rPr lang="en-US" altLang="zh-CN" dirty="0" smtClean="0">
                <a:latin typeface="华文楷体" panose="02010600040101010101" pitchFamily="2" charset="-122"/>
                <a:ea typeface="华文楷体" panose="02010600040101010101" pitchFamily="2" charset="-122"/>
              </a:rPr>
              <a:t>5</a:t>
            </a:r>
            <a:r>
              <a:rPr lang="zh-CN" altLang="en-US" dirty="0" smtClean="0">
                <a:latin typeface="华文楷体" panose="02010600040101010101" pitchFamily="2" charset="-122"/>
                <a:ea typeface="华文楷体" panose="02010600040101010101" pitchFamily="2" charset="-122"/>
              </a:rPr>
              <a:t>、综合</a:t>
            </a:r>
            <a:r>
              <a:rPr lang="zh-CN" altLang="en-US" dirty="0">
                <a:latin typeface="华文楷体" panose="02010600040101010101" pitchFamily="2" charset="-122"/>
                <a:ea typeface="华文楷体" panose="02010600040101010101" pitchFamily="2" charset="-122"/>
              </a:rPr>
              <a:t>分析法</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综合分析方法，是指将所有有关指标按其内在联系结合起来，通过计算衡量相关指标影响程度的大小。 </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综合分析方法主要有二个分析方法：杜邦财务分析体系和沃尔比重评分法。 </a:t>
            </a:r>
          </a:p>
          <a:p>
            <a:pPr eaLnBrk="1" hangingPunct="1">
              <a:buFont typeface="Wingdings 2" panose="05020102010507070707" pitchFamily="18" charset="2"/>
              <a:buChar char="ß"/>
            </a:pPr>
            <a:endParaRPr lang="zh-CN" altLang="zh-CN" dirty="0">
              <a:latin typeface="华文楷体" panose="02010600040101010101" pitchFamily="2" charset="-122"/>
              <a:ea typeface="华文楷体" panose="02010600040101010101" pitchFamily="2" charset="-122"/>
            </a:endParaRPr>
          </a:p>
        </p:txBody>
      </p:sp>
      <p:sp>
        <p:nvSpPr>
          <p:cNvPr id="5222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33</a:t>
            </a:fld>
            <a:endParaRPr lang="zh-CN" altLang="zh-CN" sz="1100" dirty="0">
              <a:solidFill>
                <a:srgbClr val="636363"/>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p:cNvSpPr>
          <p:nvPr>
            <p:ph type="title"/>
          </p:nvPr>
        </p:nvSpPr>
        <p:spPr/>
        <p:txBody>
          <a:bodyPr vert="horz" wrap="square" lIns="91440" tIns="45720" rIns="91440" bIns="45720" anchor="ctr" anchorCtr="0"/>
          <a:lstStyle/>
          <a:p>
            <a:pPr eaLnBrk="1" hangingPunct="1"/>
            <a:r>
              <a:rPr lang="zh-CN" altLang="en-US" sz="3600" dirty="0" smtClean="0">
                <a:solidFill>
                  <a:srgbClr val="2F2F2F"/>
                </a:solidFill>
                <a:latin typeface="华文楷体" panose="02010600040101010101" pitchFamily="2" charset="-122"/>
                <a:ea typeface="华文楷体" panose="02010600040101010101" pitchFamily="2" charset="-122"/>
              </a:rPr>
              <a:t>（三）公司</a:t>
            </a:r>
            <a:r>
              <a:rPr lang="zh-CN" altLang="en-US" sz="3600" dirty="0">
                <a:solidFill>
                  <a:srgbClr val="2F2F2F"/>
                </a:solidFill>
                <a:latin typeface="华文楷体" panose="02010600040101010101" pitchFamily="2" charset="-122"/>
                <a:ea typeface="华文楷体" panose="02010600040101010101" pitchFamily="2" charset="-122"/>
              </a:rPr>
              <a:t>估值</a:t>
            </a:r>
          </a:p>
        </p:txBody>
      </p:sp>
      <p:sp>
        <p:nvSpPr>
          <p:cNvPr id="52227" name="Rectangle 3"/>
          <p:cNvSpPr>
            <a:spLocks noGrp="1"/>
          </p:cNvSpPr>
          <p:nvPr>
            <p:ph idx="1"/>
          </p:nvPr>
        </p:nvSpPr>
        <p:spPr>
          <a:xfrm>
            <a:off x="304800" y="1447800"/>
            <a:ext cx="8458200" cy="4838700"/>
          </a:xfrm>
        </p:spPr>
        <p:txBody>
          <a:bodyPr vert="horz" wrap="square" lIns="91440" tIns="45720" rIns="91440" bIns="45720" anchor="t" anchorCtr="0"/>
          <a:lstStyle/>
          <a:p>
            <a:pPr eaLnBrk="1" hangingPunct="1">
              <a:buFont typeface="Wingdings" panose="05000000000000000000" pitchFamily="2" charset="2"/>
              <a:buNone/>
            </a:pPr>
            <a:endParaRPr lang="zh-CN" altLang="en-US" dirty="0">
              <a:latin typeface="华文楷体" panose="02010600040101010101" pitchFamily="2" charset="-122"/>
              <a:ea typeface="华文楷体" panose="02010600040101010101" pitchFamily="2" charset="-122"/>
            </a:endParaRP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 公司价值是普通股价值、优先股价值、可转债价值、其它债务价值等的加总。</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股票估值则是对公司所有者权益进行估值，是公司价值扣除掉公司债务价值、优先股股权价值，并且考虑可转债投资是否转换为股权投资之后，普通股股东拥有的公司价值。</a:t>
            </a:r>
          </a:p>
          <a:p>
            <a:pPr lvl="1" eaLnBrk="1" hangingPunct="1">
              <a:buFont typeface="Wingdings 2" panose="05020102010507070707" pitchFamily="18" charset="2"/>
              <a:buChar char="Þ"/>
            </a:pPr>
            <a:r>
              <a:rPr lang="zh-CN" altLang="en-US" dirty="0">
                <a:latin typeface="华文楷体" panose="02010600040101010101" pitchFamily="2" charset="-122"/>
                <a:ea typeface="华文楷体" panose="02010600040101010101" pitchFamily="2" charset="-122"/>
              </a:rPr>
              <a:t>自由现金流贴现模型、股利贴现模型以及相对估价法</a:t>
            </a:r>
          </a:p>
          <a:p>
            <a:pPr eaLnBrk="1" hangingPunct="1">
              <a:buFont typeface="Wingdings 2" panose="05020102010507070707" pitchFamily="18" charset="2"/>
              <a:buChar char="ß"/>
            </a:pPr>
            <a:endParaRPr lang="zh-CN" altLang="zh-CN" dirty="0">
              <a:latin typeface="华文楷体" panose="02010600040101010101" pitchFamily="2" charset="-122"/>
              <a:ea typeface="华文楷体" panose="02010600040101010101" pitchFamily="2" charset="-122"/>
            </a:endParaRPr>
          </a:p>
        </p:txBody>
      </p:sp>
      <p:sp>
        <p:nvSpPr>
          <p:cNvPr id="5222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34</a:t>
            </a:fld>
            <a:endParaRPr lang="zh-CN" altLang="zh-CN" sz="1100" dirty="0">
              <a:solidFill>
                <a:srgbClr val="636363"/>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p:cNvSpPr>
          <p:nvPr>
            <p:ph type="title"/>
          </p:nvPr>
        </p:nvSpPr>
        <p:spPr>
          <a:ln/>
        </p:spPr>
        <p:txBody>
          <a:bodyPr vert="horz" wrap="square" lIns="91440" tIns="45720" rIns="91440" bIns="45720" anchor="ctr" anchorCtr="0"/>
          <a:lstStyle/>
          <a:p>
            <a:pPr eaLnBrk="1" hangingPunct="1"/>
            <a:r>
              <a:rPr lang="zh-CN" altLang="en-US" dirty="0">
                <a:latin typeface="华文楷体" panose="02010600040101010101" pitchFamily="2" charset="-122"/>
                <a:ea typeface="华文楷体" panose="02010600040101010101" pitchFamily="2" charset="-122"/>
              </a:rPr>
              <a:t>第三节  技术分析</a:t>
            </a:r>
          </a:p>
        </p:txBody>
      </p:sp>
      <p:sp>
        <p:nvSpPr>
          <p:cNvPr id="53251" name="Rectangle 3"/>
          <p:cNvSpPr>
            <a:spLocks noGrp="1"/>
          </p:cNvSpPr>
          <p:nvPr>
            <p:ph idx="1"/>
          </p:nvPr>
        </p:nvSpPr>
        <p:spPr>
          <a:xfrm>
            <a:off x="457200" y="1371600"/>
            <a:ext cx="8229600" cy="4914900"/>
          </a:xfrm>
          <a:ln/>
        </p:spPr>
        <p:txBody>
          <a:bodyPr vert="horz" wrap="square" lIns="91440" tIns="45720" rIns="91440" bIns="45720" anchor="t" anchorCtr="0"/>
          <a:lstStyle/>
          <a:p>
            <a:pPr eaLnBrk="1" hangingPunct="1">
              <a:buNone/>
            </a:pPr>
            <a:r>
              <a:rPr lang="zh-CN" altLang="en-US" dirty="0" smtClean="0">
                <a:latin typeface="华文楷体" panose="02010600040101010101" pitchFamily="2" charset="-122"/>
                <a:ea typeface="华文楷体" panose="02010600040101010101" pitchFamily="2" charset="-122"/>
              </a:rPr>
              <a:t>一、技术</a:t>
            </a:r>
            <a:r>
              <a:rPr lang="zh-CN" altLang="en-US" dirty="0">
                <a:latin typeface="华文楷体" panose="02010600040101010101" pitchFamily="2" charset="-122"/>
                <a:ea typeface="华文楷体" panose="02010600040101010101" pitchFamily="2" charset="-122"/>
              </a:rPr>
              <a:t>分析的概念</a:t>
            </a:r>
          </a:p>
          <a:p>
            <a:pPr eaLnBrk="1" hangingPunct="1">
              <a:buNone/>
            </a:pPr>
            <a:r>
              <a:rPr lang="zh-CN" altLang="en-US" dirty="0" smtClean="0">
                <a:latin typeface="华文楷体" panose="02010600040101010101" pitchFamily="2" charset="-122"/>
                <a:ea typeface="华文楷体" panose="02010600040101010101" pitchFamily="2" charset="-122"/>
              </a:rPr>
              <a:t>二、常见</a:t>
            </a:r>
            <a:r>
              <a:rPr lang="zh-CN" altLang="en-US" dirty="0">
                <a:latin typeface="华文楷体" panose="02010600040101010101" pitchFamily="2" charset="-122"/>
                <a:ea typeface="华文楷体" panose="02010600040101010101" pitchFamily="2" charset="-122"/>
              </a:rPr>
              <a:t>技术分析方法</a:t>
            </a:r>
          </a:p>
          <a:p>
            <a:pPr eaLnBrk="1" hangingPunct="1"/>
            <a:endParaRPr lang="zh-CN" altLang="zh-CN" dirty="0">
              <a:latin typeface="华文楷体" panose="02010600040101010101" pitchFamily="2" charset="-122"/>
              <a:ea typeface="华文楷体" panose="02010600040101010101" pitchFamily="2" charset="-122"/>
            </a:endParaRPr>
          </a:p>
        </p:txBody>
      </p:sp>
      <p:sp>
        <p:nvSpPr>
          <p:cNvPr id="5325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35</a:t>
            </a:fld>
            <a:endParaRPr lang="zh-CN" altLang="zh-CN" sz="1100" dirty="0">
              <a:solidFill>
                <a:srgbClr val="636363"/>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a:xfrm>
            <a:off x="1295486" y="274638"/>
            <a:ext cx="7391314" cy="1143000"/>
          </a:xfrm>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一、技术</a:t>
            </a:r>
            <a:r>
              <a:rPr lang="zh-CN" altLang="en-US" sz="3600" dirty="0">
                <a:latin typeface="华文楷体" panose="02010600040101010101" pitchFamily="2" charset="-122"/>
                <a:ea typeface="华文楷体" panose="02010600040101010101" pitchFamily="2" charset="-122"/>
              </a:rPr>
              <a:t>分析的概念</a:t>
            </a:r>
          </a:p>
        </p:txBody>
      </p:sp>
      <p:sp>
        <p:nvSpPr>
          <p:cNvPr id="54275" name="Rectangle 3"/>
          <p:cNvSpPr>
            <a:spLocks noGrp="1"/>
          </p:cNvSpPr>
          <p:nvPr>
            <p:ph idx="1"/>
          </p:nvPr>
        </p:nvSpPr>
        <p:spPr>
          <a:ln/>
        </p:spPr>
        <p:txBody>
          <a:bodyPr vert="horz" wrap="square" lIns="91440" tIns="45720" rIns="91440" bIns="45720" anchor="t" anchorCtr="0"/>
          <a:lstStyle/>
          <a:p>
            <a:pPr lvl="1" eaLnBrk="1" hangingPunct="1"/>
            <a:r>
              <a:rPr lang="zh-CN" altLang="en-US" dirty="0">
                <a:latin typeface="华文楷体" panose="02010600040101010101" pitchFamily="2" charset="-122"/>
                <a:ea typeface="华文楷体" panose="02010600040101010101" pitchFamily="2" charset="-122"/>
              </a:rPr>
              <a:t>技术分析就是股票投资分析中的一种常用的分析方法。</a:t>
            </a:r>
          </a:p>
          <a:p>
            <a:pPr marL="457200" lvl="1" indent="0" eaLnBrk="1" hangingPunct="1">
              <a:buNone/>
            </a:pPr>
            <a:endParaRPr lang="zh-CN" altLang="en-US"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技术分析首先是制作图表，进行分析，再作判断。</a:t>
            </a:r>
          </a:p>
        </p:txBody>
      </p:sp>
      <p:sp>
        <p:nvSpPr>
          <p:cNvPr id="5427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36</a:t>
            </a:fld>
            <a:endParaRPr lang="zh-CN" altLang="zh-CN" sz="1100" dirty="0">
              <a:solidFill>
                <a:srgbClr val="636363"/>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二、常见</a:t>
            </a:r>
            <a:r>
              <a:rPr lang="zh-CN" altLang="en-US" sz="3600" dirty="0">
                <a:latin typeface="华文楷体" panose="02010600040101010101" pitchFamily="2" charset="-122"/>
                <a:ea typeface="华文楷体" panose="02010600040101010101" pitchFamily="2" charset="-122"/>
              </a:rPr>
              <a:t>技术分析方法</a:t>
            </a:r>
          </a:p>
        </p:txBody>
      </p:sp>
      <p:sp>
        <p:nvSpPr>
          <p:cNvPr id="56323" name="Rectangle 3"/>
          <p:cNvSpPr>
            <a:spLocks noGrp="1"/>
          </p:cNvSpPr>
          <p:nvPr>
            <p:ph idx="1"/>
          </p:nvPr>
        </p:nvSpPr>
        <p:spPr>
          <a:xfrm>
            <a:off x="304800" y="1295400"/>
            <a:ext cx="8534400" cy="5181600"/>
          </a:xfrm>
          <a:ln/>
        </p:spPr>
        <p:txBody>
          <a:bodyPr vert="horz" wrap="square" lIns="91440" tIns="45720" rIns="91440" bIns="45720" anchor="t" anchorCtr="0"/>
          <a:lstStyle/>
          <a:p>
            <a:pPr eaLnBrk="1" hangingPunct="1">
              <a:lnSpc>
                <a:spcPct val="90000"/>
              </a:lnSpc>
              <a:buFont typeface="Wingdings" panose="05000000000000000000" pitchFamily="2" charset="2"/>
              <a:buNone/>
            </a:pPr>
            <a:r>
              <a:rPr lang="zh-CN" altLang="en-US" sz="2800" b="1" dirty="0" smtClean="0">
                <a:latin typeface="华文楷体" panose="02010600040101010101" pitchFamily="2" charset="-122"/>
                <a:ea typeface="华文楷体" panose="02010600040101010101" pitchFamily="2" charset="-122"/>
              </a:rPr>
              <a:t>（一）道氏理论</a:t>
            </a:r>
            <a:endParaRPr lang="zh-CN" altLang="en-US" sz="2800" b="1" dirty="0">
              <a:latin typeface="华文楷体" panose="02010600040101010101" pitchFamily="2" charset="-122"/>
              <a:ea typeface="华文楷体" panose="02010600040101010101" pitchFamily="2" charset="-122"/>
            </a:endParaRPr>
          </a:p>
          <a:p>
            <a:pPr eaLnBrk="1" hangingPunct="1">
              <a:lnSpc>
                <a:spcPct val="90000"/>
              </a:lnSpc>
            </a:pPr>
            <a:r>
              <a:rPr lang="zh-CN" altLang="en-US" sz="2800" dirty="0">
                <a:latin typeface="华文楷体" panose="02010600040101010101" pitchFamily="2" charset="-122"/>
                <a:ea typeface="华文楷体" panose="02010600040101010101" pitchFamily="2" charset="-122"/>
              </a:rPr>
              <a:t>道氏理论是所有市场技术研究的鼻祖。 </a:t>
            </a:r>
          </a:p>
          <a:p>
            <a:pPr eaLnBrk="1" hangingPunct="1">
              <a:lnSpc>
                <a:spcPct val="90000"/>
              </a:lnSpc>
            </a:pPr>
            <a:r>
              <a:rPr lang="zh-CN" altLang="en-US" sz="2800" dirty="0">
                <a:latin typeface="华文楷体" panose="02010600040101010101" pitchFamily="2" charset="-122"/>
                <a:ea typeface="华文楷体" panose="02010600040101010101" pitchFamily="2" charset="-122"/>
              </a:rPr>
              <a:t>道氏理论的主要原理 </a:t>
            </a:r>
          </a:p>
          <a:p>
            <a:pPr lvl="1" eaLnBrk="1" hangingPunct="1">
              <a:lnSpc>
                <a:spcPct val="90000"/>
              </a:lnSpc>
              <a:buNone/>
            </a:pPr>
            <a:r>
              <a:rPr lang="zh-CN" altLang="zh-CN" sz="2400" dirty="0">
                <a:latin typeface="华文楷体" panose="02010600040101010101" pitchFamily="2" charset="-122"/>
                <a:ea typeface="华文楷体" panose="02010600040101010101" pitchFamily="2" charset="-122"/>
              </a:rPr>
              <a:t>①</a:t>
            </a:r>
            <a:r>
              <a:rPr lang="zh-CN" altLang="en-US" sz="2400" dirty="0">
                <a:latin typeface="华文楷体" panose="02010600040101010101" pitchFamily="2" charset="-122"/>
                <a:ea typeface="华文楷体" panose="02010600040101010101" pitchFamily="2" charset="-122"/>
              </a:rPr>
              <a:t>市场价格平均指数可以解释和反映市场的大部分行为； </a:t>
            </a:r>
          </a:p>
          <a:p>
            <a:pPr lvl="1" eaLnBrk="1" hangingPunct="1">
              <a:lnSpc>
                <a:spcPct val="90000"/>
              </a:lnSpc>
              <a:buNone/>
            </a:pPr>
            <a:r>
              <a:rPr lang="zh-CN" altLang="zh-CN" sz="2400" dirty="0">
                <a:latin typeface="华文楷体" panose="02010600040101010101" pitchFamily="2" charset="-122"/>
                <a:ea typeface="华文楷体" panose="02010600040101010101" pitchFamily="2" charset="-122"/>
              </a:rPr>
              <a:t>②</a:t>
            </a:r>
            <a:r>
              <a:rPr lang="zh-CN" altLang="en-US" sz="2400" dirty="0">
                <a:latin typeface="华文楷体" panose="02010600040101010101" pitchFamily="2" charset="-122"/>
                <a:ea typeface="华文楷体" panose="02010600040101010101" pitchFamily="2" charset="-122"/>
              </a:rPr>
              <a:t>市场波动具有某种趋势； </a:t>
            </a:r>
          </a:p>
          <a:p>
            <a:pPr lvl="1" eaLnBrk="1" hangingPunct="1">
              <a:lnSpc>
                <a:spcPct val="90000"/>
              </a:lnSpc>
              <a:buNone/>
            </a:pPr>
            <a:r>
              <a:rPr lang="zh-CN" altLang="zh-CN" sz="2400" dirty="0">
                <a:latin typeface="华文楷体" panose="02010600040101010101" pitchFamily="2" charset="-122"/>
                <a:ea typeface="华文楷体" panose="02010600040101010101" pitchFamily="2" charset="-122"/>
              </a:rPr>
              <a:t>③</a:t>
            </a:r>
            <a:r>
              <a:rPr lang="zh-CN" altLang="en-US" sz="2400" dirty="0">
                <a:latin typeface="华文楷体" panose="02010600040101010101" pitchFamily="2" charset="-122"/>
                <a:ea typeface="华文楷体" panose="02010600040101010101" pitchFamily="2" charset="-122"/>
              </a:rPr>
              <a:t>主要趋势有三个阶段</a:t>
            </a:r>
            <a:r>
              <a:rPr lang="zh-CN"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以上升趋势为例：累积阶段、上涨阶段、市场价格达到顶峰后出现的又一个累积期</a:t>
            </a:r>
            <a:r>
              <a:rPr lang="zh-CN"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 </a:t>
            </a:r>
          </a:p>
          <a:p>
            <a:pPr lvl="1" eaLnBrk="1" hangingPunct="1">
              <a:lnSpc>
                <a:spcPct val="90000"/>
              </a:lnSpc>
              <a:buNone/>
            </a:pPr>
            <a:r>
              <a:rPr lang="zh-CN" altLang="zh-CN" sz="2400" dirty="0">
                <a:latin typeface="华文楷体" panose="02010600040101010101" pitchFamily="2" charset="-122"/>
                <a:ea typeface="华文楷体" panose="02010600040101010101" pitchFamily="2" charset="-122"/>
              </a:rPr>
              <a:t>④</a:t>
            </a:r>
            <a:r>
              <a:rPr lang="zh-CN" altLang="en-US" sz="2400" dirty="0">
                <a:latin typeface="华文楷体" panose="02010600040101010101" pitchFamily="2" charset="-122"/>
                <a:ea typeface="华文楷体" panose="02010600040101010101" pitchFamily="2" charset="-122"/>
              </a:rPr>
              <a:t>两种平均价格指数必须相互加强； </a:t>
            </a:r>
          </a:p>
          <a:p>
            <a:pPr lvl="1" eaLnBrk="1" hangingPunct="1">
              <a:lnSpc>
                <a:spcPct val="90000"/>
              </a:lnSpc>
              <a:buNone/>
            </a:pPr>
            <a:r>
              <a:rPr lang="zh-CN" altLang="zh-CN" sz="2400" dirty="0">
                <a:latin typeface="华文楷体" panose="02010600040101010101" pitchFamily="2" charset="-122"/>
                <a:ea typeface="华文楷体" panose="02010600040101010101" pitchFamily="2" charset="-122"/>
              </a:rPr>
              <a:t>⑤</a:t>
            </a:r>
            <a:r>
              <a:rPr lang="zh-CN" altLang="en-US" sz="2400" dirty="0">
                <a:latin typeface="华文楷体" panose="02010600040101010101" pitchFamily="2" charset="-122"/>
                <a:ea typeface="华文楷体" panose="02010600040101010101" pitchFamily="2" charset="-122"/>
              </a:rPr>
              <a:t>趋势必须得到交易量的确认； </a:t>
            </a:r>
          </a:p>
          <a:p>
            <a:pPr lvl="1" eaLnBrk="1" hangingPunct="1">
              <a:lnSpc>
                <a:spcPct val="90000"/>
              </a:lnSpc>
              <a:buNone/>
            </a:pPr>
            <a:r>
              <a:rPr lang="zh-CN" altLang="zh-CN" sz="2400" dirty="0">
                <a:latin typeface="华文楷体" panose="02010600040101010101" pitchFamily="2" charset="-122"/>
                <a:ea typeface="华文楷体" panose="02010600040101010101" pitchFamily="2" charset="-122"/>
              </a:rPr>
              <a:t>⑥</a:t>
            </a:r>
            <a:r>
              <a:rPr lang="zh-CN" altLang="en-US" sz="2400" dirty="0">
                <a:latin typeface="华文楷体" panose="02010600040101010101" pitchFamily="2" charset="-122"/>
                <a:ea typeface="华文楷体" panose="02010600040101010101" pitchFamily="2" charset="-122"/>
              </a:rPr>
              <a:t>一个趋势形成后将持续，直到趋势出现明显的反转信号。 </a:t>
            </a:r>
          </a:p>
          <a:p>
            <a:pPr eaLnBrk="1" hangingPunct="1">
              <a:lnSpc>
                <a:spcPct val="90000"/>
              </a:lnSpc>
            </a:pPr>
            <a:r>
              <a:rPr lang="zh-CN" altLang="en-US" sz="2400" dirty="0">
                <a:latin typeface="华文楷体" panose="02010600040101010101" pitchFamily="2" charset="-122"/>
                <a:ea typeface="华文楷体" panose="02010600040101010101" pitchFamily="2" charset="-122"/>
              </a:rPr>
              <a:t>道氏理论对大势的判断有较大的作用，但对每日每时都在发生的小波动则无能为力。道氏理论甚至对次要趋势的判断作用也不大，同时，可操作性比较差。</a:t>
            </a:r>
            <a:r>
              <a:rPr lang="zh-CN" altLang="en-US" sz="2800" dirty="0">
                <a:latin typeface="华文楷体" panose="02010600040101010101" pitchFamily="2" charset="-122"/>
                <a:ea typeface="华文楷体" panose="02010600040101010101" pitchFamily="2" charset="-122"/>
              </a:rPr>
              <a:t> </a:t>
            </a:r>
          </a:p>
        </p:txBody>
      </p:sp>
      <p:sp>
        <p:nvSpPr>
          <p:cNvPr id="5632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37</a:t>
            </a:fld>
            <a:endParaRPr lang="zh-CN" altLang="zh-CN" sz="1100" dirty="0">
              <a:solidFill>
                <a:srgbClr val="636363"/>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a:latin typeface="华文楷体" panose="02010600040101010101" pitchFamily="2" charset="-122"/>
                <a:ea typeface="华文楷体" panose="02010600040101010101" pitchFamily="2" charset="-122"/>
              </a:rPr>
              <a:t>（二）技术分析</a:t>
            </a:r>
            <a:r>
              <a:rPr lang="zh-CN" altLang="en-US" sz="3600" dirty="0" smtClean="0">
                <a:latin typeface="华文楷体" panose="02010600040101010101" pitchFamily="2" charset="-122"/>
                <a:ea typeface="华文楷体" panose="02010600040101010101" pitchFamily="2" charset="-122"/>
              </a:rPr>
              <a:t>方法</a:t>
            </a:r>
            <a:endParaRPr lang="zh-CN" altLang="en-US" sz="3600" dirty="0">
              <a:latin typeface="华文楷体" panose="02010600040101010101" pitchFamily="2" charset="-122"/>
              <a:ea typeface="华文楷体" panose="02010600040101010101" pitchFamily="2" charset="-122"/>
            </a:endParaRPr>
          </a:p>
        </p:txBody>
      </p:sp>
      <p:sp>
        <p:nvSpPr>
          <p:cNvPr id="57347" name="Rectangle 3"/>
          <p:cNvSpPr>
            <a:spLocks noGrp="1"/>
          </p:cNvSpPr>
          <p:nvPr>
            <p:ph idx="1"/>
          </p:nvPr>
        </p:nvSpPr>
        <p:spPr>
          <a:xfrm>
            <a:off x="457200" y="1447800"/>
            <a:ext cx="8229600" cy="4953000"/>
          </a:xfrm>
          <a:ln/>
        </p:spPr>
        <p:txBody>
          <a:bodyPr vert="horz" wrap="square" lIns="91440" tIns="45720" rIns="91440" bIns="45720" anchor="t" anchorCtr="0"/>
          <a:lstStyle/>
          <a:p>
            <a:pPr eaLnBrk="1" hangingPunct="1">
              <a:lnSpc>
                <a:spcPct val="90000"/>
              </a:lnSpc>
              <a:buFont typeface="Wingdings" panose="05000000000000000000" pitchFamily="2" charset="2"/>
              <a:buNone/>
            </a:pPr>
            <a:r>
              <a:rPr lang="zh-CN" altLang="en-US" sz="2800" dirty="0" smtClean="0">
                <a:latin typeface="华文楷体" panose="02010600040101010101" pitchFamily="2" charset="-122"/>
                <a:ea typeface="华文楷体" panose="02010600040101010101" pitchFamily="2" charset="-122"/>
              </a:rPr>
              <a:t>1</a:t>
            </a:r>
            <a:r>
              <a:rPr lang="zh-CN" altLang="en-US" sz="2800" dirty="0">
                <a:latin typeface="华文楷体" panose="02010600040101010101" pitchFamily="2" charset="-122"/>
                <a:ea typeface="华文楷体" panose="02010600040101010101" pitchFamily="2" charset="-122"/>
              </a:rPr>
              <a:t>、图示分析法</a:t>
            </a:r>
          </a:p>
          <a:p>
            <a:pPr eaLnBrk="1" hangingPunct="1">
              <a:lnSpc>
                <a:spcPct val="90000"/>
              </a:lnSpc>
              <a:buFont typeface="Wingdings" panose="05000000000000000000" pitchFamily="2" charset="2"/>
              <a:buNone/>
            </a:pPr>
            <a:r>
              <a:rPr lang="zh-CN" altLang="en-US" sz="2800" dirty="0">
                <a:latin typeface="华文楷体" panose="02010600040101010101" pitchFamily="2" charset="-122"/>
                <a:ea typeface="华文楷体" panose="02010600040101010101" pitchFamily="2" charset="-122"/>
              </a:rPr>
              <a:t>  Ｋ线类、切线类、形态类、波浪类等。</a:t>
            </a:r>
          </a:p>
          <a:p>
            <a:pPr algn="just" eaLnBrk="1" hangingPunct="1">
              <a:lnSpc>
                <a:spcPct val="90000"/>
              </a:lnSpc>
              <a:buFont typeface="Wingdings" panose="05000000000000000000" pitchFamily="2" charset="2"/>
              <a:buNone/>
            </a:pPr>
            <a:r>
              <a:rPr lang="zh-CN" altLang="en-US" sz="2800" dirty="0">
                <a:latin typeface="华文楷体" panose="02010600040101010101" pitchFamily="2" charset="-122"/>
                <a:ea typeface="华文楷体" panose="02010600040101010101" pitchFamily="2" charset="-122"/>
              </a:rPr>
              <a:t>2、技术指标分析法</a:t>
            </a:r>
          </a:p>
          <a:p>
            <a:pPr algn="just" eaLnBrk="1" hangingPunct="1">
              <a:buFont typeface="Wingdings" panose="05000000000000000000" pitchFamily="2" charset="2"/>
              <a:buNone/>
            </a:pPr>
            <a:r>
              <a:rPr lang="zh-CN" altLang="en-US" sz="2800" dirty="0">
                <a:latin typeface="华文楷体" panose="02010600040101010101" pitchFamily="2" charset="-122"/>
                <a:ea typeface="华文楷体" panose="02010600040101010101" pitchFamily="2" charset="-122"/>
              </a:rPr>
              <a:t> </a:t>
            </a:r>
            <a:r>
              <a:rPr sz="2800" dirty="0">
                <a:latin typeface="华文楷体" panose="02010600040101010101" pitchFamily="2" charset="-122"/>
                <a:ea typeface="华文楷体" panose="02010600040101010101" pitchFamily="2" charset="-122"/>
              </a:rPr>
              <a:t>相对强弱指标(RSI)、随机指标(KD)、趋向指标(DMI)、平滑异同移动平均线(MACD)、能量潮(OBV)、心理线(PSY)、乖离率〔BIAS)等</a:t>
            </a:r>
          </a:p>
          <a:p>
            <a:pPr algn="just" eaLnBrk="1" hangingPunct="1">
              <a:lnSpc>
                <a:spcPct val="90000"/>
              </a:lnSpc>
              <a:buFont typeface="Wingdings" panose="05000000000000000000" pitchFamily="2" charset="2"/>
              <a:buNone/>
            </a:pPr>
            <a:endParaRPr lang="zh-CN" altLang="en-US" sz="2800" dirty="0">
              <a:latin typeface="华文楷体" panose="02010600040101010101" pitchFamily="2" charset="-122"/>
              <a:ea typeface="华文楷体" panose="02010600040101010101" pitchFamily="2" charset="-122"/>
            </a:endParaRPr>
          </a:p>
        </p:txBody>
      </p:sp>
      <p:sp>
        <p:nvSpPr>
          <p:cNvPr id="5734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38</a:t>
            </a:fld>
            <a:endParaRPr lang="zh-CN" altLang="zh-CN" sz="1100" dirty="0">
              <a:solidFill>
                <a:srgbClr val="636363"/>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p:cNvSpPr>
          <p:nvPr>
            <p:ph type="title"/>
          </p:nvPr>
        </p:nvSpPr>
        <p:spPr>
          <a:ln/>
        </p:spPr>
        <p:txBody>
          <a:bodyPr vert="horz" wrap="square" lIns="91440" tIns="45720" rIns="91440" bIns="45720" anchor="ctr" anchorCtr="0"/>
          <a:lstStyle/>
          <a:p>
            <a:pPr eaLnBrk="1" hangingPunct="1"/>
            <a:r>
              <a:rPr lang="zh-CN" altLang="en-US" sz="3600" dirty="0">
                <a:latin typeface="华文楷体" panose="02010600040101010101" pitchFamily="2" charset="-122"/>
                <a:ea typeface="华文楷体" panose="02010600040101010101" pitchFamily="2" charset="-122"/>
              </a:rPr>
              <a:t>（三）图形分析的主要</a:t>
            </a:r>
            <a:r>
              <a:rPr lang="zh-CN" altLang="en-US" sz="3600" dirty="0" smtClean="0">
                <a:latin typeface="华文楷体" panose="02010600040101010101" pitchFamily="2" charset="-122"/>
                <a:ea typeface="华文楷体" panose="02010600040101010101" pitchFamily="2" charset="-122"/>
              </a:rPr>
              <a:t>内容</a:t>
            </a:r>
            <a:endParaRPr lang="zh-CN" altLang="en-US" sz="3600" dirty="0">
              <a:latin typeface="华文楷体" panose="02010600040101010101" pitchFamily="2" charset="-122"/>
              <a:ea typeface="华文楷体" panose="02010600040101010101" pitchFamily="2" charset="-122"/>
            </a:endParaRPr>
          </a:p>
        </p:txBody>
      </p:sp>
      <p:sp>
        <p:nvSpPr>
          <p:cNvPr id="58371"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r>
              <a:rPr lang="zh-CN" altLang="zh-CN" dirty="0" smtClean="0">
                <a:latin typeface="华文楷体" panose="02010600040101010101" pitchFamily="2" charset="-122"/>
                <a:ea typeface="华文楷体" panose="02010600040101010101" pitchFamily="2" charset="-122"/>
              </a:rPr>
              <a:t>K</a:t>
            </a:r>
            <a:r>
              <a:rPr lang="zh-CN" altLang="en-US" dirty="0">
                <a:latin typeface="华文楷体" panose="02010600040101010101" pitchFamily="2" charset="-122"/>
                <a:ea typeface="华文楷体" panose="02010600040101010101" pitchFamily="2" charset="-122"/>
              </a:rPr>
              <a:t>线理论</a:t>
            </a:r>
          </a:p>
          <a:p>
            <a:pPr lvl="1" eaLnBrk="1" hangingPunct="1"/>
            <a:r>
              <a:rPr lang="zh-CN" altLang="zh-CN" dirty="0">
                <a:latin typeface="华文楷体" panose="02010600040101010101" pitchFamily="2" charset="-122"/>
                <a:ea typeface="华文楷体" panose="02010600040101010101" pitchFamily="2" charset="-122"/>
              </a:rPr>
              <a:t>K </a:t>
            </a:r>
            <a:r>
              <a:rPr lang="zh-CN" altLang="en-US" dirty="0">
                <a:latin typeface="华文楷体" panose="02010600040101010101" pitchFamily="2" charset="-122"/>
                <a:ea typeface="华文楷体" panose="02010600040101010101" pitchFamily="2" charset="-122"/>
              </a:rPr>
              <a:t>线理论是最古老的技术分析方法  </a:t>
            </a:r>
          </a:p>
          <a:p>
            <a:pPr lvl="1" eaLnBrk="1" hangingPunct="1"/>
            <a:endParaRPr lang="zh-CN" altLang="zh-CN" dirty="0">
              <a:latin typeface="华文楷体" panose="02010600040101010101" pitchFamily="2" charset="-122"/>
              <a:ea typeface="华文楷体" panose="02010600040101010101" pitchFamily="2" charset="-122"/>
            </a:endParaRPr>
          </a:p>
        </p:txBody>
      </p:sp>
      <p:sp>
        <p:nvSpPr>
          <p:cNvPr id="5837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39</a:t>
            </a:fld>
            <a:endParaRPr lang="zh-CN" altLang="zh-CN" sz="1100" dirty="0">
              <a:solidFill>
                <a:srgbClr val="636363"/>
              </a:solidFill>
            </a:endParaRPr>
          </a:p>
        </p:txBody>
      </p:sp>
      <p:grpSp>
        <p:nvGrpSpPr>
          <p:cNvPr id="58373" name="Group 4"/>
          <p:cNvGrpSpPr/>
          <p:nvPr/>
        </p:nvGrpSpPr>
        <p:grpSpPr>
          <a:xfrm>
            <a:off x="2514600" y="3505200"/>
            <a:ext cx="3248025" cy="2881313"/>
            <a:chOff x="0" y="0"/>
            <a:chExt cx="2046" cy="1815"/>
          </a:xfrm>
        </p:grpSpPr>
        <p:pic>
          <p:nvPicPr>
            <p:cNvPr id="58374" name="Picture 5"/>
            <p:cNvPicPr>
              <a:picLocks noChangeAspect="1"/>
            </p:cNvPicPr>
            <p:nvPr/>
          </p:nvPicPr>
          <p:blipFill>
            <a:blip r:embed="rId2"/>
            <a:stretch>
              <a:fillRect/>
            </a:stretch>
          </p:blipFill>
          <p:spPr>
            <a:xfrm>
              <a:off x="0" y="0"/>
              <a:ext cx="2046" cy="1560"/>
            </a:xfrm>
            <a:prstGeom prst="rect">
              <a:avLst/>
            </a:prstGeom>
            <a:noFill/>
            <a:ln w="9525">
              <a:noFill/>
            </a:ln>
          </p:spPr>
        </p:pic>
        <p:sp>
          <p:nvSpPr>
            <p:cNvPr id="58375" name="Text Box 6"/>
            <p:cNvSpPr txBox="1"/>
            <p:nvPr/>
          </p:nvSpPr>
          <p:spPr>
            <a:xfrm>
              <a:off x="576" y="1584"/>
              <a:ext cx="828" cy="231"/>
            </a:xfrm>
            <a:prstGeom prst="rect">
              <a:avLst/>
            </a:prstGeom>
            <a:noFill/>
            <a:ln w="9525">
              <a:noFill/>
            </a:ln>
          </p:spPr>
          <p:txBody>
            <a:bodyPr wrap="none">
              <a:spAutoFit/>
            </a:bodyPr>
            <a:lstStyle/>
            <a:p>
              <a:pPr eaLnBrk="1" hangingPunct="1"/>
              <a:r>
                <a:rPr lang="zh-CN" altLang="zh-CN" dirty="0">
                  <a:latin typeface="Arial" panose="020B0604020202020204" pitchFamily="34" charset="0"/>
                </a:rPr>
                <a:t>K</a:t>
              </a:r>
              <a:r>
                <a:rPr lang="zh-CN" altLang="en-US" dirty="0">
                  <a:latin typeface="Arial" panose="020B0604020202020204" pitchFamily="34" charset="0"/>
                </a:rPr>
                <a:t>线的结构 </a:t>
              </a: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a:ln/>
        </p:spPr>
        <p:txBody>
          <a:bodyPr vert="horz" wrap="square" lIns="91440" tIns="45720" rIns="91440" bIns="45720" anchor="ctr" anchorCtr="0"/>
          <a:lstStyle/>
          <a:p>
            <a:pPr eaLnBrk="1" hangingPunct="1"/>
            <a:r>
              <a:rPr lang="zh-CN" altLang="zh-CN" sz="3600" dirty="0" smtClean="0">
                <a:latin typeface="华文楷体" panose="02010600040101010101" pitchFamily="2" charset="-122"/>
                <a:ea typeface="华文楷体" panose="02010600040101010101" pitchFamily="2" charset="-122"/>
              </a:rPr>
              <a:t>一</a:t>
            </a:r>
            <a:r>
              <a:rPr lang="zh-CN" altLang="en-US" sz="3600" dirty="0" smtClean="0">
                <a:latin typeface="华文楷体" panose="02010600040101010101" pitchFamily="2" charset="-122"/>
                <a:ea typeface="华文楷体" panose="02010600040101010101" pitchFamily="2" charset="-122"/>
              </a:rPr>
              <a:t>、基本</a:t>
            </a:r>
            <a:r>
              <a:rPr lang="zh-CN" altLang="en-US" sz="3600" dirty="0">
                <a:latin typeface="华文楷体" panose="02010600040101010101" pitchFamily="2" charset="-122"/>
                <a:ea typeface="华文楷体" panose="02010600040101010101" pitchFamily="2" charset="-122"/>
              </a:rPr>
              <a:t>概念的界定</a:t>
            </a:r>
            <a:r>
              <a:rPr lang="zh-CN" altLang="zh-CN" sz="3600" dirty="0">
                <a:latin typeface="华文楷体" panose="02010600040101010101" pitchFamily="2" charset="-122"/>
                <a:ea typeface="华文楷体" panose="02010600040101010101" pitchFamily="2" charset="-122"/>
              </a:rPr>
              <a:t> </a:t>
            </a:r>
            <a:endParaRPr lang="zh-CN" altLang="en-US" sz="3600" dirty="0">
              <a:latin typeface="华文楷体" panose="02010600040101010101" pitchFamily="2" charset="-122"/>
              <a:ea typeface="华文楷体" panose="02010600040101010101" pitchFamily="2" charset="-122"/>
            </a:endParaRPr>
          </a:p>
        </p:txBody>
      </p:sp>
      <p:sp>
        <p:nvSpPr>
          <p:cNvPr id="16387" name="Rectangle 3"/>
          <p:cNvSpPr>
            <a:spLocks noGrp="1"/>
          </p:cNvSpPr>
          <p:nvPr>
            <p:ph idx="1"/>
          </p:nvPr>
        </p:nvSpPr>
        <p:spPr>
          <a:xfrm>
            <a:off x="457308" y="1219258"/>
            <a:ext cx="8381780" cy="5257662"/>
          </a:xfrm>
          <a:ln/>
        </p:spPr>
        <p:txBody>
          <a:bodyPr vert="horz" wrap="square" lIns="91440" tIns="45720" rIns="91440" bIns="45720" anchor="t" anchorCtr="0"/>
          <a:lstStyle/>
          <a:p>
            <a:pPr marL="0" indent="0" eaLnBrk="1" hangingPunct="1">
              <a:lnSpc>
                <a:spcPct val="90000"/>
              </a:lnSpc>
              <a:buNone/>
            </a:pPr>
            <a:r>
              <a:rPr lang="zh-CN" altLang="en-US" sz="2800" b="1" dirty="0" smtClean="0">
                <a:latin typeface="华文楷体" panose="02010600040101010101" pitchFamily="2" charset="-122"/>
                <a:ea typeface="华文楷体" panose="02010600040101010101" pitchFamily="2" charset="-122"/>
              </a:rPr>
              <a:t>（一）会计</a:t>
            </a:r>
            <a:r>
              <a:rPr lang="zh-CN" altLang="en-US" sz="2800" b="1" dirty="0">
                <a:latin typeface="华文楷体" panose="02010600040101010101" pitchFamily="2" charset="-122"/>
                <a:ea typeface="华文楷体" panose="02010600040101010101" pitchFamily="2" charset="-122"/>
              </a:rPr>
              <a:t>价值与市场价值</a:t>
            </a:r>
          </a:p>
          <a:p>
            <a:pPr lvl="1" eaLnBrk="1" hangingPunct="1">
              <a:lnSpc>
                <a:spcPct val="90000"/>
              </a:lnSpc>
            </a:pPr>
            <a:r>
              <a:rPr lang="zh-CN" dirty="0">
                <a:latin typeface="华文楷体" panose="02010600040101010101" pitchFamily="2" charset="-122"/>
                <a:ea typeface="华文楷体" panose="02010600040101010101" pitchFamily="2" charset="-122"/>
              </a:rPr>
              <a:t>会计价值是指公司资产、负债和所有者权益的账面价值。</a:t>
            </a:r>
          </a:p>
          <a:p>
            <a:pPr lvl="1" eaLnBrk="1" hangingPunct="1">
              <a:lnSpc>
                <a:spcPct val="90000"/>
              </a:lnSpc>
            </a:pPr>
            <a:r>
              <a:rPr lang="zh-CN" dirty="0">
                <a:latin typeface="华文楷体" panose="02010600040101010101" pitchFamily="2" charset="-122"/>
                <a:ea typeface="华文楷体" panose="02010600040101010101" pitchFamily="2" charset="-122"/>
              </a:rPr>
              <a:t>市场价值是指买卖双方基于各自不同预期，在公平的市场环境下，自愿进行交易的价格。</a:t>
            </a:r>
          </a:p>
          <a:p>
            <a:pPr lvl="1" eaLnBrk="1" hangingPunct="1">
              <a:lnSpc>
                <a:spcPct val="90000"/>
              </a:lnSpc>
            </a:pPr>
            <a:r>
              <a:rPr lang="zh-CN" altLang="en-US" dirty="0">
                <a:latin typeface="华文楷体" panose="02010600040101010101" pitchFamily="2" charset="-122"/>
                <a:ea typeface="华文楷体" panose="02010600040101010101" pitchFamily="2" charset="-122"/>
              </a:rPr>
              <a:t>两者存在明显</a:t>
            </a:r>
            <a:r>
              <a:rPr lang="zh-CN" altLang="en-US" dirty="0" smtClean="0">
                <a:latin typeface="华文楷体" panose="02010600040101010101" pitchFamily="2" charset="-122"/>
                <a:ea typeface="华文楷体" panose="02010600040101010101" pitchFamily="2" charset="-122"/>
              </a:rPr>
              <a:t>差异：</a:t>
            </a:r>
            <a:endParaRPr lang="zh-CN" altLang="en-US" dirty="0">
              <a:latin typeface="华文楷体" panose="02010600040101010101" pitchFamily="2" charset="-122"/>
              <a:ea typeface="华文楷体" panose="02010600040101010101" pitchFamily="2" charset="-122"/>
            </a:endParaRPr>
          </a:p>
          <a:p>
            <a:pPr marL="457200" lvl="1" indent="0" eaLnBrk="1" hangingPunct="1">
              <a:lnSpc>
                <a:spcPct val="90000"/>
              </a:lnSpc>
              <a:buNone/>
            </a:pPr>
            <a:r>
              <a:rPr lang="zh-CN" altLang="en-US" dirty="0">
                <a:latin typeface="华文楷体" panose="02010600040101010101" pitchFamily="2" charset="-122"/>
                <a:ea typeface="华文楷体" panose="02010600040101010101" pitchFamily="2" charset="-122"/>
              </a:rPr>
              <a:t>会计计价遵循历史成本计价原则，而市场价格反映的是投资者对未来的预期。</a:t>
            </a:r>
          </a:p>
          <a:p>
            <a:pPr marL="457200" lvl="1" indent="0" eaLnBrk="1" hangingPunct="1">
              <a:lnSpc>
                <a:spcPct val="90000"/>
              </a:lnSpc>
              <a:buNone/>
            </a:pPr>
            <a:r>
              <a:rPr lang="zh-CN" altLang="en-US" dirty="0">
                <a:latin typeface="华文楷体" panose="02010600040101010101" pitchFamily="2" charset="-122"/>
                <a:ea typeface="华文楷体" panose="02010600040101010101" pitchFamily="2" charset="-122"/>
              </a:rPr>
              <a:t>会计上总资产的价值是单项资产价值的简单加总，并不是企业的整体价值</a:t>
            </a:r>
            <a:r>
              <a:rPr lang="zh-CN" altLang="en-US" dirty="0" smtClean="0">
                <a:latin typeface="华文楷体" panose="02010600040101010101" pitchFamily="2" charset="-122"/>
                <a:ea typeface="华文楷体" panose="02010600040101010101" pitchFamily="2" charset="-122"/>
              </a:rPr>
              <a:t>。</a:t>
            </a:r>
            <a:endParaRPr lang="zh-CN" altLang="en-US" dirty="0">
              <a:latin typeface="华文楷体" panose="02010600040101010101" pitchFamily="2" charset="-122"/>
              <a:ea typeface="华文楷体" panose="02010600040101010101" pitchFamily="2" charset="-122"/>
            </a:endParaRPr>
          </a:p>
          <a:p>
            <a:pPr marL="0" indent="0" eaLnBrk="1" hangingPunct="1">
              <a:lnSpc>
                <a:spcPct val="90000"/>
              </a:lnSpc>
              <a:buNone/>
            </a:pPr>
            <a:r>
              <a:rPr lang="zh-CN" altLang="en-US" sz="2800" b="1" dirty="0" smtClean="0">
                <a:latin typeface="华文楷体" panose="02010600040101010101" pitchFamily="2" charset="-122"/>
                <a:ea typeface="华文楷体" panose="02010600040101010101" pitchFamily="2" charset="-122"/>
              </a:rPr>
              <a:t>（二）企业</a:t>
            </a:r>
            <a:r>
              <a:rPr lang="zh-CN" altLang="en-US" sz="2800" b="1" dirty="0">
                <a:latin typeface="华文楷体" panose="02010600040101010101" pitchFamily="2" charset="-122"/>
                <a:ea typeface="华文楷体" panose="02010600040101010101" pitchFamily="2" charset="-122"/>
              </a:rPr>
              <a:t>价值与股权价值</a:t>
            </a:r>
            <a:r>
              <a:rPr lang="zh-CN" altLang="en-US" sz="2800" dirty="0">
                <a:latin typeface="华文楷体" panose="02010600040101010101" pitchFamily="2" charset="-122"/>
                <a:ea typeface="华文楷体" panose="02010600040101010101" pitchFamily="2" charset="-122"/>
              </a:rPr>
              <a:t>	</a:t>
            </a:r>
          </a:p>
          <a:p>
            <a:pPr lvl="1" algn="l" eaLnBrk="1" hangingPunct="1">
              <a:lnSpc>
                <a:spcPct val="90000"/>
              </a:lnSpc>
            </a:pPr>
            <a:r>
              <a:rPr lang="zh-CN" dirty="0">
                <a:latin typeface="华文楷体" panose="02010600040101010101" pitchFamily="2" charset="-122"/>
                <a:ea typeface="华文楷体" panose="02010600040101010101" pitchFamily="2" charset="-122"/>
                <a:sym typeface="+mn-ea"/>
              </a:rPr>
              <a:t>企业价值为股权价值与债权价值之和。</a:t>
            </a:r>
            <a:endParaRPr lang="en-US" altLang="zh-CN" dirty="0">
              <a:latin typeface="华文楷体" panose="02010600040101010101" pitchFamily="2" charset="-122"/>
              <a:ea typeface="华文楷体" panose="02010600040101010101" pitchFamily="2" charset="-122"/>
            </a:endParaRPr>
          </a:p>
        </p:txBody>
      </p:sp>
      <p:sp>
        <p:nvSpPr>
          <p:cNvPr id="1638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4</a:t>
            </a:fld>
            <a:endParaRPr lang="zh-CN" altLang="zh-CN" sz="1100" dirty="0">
              <a:solidFill>
                <a:srgbClr val="636363"/>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3"/>
          <p:cNvSpPr>
            <a:spLocks noGrp="1"/>
          </p:cNvSpPr>
          <p:nvPr>
            <p:ph idx="1"/>
          </p:nvPr>
        </p:nvSpPr>
        <p:spPr>
          <a:xfrm>
            <a:off x="457200" y="1447800"/>
            <a:ext cx="8229600" cy="5334000"/>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切线理论</a:t>
            </a:r>
          </a:p>
          <a:p>
            <a:pPr lvl="1" eaLnBrk="1" hangingPunct="1"/>
            <a:r>
              <a:rPr lang="zh-CN" altLang="en-US" dirty="0">
                <a:latin typeface="华文楷体" panose="02010600040101010101" pitchFamily="2" charset="-122"/>
                <a:ea typeface="华文楷体" panose="02010600040101010101" pitchFamily="2" charset="-122"/>
              </a:rPr>
              <a:t>趋势线</a:t>
            </a:r>
          </a:p>
          <a:p>
            <a:pPr lvl="1" eaLnBrk="1" hangingPunct="1"/>
            <a:endParaRPr lang="zh-CN" altLang="zh-CN" dirty="0">
              <a:latin typeface="华文楷体" panose="02010600040101010101" pitchFamily="2" charset="-122"/>
              <a:ea typeface="华文楷体" panose="02010600040101010101" pitchFamily="2" charset="-122"/>
            </a:endParaRPr>
          </a:p>
          <a:p>
            <a:pPr lvl="1" eaLnBrk="1" hangingPunct="1"/>
            <a:endParaRPr lang="zh-CN" altLang="zh-CN"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支撑线和压力线</a:t>
            </a:r>
          </a:p>
          <a:p>
            <a:pPr lvl="1" eaLnBrk="1" hangingPunct="1"/>
            <a:endParaRPr lang="zh-CN" altLang="zh-CN" dirty="0">
              <a:latin typeface="华文楷体" panose="02010600040101010101" pitchFamily="2" charset="-122"/>
              <a:ea typeface="华文楷体" panose="02010600040101010101" pitchFamily="2" charset="-122"/>
            </a:endParaRPr>
          </a:p>
          <a:p>
            <a:pPr lvl="1" eaLnBrk="1" hangingPunct="1"/>
            <a:endParaRPr lang="zh-CN" altLang="zh-CN" dirty="0">
              <a:latin typeface="华文楷体" panose="02010600040101010101" pitchFamily="2" charset="-122"/>
              <a:ea typeface="华文楷体" panose="02010600040101010101" pitchFamily="2" charset="-122"/>
            </a:endParaRPr>
          </a:p>
          <a:p>
            <a:pPr lvl="1" eaLnBrk="1" hangingPunct="1"/>
            <a:r>
              <a:rPr lang="zh-CN" altLang="en-US" dirty="0">
                <a:latin typeface="华文楷体" panose="02010600040101010101" pitchFamily="2" charset="-122"/>
                <a:ea typeface="华文楷体" panose="02010600040101010101" pitchFamily="2" charset="-122"/>
              </a:rPr>
              <a:t>轨道线</a:t>
            </a:r>
          </a:p>
          <a:p>
            <a:pPr lvl="1" eaLnBrk="1" hangingPunct="1"/>
            <a:r>
              <a:rPr lang="zh-CN" altLang="en-US" dirty="0">
                <a:latin typeface="华文楷体" panose="02010600040101010101" pitchFamily="2" charset="-122"/>
                <a:ea typeface="华文楷体" panose="02010600040101010101" pitchFamily="2" charset="-122"/>
              </a:rPr>
              <a:t>黄金分割线和百分比线 </a:t>
            </a:r>
          </a:p>
        </p:txBody>
      </p:sp>
      <p:sp>
        <p:nvSpPr>
          <p:cNvPr id="5939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40</a:t>
            </a:fld>
            <a:endParaRPr lang="zh-CN" altLang="zh-CN" sz="1100" dirty="0">
              <a:solidFill>
                <a:srgbClr val="636363"/>
              </a:solidFill>
            </a:endParaRPr>
          </a:p>
        </p:txBody>
      </p:sp>
      <p:pic>
        <p:nvPicPr>
          <p:cNvPr id="59397" name="Picture 4"/>
          <p:cNvPicPr>
            <a:picLocks noChangeAspect="1"/>
          </p:cNvPicPr>
          <p:nvPr/>
        </p:nvPicPr>
        <p:blipFill>
          <a:blip r:embed="rId2"/>
          <a:stretch>
            <a:fillRect/>
          </a:stretch>
        </p:blipFill>
        <p:spPr>
          <a:xfrm>
            <a:off x="5334000" y="1447800"/>
            <a:ext cx="3314700" cy="1323975"/>
          </a:xfrm>
          <a:prstGeom prst="rect">
            <a:avLst/>
          </a:prstGeom>
          <a:noFill/>
          <a:ln w="9525">
            <a:noFill/>
          </a:ln>
        </p:spPr>
      </p:pic>
      <p:pic>
        <p:nvPicPr>
          <p:cNvPr id="59398" name="bigImage" descr="支撑线"/>
          <p:cNvPicPr>
            <a:picLocks noChangeAspect="1"/>
          </p:cNvPicPr>
          <p:nvPr/>
        </p:nvPicPr>
        <p:blipFill>
          <a:blip r:embed="rId3"/>
          <a:stretch>
            <a:fillRect/>
          </a:stretch>
        </p:blipFill>
        <p:spPr>
          <a:xfrm>
            <a:off x="4724400" y="2895600"/>
            <a:ext cx="4114800" cy="1592263"/>
          </a:xfrm>
          <a:prstGeom prst="rect">
            <a:avLst/>
          </a:prstGeom>
          <a:noFill/>
          <a:ln w="9525">
            <a:noFill/>
          </a:ln>
        </p:spPr>
      </p:pic>
      <p:pic>
        <p:nvPicPr>
          <p:cNvPr id="59399" name="Picture 6"/>
          <p:cNvPicPr>
            <a:picLocks noChangeAspect="1"/>
          </p:cNvPicPr>
          <p:nvPr/>
        </p:nvPicPr>
        <p:blipFill>
          <a:blip r:embed="rId4"/>
          <a:stretch>
            <a:fillRect/>
          </a:stretch>
        </p:blipFill>
        <p:spPr>
          <a:xfrm>
            <a:off x="4876800" y="4572000"/>
            <a:ext cx="3962400" cy="1752600"/>
          </a:xfrm>
          <a:prstGeom prst="rect">
            <a:avLst/>
          </a:prstGeom>
          <a:noFill/>
          <a:ln w="9525">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形态理论 </a:t>
            </a:r>
          </a:p>
          <a:p>
            <a:pPr lvl="1" eaLnBrk="1" hangingPunct="1"/>
            <a:r>
              <a:rPr lang="zh-CN" altLang="en-US" dirty="0">
                <a:latin typeface="华文楷体" panose="02010600040101010101" pitchFamily="2" charset="-122"/>
                <a:ea typeface="华文楷体" panose="02010600040101010101" pitchFamily="2" charset="-122"/>
              </a:rPr>
              <a:t>保待平衡的持续整理形态 </a:t>
            </a:r>
          </a:p>
        </p:txBody>
      </p:sp>
      <p:sp>
        <p:nvSpPr>
          <p:cNvPr id="60420"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41</a:t>
            </a:fld>
            <a:endParaRPr lang="zh-CN" altLang="zh-CN" sz="1100" dirty="0">
              <a:solidFill>
                <a:srgbClr val="636363"/>
              </a:solidFill>
            </a:endParaRPr>
          </a:p>
        </p:txBody>
      </p:sp>
      <p:pic>
        <p:nvPicPr>
          <p:cNvPr id="60421" name="Picture 4"/>
          <p:cNvPicPr>
            <a:picLocks noChangeAspect="1"/>
          </p:cNvPicPr>
          <p:nvPr/>
        </p:nvPicPr>
        <p:blipFill>
          <a:blip r:embed="rId2"/>
          <a:stretch>
            <a:fillRect/>
          </a:stretch>
        </p:blipFill>
        <p:spPr>
          <a:xfrm>
            <a:off x="1295400" y="2590800"/>
            <a:ext cx="2619375" cy="1495425"/>
          </a:xfrm>
          <a:prstGeom prst="rect">
            <a:avLst/>
          </a:prstGeom>
          <a:noFill/>
          <a:ln w="9525">
            <a:noFill/>
          </a:ln>
        </p:spPr>
      </p:pic>
      <p:pic>
        <p:nvPicPr>
          <p:cNvPr id="60422" name="Picture 5"/>
          <p:cNvPicPr>
            <a:picLocks noChangeAspect="1"/>
          </p:cNvPicPr>
          <p:nvPr/>
        </p:nvPicPr>
        <p:blipFill>
          <a:blip r:embed="rId3"/>
          <a:stretch>
            <a:fillRect/>
          </a:stretch>
        </p:blipFill>
        <p:spPr>
          <a:xfrm>
            <a:off x="4572000" y="2590800"/>
            <a:ext cx="2628900" cy="1447800"/>
          </a:xfrm>
          <a:prstGeom prst="rect">
            <a:avLst/>
          </a:prstGeom>
          <a:noFill/>
          <a:ln w="9525">
            <a:noFill/>
          </a:ln>
        </p:spPr>
      </p:pic>
      <p:pic>
        <p:nvPicPr>
          <p:cNvPr id="60423" name="Picture 6"/>
          <p:cNvPicPr>
            <a:picLocks noChangeAspect="1"/>
          </p:cNvPicPr>
          <p:nvPr/>
        </p:nvPicPr>
        <p:blipFill>
          <a:blip r:embed="rId4"/>
          <a:stretch>
            <a:fillRect/>
          </a:stretch>
        </p:blipFill>
        <p:spPr>
          <a:xfrm>
            <a:off x="1295400" y="4267200"/>
            <a:ext cx="2562225" cy="1447800"/>
          </a:xfrm>
          <a:prstGeom prst="rect">
            <a:avLst/>
          </a:prstGeom>
          <a:noFill/>
          <a:ln w="9525">
            <a:noFill/>
          </a:ln>
        </p:spPr>
      </p:pic>
      <p:pic>
        <p:nvPicPr>
          <p:cNvPr id="60424" name="Picture 7"/>
          <p:cNvPicPr>
            <a:picLocks noChangeAspect="1"/>
          </p:cNvPicPr>
          <p:nvPr/>
        </p:nvPicPr>
        <p:blipFill>
          <a:blip r:embed="rId5"/>
          <a:stretch>
            <a:fillRect/>
          </a:stretch>
        </p:blipFill>
        <p:spPr>
          <a:xfrm>
            <a:off x="4724400" y="4343400"/>
            <a:ext cx="2895600" cy="1447800"/>
          </a:xfrm>
          <a:prstGeom prst="rect">
            <a:avLst/>
          </a:prstGeom>
          <a:noFill/>
          <a:ln w="9525">
            <a:noFill/>
          </a:ln>
        </p:spPr>
      </p:pic>
      <p:sp>
        <p:nvSpPr>
          <p:cNvPr id="60425" name="Text Box 8"/>
          <p:cNvSpPr txBox="1"/>
          <p:nvPr/>
        </p:nvSpPr>
        <p:spPr>
          <a:xfrm>
            <a:off x="2286000" y="4038600"/>
            <a:ext cx="571500" cy="296863"/>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三角形</a:t>
            </a:r>
            <a:endParaRPr lang="zh-CN" altLang="en-US" dirty="0">
              <a:latin typeface="Arial" panose="020B0604020202020204" pitchFamily="34" charset="0"/>
            </a:endParaRPr>
          </a:p>
        </p:txBody>
      </p:sp>
      <p:sp>
        <p:nvSpPr>
          <p:cNvPr id="60426" name="Text Box 9"/>
          <p:cNvSpPr txBox="1"/>
          <p:nvPr/>
        </p:nvSpPr>
        <p:spPr>
          <a:xfrm>
            <a:off x="5638800" y="4038600"/>
            <a:ext cx="571500" cy="296863"/>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矩形</a:t>
            </a:r>
            <a:endParaRPr lang="zh-CN" altLang="en-US" dirty="0">
              <a:latin typeface="Arial" panose="020B0604020202020204" pitchFamily="34" charset="0"/>
            </a:endParaRPr>
          </a:p>
        </p:txBody>
      </p:sp>
      <p:sp>
        <p:nvSpPr>
          <p:cNvPr id="60427" name="Text Box 10"/>
          <p:cNvSpPr txBox="1"/>
          <p:nvPr/>
        </p:nvSpPr>
        <p:spPr>
          <a:xfrm>
            <a:off x="2286000" y="5227638"/>
            <a:ext cx="571500" cy="296862"/>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旗形</a:t>
            </a:r>
            <a:endParaRPr lang="zh-CN" altLang="en-US" dirty="0">
              <a:latin typeface="Arial" panose="020B0604020202020204" pitchFamily="34" charset="0"/>
            </a:endParaRPr>
          </a:p>
        </p:txBody>
      </p:sp>
      <p:sp>
        <p:nvSpPr>
          <p:cNvPr id="60428" name="Text Box 11"/>
          <p:cNvSpPr txBox="1"/>
          <p:nvPr/>
        </p:nvSpPr>
        <p:spPr>
          <a:xfrm>
            <a:off x="5791200" y="5257800"/>
            <a:ext cx="571500" cy="296863"/>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楔形</a:t>
            </a:r>
            <a:endParaRPr lang="zh-CN" altLang="en-US" dirty="0">
              <a:latin typeface="Arial" panose="020B0604020202020204"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p:cNvSpPr>
            <a:spLocks noGrp="1"/>
          </p:cNvSpPr>
          <p:nvPr>
            <p:ph idx="1"/>
          </p:nvPr>
        </p:nvSpPr>
        <p:spPr>
          <a:xfrm>
            <a:off x="457200" y="1447800"/>
            <a:ext cx="8229600" cy="4838700"/>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形态理论</a:t>
            </a:r>
          </a:p>
          <a:p>
            <a:pPr lvl="1" eaLnBrk="1" hangingPunct="1"/>
            <a:r>
              <a:rPr lang="zh-CN" altLang="en-US" dirty="0">
                <a:latin typeface="华文楷体" panose="02010600040101010101" pitchFamily="2" charset="-122"/>
                <a:ea typeface="华文楷体" panose="02010600040101010101" pitchFamily="2" charset="-122"/>
              </a:rPr>
              <a:t>打破平衡的突破形态 </a:t>
            </a:r>
          </a:p>
        </p:txBody>
      </p:sp>
      <p:sp>
        <p:nvSpPr>
          <p:cNvPr id="6144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42</a:t>
            </a:fld>
            <a:endParaRPr lang="zh-CN" altLang="zh-CN" sz="1100" dirty="0">
              <a:solidFill>
                <a:srgbClr val="636363"/>
              </a:solidFill>
            </a:endParaRPr>
          </a:p>
        </p:txBody>
      </p:sp>
      <p:pic>
        <p:nvPicPr>
          <p:cNvPr id="61445" name="Picture 4"/>
          <p:cNvPicPr>
            <a:picLocks noChangeAspect="1"/>
          </p:cNvPicPr>
          <p:nvPr/>
        </p:nvPicPr>
        <p:blipFill>
          <a:blip r:embed="rId2"/>
          <a:stretch>
            <a:fillRect/>
          </a:stretch>
        </p:blipFill>
        <p:spPr>
          <a:xfrm>
            <a:off x="1524000" y="2590800"/>
            <a:ext cx="2743200" cy="1123950"/>
          </a:xfrm>
          <a:prstGeom prst="rect">
            <a:avLst/>
          </a:prstGeom>
          <a:noFill/>
          <a:ln w="9525">
            <a:noFill/>
          </a:ln>
        </p:spPr>
      </p:pic>
      <p:pic>
        <p:nvPicPr>
          <p:cNvPr id="61446" name="Picture 5"/>
          <p:cNvPicPr>
            <a:picLocks noChangeAspect="1"/>
          </p:cNvPicPr>
          <p:nvPr/>
        </p:nvPicPr>
        <p:blipFill>
          <a:blip r:embed="rId3"/>
          <a:stretch>
            <a:fillRect/>
          </a:stretch>
        </p:blipFill>
        <p:spPr>
          <a:xfrm>
            <a:off x="5257800" y="2514600"/>
            <a:ext cx="2514600" cy="1295400"/>
          </a:xfrm>
          <a:prstGeom prst="rect">
            <a:avLst/>
          </a:prstGeom>
          <a:noFill/>
          <a:ln w="9525">
            <a:noFill/>
          </a:ln>
        </p:spPr>
      </p:pic>
      <p:sp>
        <p:nvSpPr>
          <p:cNvPr id="61447" name="Text Box 6"/>
          <p:cNvSpPr txBox="1"/>
          <p:nvPr/>
        </p:nvSpPr>
        <p:spPr>
          <a:xfrm>
            <a:off x="2514600" y="3810000"/>
            <a:ext cx="685800" cy="381000"/>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头肩顶</a:t>
            </a:r>
            <a:endParaRPr lang="zh-CN" altLang="en-US" dirty="0">
              <a:latin typeface="Arial" panose="020B0604020202020204" pitchFamily="34" charset="0"/>
            </a:endParaRPr>
          </a:p>
        </p:txBody>
      </p:sp>
      <p:sp>
        <p:nvSpPr>
          <p:cNvPr id="61448" name="Text Box 7"/>
          <p:cNvSpPr txBox="1"/>
          <p:nvPr/>
        </p:nvSpPr>
        <p:spPr>
          <a:xfrm>
            <a:off x="6172200" y="3886200"/>
            <a:ext cx="571500" cy="298450"/>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头肩底</a:t>
            </a:r>
            <a:endParaRPr lang="zh-CN" altLang="en-US" dirty="0">
              <a:latin typeface="Arial" panose="020B0604020202020204" pitchFamily="34" charset="0"/>
            </a:endParaRPr>
          </a:p>
        </p:txBody>
      </p:sp>
      <p:pic>
        <p:nvPicPr>
          <p:cNvPr id="61449" name="Picture 8"/>
          <p:cNvPicPr>
            <a:picLocks noChangeAspect="1"/>
          </p:cNvPicPr>
          <p:nvPr/>
        </p:nvPicPr>
        <p:blipFill>
          <a:blip r:embed="rId4"/>
          <a:stretch>
            <a:fillRect/>
          </a:stretch>
        </p:blipFill>
        <p:spPr>
          <a:xfrm>
            <a:off x="304800" y="4191000"/>
            <a:ext cx="2362200" cy="2047875"/>
          </a:xfrm>
          <a:prstGeom prst="rect">
            <a:avLst/>
          </a:prstGeom>
          <a:noFill/>
          <a:ln w="9525">
            <a:noFill/>
          </a:ln>
        </p:spPr>
      </p:pic>
      <p:pic>
        <p:nvPicPr>
          <p:cNvPr id="61450" name="Picture 9"/>
          <p:cNvPicPr>
            <a:picLocks noChangeAspect="1"/>
          </p:cNvPicPr>
          <p:nvPr/>
        </p:nvPicPr>
        <p:blipFill>
          <a:blip r:embed="rId5"/>
          <a:stretch>
            <a:fillRect/>
          </a:stretch>
        </p:blipFill>
        <p:spPr>
          <a:xfrm>
            <a:off x="2667000" y="4495800"/>
            <a:ext cx="2857500" cy="1828800"/>
          </a:xfrm>
          <a:prstGeom prst="rect">
            <a:avLst/>
          </a:prstGeom>
          <a:noFill/>
          <a:ln w="9525">
            <a:noFill/>
          </a:ln>
        </p:spPr>
      </p:pic>
      <p:pic>
        <p:nvPicPr>
          <p:cNvPr id="61451" name="Picture 10"/>
          <p:cNvPicPr>
            <a:picLocks noChangeAspect="1"/>
          </p:cNvPicPr>
          <p:nvPr/>
        </p:nvPicPr>
        <p:blipFill>
          <a:blip r:embed="rId6"/>
          <a:stretch>
            <a:fillRect/>
          </a:stretch>
        </p:blipFill>
        <p:spPr>
          <a:xfrm>
            <a:off x="5562600" y="4495800"/>
            <a:ext cx="3267075" cy="1676400"/>
          </a:xfrm>
          <a:prstGeom prst="rect">
            <a:avLst/>
          </a:prstGeom>
          <a:noFill/>
          <a:ln w="9525">
            <a:noFill/>
          </a:ln>
        </p:spPr>
      </p:pic>
      <p:sp>
        <p:nvSpPr>
          <p:cNvPr id="61452" name="Text Box 11"/>
          <p:cNvSpPr txBox="1"/>
          <p:nvPr/>
        </p:nvSpPr>
        <p:spPr>
          <a:xfrm>
            <a:off x="3733800" y="6400800"/>
            <a:ext cx="1028700" cy="296863"/>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圆弧顶和圆弧底</a:t>
            </a:r>
            <a:endParaRPr lang="zh-CN" altLang="en-US" dirty="0">
              <a:latin typeface="Arial" panose="020B0604020202020204" pitchFamily="34" charset="0"/>
            </a:endParaRPr>
          </a:p>
        </p:txBody>
      </p:sp>
      <p:sp>
        <p:nvSpPr>
          <p:cNvPr id="61453" name="Text Box 12"/>
          <p:cNvSpPr txBox="1"/>
          <p:nvPr/>
        </p:nvSpPr>
        <p:spPr>
          <a:xfrm>
            <a:off x="914400" y="6477000"/>
            <a:ext cx="800100" cy="296863"/>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双头和双底</a:t>
            </a:r>
            <a:endParaRPr lang="zh-CN" altLang="en-US" dirty="0">
              <a:latin typeface="Arial" panose="020B0604020202020204" pitchFamily="34" charset="0"/>
            </a:endParaRPr>
          </a:p>
        </p:txBody>
      </p:sp>
      <p:sp>
        <p:nvSpPr>
          <p:cNvPr id="61454" name="Text Box 13"/>
          <p:cNvSpPr txBox="1"/>
          <p:nvPr/>
        </p:nvSpPr>
        <p:spPr>
          <a:xfrm>
            <a:off x="6781800" y="6324600"/>
            <a:ext cx="800100" cy="296863"/>
          </a:xfrm>
          <a:prstGeom prst="rect">
            <a:avLst/>
          </a:prstGeom>
          <a:solidFill>
            <a:srgbClr val="FFFFFF"/>
          </a:solidFill>
          <a:ln w="9525">
            <a:noFill/>
          </a:ln>
        </p:spPr>
        <p:txBody>
          <a:bodyPr/>
          <a:lstStyle/>
          <a:p>
            <a:pPr algn="just" eaLnBrk="1" hangingPunct="1"/>
            <a:r>
              <a:rPr lang="zh-CN" altLang="en-US" sz="900" dirty="0">
                <a:latin typeface="Times New Roman" panose="02020603050405020304" pitchFamily="18" charset="0"/>
              </a:rPr>
              <a:t>喇叭形</a:t>
            </a:r>
            <a:endParaRPr lang="zh-CN" altLang="en-US" dirty="0">
              <a:latin typeface="Arial" panose="020B0604020202020204" pitchFamily="34" charset="0"/>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p:cNvSpPr>
            <a:spLocks noGrp="1"/>
          </p:cNvSpPr>
          <p:nvPr>
            <p:ph idx="1"/>
          </p:nvPr>
        </p:nvSpPr>
        <p:spPr>
          <a:xfrm>
            <a:off x="457200" y="1371600"/>
            <a:ext cx="8229600" cy="4914900"/>
          </a:xfrm>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形态理论</a:t>
            </a:r>
          </a:p>
          <a:p>
            <a:pPr lvl="1" eaLnBrk="1" hangingPunct="1"/>
            <a:r>
              <a:rPr lang="zh-CN" altLang="en-US" dirty="0">
                <a:latin typeface="华文楷体" panose="02010600040101010101" pitchFamily="2" charset="-122"/>
                <a:ea typeface="华文楷体" panose="02010600040101010101" pitchFamily="2" charset="-122"/>
              </a:rPr>
              <a:t>缺口理论：缺口一经形成就成为日后较强的支撑或阻力区域 </a:t>
            </a:r>
          </a:p>
          <a:p>
            <a:pPr eaLnBrk="1" hangingPunct="1"/>
            <a:endParaRPr lang="zh-CN" altLang="zh-CN" dirty="0">
              <a:latin typeface="华文楷体" panose="02010600040101010101" pitchFamily="2" charset="-122"/>
              <a:ea typeface="华文楷体" panose="02010600040101010101" pitchFamily="2" charset="-122"/>
            </a:endParaRPr>
          </a:p>
        </p:txBody>
      </p:sp>
      <p:sp>
        <p:nvSpPr>
          <p:cNvPr id="6246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43</a:t>
            </a:fld>
            <a:endParaRPr lang="zh-CN" altLang="zh-CN" sz="1100" dirty="0">
              <a:solidFill>
                <a:srgbClr val="636363"/>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p:cNvSpPr>
          <p:nvPr>
            <p:ph idx="1"/>
          </p:nvPr>
        </p:nvSpPr>
        <p:spPr>
          <a:xfrm>
            <a:off x="457200" y="1447800"/>
            <a:ext cx="4114800" cy="5029200"/>
          </a:xfrm>
          <a:ln/>
        </p:spPr>
        <p:txBody>
          <a:bodyPr vert="horz" wrap="square" lIns="91440" tIns="45720" rIns="91440" bIns="45720" anchor="t" anchorCtr="0"/>
          <a:lstStyle/>
          <a:p>
            <a:pPr eaLnBrk="1" hangingPunct="1"/>
            <a:r>
              <a:rPr lang="zh-CN" altLang="en-US" sz="2800" dirty="0">
                <a:latin typeface="华文楷体" panose="02010600040101010101" pitchFamily="2" charset="-122"/>
                <a:ea typeface="华文楷体" panose="02010600040101010101" pitchFamily="2" charset="-122"/>
              </a:rPr>
              <a:t>波浪理论</a:t>
            </a:r>
          </a:p>
          <a:p>
            <a:pPr eaLnBrk="1" hangingPunct="1"/>
            <a:r>
              <a:rPr lang="zh-CN" altLang="en-US" sz="2400" dirty="0">
                <a:latin typeface="华文楷体" panose="02010600040101010101" pitchFamily="2" charset="-122"/>
                <a:ea typeface="华文楷体" panose="02010600040101010101" pitchFamily="2" charset="-122"/>
              </a:rPr>
              <a:t>美国人艾略持</a:t>
            </a:r>
            <a:r>
              <a:rPr lang="zh-CN" altLang="zh-CN" sz="2400" dirty="0">
                <a:latin typeface="华文楷体" panose="02010600040101010101" pitchFamily="2" charset="-122"/>
                <a:ea typeface="华文楷体" panose="02010600040101010101" pitchFamily="2" charset="-122"/>
              </a:rPr>
              <a:t>(R. N. Elliott)</a:t>
            </a:r>
            <a:r>
              <a:rPr lang="zh-CN" altLang="en-US" sz="2400" dirty="0">
                <a:latin typeface="华文楷体" panose="02010600040101010101" pitchFamily="2" charset="-122"/>
                <a:ea typeface="华文楷体" panose="02010600040101010101" pitchFamily="2" charset="-122"/>
              </a:rPr>
              <a:t>首先提出</a:t>
            </a:r>
          </a:p>
          <a:p>
            <a:pPr eaLnBrk="1" hangingPunct="1"/>
            <a:r>
              <a:rPr lang="zh-CN" altLang="en-US" sz="2400" dirty="0">
                <a:latin typeface="华文楷体" panose="02010600040101010101" pitchFamily="2" charset="-122"/>
                <a:ea typeface="华文楷体" panose="02010600040101010101" pitchFamily="2" charset="-122"/>
              </a:rPr>
              <a:t>每个周期无论时间的长短，都按一个模式进行，这个模式就是</a:t>
            </a:r>
            <a:r>
              <a:rPr lang="zh-CN" altLang="zh-CN" sz="2400" dirty="0">
                <a:latin typeface="华文楷体" panose="02010600040101010101" pitchFamily="2" charset="-122"/>
                <a:ea typeface="华文楷体" panose="02010600040101010101" pitchFamily="2" charset="-122"/>
              </a:rPr>
              <a:t>8</a:t>
            </a:r>
            <a:r>
              <a:rPr lang="zh-CN" altLang="en-US" sz="2400" dirty="0">
                <a:latin typeface="华文楷体" panose="02010600040101010101" pitchFamily="2" charset="-122"/>
                <a:ea typeface="华文楷体" panose="02010600040101010101" pitchFamily="2" charset="-122"/>
              </a:rPr>
              <a:t>个过程，即每个周期都由上升</a:t>
            </a:r>
            <a:r>
              <a:rPr lang="zh-CN"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或下降</a:t>
            </a:r>
            <a:r>
              <a:rPr lang="zh-CN"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的</a:t>
            </a:r>
            <a:r>
              <a:rPr lang="zh-CN" altLang="zh-CN" sz="2400" dirty="0">
                <a:latin typeface="华文楷体" panose="02010600040101010101" pitchFamily="2" charset="-122"/>
                <a:ea typeface="华文楷体" panose="02010600040101010101" pitchFamily="2" charset="-122"/>
              </a:rPr>
              <a:t>5</a:t>
            </a:r>
            <a:r>
              <a:rPr lang="zh-CN" altLang="en-US" sz="2400" dirty="0">
                <a:latin typeface="华文楷体" panose="02010600040101010101" pitchFamily="2" charset="-122"/>
                <a:ea typeface="华文楷体" panose="02010600040101010101" pitchFamily="2" charset="-122"/>
              </a:rPr>
              <a:t>个过程和下降</a:t>
            </a:r>
            <a:r>
              <a:rPr lang="zh-CN"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或上升</a:t>
            </a:r>
            <a:r>
              <a:rPr lang="zh-CN" altLang="zh-CN" sz="2400" dirty="0">
                <a:latin typeface="华文楷体" panose="02010600040101010101" pitchFamily="2" charset="-122"/>
                <a:ea typeface="华文楷体" panose="02010600040101010101" pitchFamily="2" charset="-122"/>
              </a:rPr>
              <a:t>)</a:t>
            </a:r>
            <a:r>
              <a:rPr lang="zh-CN" altLang="en-US" sz="2400" dirty="0">
                <a:latin typeface="华文楷体" panose="02010600040101010101" pitchFamily="2" charset="-122"/>
                <a:ea typeface="华文楷体" panose="02010600040101010101" pitchFamily="2" charset="-122"/>
              </a:rPr>
              <a:t>的</a:t>
            </a:r>
            <a:r>
              <a:rPr lang="zh-CN" altLang="zh-CN" sz="2400" dirty="0">
                <a:latin typeface="华文楷体" panose="02010600040101010101" pitchFamily="2" charset="-122"/>
                <a:ea typeface="华文楷体" panose="02010600040101010101" pitchFamily="2" charset="-122"/>
              </a:rPr>
              <a:t>3</a:t>
            </a:r>
            <a:r>
              <a:rPr lang="zh-CN" altLang="en-US" sz="2400" dirty="0">
                <a:latin typeface="华文楷体" panose="02010600040101010101" pitchFamily="2" charset="-122"/>
                <a:ea typeface="华文楷体" panose="02010600040101010101" pitchFamily="2" charset="-122"/>
              </a:rPr>
              <a:t>个过程组成。这个过程结束后，才能说这个周期已经结束，将进入新的周期。</a:t>
            </a:r>
          </a:p>
        </p:txBody>
      </p:sp>
      <p:sp>
        <p:nvSpPr>
          <p:cNvPr id="6349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44</a:t>
            </a:fld>
            <a:endParaRPr lang="zh-CN" altLang="zh-CN" sz="1100" dirty="0">
              <a:solidFill>
                <a:srgbClr val="636363"/>
              </a:solidFill>
            </a:endParaRPr>
          </a:p>
        </p:txBody>
      </p:sp>
      <p:sp>
        <p:nvSpPr>
          <p:cNvPr id="63493" name="Text Box 5"/>
          <p:cNvSpPr txBox="1"/>
          <p:nvPr/>
        </p:nvSpPr>
        <p:spPr>
          <a:xfrm>
            <a:off x="5029200" y="5943600"/>
            <a:ext cx="3505200" cy="461963"/>
          </a:xfrm>
          <a:prstGeom prst="rect">
            <a:avLst/>
          </a:prstGeom>
          <a:noFill/>
          <a:ln w="9525">
            <a:noFill/>
          </a:ln>
        </p:spPr>
        <p:txBody>
          <a:bodyPr>
            <a:spAutoFit/>
          </a:bodyPr>
          <a:lstStyle/>
          <a:p>
            <a:pPr eaLnBrk="1" hangingPunct="1"/>
            <a:r>
              <a:rPr lang="zh-CN" altLang="en-US" sz="2400" dirty="0">
                <a:latin typeface="华文楷体" panose="02010600040101010101" pitchFamily="2" charset="-122"/>
                <a:ea typeface="华文楷体" panose="02010600040101010101" pitchFamily="2" charset="-122"/>
              </a:rPr>
              <a:t>一个典型的波浪周期 </a:t>
            </a:r>
          </a:p>
        </p:txBody>
      </p:sp>
      <p:pic>
        <p:nvPicPr>
          <p:cNvPr id="63494" name="Picture 8"/>
          <p:cNvPicPr>
            <a:picLocks noChangeAspect="1"/>
          </p:cNvPicPr>
          <p:nvPr/>
        </p:nvPicPr>
        <p:blipFill>
          <a:blip r:embed="rId2"/>
          <a:stretch>
            <a:fillRect/>
          </a:stretch>
        </p:blipFill>
        <p:spPr>
          <a:xfrm>
            <a:off x="4572000" y="1752600"/>
            <a:ext cx="4191000" cy="3962400"/>
          </a:xfrm>
          <a:prstGeom prst="rect">
            <a:avLst/>
          </a:prstGeom>
          <a:noFill/>
          <a:ln w="9525">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p:cNvSpPr>
          <p:nvPr>
            <p:ph type="title"/>
          </p:nvPr>
        </p:nvSpPr>
        <p:spPr>
          <a:ln/>
        </p:spPr>
        <p:txBody>
          <a:bodyPr vert="horz" wrap="square" lIns="91440" tIns="45720" rIns="91440" bIns="45720" anchor="ctr" anchorCtr="0"/>
          <a:lstStyle/>
          <a:p>
            <a:pPr eaLnBrk="1" hangingPunct="1"/>
            <a:r>
              <a:rPr lang="zh-CN" altLang="en-US" dirty="0">
                <a:latin typeface="华文楷体" panose="02010600040101010101" pitchFamily="2" charset="-122"/>
                <a:ea typeface="华文楷体" panose="02010600040101010101" pitchFamily="2" charset="-122"/>
              </a:rPr>
              <a:t>本章小结 </a:t>
            </a:r>
          </a:p>
        </p:txBody>
      </p:sp>
      <p:sp>
        <p:nvSpPr>
          <p:cNvPr id="64515" name="Rectangle 3"/>
          <p:cNvSpPr>
            <a:spLocks noGrp="1"/>
          </p:cNvSpPr>
          <p:nvPr>
            <p:ph idx="1"/>
          </p:nvPr>
        </p:nvSpPr>
        <p:spPr>
          <a:ln/>
        </p:spPr>
        <p:txBody>
          <a:bodyPr vert="horz" wrap="square" lIns="91440" tIns="45720" rIns="91440" bIns="45720" anchor="t" anchorCtr="0"/>
          <a:lstStyle/>
          <a:p>
            <a:pPr eaLnBrk="1" hangingPunct="1"/>
            <a:r>
              <a:rPr lang="zh-CN" altLang="en-US" dirty="0">
                <a:latin typeface="华文楷体" panose="02010600040101010101" pitchFamily="2" charset="-122"/>
                <a:ea typeface="华文楷体" panose="02010600040101010101" pitchFamily="2" charset="-122"/>
              </a:rPr>
              <a:t>本章主要从宏观、中观和微观层次对影响股市涨跌的因素进行了分析。宏观层次主要分析了于宏观经济因素对股市的影响；中观层次则分析了行业因素对股市的影响、微观层次则分析了公司估值方法。</a:t>
            </a:r>
          </a:p>
          <a:p>
            <a:pPr eaLnBrk="1" hangingPunct="1"/>
            <a:r>
              <a:rPr lang="zh-CN" altLang="en-US" dirty="0">
                <a:latin typeface="华文楷体" panose="02010600040101010101" pitchFamily="2" charset="-122"/>
                <a:ea typeface="华文楷体" panose="02010600040101010101" pitchFamily="2" charset="-122"/>
              </a:rPr>
              <a:t>本章对技术分析的概念和常见的分析理论和方法进行了介绍。  </a:t>
            </a:r>
          </a:p>
        </p:txBody>
      </p:sp>
      <p:sp>
        <p:nvSpPr>
          <p:cNvPr id="64516"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45</a:t>
            </a:fld>
            <a:endParaRPr lang="zh-CN" altLang="zh-CN" sz="1100" dirty="0">
              <a:solidFill>
                <a:srgbClr val="636363"/>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vert="horz" wrap="square" lIns="91440" tIns="45720" rIns="91440" bIns="45720" anchor="ctr" anchorCtr="0"/>
          <a:lstStyle/>
          <a:p>
            <a:pPr eaLnBrk="1" hangingPunct="1"/>
            <a:r>
              <a:rPr lang="zh-CN" sz="3600" dirty="0" smtClean="0">
                <a:latin typeface="华文楷体" panose="02010600040101010101" pitchFamily="2" charset="-122"/>
                <a:ea typeface="华文楷体" panose="02010600040101010101" pitchFamily="2" charset="-122"/>
              </a:rPr>
              <a:t>二</a:t>
            </a:r>
            <a:r>
              <a:rPr lang="zh-CN" altLang="en-US" sz="3600" dirty="0" smtClean="0">
                <a:latin typeface="华文楷体" panose="02010600040101010101" pitchFamily="2" charset="-122"/>
                <a:ea typeface="华文楷体" panose="02010600040101010101" pitchFamily="2" charset="-122"/>
              </a:rPr>
              <a:t>、</a:t>
            </a:r>
            <a:r>
              <a:rPr lang="zh-CN" sz="3600" dirty="0" smtClean="0">
                <a:latin typeface="华文楷体" panose="02010600040101010101" pitchFamily="2" charset="-122"/>
                <a:ea typeface="华文楷体" panose="02010600040101010101" pitchFamily="2" charset="-122"/>
              </a:rPr>
              <a:t>影响</a:t>
            </a:r>
            <a:r>
              <a:rPr lang="zh-CN" sz="3600" dirty="0">
                <a:latin typeface="华文楷体" panose="02010600040101010101" pitchFamily="2" charset="-122"/>
                <a:ea typeface="华文楷体" panose="02010600040101010101" pitchFamily="2" charset="-122"/>
              </a:rPr>
              <a:t>股票价值的客观基本面因素</a:t>
            </a:r>
          </a:p>
        </p:txBody>
      </p:sp>
      <p:sp>
        <p:nvSpPr>
          <p:cNvPr id="16387" name="Rectangle 3"/>
          <p:cNvSpPr>
            <a:spLocks noGrp="1"/>
          </p:cNvSpPr>
          <p:nvPr>
            <p:ph idx="1"/>
          </p:nvPr>
        </p:nvSpPr>
        <p:spPr>
          <a:xfrm>
            <a:off x="457200" y="1295456"/>
            <a:ext cx="8229600" cy="5105266"/>
          </a:xfrm>
        </p:spPr>
        <p:txBody>
          <a:bodyPr vert="horz" wrap="square" lIns="91440" tIns="45720" rIns="91440" bIns="45720" anchor="t" anchorCtr="0"/>
          <a:lstStyle/>
          <a:p>
            <a:pPr marL="0" indent="0" eaLnBrk="1" hangingPunct="1">
              <a:lnSpc>
                <a:spcPct val="90000"/>
              </a:lnSpc>
              <a:buNone/>
            </a:pPr>
            <a:r>
              <a:rPr lang="zh-CN" altLang="en-US" sz="2600" b="1" dirty="0" smtClean="0">
                <a:latin typeface="华文楷体" panose="02010600040101010101" pitchFamily="2" charset="-122"/>
                <a:ea typeface="华文楷体" panose="02010600040101010101" pitchFamily="2" charset="-122"/>
              </a:rPr>
              <a:t>（一）宏观</a:t>
            </a:r>
            <a:r>
              <a:rPr lang="zh-CN" altLang="en-US" sz="2600" b="1" dirty="0">
                <a:latin typeface="华文楷体" panose="02010600040101010101" pitchFamily="2" charset="-122"/>
                <a:ea typeface="华文楷体" panose="02010600040101010101" pitchFamily="2" charset="-122"/>
              </a:rPr>
              <a:t>因素（宏观）</a:t>
            </a:r>
          </a:p>
          <a:p>
            <a:pPr lvl="1" eaLnBrk="1" hangingPunct="1">
              <a:lnSpc>
                <a:spcPct val="90000"/>
              </a:lnSpc>
            </a:pPr>
            <a:r>
              <a:rPr lang="zh-CN" sz="2200" dirty="0">
                <a:latin typeface="华文楷体" panose="02010600040101010101" pitchFamily="2" charset="-122"/>
                <a:ea typeface="华文楷体" panose="02010600040101010101" pitchFamily="2" charset="-122"/>
              </a:rPr>
              <a:t>经济增长、经济景气循环、利率、财政收支、货币供应量、物价和国际收支等</a:t>
            </a:r>
          </a:p>
          <a:p>
            <a:pPr marL="457200" lvl="1" indent="0" eaLnBrk="1" hangingPunct="1">
              <a:lnSpc>
                <a:spcPct val="90000"/>
              </a:lnSpc>
              <a:buNone/>
            </a:pPr>
            <a:r>
              <a:rPr lang="zh-CN" sz="2200" dirty="0">
                <a:latin typeface="华文楷体" panose="02010600040101010101" pitchFamily="2" charset="-122"/>
                <a:ea typeface="华文楷体" panose="02010600040101010101" pitchFamily="2" charset="-122"/>
              </a:rPr>
              <a:t>银行存款利率及债券市场利率水平（最敏感）</a:t>
            </a:r>
          </a:p>
          <a:p>
            <a:pPr marL="457200" lvl="1" indent="0" eaLnBrk="1" hangingPunct="1">
              <a:lnSpc>
                <a:spcPct val="90000"/>
              </a:lnSpc>
              <a:buNone/>
            </a:pPr>
            <a:r>
              <a:rPr lang="zh-CN" sz="2200" dirty="0">
                <a:latin typeface="华文楷体" panose="02010600040101010101" pitchFamily="2" charset="-122"/>
                <a:ea typeface="华文楷体" panose="02010600040101010101" pitchFamily="2" charset="-122"/>
              </a:rPr>
              <a:t>国家总体经济状况与社会政治局势的稳定性因素（通货膨胀）</a:t>
            </a:r>
          </a:p>
          <a:p>
            <a:pPr marL="457200" lvl="1" indent="0" eaLnBrk="1" hangingPunct="1">
              <a:lnSpc>
                <a:spcPct val="90000"/>
              </a:lnSpc>
              <a:buNone/>
            </a:pPr>
            <a:r>
              <a:rPr lang="zh-CN" sz="2200" dirty="0">
                <a:latin typeface="华文楷体" panose="02010600040101010101" pitchFamily="2" charset="-122"/>
                <a:ea typeface="华文楷体" panose="02010600040101010101" pitchFamily="2" charset="-122"/>
              </a:rPr>
              <a:t>国家政策因素</a:t>
            </a:r>
            <a:endParaRPr lang="zh-CN" altLang="en-US" sz="2200" dirty="0">
              <a:latin typeface="华文楷体" panose="02010600040101010101" pitchFamily="2" charset="-122"/>
              <a:ea typeface="华文楷体" panose="02010600040101010101" pitchFamily="2" charset="-122"/>
            </a:endParaRPr>
          </a:p>
          <a:p>
            <a:pPr eaLnBrk="1" hangingPunct="1">
              <a:lnSpc>
                <a:spcPct val="90000"/>
              </a:lnSpc>
            </a:pPr>
            <a:r>
              <a:rPr lang="zh-CN" altLang="en-US" sz="2600" b="1" dirty="0">
                <a:latin typeface="华文楷体" panose="02010600040101010101" pitchFamily="2" charset="-122"/>
                <a:ea typeface="华文楷体" panose="02010600040101010101" pitchFamily="2" charset="-122"/>
              </a:rPr>
              <a:t>行业和区域因素（中观）</a:t>
            </a:r>
            <a:r>
              <a:rPr lang="en-US" altLang="zh-CN" sz="2600" b="1" dirty="0">
                <a:latin typeface="华文楷体" panose="02010600040101010101" pitchFamily="2" charset="-122"/>
                <a:ea typeface="华文楷体" panose="02010600040101010101" pitchFamily="2" charset="-122"/>
              </a:rPr>
              <a:t>——行业发展前景和区域经济发展状况</a:t>
            </a:r>
          </a:p>
          <a:p>
            <a:pPr lvl="1" algn="l" eaLnBrk="1" hangingPunct="1">
              <a:lnSpc>
                <a:spcPct val="90000"/>
              </a:lnSpc>
            </a:pPr>
            <a:r>
              <a:rPr lang="zh-CN" sz="2200" dirty="0">
                <a:latin typeface="华文楷体" panose="02010600040101010101" pitchFamily="2" charset="-122"/>
                <a:ea typeface="华文楷体" panose="02010600040101010101" pitchFamily="2" charset="-122"/>
                <a:sym typeface="+mn-ea"/>
              </a:rPr>
              <a:t>行业生命周期、行业地位、行业前景、行业动向及子行业方面的情况等</a:t>
            </a:r>
          </a:p>
          <a:p>
            <a:pPr marL="342900" lvl="0" indent="-342900" algn="l" eaLnBrk="1" hangingPunct="1">
              <a:lnSpc>
                <a:spcPct val="90000"/>
              </a:lnSpc>
              <a:buFont typeface="Wingdings 2" panose="05020102010507070707" charset="0"/>
              <a:buChar char="ß"/>
            </a:pPr>
            <a:r>
              <a:rPr lang="zh-CN" altLang="en-US" sz="2600" b="1" dirty="0">
                <a:solidFill>
                  <a:schemeClr val="tx1"/>
                </a:solidFill>
                <a:latin typeface="华文楷体" panose="02010600040101010101" pitchFamily="2" charset="-122"/>
                <a:ea typeface="华文楷体" panose="02010600040101010101" pitchFamily="2" charset="-122"/>
              </a:rPr>
              <a:t>公司因素（</a:t>
            </a:r>
            <a:r>
              <a:rPr lang="zh-CN" altLang="en-US" sz="2600" b="1" dirty="0">
                <a:latin typeface="华文楷体" panose="02010600040101010101" pitchFamily="2" charset="-122"/>
                <a:ea typeface="华文楷体" panose="02010600040101010101" pitchFamily="2" charset="-122"/>
              </a:rPr>
              <a:t>微观）</a:t>
            </a:r>
            <a:r>
              <a:rPr lang="en-US" altLang="zh-CN" sz="2600" b="1" dirty="0">
                <a:latin typeface="华文楷体" panose="02010600040101010101" pitchFamily="2" charset="-122"/>
                <a:ea typeface="华文楷体" panose="02010600040101010101" pitchFamily="2" charset="-122"/>
              </a:rPr>
              <a:t>——上市公司经营状况的好坏</a:t>
            </a:r>
          </a:p>
          <a:p>
            <a:pPr lvl="1" algn="l" eaLnBrk="1" hangingPunct="1">
              <a:lnSpc>
                <a:spcPct val="90000"/>
              </a:lnSpc>
            </a:pPr>
            <a:r>
              <a:rPr lang="zh-CN" sz="2200" dirty="0">
                <a:latin typeface="华文楷体" panose="02010600040101010101" pitchFamily="2" charset="-122"/>
                <a:ea typeface="华文楷体" panose="02010600040101010101" pitchFamily="2" charset="-122"/>
                <a:sym typeface="+mn-ea"/>
              </a:rPr>
              <a:t>上市公司的经营管理水平、财务状况、科技开发能力、行业内的竞争实力和竞争地位等</a:t>
            </a:r>
          </a:p>
        </p:txBody>
      </p:sp>
      <p:sp>
        <p:nvSpPr>
          <p:cNvPr id="1638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5</a:t>
            </a:fld>
            <a:endParaRPr lang="zh-CN" altLang="zh-CN" sz="1100" dirty="0">
              <a:solidFill>
                <a:srgbClr val="636363"/>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vert="horz" wrap="square" lIns="91440" tIns="45720" rIns="91440" bIns="45720" anchor="ctr" anchorCtr="0"/>
          <a:lstStyle/>
          <a:p>
            <a:pPr eaLnBrk="1" hangingPunct="1"/>
            <a:r>
              <a:rPr lang="zh-CN" sz="3600" dirty="0" smtClean="0">
                <a:latin typeface="华文楷体" panose="02010600040101010101" pitchFamily="2" charset="-122"/>
                <a:ea typeface="华文楷体" panose="02010600040101010101" pitchFamily="2" charset="-122"/>
              </a:rPr>
              <a:t>三</a:t>
            </a:r>
            <a:r>
              <a:rPr lang="zh-CN" altLang="en-US" sz="3600" dirty="0" smtClean="0">
                <a:latin typeface="华文楷体" panose="02010600040101010101" pitchFamily="2" charset="-122"/>
                <a:ea typeface="华文楷体" panose="02010600040101010101" pitchFamily="2" charset="-122"/>
              </a:rPr>
              <a:t>、</a:t>
            </a:r>
            <a:r>
              <a:rPr lang="zh-CN" sz="3600" dirty="0" smtClean="0">
                <a:latin typeface="华文楷体" panose="02010600040101010101" pitchFamily="2" charset="-122"/>
                <a:ea typeface="华文楷体" panose="02010600040101010101" pitchFamily="2" charset="-122"/>
              </a:rPr>
              <a:t>影响</a:t>
            </a:r>
            <a:r>
              <a:rPr lang="zh-CN" sz="3600" dirty="0">
                <a:latin typeface="华文楷体" panose="02010600040101010101" pitchFamily="2" charset="-122"/>
                <a:ea typeface="华文楷体" panose="02010600040101010101" pitchFamily="2" charset="-122"/>
              </a:rPr>
              <a:t>股票价格的心理预期因素</a:t>
            </a:r>
          </a:p>
        </p:txBody>
      </p:sp>
      <p:sp>
        <p:nvSpPr>
          <p:cNvPr id="16387" name="Rectangle 3"/>
          <p:cNvSpPr>
            <a:spLocks noGrp="1"/>
          </p:cNvSpPr>
          <p:nvPr>
            <p:ph idx="1"/>
          </p:nvPr>
        </p:nvSpPr>
        <p:spPr>
          <a:xfrm>
            <a:off x="457200" y="1447800"/>
            <a:ext cx="8229600" cy="4838700"/>
          </a:xfrm>
        </p:spPr>
        <p:txBody>
          <a:bodyPr vert="horz" wrap="square" lIns="91440" tIns="45720" rIns="91440" bIns="45720" anchor="t" anchorCtr="0"/>
          <a:lstStyle/>
          <a:p>
            <a:pPr eaLnBrk="1" hangingPunct="1">
              <a:lnSpc>
                <a:spcPct val="90000"/>
              </a:lnSpc>
            </a:pPr>
            <a:r>
              <a:rPr lang="zh-CN" altLang="en-US" sz="2800" dirty="0" smtClean="0">
                <a:latin typeface="华文楷体" panose="02010600040101010101" pitchFamily="2" charset="-122"/>
                <a:ea typeface="华文楷体" panose="02010600040101010101" pitchFamily="2" charset="-122"/>
              </a:rPr>
              <a:t>传统</a:t>
            </a:r>
            <a:r>
              <a:rPr lang="zh-CN" altLang="en-US" sz="2800" dirty="0">
                <a:latin typeface="华文楷体" panose="02010600040101010101" pitchFamily="2" charset="-122"/>
                <a:ea typeface="华文楷体" panose="02010600040101010101" pitchFamily="2" charset="-122"/>
              </a:rPr>
              <a:t>金融学计算出的股票价值（即公平市场价格）与现时市场价格两者总有差距。</a:t>
            </a:r>
          </a:p>
          <a:p>
            <a:pPr eaLnBrk="1" hangingPunct="1">
              <a:lnSpc>
                <a:spcPct val="90000"/>
              </a:lnSpc>
            </a:pPr>
            <a:r>
              <a:rPr lang="zh-CN" altLang="en-US" sz="2800" dirty="0">
                <a:latin typeface="华文楷体" panose="02010600040101010101" pitchFamily="2" charset="-122"/>
                <a:ea typeface="华文楷体" panose="02010600040101010101" pitchFamily="2" charset="-122"/>
              </a:rPr>
              <a:t>凯恩斯认为, 在一</a:t>
            </a:r>
            <a:r>
              <a:rPr lang="zh-CN" altLang="en-US" sz="2800" dirty="0" smtClean="0">
                <a:latin typeface="华文楷体" panose="02010600040101010101" pitchFamily="2" charset="-122"/>
                <a:ea typeface="华文楷体" panose="02010600040101010101" pitchFamily="2" charset="-122"/>
              </a:rPr>
              <a:t>个充满</a:t>
            </a:r>
            <a:r>
              <a:rPr lang="zh-CN" altLang="en-US" sz="2800" dirty="0">
                <a:latin typeface="华文楷体" panose="02010600040101010101" pitchFamily="2" charset="-122"/>
                <a:ea typeface="华文楷体" panose="02010600040101010101" pitchFamily="2" charset="-122"/>
              </a:rPr>
              <a:t>不确定性的市场经济体系中, 投资者进行投资决策,只能依据预期做出判断。</a:t>
            </a:r>
          </a:p>
          <a:p>
            <a:pPr eaLnBrk="1" hangingPunct="1">
              <a:lnSpc>
                <a:spcPct val="90000"/>
              </a:lnSpc>
            </a:pPr>
            <a:r>
              <a:rPr lang="zh-CN" altLang="en-US" sz="2800" dirty="0" smtClean="0">
                <a:latin typeface="华文楷体" panose="02010600040101010101" pitchFamily="2" charset="-122"/>
                <a:ea typeface="华文楷体" panose="02010600040101010101" pitchFamily="2" charset="-122"/>
              </a:rPr>
              <a:t>投资者</a:t>
            </a:r>
            <a:r>
              <a:rPr lang="zh-CN" altLang="en-US" sz="2800" dirty="0">
                <a:latin typeface="华文楷体" panose="02010600040101010101" pitchFamily="2" charset="-122"/>
                <a:ea typeface="华文楷体" panose="02010600040101010101" pitchFamily="2" charset="-122"/>
              </a:rPr>
              <a:t>的心理预期与股市的客观因素相互作用, 客观因素都必须通过投资者作用于其心理预期, 并最终反应在投资决策和投资行为上。</a:t>
            </a:r>
          </a:p>
          <a:p>
            <a:pPr eaLnBrk="1" hangingPunct="1">
              <a:lnSpc>
                <a:spcPct val="90000"/>
              </a:lnSpc>
            </a:pPr>
            <a:r>
              <a:rPr lang="zh-CN" altLang="en-US" sz="2800" dirty="0">
                <a:latin typeface="华文楷体" panose="02010600040101010101" pitchFamily="2" charset="-122"/>
                <a:ea typeface="华文楷体" panose="02010600040101010101" pitchFamily="2" charset="-122"/>
              </a:rPr>
              <a:t>股市或股票价格的走势实质上是投资者心理预期在股市中的综合反应, 股票价格与投资者心理预期之间存在着相互作用、密不可分的关系。</a:t>
            </a:r>
          </a:p>
          <a:p>
            <a:pPr marL="0" indent="0" eaLnBrk="1" hangingPunct="1">
              <a:lnSpc>
                <a:spcPct val="90000"/>
              </a:lnSpc>
              <a:buNone/>
            </a:pPr>
            <a:endParaRPr lang="zh-CN" sz="2200" dirty="0">
              <a:latin typeface="华文楷体" panose="02010600040101010101" pitchFamily="2" charset="-122"/>
              <a:ea typeface="华文楷体" panose="02010600040101010101" pitchFamily="2" charset="-122"/>
              <a:sym typeface="+mn-ea"/>
            </a:endParaRPr>
          </a:p>
        </p:txBody>
      </p:sp>
      <p:sp>
        <p:nvSpPr>
          <p:cNvPr id="1638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6</a:t>
            </a:fld>
            <a:endParaRPr lang="zh-CN" altLang="zh-CN" sz="1100" dirty="0">
              <a:solidFill>
                <a:srgbClr val="636363"/>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vert="horz" wrap="square" lIns="91440" tIns="45720" rIns="91440" bIns="45720" numCol="1" rtlCol="0" anchor="ctr" anchorCtr="0" compatLnSpc="1">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sz="4400" b="0" i="0" u="none" strike="noStrike" kern="1200" cap="none" spc="0" normalizeH="0" baseline="0" noProof="0" dirty="0">
                <a:ln>
                  <a:noFill/>
                </a:ln>
                <a:solidFill>
                  <a:schemeClr val="tx2"/>
                </a:solidFill>
                <a:effectLst/>
                <a:uLnTx/>
                <a:uFillTx/>
                <a:latin typeface="华文楷体" panose="02010600040101010101" pitchFamily="2" charset="-122"/>
                <a:ea typeface="华文楷体" panose="02010600040101010101" pitchFamily="2" charset="-122"/>
                <a:cs typeface="+mj-cs"/>
              </a:rPr>
              <a:t>第二</a:t>
            </a:r>
            <a:r>
              <a:rPr kumimoji="0" lang="zh-CN" sz="4400" b="0" i="0" u="none" strike="noStrike" kern="1200" cap="none" spc="0" normalizeH="0" baseline="0" noProof="0" dirty="0" smtClean="0">
                <a:ln>
                  <a:noFill/>
                </a:ln>
                <a:solidFill>
                  <a:schemeClr val="tx2"/>
                </a:solidFill>
                <a:effectLst/>
                <a:uLnTx/>
                <a:uFillTx/>
                <a:latin typeface="华文楷体" panose="02010600040101010101" pitchFamily="2" charset="-122"/>
                <a:ea typeface="华文楷体" panose="02010600040101010101" pitchFamily="2" charset="-122"/>
                <a:cs typeface="+mj-cs"/>
              </a:rPr>
              <a:t>节</a:t>
            </a:r>
            <a:r>
              <a:rPr kumimoji="0" lang="en-US" altLang="zh-CN" sz="4400" b="0" i="0" u="none" strike="noStrike" kern="1200" cap="none" spc="0" normalizeH="0" baseline="0" noProof="0" dirty="0" smtClean="0">
                <a:ln>
                  <a:noFill/>
                </a:ln>
                <a:solidFill>
                  <a:schemeClr val="tx2"/>
                </a:solidFill>
                <a:effectLst/>
                <a:uLnTx/>
                <a:uFillTx/>
                <a:latin typeface="华文楷体" panose="02010600040101010101" pitchFamily="2" charset="-122"/>
                <a:ea typeface="华文楷体" panose="02010600040101010101" pitchFamily="2" charset="-122"/>
                <a:cs typeface="+mj-cs"/>
              </a:rPr>
              <a:t>  </a:t>
            </a:r>
            <a:r>
              <a:rPr kumimoji="0" lang="zh-CN" altLang="en-US" sz="4400" b="0" i="0" u="none" strike="noStrike" kern="1200" cap="none" spc="0" normalizeH="0" baseline="0" noProof="0" dirty="0" smtClean="0">
                <a:ln>
                  <a:noFill/>
                </a:ln>
                <a:solidFill>
                  <a:schemeClr val="tx2"/>
                </a:solidFill>
                <a:effectLst/>
                <a:uLnTx/>
                <a:uFillTx/>
                <a:latin typeface="华文楷体" panose="02010600040101010101" pitchFamily="2" charset="-122"/>
                <a:ea typeface="华文楷体" panose="02010600040101010101" pitchFamily="2" charset="-122"/>
                <a:cs typeface="+mj-cs"/>
              </a:rPr>
              <a:t>股票基本面分析</a:t>
            </a:r>
          </a:p>
        </p:txBody>
      </p:sp>
      <p:sp>
        <p:nvSpPr>
          <p:cNvPr id="15363" name="Rectangle 3"/>
          <p:cNvSpPr>
            <a:spLocks noGrp="1"/>
          </p:cNvSpPr>
          <p:nvPr>
            <p:ph idx="1"/>
          </p:nvPr>
        </p:nvSpPr>
        <p:spPr>
          <a:xfrm>
            <a:off x="457200" y="1447800"/>
            <a:ext cx="8229600" cy="4838700"/>
          </a:xfrm>
        </p:spPr>
        <p:txBody>
          <a:bodyPr vert="horz" wrap="square" lIns="91440" tIns="45720" rIns="91440" bIns="45720" anchor="t" anchorCtr="0"/>
          <a:lstStyle/>
          <a:p>
            <a:pPr eaLnBrk="1" hangingPunct="1">
              <a:buNone/>
            </a:pPr>
            <a:r>
              <a:rPr lang="zh-CN" altLang="en-US" dirty="0">
                <a:latin typeface="华文楷体" panose="02010600040101010101" pitchFamily="2" charset="-122"/>
                <a:ea typeface="华文楷体" panose="02010600040101010101" pitchFamily="2" charset="-122"/>
              </a:rPr>
              <a:t>（一）股票投资的宏观经济分析</a:t>
            </a:r>
          </a:p>
          <a:p>
            <a:pPr eaLnBrk="1" hangingPunct="1">
              <a:buNone/>
            </a:pPr>
            <a:r>
              <a:rPr lang="zh-CN" altLang="en-US" dirty="0">
                <a:latin typeface="华文楷体" panose="02010600040101010101" pitchFamily="2" charset="-122"/>
                <a:ea typeface="华文楷体" panose="02010600040101010101" pitchFamily="2" charset="-122"/>
              </a:rPr>
              <a:t>（二）国际宏观经济对中国股市的影响</a:t>
            </a:r>
          </a:p>
          <a:p>
            <a:pPr eaLnBrk="1" hangingPunct="1">
              <a:buNone/>
            </a:pPr>
            <a:r>
              <a:rPr lang="zh-CN" altLang="en-US" dirty="0">
                <a:latin typeface="华文楷体" panose="02010600040101010101" pitchFamily="2" charset="-122"/>
                <a:ea typeface="华文楷体" panose="02010600040101010101" pitchFamily="2" charset="-122"/>
              </a:rPr>
              <a:t>（三）中观分析——行业分析</a:t>
            </a:r>
          </a:p>
          <a:p>
            <a:pPr eaLnBrk="1" hangingPunct="1">
              <a:buNone/>
            </a:pPr>
            <a:r>
              <a:rPr lang="zh-CN" altLang="en-US" dirty="0">
                <a:latin typeface="华文楷体" panose="02010600040101010101" pitchFamily="2" charset="-122"/>
                <a:ea typeface="华文楷体" panose="02010600040101010101" pitchFamily="2" charset="-122"/>
              </a:rPr>
              <a:t>（四）微观分析——公司分析</a:t>
            </a:r>
          </a:p>
          <a:p>
            <a:pPr eaLnBrk="1" hangingPunct="1">
              <a:buNone/>
            </a:pPr>
            <a:endParaRPr lang="zh-CN" altLang="en-US" dirty="0">
              <a:latin typeface="华文楷体" panose="02010600040101010101" pitchFamily="2" charset="-122"/>
              <a:ea typeface="华文楷体" panose="02010600040101010101" pitchFamily="2" charset="-122"/>
            </a:endParaRPr>
          </a:p>
        </p:txBody>
      </p:sp>
      <p:sp>
        <p:nvSpPr>
          <p:cNvPr id="15364"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7</a:t>
            </a:fld>
            <a:endParaRPr lang="zh-CN" altLang="zh-CN" sz="1100" dirty="0">
              <a:solidFill>
                <a:srgbClr val="636363"/>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vert="horz" wrap="square" lIns="91440" tIns="45720" rIns="91440" bIns="45720" anchor="ctr" anchorCtr="0"/>
          <a:lstStyle/>
          <a:p>
            <a:pPr eaLnBrk="1" hangingPunct="1"/>
            <a:r>
              <a:rPr lang="zh-CN" altLang="zh-CN" sz="3600" dirty="0" smtClean="0">
                <a:latin typeface="华文楷体" panose="02010600040101010101" pitchFamily="2" charset="-122"/>
                <a:ea typeface="华文楷体" panose="02010600040101010101" pitchFamily="2" charset="-122"/>
              </a:rPr>
              <a:t>一</a:t>
            </a:r>
            <a:r>
              <a:rPr lang="zh-CN" altLang="en-US" sz="3600" dirty="0" smtClean="0">
                <a:latin typeface="华文楷体" panose="02010600040101010101" pitchFamily="2" charset="-122"/>
                <a:ea typeface="华文楷体" panose="02010600040101010101" pitchFamily="2" charset="-122"/>
              </a:rPr>
              <a:t>、</a:t>
            </a:r>
            <a:r>
              <a:rPr lang="zh-CN" sz="3600" dirty="0" smtClean="0">
                <a:latin typeface="华文楷体" panose="02010600040101010101" pitchFamily="2" charset="-122"/>
                <a:ea typeface="华文楷体" panose="02010600040101010101" pitchFamily="2" charset="-122"/>
              </a:rPr>
              <a:t>股票</a:t>
            </a:r>
            <a:r>
              <a:rPr lang="zh-CN" sz="3600" dirty="0">
                <a:latin typeface="华文楷体" panose="02010600040101010101" pitchFamily="2" charset="-122"/>
                <a:ea typeface="华文楷体" panose="02010600040101010101" pitchFamily="2" charset="-122"/>
              </a:rPr>
              <a:t>投资的宏观经济</a:t>
            </a:r>
            <a:r>
              <a:rPr lang="zh-CN" sz="3600" dirty="0" smtClean="0">
                <a:latin typeface="华文楷体" panose="02010600040101010101" pitchFamily="2" charset="-122"/>
                <a:ea typeface="华文楷体" panose="02010600040101010101" pitchFamily="2" charset="-122"/>
              </a:rPr>
              <a:t>分析</a:t>
            </a:r>
            <a:endParaRPr lang="zh-CN" altLang="en-US" sz="3600" dirty="0">
              <a:latin typeface="华文楷体" panose="02010600040101010101" pitchFamily="2" charset="-122"/>
              <a:ea typeface="华文楷体" panose="02010600040101010101" pitchFamily="2" charset="-122"/>
            </a:endParaRPr>
          </a:p>
        </p:txBody>
      </p:sp>
      <p:sp>
        <p:nvSpPr>
          <p:cNvPr id="16387" name="Rectangle 3"/>
          <p:cNvSpPr>
            <a:spLocks noGrp="1"/>
          </p:cNvSpPr>
          <p:nvPr>
            <p:ph idx="1"/>
          </p:nvPr>
        </p:nvSpPr>
        <p:spPr>
          <a:xfrm>
            <a:off x="457200" y="1447800"/>
            <a:ext cx="8229600" cy="4838700"/>
          </a:xfrm>
        </p:spPr>
        <p:txBody>
          <a:bodyPr vert="horz" wrap="square" lIns="91440" tIns="45720" rIns="91440" bIns="45720" anchor="t" anchorCtr="0"/>
          <a:lstStyle/>
          <a:p>
            <a:pPr marL="0" indent="0" eaLnBrk="1" hangingPunct="1">
              <a:lnSpc>
                <a:spcPct val="90000"/>
              </a:lnSpc>
              <a:buNone/>
            </a:pPr>
            <a:r>
              <a:rPr lang="zh-CN" altLang="en-US" sz="2800" dirty="0" smtClean="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一）宏观经济</a:t>
            </a:r>
            <a:r>
              <a:rPr lang="zh-CN" altLang="en-US" sz="2800" dirty="0" smtClean="0">
                <a:latin typeface="华文楷体" panose="02010600040101010101" pitchFamily="2" charset="-122"/>
                <a:ea typeface="华文楷体" panose="02010600040101010101" pitchFamily="2" charset="-122"/>
              </a:rPr>
              <a:t>周期对股市的影响</a:t>
            </a:r>
            <a:endParaRPr lang="en-US" altLang="zh-CN" sz="2800" dirty="0" smtClean="0">
              <a:latin typeface="华文楷体" panose="02010600040101010101" pitchFamily="2" charset="-122"/>
              <a:ea typeface="华文楷体" panose="02010600040101010101" pitchFamily="2" charset="-122"/>
            </a:endParaRPr>
          </a:p>
          <a:p>
            <a:pPr eaLnBrk="1" hangingPunct="1">
              <a:lnSpc>
                <a:spcPct val="90000"/>
              </a:lnSpc>
            </a:pPr>
            <a:r>
              <a:rPr lang="zh-CN" altLang="en-US" sz="2800" dirty="0" smtClean="0">
                <a:latin typeface="华文楷体" panose="02010600040101010101" pitchFamily="2" charset="-122"/>
                <a:ea typeface="华文楷体" panose="02010600040101010101" pitchFamily="2" charset="-122"/>
              </a:rPr>
              <a:t>股市</a:t>
            </a:r>
            <a:r>
              <a:rPr lang="zh-CN" altLang="en-US" sz="2800" dirty="0">
                <a:latin typeface="华文楷体" panose="02010600040101010101" pitchFamily="2" charset="-122"/>
                <a:ea typeface="华文楷体" panose="02010600040101010101" pitchFamily="2" charset="-122"/>
              </a:rPr>
              <a:t>经常被看作国民经济的“晴雨表”。</a:t>
            </a:r>
          </a:p>
          <a:p>
            <a:pPr eaLnBrk="1" hangingPunct="1">
              <a:lnSpc>
                <a:spcPct val="90000"/>
              </a:lnSpc>
            </a:pPr>
            <a:r>
              <a:rPr lang="zh-CN" altLang="en-US" sz="2800" dirty="0">
                <a:latin typeface="华文楷体" panose="02010600040101010101" pitchFamily="2" charset="-122"/>
                <a:ea typeface="华文楷体" panose="02010600040101010101" pitchFamily="2" charset="-122"/>
              </a:rPr>
              <a:t>经济周期是以市场经济为主的国家总体经济活动的一种波动，一个周期是由很多经济活动差不多同时扩张，继之以普遍的衰退、收缩与复苏所组成的，这种变动同时出现。</a:t>
            </a:r>
            <a:r>
              <a:rPr lang="zh-CN" altLang="zh-CN" sz="2800" dirty="0">
                <a:latin typeface="华文楷体" panose="02010600040101010101" pitchFamily="2" charset="-122"/>
                <a:ea typeface="华文楷体" panose="02010600040101010101" pitchFamily="2" charset="-122"/>
              </a:rPr>
              <a:t>——</a:t>
            </a:r>
            <a:r>
              <a:rPr lang="zh-CN" altLang="en-US" sz="2800" dirty="0">
                <a:latin typeface="华文楷体" panose="02010600040101010101" pitchFamily="2" charset="-122"/>
                <a:ea typeface="华文楷体" panose="02010600040101010101" pitchFamily="2" charset="-122"/>
              </a:rPr>
              <a:t>密契尔（</a:t>
            </a:r>
            <a:r>
              <a:rPr lang="zh-CN" altLang="zh-CN" sz="2800" dirty="0">
                <a:latin typeface="华文楷体" panose="02010600040101010101" pitchFamily="2" charset="-122"/>
                <a:ea typeface="华文楷体" panose="02010600040101010101" pitchFamily="2" charset="-122"/>
              </a:rPr>
              <a:t>Wesley C. Mitchell</a:t>
            </a:r>
            <a:r>
              <a:rPr lang="zh-CN" altLang="en-US" sz="2800" dirty="0">
                <a:latin typeface="华文楷体" panose="02010600040101010101" pitchFamily="2" charset="-122"/>
                <a:ea typeface="华文楷体" panose="02010600040101010101" pitchFamily="2" charset="-122"/>
              </a:rPr>
              <a:t>） </a:t>
            </a:r>
          </a:p>
          <a:p>
            <a:pPr eaLnBrk="1" hangingPunct="1">
              <a:lnSpc>
                <a:spcPct val="90000"/>
              </a:lnSpc>
            </a:pPr>
            <a:r>
              <a:rPr lang="zh-CN" altLang="en-US" sz="2800" dirty="0">
                <a:latin typeface="华文楷体" panose="02010600040101010101" pitchFamily="2" charset="-122"/>
                <a:ea typeface="华文楷体" panose="02010600040101010101" pitchFamily="2" charset="-122"/>
              </a:rPr>
              <a:t>宏观经济运行的周期性变化，是带动股市“牛熊”周期性转换的根本原因。 </a:t>
            </a:r>
          </a:p>
          <a:p>
            <a:pPr marL="0" indent="0" eaLnBrk="1" hangingPunct="1">
              <a:lnSpc>
                <a:spcPct val="90000"/>
              </a:lnSpc>
              <a:buNone/>
            </a:pPr>
            <a:endParaRPr lang="zh-CN" altLang="en-US" sz="2600" dirty="0">
              <a:latin typeface="华文楷体" panose="02010600040101010101" pitchFamily="2" charset="-122"/>
              <a:ea typeface="华文楷体" panose="02010600040101010101" pitchFamily="2" charset="-122"/>
            </a:endParaRPr>
          </a:p>
        </p:txBody>
      </p:sp>
      <p:sp>
        <p:nvSpPr>
          <p:cNvPr id="16388"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8</a:t>
            </a:fld>
            <a:endParaRPr lang="zh-CN" altLang="zh-CN" sz="1100" dirty="0">
              <a:solidFill>
                <a:srgbClr val="636363"/>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p:cNvSpPr>
          <p:nvPr>
            <p:ph type="title"/>
          </p:nvPr>
        </p:nvSpPr>
        <p:spPr>
          <a:xfrm>
            <a:off x="457200" y="457200"/>
            <a:ext cx="8229600" cy="762000"/>
          </a:xfrm>
          <a:ln/>
        </p:spPr>
        <p:txBody>
          <a:bodyPr vert="horz" wrap="square" lIns="91440" tIns="45720" rIns="91440" bIns="45720" anchor="ctr" anchorCtr="0"/>
          <a:lstStyle/>
          <a:p>
            <a:pPr eaLnBrk="1" hangingPunct="1"/>
            <a:r>
              <a:rPr lang="zh-CN" altLang="en-US" sz="3600" dirty="0" smtClean="0">
                <a:latin typeface="华文楷体" panose="02010600040101010101" pitchFamily="2" charset="-122"/>
                <a:ea typeface="华文楷体" panose="02010600040101010101" pitchFamily="2" charset="-122"/>
              </a:rPr>
              <a:t>（二）货币政策对股市的影响</a:t>
            </a:r>
            <a:r>
              <a:rPr lang="zh-CN" altLang="zh-CN" sz="3600" dirty="0" smtClean="0">
                <a:latin typeface="华文楷体" panose="02010600040101010101" pitchFamily="2" charset="-122"/>
                <a:ea typeface="华文楷体" panose="02010600040101010101" pitchFamily="2" charset="-122"/>
              </a:rPr>
              <a:t> </a:t>
            </a:r>
            <a:endParaRPr lang="zh-CN" altLang="en-US" sz="3600" dirty="0">
              <a:latin typeface="华文楷体" panose="02010600040101010101" pitchFamily="2" charset="-122"/>
              <a:ea typeface="华文楷体" panose="02010600040101010101" pitchFamily="2" charset="-122"/>
            </a:endParaRPr>
          </a:p>
        </p:txBody>
      </p:sp>
      <p:sp>
        <p:nvSpPr>
          <p:cNvPr id="17411" name="Rectangle 3"/>
          <p:cNvSpPr>
            <a:spLocks noGrp="1"/>
          </p:cNvSpPr>
          <p:nvPr>
            <p:ph idx="1"/>
          </p:nvPr>
        </p:nvSpPr>
        <p:spPr>
          <a:xfrm>
            <a:off x="304800" y="1371600"/>
            <a:ext cx="8458200" cy="5029200"/>
          </a:xfrm>
          <a:ln/>
        </p:spPr>
        <p:txBody>
          <a:bodyPr vert="horz" wrap="square" lIns="91440" tIns="45720" rIns="91440" bIns="45720" anchor="t" anchorCtr="0"/>
          <a:lstStyle/>
          <a:p>
            <a:pPr marL="0" indent="0" eaLnBrk="1" hangingPunct="1">
              <a:lnSpc>
                <a:spcPct val="90000"/>
              </a:lnSpc>
              <a:buNone/>
            </a:pPr>
            <a:r>
              <a:rPr lang="en-US" altLang="zh-CN" sz="2600" b="1" dirty="0">
                <a:latin typeface="华文楷体" panose="02010600040101010101" pitchFamily="2" charset="-122"/>
                <a:ea typeface="华文楷体" panose="02010600040101010101" pitchFamily="2" charset="-122"/>
              </a:rPr>
              <a:t>1. </a:t>
            </a:r>
            <a:r>
              <a:rPr lang="zh-CN" altLang="en-US" sz="2600" b="1" dirty="0">
                <a:latin typeface="华文楷体" panose="02010600040101010101" pitchFamily="2" charset="-122"/>
                <a:ea typeface="华文楷体" panose="02010600040101010101" pitchFamily="2" charset="-122"/>
              </a:rPr>
              <a:t>货币政策的主要内容</a:t>
            </a:r>
          </a:p>
          <a:p>
            <a:pPr lvl="1" eaLnBrk="1" hangingPunct="1">
              <a:lnSpc>
                <a:spcPct val="90000"/>
              </a:lnSpc>
            </a:pPr>
            <a:r>
              <a:rPr lang="zh-CN" altLang="en-US" sz="2200" dirty="0">
                <a:latin typeface="华文楷体" panose="02010600040101010101" pitchFamily="2" charset="-122"/>
                <a:ea typeface="华文楷体" panose="02010600040101010101" pitchFamily="2" charset="-122"/>
              </a:rPr>
              <a:t>货币政策是指货币当局为实现既定的经济目标，运用各种工具调节货币供应和利率，进而影响宏观经济的运行状态的各类方针和措施的总和。</a:t>
            </a:r>
          </a:p>
          <a:p>
            <a:pPr lvl="1" eaLnBrk="1" hangingPunct="1">
              <a:lnSpc>
                <a:spcPct val="90000"/>
              </a:lnSpc>
            </a:pPr>
            <a:r>
              <a:rPr lang="zh-CN" altLang="en-US" sz="2200" dirty="0">
                <a:latin typeface="华文楷体" panose="02010600040101010101" pitchFamily="2" charset="-122"/>
                <a:ea typeface="华文楷体" panose="02010600040101010101" pitchFamily="2" charset="-122"/>
              </a:rPr>
              <a:t>货币政策可以分为均衡货币政策、扩张性货币政策和紧缩性货币政策。</a:t>
            </a:r>
          </a:p>
          <a:p>
            <a:pPr lvl="1" eaLnBrk="1" hangingPunct="1">
              <a:lnSpc>
                <a:spcPct val="90000"/>
              </a:lnSpc>
            </a:pPr>
            <a:r>
              <a:rPr lang="zh-CN" altLang="en-US" sz="2200" dirty="0">
                <a:latin typeface="华文楷体" panose="02010600040101010101" pitchFamily="2" charset="-122"/>
                <a:ea typeface="华文楷体" panose="02010600040101010101" pitchFamily="2" charset="-122"/>
              </a:rPr>
              <a:t>货币政策工具：调整法定存款准备金率、变更再贴现率和公开市场业务 </a:t>
            </a:r>
            <a:endParaRPr lang="en-US" altLang="zh-CN" sz="2200" dirty="0">
              <a:latin typeface="华文楷体" panose="02010600040101010101" pitchFamily="2" charset="-122"/>
              <a:ea typeface="华文楷体" panose="02010600040101010101" pitchFamily="2" charset="-122"/>
            </a:endParaRPr>
          </a:p>
          <a:p>
            <a:pPr marL="0" indent="0" eaLnBrk="1" hangingPunct="1">
              <a:lnSpc>
                <a:spcPct val="90000"/>
              </a:lnSpc>
              <a:buNone/>
            </a:pPr>
            <a:r>
              <a:rPr lang="en-US" altLang="zh-CN" sz="2600" b="1" dirty="0">
                <a:latin typeface="华文楷体" panose="02010600040101010101" pitchFamily="2" charset="-122"/>
                <a:ea typeface="华文楷体" panose="02010600040101010101" pitchFamily="2" charset="-122"/>
              </a:rPr>
              <a:t>2. </a:t>
            </a:r>
            <a:r>
              <a:rPr lang="zh-CN" altLang="en-US" sz="2600" b="1" dirty="0">
                <a:latin typeface="华文楷体" panose="02010600040101010101" pitchFamily="2" charset="-122"/>
                <a:ea typeface="华文楷体" panose="02010600040101010101" pitchFamily="2" charset="-122"/>
              </a:rPr>
              <a:t>货币政策影响股票市场的途径</a:t>
            </a:r>
          </a:p>
          <a:p>
            <a:pPr lvl="1" eaLnBrk="1" hangingPunct="1">
              <a:lnSpc>
                <a:spcPct val="90000"/>
              </a:lnSpc>
            </a:pPr>
            <a:r>
              <a:rPr lang="zh-CN" altLang="en-US" sz="2200" dirty="0">
                <a:latin typeface="华文楷体" panose="02010600040101010101" pitchFamily="2" charset="-122"/>
                <a:ea typeface="华文楷体" panose="02010600040101010101" pitchFamily="2" charset="-122"/>
              </a:rPr>
              <a:t>货币供应量变化的影响</a:t>
            </a:r>
          </a:p>
          <a:p>
            <a:pPr lvl="1" eaLnBrk="1" hangingPunct="1">
              <a:lnSpc>
                <a:spcPct val="90000"/>
              </a:lnSpc>
            </a:pPr>
            <a:r>
              <a:rPr lang="zh-CN" altLang="en-US" sz="2200" dirty="0">
                <a:latin typeface="华文楷体" panose="02010600040101010101" pitchFamily="2" charset="-122"/>
                <a:ea typeface="华文楷体" panose="02010600040101010101" pitchFamily="2" charset="-122"/>
              </a:rPr>
              <a:t>公开市场操作的影响</a:t>
            </a:r>
          </a:p>
          <a:p>
            <a:pPr marL="0" indent="0" eaLnBrk="1" hangingPunct="1">
              <a:lnSpc>
                <a:spcPct val="90000"/>
              </a:lnSpc>
              <a:buNone/>
            </a:pPr>
            <a:r>
              <a:rPr lang="en-US" altLang="zh-CN" sz="2600" b="1" dirty="0">
                <a:latin typeface="华文楷体" panose="02010600040101010101" pitchFamily="2" charset="-122"/>
                <a:ea typeface="华文楷体" panose="02010600040101010101" pitchFamily="2" charset="-122"/>
              </a:rPr>
              <a:t>3. </a:t>
            </a:r>
            <a:r>
              <a:rPr lang="zh-CN" altLang="en-US" sz="2600" b="1" dirty="0">
                <a:latin typeface="华文楷体" panose="02010600040101010101" pitchFamily="2" charset="-122"/>
                <a:ea typeface="华文楷体" panose="02010600040101010101" pitchFamily="2" charset="-122"/>
              </a:rPr>
              <a:t>货币政策与股市涨跌的关系</a:t>
            </a:r>
          </a:p>
          <a:p>
            <a:pPr lvl="1" eaLnBrk="1" hangingPunct="1">
              <a:lnSpc>
                <a:spcPct val="90000"/>
              </a:lnSpc>
            </a:pPr>
            <a:r>
              <a:rPr lang="zh-CN" altLang="en-US" sz="2200" dirty="0">
                <a:latin typeface="华文楷体" panose="02010600040101010101" pitchFamily="2" charset="-122"/>
                <a:ea typeface="华文楷体" panose="02010600040101010101" pitchFamily="2" charset="-122"/>
              </a:rPr>
              <a:t>紧缩性货币政策与股市涨跌的关系</a:t>
            </a:r>
          </a:p>
          <a:p>
            <a:pPr lvl="1" eaLnBrk="1" hangingPunct="1">
              <a:lnSpc>
                <a:spcPct val="90000"/>
              </a:lnSpc>
            </a:pPr>
            <a:r>
              <a:rPr lang="zh-CN" altLang="en-US" sz="2200" dirty="0">
                <a:latin typeface="华文楷体" panose="02010600040101010101" pitchFamily="2" charset="-122"/>
                <a:ea typeface="华文楷体" panose="02010600040101010101" pitchFamily="2" charset="-122"/>
              </a:rPr>
              <a:t>扩张性货币政策与股市涨跌的关系  </a:t>
            </a:r>
          </a:p>
        </p:txBody>
      </p:sp>
      <p:sp>
        <p:nvSpPr>
          <p:cNvPr id="17412" name="灯片编号占位符 5"/>
          <p:cNvSpPr txBox="1">
            <a:spLocks noGrp="1"/>
          </p:cNvSpPr>
          <p:nvPr>
            <p:ph type="sldNum" sz="quarter" idx="4"/>
          </p:nvPr>
        </p:nvSpPr>
        <p:spPr>
          <a:ln>
            <a:noFill/>
          </a:ln>
        </p:spPr>
        <p:txBody>
          <a:bodyPr lIns="45720" rIns="45720" anchor="ctr" anchorCtr="0"/>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eaLnBrk="1" hangingPunct="1"/>
            <a:fld id="{9A0DB2DC-4C9A-4742-B13C-FB6460FD3503}" type="slidenum">
              <a:rPr lang="zh-CN" altLang="zh-CN" sz="1100" dirty="0">
                <a:solidFill>
                  <a:srgbClr val="636363"/>
                </a:solidFill>
              </a:rPr>
              <a:t>9</a:t>
            </a:fld>
            <a:endParaRPr lang="zh-CN" altLang="zh-CN" sz="1100" dirty="0">
              <a:solidFill>
                <a:srgbClr val="636363"/>
              </a:solidFill>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YjllZWM2MmQ4MDAzOTNmNTJiODQ3MjRkMGVmODYyODAifQ=="/>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Fan</Template>
  <TotalTime>30</TotalTime>
  <Words>2956</Words>
  <Application>Microsoft Office PowerPoint</Application>
  <PresentationFormat>全屏显示(4:3)</PresentationFormat>
  <Paragraphs>308</Paragraphs>
  <Slides>45</Slides>
  <Notes>0</Notes>
  <HiddenSlides>0</HiddenSlides>
  <MMClips>0</MMClips>
  <ScaleCrop>false</ScaleCrop>
  <HeadingPairs>
    <vt:vector size="4" baseType="variant">
      <vt:variant>
        <vt:lpstr>主题</vt:lpstr>
      </vt:variant>
      <vt:variant>
        <vt:i4>2</vt:i4>
      </vt:variant>
      <vt:variant>
        <vt:lpstr>幻灯片标题</vt:lpstr>
      </vt:variant>
      <vt:variant>
        <vt:i4>45</vt:i4>
      </vt:variant>
    </vt:vector>
  </HeadingPairs>
  <TitlesOfParts>
    <vt:vector size="47" baseType="lpstr">
      <vt:lpstr>暗香扑面</vt:lpstr>
      <vt:lpstr>1_暗香扑面</vt:lpstr>
      <vt:lpstr>第十二章  股票投资分析</vt:lpstr>
      <vt:lpstr>本章学习提要 </vt:lpstr>
      <vt:lpstr>第一节  股票价值与价格的影响因素分析</vt:lpstr>
      <vt:lpstr>一、基本概念的界定 </vt:lpstr>
      <vt:lpstr>二、影响股票价值的客观基本面因素</vt:lpstr>
      <vt:lpstr>三、影响股票价格的心理预期因素</vt:lpstr>
      <vt:lpstr>第二节  股票基本面分析</vt:lpstr>
      <vt:lpstr>一、股票投资的宏观经济分析</vt:lpstr>
      <vt:lpstr>（二）货币政策对股市的影响 </vt:lpstr>
      <vt:lpstr>（二）  货币政策对股市的影响</vt:lpstr>
      <vt:lpstr>（二）  货币政策对股市的影响</vt:lpstr>
      <vt:lpstr>（三）财政政策对股市的影响</vt:lpstr>
      <vt:lpstr>（三）财政政策对股市的影响</vt:lpstr>
      <vt:lpstr>二、国际宏观经济对中国股市的影响</vt:lpstr>
      <vt:lpstr>（二）国际宏观经济对中国股市的影响 ——国际金融危机</vt:lpstr>
      <vt:lpstr>（二）国际金融危机对中国股市的影响</vt:lpstr>
      <vt:lpstr>（二）国际金融危机对中国股市的影响</vt:lpstr>
      <vt:lpstr>（三）境内外股票互通机制</vt:lpstr>
      <vt:lpstr>三、中观分析——行业分析</vt:lpstr>
      <vt:lpstr>（一）行业分类</vt:lpstr>
      <vt:lpstr>（二）行业与经济周期分析</vt:lpstr>
      <vt:lpstr>（三）行业生命周期分析</vt:lpstr>
      <vt:lpstr>（三）行业生命周期分析</vt:lpstr>
      <vt:lpstr>（四）行业的地区因素分析</vt:lpstr>
      <vt:lpstr>（五）行业分析与行业配置</vt:lpstr>
      <vt:lpstr>四、微观分析——公司分析</vt:lpstr>
      <vt:lpstr>（一）公司基本因素分析</vt:lpstr>
      <vt:lpstr>（一）公司基本因素分析</vt:lpstr>
      <vt:lpstr>（二）公司财务报表分析</vt:lpstr>
      <vt:lpstr>（二）公司财务报表分析</vt:lpstr>
      <vt:lpstr>（二）公司财务报表分析</vt:lpstr>
      <vt:lpstr>（二）公司财务报表分析</vt:lpstr>
      <vt:lpstr>（二）公司财务报表分析</vt:lpstr>
      <vt:lpstr>（三）公司估值</vt:lpstr>
      <vt:lpstr>第三节  技术分析</vt:lpstr>
      <vt:lpstr>一、技术分析的概念</vt:lpstr>
      <vt:lpstr>二、常见技术分析方法</vt:lpstr>
      <vt:lpstr>（二）技术分析方法</vt:lpstr>
      <vt:lpstr>（三）图形分析的主要内容</vt:lpstr>
      <vt:lpstr>PowerPoint 演示文稿</vt:lpstr>
      <vt:lpstr>PowerPoint 演示文稿</vt:lpstr>
      <vt:lpstr>PowerPoint 演示文稿</vt:lpstr>
      <vt:lpstr>PowerPoint 演示文稿</vt:lpstr>
      <vt:lpstr>PowerPoint 演示文稿</vt:lpstr>
      <vt:lpstr>本章小结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mtwang</cp:lastModifiedBy>
  <cp:revision>162</cp:revision>
  <dcterms:created xsi:type="dcterms:W3CDTF">2023-12-02T04:51:00Z</dcterms:created>
  <dcterms:modified xsi:type="dcterms:W3CDTF">2024-01-15T08:05:53Z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2052-12.1.0.15712</vt:lpwstr>
  </property>
  <property fmtid="{D5CDD505-2E9C-101B-9397-08002B2CF9AE}" pid="4" name="ICV">
    <vt:lpwstr>B86B3B2052F74088A344C7F6C05E9057_12</vt:lpwstr>
  </property>
</Properties>
</file>