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2"/>
    <p:sldId id="346" r:id="rId3"/>
    <p:sldId id="265" r:id="rId4"/>
    <p:sldId id="269" r:id="rId5"/>
    <p:sldId id="305" r:id="rId6"/>
    <p:sldId id="306" r:id="rId7"/>
    <p:sldId id="307" r:id="rId8"/>
    <p:sldId id="308" r:id="rId9"/>
    <p:sldId id="309" r:id="rId10"/>
    <p:sldId id="310" r:id="rId11"/>
    <p:sldId id="311" r:id="rId12"/>
    <p:sldId id="312" r:id="rId13"/>
    <p:sldId id="313" r:id="rId14"/>
    <p:sldId id="314" r:id="rId15"/>
    <p:sldId id="315" r:id="rId16"/>
    <p:sldId id="316" r:id="rId17"/>
    <p:sldId id="317" r:id="rId18"/>
    <p:sldId id="318" r:id="rId19"/>
    <p:sldId id="319" r:id="rId20"/>
    <p:sldId id="320" r:id="rId21"/>
    <p:sldId id="321" r:id="rId22"/>
    <p:sldId id="322" r:id="rId23"/>
    <p:sldId id="323" r:id="rId24"/>
    <p:sldId id="324" r:id="rId25"/>
    <p:sldId id="325" r:id="rId26"/>
    <p:sldId id="326" r:id="rId27"/>
    <p:sldId id="327" r:id="rId28"/>
    <p:sldId id="328" r:id="rId29"/>
    <p:sldId id="329" r:id="rId30"/>
    <p:sldId id="330" r:id="rId31"/>
    <p:sldId id="331" r:id="rId32"/>
    <p:sldId id="332" r:id="rId33"/>
    <p:sldId id="333" r:id="rId34"/>
    <p:sldId id="334" r:id="rId35"/>
    <p:sldId id="335" r:id="rId36"/>
    <p:sldId id="336" r:id="rId37"/>
    <p:sldId id="337" r:id="rId38"/>
    <p:sldId id="338" r:id="rId39"/>
    <p:sldId id="339" r:id="rId40"/>
    <p:sldId id="347" r:id="rId41"/>
    <p:sldId id="340" r:id="rId42"/>
    <p:sldId id="341" r:id="rId43"/>
    <p:sldId id="342" r:id="rId44"/>
    <p:sldId id="343" r:id="rId45"/>
    <p:sldId id="344" r:id="rId46"/>
    <p:sldId id="348" r:id="rId47"/>
  </p:sldIdLst>
  <p:sldSz cx="9144000" cy="6858000" type="screen4x3"/>
  <p:notesSz cx="6858000" cy="9144000"/>
  <p:custDataLst>
    <p:tags r:id="rId4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71" autoAdjust="0"/>
    <p:restoredTop sz="86397" autoAdjust="0"/>
  </p:normalViewPr>
  <p:slideViewPr>
    <p:cSldViewPr showGuides="1">
      <p:cViewPr varScale="1">
        <p:scale>
          <a:sx n="48" d="100"/>
          <a:sy n="48" d="100"/>
        </p:scale>
        <p:origin x="-706" y="-45"/>
      </p:cViewPr>
      <p:guideLst>
        <p:guide orient="horz" pos="2160"/>
        <p:guide pos="2880"/>
      </p:guideLst>
    </p:cSldViewPr>
  </p:slideViewPr>
  <p:outlineViewPr>
    <p:cViewPr>
      <p:scale>
        <a:sx n="33" d="100"/>
        <a:sy n="33" d="100"/>
      </p:scale>
      <p:origin x="103" y="38067"/>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gs" Target="tags/tag1.xml"/><Relationship Id="rId8" Type="http://schemas.openxmlformats.org/officeDocument/2006/relationships/slide" Target="slides/slide7.xml"/><Relationship Id="rId51"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7" name="矩形 6"/>
          <p:cNvSpPr/>
          <p:nvPr/>
        </p:nvSpPr>
        <p:spPr>
          <a:xfrm>
            <a:off x="685800" y="3196686"/>
            <a:ext cx="77724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ctrTitle"/>
          </p:nvPr>
        </p:nvSpPr>
        <p:spPr>
          <a:xfrm>
            <a:off x="685800" y="1676401"/>
            <a:ext cx="7772400" cy="1538286"/>
          </a:xfrm>
        </p:spPr>
        <p:txBody>
          <a:bodyPr anchor="b"/>
          <a:lstStyle/>
          <a:p>
            <a:r>
              <a:rPr kumimoji="0" lang="zh-CN" altLang="en-US" smtClean="0"/>
              <a:t>单击此处编辑母版标题样式</a:t>
            </a:r>
            <a:endParaRPr kumimoji="0" lang="en-US"/>
          </a:p>
        </p:txBody>
      </p:sp>
      <p:sp>
        <p:nvSpPr>
          <p:cNvPr id="3" name="副标题 2"/>
          <p:cNvSpPr>
            <a:spLocks noGrp="1"/>
          </p:cNvSpPr>
          <p:nvPr>
            <p:ph type="subTitle" idx="1"/>
          </p:nvPr>
        </p:nvSpPr>
        <p:spPr>
          <a:xfrm>
            <a:off x="1371600" y="3214686"/>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0" lang="zh-CN" altLang="en-US" smtClean="0"/>
              <a:t>单击此处编辑母版副标题样式</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2024/1/16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2024/1/16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7" name="矩形 6"/>
          <p:cNvSpPr/>
          <p:nvPr/>
        </p:nvSpPr>
        <p:spPr>
          <a:xfrm>
            <a:off x="457200" y="1410736"/>
            <a:ext cx="82296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215206" y="274638"/>
            <a:ext cx="1471594" cy="6011882"/>
          </a:xfrm>
        </p:spPr>
        <p:txBody>
          <a:bodyPr vert="eaVer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274638"/>
            <a:ext cx="6686568" cy="6011882"/>
          </a:xfrm>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2024/1/16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7" name="矩形 6"/>
          <p:cNvSpPr/>
          <p:nvPr/>
        </p:nvSpPr>
        <p:spPr>
          <a:xfrm>
            <a:off x="457200" y="1410736"/>
            <a:ext cx="82296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a:xfrm>
            <a:off x="73152" y="6400800"/>
            <a:ext cx="3200400" cy="283800"/>
          </a:xfrm>
        </p:spPr>
        <p:txBody>
          <a:bodyPr/>
          <a:lstStyle/>
          <a:p>
            <a:fld id="{530820CF-B880-4189-942D-D702A7CBA730}" type="datetimeFigureOut">
              <a:rPr lang="zh-CN" altLang="en-US" smtClean="0"/>
              <a:t>2024/1/16</a:t>
            </a:fld>
            <a:endParaRPr lang="zh-CN" altLang="en-US"/>
          </a:p>
        </p:txBody>
      </p:sp>
      <p:sp>
        <p:nvSpPr>
          <p:cNvPr id="5" name="页脚占位符 4"/>
          <p:cNvSpPr>
            <a:spLocks noGrp="1"/>
          </p:cNvSpPr>
          <p:nvPr>
            <p:ph type="ftr" sz="quarter" idx="11"/>
          </p:nvPr>
        </p:nvSpPr>
        <p:spPr>
          <a:xfrm>
            <a:off x="5330952" y="6400800"/>
            <a:ext cx="3733800" cy="283800"/>
          </a:xfrm>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7" name="矩形 6"/>
          <p:cNvSpPr/>
          <p:nvPr/>
        </p:nvSpPr>
        <p:spPr>
          <a:xfrm>
            <a:off x="685800" y="3143248"/>
            <a:ext cx="77724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a:xfrm>
            <a:off x="722313" y="3143248"/>
            <a:ext cx="7772400" cy="1362075"/>
          </a:xfrm>
        </p:spPr>
        <p:txBody>
          <a:bodyPr anchor="t"/>
          <a:lstStyle>
            <a:lvl1pPr algn="ctr">
              <a:defRPr sz="4000" b="0" cap="all"/>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722313" y="1643061"/>
            <a:ext cx="7772400" cy="1500187"/>
          </a:xfrm>
        </p:spPr>
        <p:txBody>
          <a:bodyPr anchor="b"/>
          <a:lstStyle>
            <a:lvl1pPr marL="0" indent="0" algn="ctr">
              <a:buNone/>
              <a:defRPr sz="2000">
                <a:solidFill>
                  <a:schemeClr val="tx1">
                    <a:tint val="75000"/>
                  </a:schemeClr>
                </a:solidFill>
              </a:defRPr>
            </a:lvl1pPr>
            <a:lvl2pPr marL="457200" indent="0" algn="ctr">
              <a:buNone/>
              <a:defRPr sz="1800">
                <a:solidFill>
                  <a:schemeClr val="tx1">
                    <a:tint val="75000"/>
                  </a:schemeClr>
                </a:solidFill>
              </a:defRPr>
            </a:lvl2pPr>
            <a:lvl3pPr marL="914400" indent="0" algn="ctr">
              <a:buNone/>
              <a:defRPr sz="1600">
                <a:solidFill>
                  <a:schemeClr val="tx1">
                    <a:tint val="75000"/>
                  </a:schemeClr>
                </a:solidFill>
              </a:defRPr>
            </a:lvl3pPr>
            <a:lvl4pPr marL="1371600" indent="0" algn="ctr">
              <a:buNone/>
              <a:defRPr sz="1400">
                <a:solidFill>
                  <a:schemeClr val="tx1">
                    <a:tint val="75000"/>
                  </a:schemeClr>
                </a:solidFill>
              </a:defRPr>
            </a:lvl4pPr>
            <a:lvl5pPr marL="1828800" indent="0" algn="ctr">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2024/1/16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8" name="矩形 7"/>
          <p:cNvSpPr/>
          <p:nvPr/>
        </p:nvSpPr>
        <p:spPr>
          <a:xfrm>
            <a:off x="457200" y="1410736"/>
            <a:ext cx="82296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t>2024/1/16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10" name="矩形 9"/>
          <p:cNvSpPr/>
          <p:nvPr/>
        </p:nvSpPr>
        <p:spPr>
          <a:xfrm>
            <a:off x="457200" y="1410736"/>
            <a:ext cx="82296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p:txBody>
          <a:bodyPr/>
          <a:lstStyle>
            <a:lvl1pPr>
              <a:defRPr/>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effectLst>
                  <a:outerShdw blurRad="50800" dist="25400" dir="5400000" algn="tl" rotWithShape="0">
                    <a:srgbClr val="000000">
                      <a:alpha val="43137"/>
                    </a:srgbClr>
                  </a:outerShdw>
                </a:effectLst>
              </a:defRPr>
            </a:lvl1pPr>
            <a:lvl2pPr marL="457200" indent="0">
              <a:buNone/>
              <a:defRPr sz="2000" b="1">
                <a:effectLst>
                  <a:outerShdw blurRad="50800" dist="25400" dir="5400000" algn="tl" rotWithShape="0">
                    <a:srgbClr val="000000">
                      <a:alpha val="43137"/>
                    </a:srgbClr>
                  </a:outerShdw>
                </a:effectLst>
              </a:defRPr>
            </a:lvl2pPr>
            <a:lvl3pPr marL="914400" indent="0">
              <a:buNone/>
              <a:defRPr sz="1800" b="1">
                <a:effectLst>
                  <a:outerShdw blurRad="50800" dist="25400" dir="5400000" algn="tl" rotWithShape="0">
                    <a:srgbClr val="000000">
                      <a:alpha val="43137"/>
                    </a:srgbClr>
                  </a:outerShdw>
                </a:effectLst>
              </a:defRPr>
            </a:lvl3pPr>
            <a:lvl4pPr marL="1371600" indent="0">
              <a:buNone/>
              <a:defRPr sz="1600" b="1">
                <a:effectLst>
                  <a:outerShdw blurRad="50800" dist="25400" dir="5400000" algn="tl" rotWithShape="0">
                    <a:srgbClr val="000000">
                      <a:alpha val="43137"/>
                    </a:srgbClr>
                  </a:outerShdw>
                </a:effectLst>
              </a:defRPr>
            </a:lvl4pPr>
            <a:lvl5pPr marL="1828800" indent="0">
              <a:buNone/>
              <a:defRPr sz="1600" b="1">
                <a:effectLst>
                  <a:outerShdw blurRad="50800" dist="25400" dir="5400000" algn="tl" rotWithShape="0">
                    <a:srgbClr val="000000">
                      <a:alpha val="43137"/>
                    </a:srgbClr>
                  </a:outerShdw>
                </a:effectLst>
              </a:defRPr>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effectLst>
                  <a:outerShdw blurRad="50800" dist="25400" dir="5400000" algn="tl" rotWithShape="0">
                    <a:srgbClr val="000000">
                      <a:alpha val="43137"/>
                    </a:srgbClr>
                  </a:outerShdw>
                </a:effectLst>
              </a:defRPr>
            </a:lvl1pPr>
            <a:lvl2pPr marL="457200" indent="0">
              <a:buNone/>
              <a:defRPr sz="2000" b="1">
                <a:effectLst>
                  <a:outerShdw blurRad="50800" dist="25400" dir="5400000" algn="tl" rotWithShape="0">
                    <a:srgbClr val="000000">
                      <a:alpha val="43137"/>
                    </a:srgbClr>
                  </a:outerShdw>
                </a:effectLst>
              </a:defRPr>
            </a:lvl2pPr>
            <a:lvl3pPr marL="914400" indent="0">
              <a:buNone/>
              <a:defRPr sz="1800" b="1">
                <a:effectLst>
                  <a:outerShdw blurRad="50800" dist="25400" dir="5400000" algn="tl" rotWithShape="0">
                    <a:srgbClr val="000000">
                      <a:alpha val="43137"/>
                    </a:srgbClr>
                  </a:outerShdw>
                </a:effectLst>
              </a:defRPr>
            </a:lvl3pPr>
            <a:lvl4pPr marL="1371600" indent="0">
              <a:buNone/>
              <a:defRPr sz="1600" b="1">
                <a:effectLst>
                  <a:outerShdw blurRad="50800" dist="25400" dir="5400000" algn="tl" rotWithShape="0">
                    <a:srgbClr val="000000">
                      <a:alpha val="43137"/>
                    </a:srgbClr>
                  </a:outerShdw>
                </a:effectLst>
              </a:defRPr>
            </a:lvl4pPr>
            <a:lvl5pPr marL="1828800" indent="0">
              <a:buNone/>
              <a:defRPr sz="1600" b="1">
                <a:effectLst>
                  <a:outerShdw blurRad="50800" dist="25400" dir="5400000" algn="tl" rotWithShape="0">
                    <a:srgbClr val="000000">
                      <a:alpha val="43137"/>
                    </a:srgbClr>
                  </a:outerShdw>
                </a:effectLst>
              </a:defRPr>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t>2024/1/16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6" name="矩形 5"/>
          <p:cNvSpPr/>
          <p:nvPr/>
        </p:nvSpPr>
        <p:spPr>
          <a:xfrm>
            <a:off x="457200" y="1410736"/>
            <a:ext cx="82296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t>2024/1/16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Ref idx="1002">
        <a:schemeClr val="bg2"/>
      </p:bgRef>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2024/1/16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8" name="矩形 7"/>
          <p:cNvSpPr/>
          <p:nvPr/>
        </p:nvSpPr>
        <p:spPr>
          <a:xfrm>
            <a:off x="2786050" y="1053546"/>
            <a:ext cx="59040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a:xfrm>
            <a:off x="2786050" y="228600"/>
            <a:ext cx="5900752" cy="842946"/>
          </a:xfrm>
        </p:spPr>
        <p:txBody>
          <a:bodyPr anchor="b"/>
          <a:lstStyle>
            <a:lvl1pPr algn="ctr">
              <a:defRPr sz="2800" b="0"/>
            </a:lvl1pPr>
          </a:lstStyle>
          <a:p>
            <a:r>
              <a:rPr kumimoji="0" lang="zh-CN" altLang="en-US" smtClean="0"/>
              <a:t>单击此处编辑母版标题样式</a:t>
            </a:r>
            <a:endParaRPr kumimoji="0" lang="en-US"/>
          </a:p>
        </p:txBody>
      </p:sp>
      <p:sp>
        <p:nvSpPr>
          <p:cNvPr id="3" name="内容占位符 2"/>
          <p:cNvSpPr>
            <a:spLocks noGrp="1"/>
          </p:cNvSpPr>
          <p:nvPr>
            <p:ph idx="1"/>
          </p:nvPr>
        </p:nvSpPr>
        <p:spPr>
          <a:xfrm>
            <a:off x="2786050" y="1142984"/>
            <a:ext cx="5900750" cy="514353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文本占位符 3"/>
          <p:cNvSpPr>
            <a:spLocks noGrp="1"/>
          </p:cNvSpPr>
          <p:nvPr>
            <p:ph type="body" sz="half" idx="2"/>
          </p:nvPr>
        </p:nvSpPr>
        <p:spPr>
          <a:xfrm>
            <a:off x="457205" y="1142984"/>
            <a:ext cx="2257408" cy="5143536"/>
          </a:xfrm>
        </p:spPr>
        <p:txBody>
          <a:bodyPr anchor="ct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t>2024/1/16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bg>
      <p:bgRef idx="1002">
        <a:schemeClr val="bg2"/>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533400" y="304800"/>
            <a:ext cx="6400800" cy="685800"/>
          </a:xfrm>
        </p:spPr>
        <p:txBody>
          <a:bodyPr anchor="ctr"/>
          <a:lstStyle>
            <a:lvl1pPr algn="l">
              <a:defRPr sz="2400" b="0"/>
            </a:lvl1pPr>
          </a:lstStyle>
          <a:p>
            <a:r>
              <a:rPr kumimoji="0" lang="zh-CN" altLang="en-US" smtClean="0"/>
              <a:t>单击此处编辑母版标题样式</a:t>
            </a:r>
            <a:endParaRPr kumimoji="0" lang="en-US"/>
          </a:p>
        </p:txBody>
      </p:sp>
      <p:sp>
        <p:nvSpPr>
          <p:cNvPr id="3" name="图片占位符 2"/>
          <p:cNvSpPr>
            <a:spLocks noGrp="1"/>
          </p:cNvSpPr>
          <p:nvPr>
            <p:ph type="pic" idx="1"/>
          </p:nvPr>
        </p:nvSpPr>
        <p:spPr>
          <a:xfrm>
            <a:off x="701552" y="1143000"/>
            <a:ext cx="7223248" cy="3980172"/>
          </a:xfrm>
          <a:prstGeom prst="roundRect">
            <a:avLst>
              <a:gd name="adj" fmla="val 18278"/>
            </a:avLst>
          </a:prstGeom>
          <a:solidFill>
            <a:schemeClr val="accent1">
              <a:tint val="40000"/>
            </a:schemeClr>
          </a:solidFill>
          <a:ln w="50800" cap="rnd">
            <a:gradFill flip="none" rotWithShape="1">
              <a:gsLst>
                <a:gs pos="0">
                  <a:schemeClr val="accent1">
                    <a:shade val="50000"/>
                  </a:schemeClr>
                </a:gs>
                <a:gs pos="20000">
                  <a:schemeClr val="accent2">
                    <a:shade val="50000"/>
                  </a:schemeClr>
                </a:gs>
                <a:gs pos="40000">
                  <a:schemeClr val="accent3">
                    <a:shade val="50000"/>
                  </a:schemeClr>
                </a:gs>
                <a:gs pos="60000">
                  <a:schemeClr val="accent4">
                    <a:shade val="50000"/>
                  </a:schemeClr>
                </a:gs>
                <a:gs pos="80000">
                  <a:schemeClr val="accent5">
                    <a:shade val="50000"/>
                  </a:schemeClr>
                </a:gs>
                <a:gs pos="100000">
                  <a:schemeClr val="accent6">
                    <a:shade val="50000"/>
                  </a:schemeClr>
                </a:gs>
              </a:gsLst>
              <a:path path="circle">
                <a:fillToRect l="50000" t="50000" r="50000" b="50000"/>
              </a:path>
              <a:tileRect/>
            </a:gradFill>
            <a:round/>
          </a:ln>
          <a:effectLst>
            <a:outerShdw blurRad="50800" dist="38100" dir="5400000" algn="tl" rotWithShape="0">
              <a:prstClr val="black">
                <a:alpha val="5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0" lang="zh-CN" altLang="en-US" smtClean="0"/>
              <a:t>单击图标添加图片</a:t>
            </a:r>
            <a:endParaRPr kumimoji="0" lang="en-US"/>
          </a:p>
        </p:txBody>
      </p:sp>
      <p:sp>
        <p:nvSpPr>
          <p:cNvPr id="4" name="文本占位符 3"/>
          <p:cNvSpPr>
            <a:spLocks noGrp="1"/>
          </p:cNvSpPr>
          <p:nvPr>
            <p:ph type="body" sz="half" idx="2"/>
          </p:nvPr>
        </p:nvSpPr>
        <p:spPr>
          <a:xfrm>
            <a:off x="2362200" y="5410200"/>
            <a:ext cx="5657888" cy="804862"/>
          </a:xfrm>
        </p:spPr>
        <p:txBody>
          <a:bodyPr anchor="ctr"/>
          <a:lstStyle>
            <a:lvl1pPr marL="0" indent="0" algn="r">
              <a:buNone/>
              <a:defRPr sz="1200" b="0"/>
            </a:lvl1pPr>
            <a:lvl2pPr marL="457200" indent="0" algn="r">
              <a:buNone/>
              <a:defRPr sz="1200" b="0"/>
            </a:lvl2pPr>
            <a:lvl3pPr marL="914400" indent="0" algn="r">
              <a:buNone/>
              <a:defRPr sz="1200" b="0"/>
            </a:lvl3pPr>
            <a:lvl4pPr marL="1371600" indent="0" algn="r">
              <a:buNone/>
              <a:defRPr sz="1200" b="0"/>
            </a:lvl4pPr>
            <a:lvl5pPr marL="1828800" indent="0" algn="r">
              <a:buNone/>
              <a:defRPr sz="1200" b="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t>2024/1/16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矩形 6"/>
          <p:cNvSpPr/>
          <p:nvPr/>
        </p:nvSpPr>
        <p:spPr>
          <a:xfrm>
            <a:off x="0" y="6678000"/>
            <a:ext cx="9144000" cy="180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占位符 1"/>
          <p:cNvSpPr>
            <a:spLocks noGrp="1"/>
          </p:cNvSpPr>
          <p:nvPr>
            <p:ph type="title"/>
          </p:nvPr>
        </p:nvSpPr>
        <p:spPr>
          <a:xfrm>
            <a:off x="457200" y="274638"/>
            <a:ext cx="8229600" cy="1143000"/>
          </a:xfrm>
          <a:prstGeom prst="rect">
            <a:avLst/>
          </a:prstGeom>
        </p:spPr>
        <p:txBody>
          <a:bodyPr vert="horz" rtlCol="0" anchor="ctr">
            <a:normAutofit/>
          </a:body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1600200"/>
            <a:ext cx="8229600" cy="4686320"/>
          </a:xfrm>
          <a:prstGeom prst="rect">
            <a:avLst/>
          </a:prstGeom>
        </p:spPr>
        <p:txBody>
          <a:bodyPr vert="horz" rtlCol="0">
            <a:normAutofit/>
          </a:bodyPr>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4" name="日期占位符 3"/>
          <p:cNvSpPr>
            <a:spLocks noGrp="1"/>
          </p:cNvSpPr>
          <p:nvPr>
            <p:ph type="dt" sz="half" idx="2"/>
          </p:nvPr>
        </p:nvSpPr>
        <p:spPr>
          <a:xfrm>
            <a:off x="76200" y="6400800"/>
            <a:ext cx="3200400" cy="283800"/>
          </a:xfrm>
          <a:prstGeom prst="rect">
            <a:avLst/>
          </a:prstGeom>
        </p:spPr>
        <p:txBody>
          <a:bodyPr vert="horz" rtlCol="0" anchor="b"/>
          <a:lstStyle>
            <a:lvl1pPr algn="l" eaLnBrk="1" latinLnBrk="0" hangingPunct="1">
              <a:defRPr kumimoji="0" sz="1100">
                <a:solidFill>
                  <a:schemeClr val="tx2">
                    <a:lumMod val="75000"/>
                    <a:lumOff val="25000"/>
                  </a:schemeClr>
                </a:solidFill>
              </a:defRPr>
            </a:lvl1pPr>
          </a:lstStyle>
          <a:p>
            <a:fld id="{530820CF-B880-4189-942D-D702A7CBA730}" type="datetimeFigureOut">
              <a:rPr lang="zh-CN" altLang="en-US" smtClean="0"/>
              <a:t>2024/1/16</a:t>
            </a:fld>
            <a:endParaRPr lang="zh-CN" altLang="en-US"/>
          </a:p>
        </p:txBody>
      </p:sp>
      <p:sp>
        <p:nvSpPr>
          <p:cNvPr id="5" name="页脚占位符 4"/>
          <p:cNvSpPr>
            <a:spLocks noGrp="1"/>
          </p:cNvSpPr>
          <p:nvPr>
            <p:ph type="ftr" sz="quarter" idx="3"/>
          </p:nvPr>
        </p:nvSpPr>
        <p:spPr>
          <a:xfrm>
            <a:off x="5334000" y="6400800"/>
            <a:ext cx="3733800" cy="283800"/>
          </a:xfrm>
          <a:prstGeom prst="rect">
            <a:avLst/>
          </a:prstGeom>
        </p:spPr>
        <p:txBody>
          <a:bodyPr vert="horz" rtlCol="0" anchor="ctr"/>
          <a:lstStyle>
            <a:lvl1pPr algn="r" eaLnBrk="1" latinLnBrk="0" hangingPunct="1">
              <a:defRPr kumimoji="0" sz="1100">
                <a:solidFill>
                  <a:schemeClr val="tx2">
                    <a:lumMod val="75000"/>
                    <a:lumOff val="25000"/>
                  </a:schemeClr>
                </a:solidFill>
              </a:defRPr>
            </a:lvl1pPr>
          </a:lstStyle>
          <a:p>
            <a:endParaRPr lang="zh-CN" altLang="en-US"/>
          </a:p>
        </p:txBody>
      </p:sp>
      <p:sp>
        <p:nvSpPr>
          <p:cNvPr id="6" name="灯片编号占位符 5"/>
          <p:cNvSpPr>
            <a:spLocks noGrp="1"/>
          </p:cNvSpPr>
          <p:nvPr>
            <p:ph type="sldNum" sz="quarter" idx="4"/>
          </p:nvPr>
        </p:nvSpPr>
        <p:spPr>
          <a:xfrm>
            <a:off x="4114800" y="6400800"/>
            <a:ext cx="914400" cy="283464"/>
          </a:xfrm>
          <a:prstGeom prst="rect">
            <a:avLst/>
          </a:prstGeom>
          <a:noFill/>
        </p:spPr>
        <p:txBody>
          <a:bodyPr vert="horz" lIns="45720" rIns="45720" rtlCol="0" anchor="ctr"/>
          <a:lstStyle>
            <a:lvl1pPr algn="ctr" eaLnBrk="1" latinLnBrk="0" hangingPunct="1">
              <a:defRPr kumimoji="0" sz="1100" b="0">
                <a:solidFill>
                  <a:schemeClr val="tx2">
                    <a:lumMod val="75000"/>
                    <a:lumOff val="25000"/>
                  </a:schemeClr>
                </a:solidFill>
              </a:defRPr>
            </a:lvl1pPr>
          </a:lstStyle>
          <a:p>
            <a:fld id="{0C913308-F349-4B6D-A68A-DD1791B4A57B}" type="slidenum">
              <a:rPr lang="zh-CN" altLang="en-US" smtClean="0"/>
              <a:t>‹#›</a:t>
            </a:fld>
            <a:endParaRPr lang="zh-CN" altLang="en-US"/>
          </a:p>
        </p:txBody>
      </p:sp>
      <p:sp>
        <p:nvSpPr>
          <p:cNvPr id="8" name="矩形 7"/>
          <p:cNvSpPr/>
          <p:nvPr/>
        </p:nvSpPr>
        <p:spPr>
          <a:xfrm>
            <a:off x="0" y="0"/>
            <a:ext cx="9144000" cy="108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1" latinLnBrk="0" hangingPunct="1">
        <a:spcBef>
          <a:spcPct val="20000"/>
        </a:spcBef>
        <a:buClr>
          <a:schemeClr val="tx2"/>
        </a:buClr>
        <a:buSzPct val="50000"/>
        <a:buFont typeface="Wingdings 2" panose="05020102010507070707"/>
        <a:buChar char="ß"/>
        <a:defRPr kumimoji="0" sz="3200" kern="1200">
          <a:solidFill>
            <a:schemeClr val="tx1"/>
          </a:solidFill>
          <a:latin typeface="+mn-lt"/>
          <a:ea typeface="+mn-ea"/>
          <a:cs typeface="+mn-cs"/>
        </a:defRPr>
      </a:lvl1pPr>
      <a:lvl2pPr marL="742950" indent="-285750" algn="l" rtl="0" eaLnBrk="1" latinLnBrk="0" hangingPunct="1">
        <a:spcBef>
          <a:spcPct val="20000"/>
        </a:spcBef>
        <a:buClr>
          <a:schemeClr val="tx2"/>
        </a:buClr>
        <a:buSzPct val="50000"/>
        <a:buFont typeface="Wingdings 2" panose="05020102010507070707"/>
        <a:buChar char="Þ"/>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tx2"/>
        </a:buClr>
        <a:buSzPct val="50000"/>
        <a:buFont typeface="Wingdings 2" panose="05020102010507070707"/>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tags" Target="../tags/tag3.xml"/><Relationship Id="rId5" Type="http://schemas.openxmlformats.org/officeDocument/2006/relationships/image" Target="../media/image7.emf"/><Relationship Id="rId4" Type="http://schemas.openxmlformats.org/officeDocument/2006/relationships/image" Target="../media/image6.e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25.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28.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slideLayout" Target="../slideLayouts/slideLayout2.xml"/><Relationship Id="rId1" Type="http://schemas.openxmlformats.org/officeDocument/2006/relationships/tags" Target="../tags/tag9.xml"/><Relationship Id="rId4" Type="http://schemas.openxmlformats.org/officeDocument/2006/relationships/image" Target="../media/image19.emf"/></Relationships>
</file>

<file path=ppt/slides/_rels/slide31.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1.xml"/><Relationship Id="rId1" Type="http://schemas.openxmlformats.org/officeDocument/2006/relationships/tags" Target="../tags/tag10.xml"/><Relationship Id="rId5" Type="http://schemas.openxmlformats.org/officeDocument/2006/relationships/image" Target="../media/image22.jpeg"/><Relationship Id="rId4" Type="http://schemas.openxmlformats.org/officeDocument/2006/relationships/image" Target="../media/image21.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3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slideLayout" Target="../slideLayouts/slideLayout2.xml"/><Relationship Id="rId1" Type="http://schemas.openxmlformats.org/officeDocument/2006/relationships/tags" Target="../tags/tag14.xml"/></Relationships>
</file>

<file path=ppt/slides/_rels/slide42.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420887"/>
            <a:ext cx="7772400" cy="793799"/>
          </a:xfrm>
        </p:spPr>
        <p:txBody>
          <a:bodyPr/>
          <a:lstStyle/>
          <a:p>
            <a:r>
              <a:rPr lang="zh-CN" altLang="zh-CN" dirty="0">
                <a:latin typeface="华文楷体" panose="02010600040101010101" pitchFamily="2" charset="-122"/>
                <a:ea typeface="华文楷体" panose="02010600040101010101" pitchFamily="2" charset="-122"/>
              </a:rPr>
              <a:t>第十五</a:t>
            </a:r>
            <a:r>
              <a:rPr lang="zh-CN" altLang="zh-CN" dirty="0" smtClean="0">
                <a:latin typeface="华文楷体" panose="02010600040101010101" pitchFamily="2" charset="-122"/>
                <a:ea typeface="华文楷体" panose="02010600040101010101" pitchFamily="2" charset="-122"/>
              </a:rPr>
              <a:t>章</a:t>
            </a:r>
            <a:r>
              <a:rPr lang="en-US" altLang="zh-CN" dirty="0" smtClean="0">
                <a:latin typeface="华文楷体" panose="02010600040101010101" pitchFamily="2" charset="-122"/>
                <a:ea typeface="华文楷体" panose="02010600040101010101" pitchFamily="2" charset="-122"/>
              </a:rPr>
              <a:t>  </a:t>
            </a:r>
            <a:r>
              <a:rPr lang="zh-CN" altLang="en-US" dirty="0" smtClean="0">
                <a:latin typeface="华文楷体" panose="02010600040101010101" pitchFamily="2" charset="-122"/>
                <a:ea typeface="华文楷体" panose="02010600040101010101" pitchFamily="2" charset="-122"/>
              </a:rPr>
              <a:t>套利投资策略</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428750"/>
            <a:ext cx="8229600" cy="5220335"/>
          </a:xfrm>
        </p:spPr>
        <p:txBody>
          <a:bodyPr>
            <a:normAutofit/>
          </a:bodyPr>
          <a:lstStyle/>
          <a:p>
            <a:pPr marL="0" indent="0" fontAlgn="auto">
              <a:lnSpc>
                <a:spcPct val="150000"/>
              </a:lnSpc>
              <a:spcBef>
                <a:spcPts val="0"/>
              </a:spcBef>
              <a:buNone/>
            </a:pPr>
            <a:r>
              <a:rPr lang="en-US" altLang="zh-CN" sz="2800" b="1" dirty="0" smtClean="0">
                <a:latin typeface="华文楷体" panose="02010600040101010101" pitchFamily="2" charset="-122"/>
                <a:ea typeface="华文楷体" panose="02010600040101010101" pitchFamily="2" charset="-122"/>
                <a:sym typeface="+mn-ea"/>
              </a:rPr>
              <a:t>8</a:t>
            </a:r>
            <a:r>
              <a:rPr lang="zh-CN" altLang="en-US" sz="2800" b="1" dirty="0" smtClean="0">
                <a:latin typeface="华文楷体" panose="02010600040101010101" pitchFamily="2" charset="-122"/>
                <a:ea typeface="华文楷体" panose="02010600040101010101" pitchFamily="2" charset="-122"/>
                <a:sym typeface="+mn-ea"/>
              </a:rPr>
              <a:t>、其他</a:t>
            </a:r>
            <a:r>
              <a:rPr lang="zh-CN" altLang="en-US" sz="2800" b="1" dirty="0" smtClean="0">
                <a:latin typeface="华文楷体" panose="02010600040101010101" pitchFamily="2" charset="-122"/>
                <a:ea typeface="华文楷体" panose="02010600040101010101" pitchFamily="2" charset="-122"/>
                <a:sym typeface="+mn-ea"/>
              </a:rPr>
              <a:t>统计套利</a:t>
            </a:r>
            <a:r>
              <a:rPr lang="zh-CN" altLang="en-US" sz="2800" dirty="0" smtClean="0">
                <a:latin typeface="华文楷体" panose="02010600040101010101" pitchFamily="2" charset="-122"/>
                <a:ea typeface="华文楷体" panose="02010600040101010101" pitchFamily="2" charset="-122"/>
                <a:sym typeface="+mn-ea"/>
              </a:rPr>
              <a:t>：</a:t>
            </a:r>
            <a:r>
              <a:rPr lang="zh-CN" altLang="en-US" sz="2400" dirty="0" smtClean="0">
                <a:solidFill>
                  <a:schemeClr val="tx1"/>
                </a:solidFill>
                <a:latin typeface="华文楷体" panose="02010600040101010101" pitchFamily="2" charset="-122"/>
                <a:ea typeface="华文楷体" panose="02010600040101010101" pitchFamily="2" charset="-122"/>
                <a:sym typeface="+mn-ea"/>
              </a:rPr>
              <a:t>将套利建立在对历史数据进行统计分析的基础之上，估计相关变量的概率分布，并结合基本面数据进行分析用以指导套利交易</a:t>
            </a:r>
          </a:p>
          <a:p>
            <a:pPr lvl="1" fontAlgn="auto">
              <a:lnSpc>
                <a:spcPct val="150000"/>
              </a:lnSpc>
              <a:spcBef>
                <a:spcPts val="0"/>
              </a:spcBef>
              <a:buFont typeface="Wingdings" panose="05000000000000000000" charset="0"/>
              <a:buChar char="Ø"/>
            </a:pPr>
            <a:r>
              <a:rPr lang="zh-CN" altLang="en-US" sz="2400" dirty="0" smtClean="0">
                <a:solidFill>
                  <a:schemeClr val="tx1"/>
                </a:solidFill>
                <a:latin typeface="华文楷体" panose="02010600040101010101" pitchFamily="2" charset="-122"/>
                <a:ea typeface="华文楷体" panose="02010600040101010101" pitchFamily="2" charset="-122"/>
                <a:sym typeface="+mn-ea"/>
              </a:rPr>
              <a:t>市场中性策略：同时构建多头和空头头寸以对冲市场风险，在市场不论上涨或者下跌的环境下均能获得稳定收益，主要方法有阿尔法套利、贝塔套利</a:t>
            </a:r>
          </a:p>
          <a:p>
            <a:pPr lvl="1" fontAlgn="auto">
              <a:lnSpc>
                <a:spcPct val="150000"/>
              </a:lnSpc>
              <a:spcBef>
                <a:spcPts val="0"/>
              </a:spcBef>
              <a:buFont typeface="Wingdings" panose="05000000000000000000" charset="0"/>
              <a:buChar char="Ø"/>
            </a:pPr>
            <a:r>
              <a:rPr lang="zh-CN" altLang="en-US" sz="2400" dirty="0" smtClean="0">
                <a:solidFill>
                  <a:schemeClr val="tx1"/>
                </a:solidFill>
                <a:latin typeface="华文楷体" panose="02010600040101010101" pitchFamily="2" charset="-122"/>
                <a:ea typeface="华文楷体" panose="02010600040101010101" pitchFamily="2" charset="-122"/>
                <a:sym typeface="+mn-ea"/>
              </a:rPr>
              <a:t>配对交易：通过发掘具有较高相关性的两种资产出现异常的价差来交易，做空高估值资产、做多低估值资产，等待两者价差缩小后平仓获利了结</a:t>
            </a:r>
          </a:p>
          <a:p>
            <a:pPr fontAlgn="auto">
              <a:lnSpc>
                <a:spcPct val="150000"/>
              </a:lnSpc>
              <a:spcBef>
                <a:spcPts val="0"/>
              </a:spcBef>
              <a:buFont typeface="Wingdings" panose="05000000000000000000" charset="0"/>
              <a:buChar char="u"/>
            </a:pPr>
            <a:endParaRPr lang="zh-CN" altLang="en-US" sz="2400" dirty="0" smtClean="0">
              <a:solidFill>
                <a:schemeClr val="tx1"/>
              </a:solidFill>
              <a:latin typeface="华文楷体" panose="02010600040101010101" pitchFamily="2" charset="-122"/>
              <a:ea typeface="华文楷体" panose="02010600040101010101" pitchFamily="2" charset="-122"/>
              <a:sym typeface="+mn-ea"/>
            </a:endParaRPr>
          </a:p>
        </p:txBody>
      </p:sp>
      <p:sp>
        <p:nvSpPr>
          <p:cNvPr id="4" name="标题 3"/>
          <p:cNvSpPr>
            <a:spLocks noGrp="1"/>
          </p:cNvSpPr>
          <p:nvPr>
            <p:ph type="title"/>
          </p:nvPr>
        </p:nvSpPr>
        <p:spPr>
          <a:xfrm>
            <a:off x="457200" y="404664"/>
            <a:ext cx="8229600" cy="1008112"/>
          </a:xfrm>
        </p:spPr>
        <p:txBody>
          <a:bodyPr>
            <a:normAutofit/>
          </a:bodyPr>
          <a:lstStyle/>
          <a:p>
            <a:pPr>
              <a:lnSpc>
                <a:spcPct val="150000"/>
              </a:lnSpc>
            </a:pPr>
            <a:r>
              <a:rPr lang="zh-CN" altLang="en-US" sz="3600" b="1" dirty="0" smtClean="0">
                <a:latin typeface="华文楷体" panose="02010600040101010101" pitchFamily="2" charset="-122"/>
                <a:ea typeface="华文楷体" panose="02010600040101010101" pitchFamily="2" charset="-122"/>
              </a:rPr>
              <a:t>四、常见</a:t>
            </a:r>
            <a:r>
              <a:rPr lang="zh-CN" altLang="en-US" sz="3600" b="1" dirty="0">
                <a:latin typeface="华文楷体" panose="02010600040101010101" pitchFamily="2" charset="-122"/>
                <a:ea typeface="华文楷体" panose="02010600040101010101" pitchFamily="2" charset="-122"/>
              </a:rPr>
              <a:t>的套利</a:t>
            </a:r>
            <a:r>
              <a:rPr lang="zh-CN" altLang="en-US" sz="3600" b="1" dirty="0" smtClean="0">
                <a:latin typeface="华文楷体" panose="02010600040101010101" pitchFamily="2" charset="-122"/>
                <a:ea typeface="华文楷体" panose="02010600040101010101" pitchFamily="2" charset="-122"/>
              </a:rPr>
              <a:t>类型</a:t>
            </a:r>
            <a:endParaRPr lang="zh-CN" altLang="en-US" sz="3600" dirty="0" smtClean="0">
              <a:solidFill>
                <a:schemeClr val="tx2"/>
              </a:solidFill>
              <a:latin typeface="华文楷体" panose="02010600040101010101" pitchFamily="2" charset="-122"/>
              <a:ea typeface="华文楷体" panose="02010600040101010101" pitchFamily="2" charset="-122"/>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428750"/>
            <a:ext cx="8229600" cy="5220335"/>
          </a:xfrm>
        </p:spPr>
        <p:txBody>
          <a:bodyPr>
            <a:normAutofit/>
          </a:bodyPr>
          <a:lstStyle/>
          <a:p>
            <a:pPr fontAlgn="auto">
              <a:lnSpc>
                <a:spcPct val="150000"/>
              </a:lnSpc>
              <a:buNone/>
            </a:pPr>
            <a:r>
              <a:rPr lang="zh-CN" altLang="en-US" sz="2800" dirty="0" smtClean="0">
                <a:solidFill>
                  <a:schemeClr val="tx1"/>
                </a:solidFill>
                <a:latin typeface="华文楷体" panose="02010600040101010101" pitchFamily="2" charset="-122"/>
                <a:ea typeface="华文楷体" panose="02010600040101010101" pitchFamily="2" charset="-122"/>
                <a:sym typeface="+mn-ea"/>
              </a:rPr>
              <a:t>一、股指</a:t>
            </a:r>
            <a:r>
              <a:rPr lang="zh-CN" altLang="en-US" sz="2800" dirty="0" smtClean="0">
                <a:solidFill>
                  <a:schemeClr val="tx1"/>
                </a:solidFill>
                <a:latin typeface="华文楷体" panose="02010600040101010101" pitchFamily="2" charset="-122"/>
                <a:ea typeface="华文楷体" panose="02010600040101010101" pitchFamily="2" charset="-122"/>
                <a:sym typeface="+mn-ea"/>
              </a:rPr>
              <a:t>期货跨期套利案例</a:t>
            </a:r>
          </a:p>
          <a:p>
            <a:pPr fontAlgn="auto">
              <a:lnSpc>
                <a:spcPct val="150000"/>
              </a:lnSpc>
              <a:buNone/>
            </a:pPr>
            <a:r>
              <a:rPr lang="zh-CN" altLang="en-US" sz="2800" dirty="0" smtClean="0">
                <a:solidFill>
                  <a:schemeClr val="tx1"/>
                </a:solidFill>
                <a:latin typeface="华文楷体" panose="02010600040101010101" pitchFamily="2" charset="-122"/>
                <a:ea typeface="华文楷体" panose="02010600040101010101" pitchFamily="2" charset="-122"/>
                <a:sym typeface="+mn-ea"/>
              </a:rPr>
              <a:t>二、跨</a:t>
            </a:r>
            <a:r>
              <a:rPr lang="zh-CN" altLang="en-US" sz="2800" dirty="0" smtClean="0">
                <a:solidFill>
                  <a:schemeClr val="tx1"/>
                </a:solidFill>
                <a:latin typeface="华文楷体" panose="02010600040101010101" pitchFamily="2" charset="-122"/>
                <a:ea typeface="华文楷体" panose="02010600040101010101" pitchFamily="2" charset="-122"/>
                <a:sym typeface="+mn-ea"/>
              </a:rPr>
              <a:t>品种套利案例</a:t>
            </a:r>
          </a:p>
          <a:p>
            <a:pPr fontAlgn="auto">
              <a:lnSpc>
                <a:spcPct val="150000"/>
              </a:lnSpc>
              <a:buNone/>
            </a:pPr>
            <a:r>
              <a:rPr lang="zh-CN" altLang="en-US" sz="2800" dirty="0" smtClean="0">
                <a:solidFill>
                  <a:schemeClr val="tx1"/>
                </a:solidFill>
                <a:latin typeface="华文楷体" panose="02010600040101010101" pitchFamily="2" charset="-122"/>
                <a:ea typeface="华文楷体" panose="02010600040101010101" pitchFamily="2" charset="-122"/>
                <a:sym typeface="+mn-ea"/>
              </a:rPr>
              <a:t>三、跨</a:t>
            </a:r>
            <a:r>
              <a:rPr lang="zh-CN" altLang="en-US" sz="2800" dirty="0" smtClean="0">
                <a:solidFill>
                  <a:schemeClr val="tx1"/>
                </a:solidFill>
                <a:latin typeface="华文楷体" panose="02010600040101010101" pitchFamily="2" charset="-122"/>
                <a:ea typeface="华文楷体" panose="02010600040101010101" pitchFamily="2" charset="-122"/>
                <a:sym typeface="+mn-ea"/>
              </a:rPr>
              <a:t>市场套利案例</a:t>
            </a:r>
          </a:p>
          <a:p>
            <a:pPr fontAlgn="auto">
              <a:lnSpc>
                <a:spcPct val="150000"/>
              </a:lnSpc>
              <a:buNone/>
            </a:pPr>
            <a:r>
              <a:rPr lang="zh-CN" altLang="en-US" sz="2800" dirty="0" smtClean="0">
                <a:solidFill>
                  <a:schemeClr val="tx1"/>
                </a:solidFill>
                <a:latin typeface="华文楷体" panose="02010600040101010101" pitchFamily="2" charset="-122"/>
                <a:ea typeface="华文楷体" panose="02010600040101010101" pitchFamily="2" charset="-122"/>
                <a:sym typeface="+mn-ea"/>
              </a:rPr>
              <a:t>四、其他</a:t>
            </a:r>
            <a:r>
              <a:rPr lang="zh-CN" altLang="en-US" sz="2800" dirty="0" smtClean="0">
                <a:solidFill>
                  <a:schemeClr val="tx1"/>
                </a:solidFill>
                <a:latin typeface="华文楷体" panose="02010600040101010101" pitchFamily="2" charset="-122"/>
                <a:ea typeface="华文楷体" panose="02010600040101010101" pitchFamily="2" charset="-122"/>
                <a:sym typeface="+mn-ea"/>
              </a:rPr>
              <a:t>统计套利（配对交易）案例</a:t>
            </a:r>
          </a:p>
          <a:p>
            <a:pPr fontAlgn="auto">
              <a:lnSpc>
                <a:spcPct val="150000"/>
              </a:lnSpc>
              <a:buNone/>
            </a:pPr>
            <a:r>
              <a:rPr lang="zh-CN" altLang="en-US" sz="2800" dirty="0" smtClean="0">
                <a:solidFill>
                  <a:schemeClr val="tx1"/>
                </a:solidFill>
                <a:latin typeface="华文楷体" panose="02010600040101010101" pitchFamily="2" charset="-122"/>
                <a:ea typeface="华文楷体" panose="02010600040101010101" pitchFamily="2" charset="-122"/>
                <a:sym typeface="+mn-ea"/>
              </a:rPr>
              <a:t>五、</a:t>
            </a:r>
            <a:r>
              <a:rPr lang="en-US" altLang="zh-CN" sz="2800" dirty="0" smtClean="0">
                <a:solidFill>
                  <a:schemeClr val="tx1"/>
                </a:solidFill>
                <a:latin typeface="华文楷体" panose="02010600040101010101" pitchFamily="2" charset="-122"/>
                <a:ea typeface="华文楷体" panose="02010600040101010101" pitchFamily="2" charset="-122"/>
                <a:sym typeface="+mn-ea"/>
              </a:rPr>
              <a:t>ETF</a:t>
            </a:r>
            <a:r>
              <a:rPr lang="zh-CN" altLang="en-US" sz="2800" dirty="0" smtClean="0">
                <a:solidFill>
                  <a:schemeClr val="tx1"/>
                </a:solidFill>
                <a:latin typeface="华文楷体" panose="02010600040101010101" pitchFamily="2" charset="-122"/>
                <a:ea typeface="华文楷体" panose="02010600040101010101" pitchFamily="2" charset="-122"/>
                <a:sym typeface="+mn-ea"/>
              </a:rPr>
              <a:t>套利案例</a:t>
            </a:r>
          </a:p>
          <a:p>
            <a:pPr fontAlgn="auto">
              <a:lnSpc>
                <a:spcPct val="150000"/>
              </a:lnSpc>
              <a:buNone/>
            </a:pPr>
            <a:r>
              <a:rPr lang="zh-CN" altLang="en-US" sz="2800" dirty="0" smtClean="0">
                <a:solidFill>
                  <a:schemeClr val="tx1"/>
                </a:solidFill>
                <a:latin typeface="华文楷体" panose="02010600040101010101" pitchFamily="2" charset="-122"/>
                <a:ea typeface="华文楷体" panose="02010600040101010101" pitchFamily="2" charset="-122"/>
                <a:sym typeface="+mn-ea"/>
              </a:rPr>
              <a:t>六、可</a:t>
            </a:r>
            <a:r>
              <a:rPr lang="zh-CN" altLang="en-US" sz="2800" dirty="0" smtClean="0">
                <a:solidFill>
                  <a:schemeClr val="tx1"/>
                </a:solidFill>
                <a:latin typeface="华文楷体" panose="02010600040101010101" pitchFamily="2" charset="-122"/>
                <a:ea typeface="华文楷体" panose="02010600040101010101" pitchFamily="2" charset="-122"/>
                <a:sym typeface="+mn-ea"/>
              </a:rPr>
              <a:t>转换债券套利</a:t>
            </a:r>
          </a:p>
          <a:p>
            <a:pPr fontAlgn="auto">
              <a:lnSpc>
                <a:spcPct val="150000"/>
              </a:lnSpc>
              <a:buNone/>
            </a:pPr>
            <a:r>
              <a:rPr lang="zh-CN" altLang="en-US" sz="2800" dirty="0" smtClean="0">
                <a:solidFill>
                  <a:schemeClr val="tx1"/>
                </a:solidFill>
                <a:latin typeface="华文楷体" panose="02010600040101010101" pitchFamily="2" charset="-122"/>
                <a:ea typeface="华文楷体" panose="02010600040101010101" pitchFamily="2" charset="-122"/>
                <a:sym typeface="+mn-ea"/>
              </a:rPr>
              <a:t>七、长期</a:t>
            </a:r>
            <a:r>
              <a:rPr lang="zh-CN" altLang="en-US" sz="2800" dirty="0" smtClean="0">
                <a:solidFill>
                  <a:schemeClr val="tx1"/>
                </a:solidFill>
                <a:latin typeface="华文楷体" panose="02010600040101010101" pitchFamily="2" charset="-122"/>
                <a:ea typeface="华文楷体" panose="02010600040101010101" pitchFamily="2" charset="-122"/>
                <a:sym typeface="+mn-ea"/>
              </a:rPr>
              <a:t>资本管理公司（</a:t>
            </a:r>
            <a:r>
              <a:rPr lang="en-US" altLang="zh-CN" sz="2800" dirty="0" smtClean="0">
                <a:solidFill>
                  <a:schemeClr val="tx1"/>
                </a:solidFill>
                <a:latin typeface="华文楷体" panose="02010600040101010101" pitchFamily="2" charset="-122"/>
                <a:ea typeface="华文楷体" panose="02010600040101010101" pitchFamily="2" charset="-122"/>
                <a:sym typeface="+mn-ea"/>
              </a:rPr>
              <a:t>LTCM</a:t>
            </a:r>
            <a:r>
              <a:rPr lang="zh-CN" altLang="en-US" sz="2800" dirty="0" smtClean="0">
                <a:solidFill>
                  <a:schemeClr val="tx1"/>
                </a:solidFill>
                <a:latin typeface="华文楷体" panose="02010600040101010101" pitchFamily="2" charset="-122"/>
                <a:ea typeface="华文楷体" panose="02010600040101010101" pitchFamily="2" charset="-122"/>
                <a:sym typeface="+mn-ea"/>
              </a:rPr>
              <a:t>）的案例</a:t>
            </a:r>
          </a:p>
        </p:txBody>
      </p:sp>
      <p:sp>
        <p:nvSpPr>
          <p:cNvPr id="4" name="标题 3"/>
          <p:cNvSpPr>
            <a:spLocks noGrp="1"/>
          </p:cNvSpPr>
          <p:nvPr>
            <p:ph type="title"/>
          </p:nvPr>
        </p:nvSpPr>
        <p:spPr/>
        <p:txBody>
          <a:bodyPr>
            <a:normAutofit/>
          </a:bodyPr>
          <a:lstStyle/>
          <a:p>
            <a:pPr>
              <a:lnSpc>
                <a:spcPct val="150000"/>
              </a:lnSpc>
            </a:pPr>
            <a:r>
              <a:rPr lang="zh-CN" altLang="en-US" sz="3600" dirty="0" smtClean="0">
                <a:solidFill>
                  <a:schemeClr val="tx2"/>
                </a:solidFill>
                <a:latin typeface="华文楷体" panose="02010600040101010101" pitchFamily="2" charset="-122"/>
                <a:ea typeface="华文楷体" panose="02010600040101010101" pitchFamily="2" charset="-122"/>
              </a:rPr>
              <a:t>第二节 套利</a:t>
            </a:r>
            <a:r>
              <a:rPr lang="zh-CN" altLang="en-US" sz="3600" dirty="0" smtClean="0">
                <a:solidFill>
                  <a:schemeClr val="tx2"/>
                </a:solidFill>
                <a:latin typeface="华文楷体" panose="02010600040101010101" pitchFamily="2" charset="-122"/>
                <a:ea typeface="华文楷体" panose="02010600040101010101" pitchFamily="2" charset="-122"/>
              </a:rPr>
              <a:t>策略及案例</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428750"/>
            <a:ext cx="8229600" cy="5220335"/>
          </a:xfrm>
        </p:spPr>
        <p:txBody>
          <a:bodyPr>
            <a:normAutofit/>
          </a:bodyPr>
          <a:lstStyle/>
          <a:p>
            <a:pPr fontAlgn="auto">
              <a:lnSpc>
                <a:spcPct val="150000"/>
              </a:lnSpc>
              <a:buNone/>
            </a:pPr>
            <a:r>
              <a:rPr lang="zh-CN" altLang="en-US" sz="2800" b="1" dirty="0" smtClean="0">
                <a:latin typeface="华文楷体" panose="02010600040101010101" pitchFamily="2" charset="-122"/>
                <a:ea typeface="华文楷体" panose="02010600040101010101" pitchFamily="2" charset="-122"/>
              </a:rPr>
              <a:t>（一</a:t>
            </a:r>
            <a:r>
              <a:rPr lang="zh-CN" altLang="en-US" sz="2800" b="1" dirty="0" smtClean="0">
                <a:latin typeface="华文楷体" panose="02010600040101010101" pitchFamily="2" charset="-122"/>
                <a:ea typeface="华文楷体" panose="02010600040101010101" pitchFamily="2" charset="-122"/>
              </a:rPr>
              <a:t>）套利原理</a:t>
            </a:r>
            <a:endParaRPr lang="en-US" altLang="zh-CN" sz="2800" b="1" dirty="0">
              <a:latin typeface="华文楷体" panose="02010600040101010101" pitchFamily="2" charset="-122"/>
              <a:ea typeface="华文楷体" panose="02010600040101010101" pitchFamily="2" charset="-122"/>
            </a:endParaRPr>
          </a:p>
          <a:p>
            <a:pPr fontAlgn="auto">
              <a:spcBef>
                <a:spcPts val="0"/>
              </a:spcBef>
              <a:buFont typeface="Wingdings" panose="05000000000000000000" charset="0"/>
              <a:buChar char="u"/>
            </a:pPr>
            <a:r>
              <a:rPr lang="zh-CN" altLang="en-US" sz="2400" dirty="0" smtClean="0">
                <a:solidFill>
                  <a:schemeClr val="tx1"/>
                </a:solidFill>
                <a:latin typeface="华文楷体" panose="02010600040101010101" pitchFamily="2" charset="-122"/>
                <a:ea typeface="华文楷体" panose="02010600040101010101" pitchFamily="2" charset="-122"/>
                <a:sym typeface="+mn-ea"/>
              </a:rPr>
              <a:t>基于相同标的指数、不同交割月份的股指期货合约间的价差过高或过低时，相应地卖出或买入价差，等价差回归均衡价差后，再平仓从而获利。</a:t>
            </a:r>
          </a:p>
          <a:p>
            <a:pPr lvl="1" fontAlgn="auto">
              <a:spcBef>
                <a:spcPts val="0"/>
              </a:spcBef>
              <a:buFont typeface="Wingdings" panose="05000000000000000000" charset="0"/>
              <a:buChar char="Ø"/>
            </a:pPr>
            <a:r>
              <a:rPr lang="zh-CN" altLang="en-US" sz="2400" dirty="0" smtClean="0">
                <a:solidFill>
                  <a:schemeClr val="tx1"/>
                </a:solidFill>
                <a:latin typeface="华文楷体" panose="02010600040101010101" pitchFamily="2" charset="-122"/>
                <a:ea typeface="华文楷体" panose="02010600040101010101" pitchFamily="2" charset="-122"/>
                <a:sym typeface="+mn-ea"/>
              </a:rPr>
              <a:t>牛市（多头）跨期套利策略</a:t>
            </a:r>
          </a:p>
          <a:p>
            <a:pPr lvl="1" fontAlgn="auto">
              <a:spcBef>
                <a:spcPts val="0"/>
              </a:spcBef>
              <a:buFont typeface="Wingdings" panose="05000000000000000000" charset="0"/>
              <a:buChar char="Ø"/>
            </a:pPr>
            <a:r>
              <a:rPr lang="zh-CN" altLang="en-US" sz="2400" dirty="0" smtClean="0">
                <a:solidFill>
                  <a:schemeClr val="tx1"/>
                </a:solidFill>
                <a:latin typeface="华文楷体" panose="02010600040101010101" pitchFamily="2" charset="-122"/>
                <a:ea typeface="华文楷体" panose="02010600040101010101" pitchFamily="2" charset="-122"/>
                <a:sym typeface="+mn-ea"/>
              </a:rPr>
              <a:t>熊市（空头）跨期套利策略</a:t>
            </a:r>
          </a:p>
          <a:p>
            <a:pPr lvl="1" fontAlgn="auto">
              <a:lnSpc>
                <a:spcPct val="150000"/>
              </a:lnSpc>
              <a:spcBef>
                <a:spcPts val="0"/>
              </a:spcBef>
              <a:buFont typeface="Wingdings" panose="05000000000000000000" charset="0"/>
              <a:buChar char="Ø"/>
            </a:pPr>
            <a:endParaRPr lang="zh-CN" altLang="en-US" sz="2400" dirty="0" smtClean="0">
              <a:solidFill>
                <a:schemeClr val="tx1"/>
              </a:solidFill>
              <a:latin typeface="华文楷体" panose="02010600040101010101" pitchFamily="2" charset="-122"/>
              <a:ea typeface="华文楷体" panose="02010600040101010101" pitchFamily="2" charset="-122"/>
              <a:sym typeface="+mn-ea"/>
            </a:endParaRPr>
          </a:p>
        </p:txBody>
      </p:sp>
      <p:sp>
        <p:nvSpPr>
          <p:cNvPr id="4" name="标题 3"/>
          <p:cNvSpPr>
            <a:spLocks noGrp="1"/>
          </p:cNvSpPr>
          <p:nvPr>
            <p:ph type="title"/>
          </p:nvPr>
        </p:nvSpPr>
        <p:spPr/>
        <p:txBody>
          <a:bodyPr>
            <a:normAutofit/>
          </a:bodyPr>
          <a:lstStyle/>
          <a:p>
            <a:pPr>
              <a:lnSpc>
                <a:spcPct val="150000"/>
              </a:lnSpc>
            </a:pPr>
            <a:r>
              <a:rPr lang="zh-CN" altLang="en-US" sz="4000" dirty="0" smtClean="0">
                <a:solidFill>
                  <a:schemeClr val="tx2"/>
                </a:solidFill>
                <a:latin typeface="华文楷体" panose="02010600040101010101" pitchFamily="2" charset="-122"/>
                <a:ea typeface="华文楷体" panose="02010600040101010101" pitchFamily="2" charset="-122"/>
              </a:rPr>
              <a:t>一、股指</a:t>
            </a:r>
            <a:r>
              <a:rPr lang="zh-CN" altLang="en-US" sz="4000" dirty="0" smtClean="0">
                <a:solidFill>
                  <a:schemeClr val="tx2"/>
                </a:solidFill>
                <a:latin typeface="华文楷体" panose="02010600040101010101" pitchFamily="2" charset="-122"/>
                <a:ea typeface="华文楷体" panose="02010600040101010101" pitchFamily="2" charset="-122"/>
              </a:rPr>
              <a:t>期货跨期套利案例</a:t>
            </a:r>
          </a:p>
        </p:txBody>
      </p:sp>
      <p:pic>
        <p:nvPicPr>
          <p:cNvPr id="2" name="图片 1"/>
          <p:cNvPicPr>
            <a:picLocks noChangeAspect="1"/>
          </p:cNvPicPr>
          <p:nvPr>
            <p:custDataLst>
              <p:tags r:id="rId1"/>
            </p:custDataLst>
          </p:nvPr>
        </p:nvPicPr>
        <p:blipFill>
          <a:blip r:embed="rId3"/>
          <a:stretch>
            <a:fillRect/>
          </a:stretch>
        </p:blipFill>
        <p:spPr>
          <a:xfrm>
            <a:off x="1091172" y="4077072"/>
            <a:ext cx="5687695" cy="2138680"/>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428750"/>
            <a:ext cx="8229600" cy="5220335"/>
          </a:xfrm>
        </p:spPr>
        <p:txBody>
          <a:bodyPr>
            <a:normAutofit/>
          </a:bodyPr>
          <a:lstStyle/>
          <a:p>
            <a:pPr fontAlgn="auto">
              <a:lnSpc>
                <a:spcPct val="150000"/>
              </a:lnSpc>
              <a:buNone/>
            </a:pPr>
            <a:r>
              <a:rPr lang="zh-CN" altLang="en-US" sz="2800" b="1" dirty="0" smtClean="0">
                <a:latin typeface="华文楷体" panose="02010600040101010101" pitchFamily="2" charset="-122"/>
                <a:ea typeface="华文楷体" panose="02010600040101010101" pitchFamily="2" charset="-122"/>
              </a:rPr>
              <a:t>（一</a:t>
            </a:r>
            <a:r>
              <a:rPr lang="zh-CN" altLang="en-US" sz="2800" b="1" dirty="0" smtClean="0">
                <a:latin typeface="华文楷体" panose="02010600040101010101" pitchFamily="2" charset="-122"/>
                <a:ea typeface="华文楷体" panose="02010600040101010101" pitchFamily="2" charset="-122"/>
              </a:rPr>
              <a:t>）套利原理</a:t>
            </a:r>
            <a:endParaRPr lang="en-US" altLang="zh-CN" sz="2800" b="1" dirty="0">
              <a:latin typeface="华文楷体" panose="02010600040101010101" pitchFamily="2" charset="-122"/>
              <a:ea typeface="华文楷体" panose="02010600040101010101" pitchFamily="2" charset="-122"/>
            </a:endParaRPr>
          </a:p>
          <a:p>
            <a:pPr lvl="1" fontAlgn="auto">
              <a:lnSpc>
                <a:spcPct val="150000"/>
              </a:lnSpc>
              <a:spcBef>
                <a:spcPts val="0"/>
              </a:spcBef>
              <a:buFont typeface="Wingdings" panose="05000000000000000000" charset="0"/>
              <a:buChar char="Ø"/>
            </a:pPr>
            <a:r>
              <a:rPr lang="zh-CN" altLang="en-US" sz="2400" dirty="0" smtClean="0">
                <a:solidFill>
                  <a:schemeClr val="tx1"/>
                </a:solidFill>
                <a:latin typeface="华文楷体" panose="02010600040101010101" pitchFamily="2" charset="-122"/>
                <a:ea typeface="华文楷体" panose="02010600040101010101" pitchFamily="2" charset="-122"/>
                <a:sym typeface="+mn-ea"/>
              </a:rPr>
              <a:t>蝶式跨期套利策略</a:t>
            </a:r>
          </a:p>
          <a:p>
            <a:pPr marL="457200" lvl="1" indent="0" fontAlgn="auto">
              <a:lnSpc>
                <a:spcPct val="150000"/>
              </a:lnSpc>
              <a:spcBef>
                <a:spcPts val="0"/>
              </a:spcBef>
              <a:buFont typeface="Wingdings" panose="05000000000000000000" charset="0"/>
              <a:buNone/>
            </a:pPr>
            <a:r>
              <a:rPr lang="zh-CN" altLang="en-US" sz="2400" dirty="0" smtClean="0">
                <a:solidFill>
                  <a:schemeClr val="tx1"/>
                </a:solidFill>
                <a:latin typeface="华文楷体" panose="02010600040101010101" pitchFamily="2" charset="-122"/>
                <a:ea typeface="华文楷体" panose="02010600040101010101" pitchFamily="2" charset="-122"/>
                <a:sym typeface="+mn-ea"/>
              </a:rPr>
              <a:t>两个方向相反、共享中间交割月份的跨期套利组合，通常是在三个不同交割月份合约间的买卖操作</a:t>
            </a:r>
          </a:p>
          <a:p>
            <a:pPr marL="914400" lvl="2" indent="-285750" fontAlgn="auto">
              <a:lnSpc>
                <a:spcPct val="150000"/>
              </a:lnSpc>
              <a:spcBef>
                <a:spcPts val="0"/>
              </a:spcBef>
              <a:buFont typeface="Wingdings" panose="05000000000000000000" charset="0"/>
              <a:buChar char="Ø"/>
            </a:pPr>
            <a:r>
              <a:rPr lang="zh-CN" altLang="en-US" dirty="0" smtClean="0">
                <a:solidFill>
                  <a:schemeClr val="tx1"/>
                </a:solidFill>
                <a:latin typeface="华文楷体" panose="02010600040101010101" pitchFamily="2" charset="-122"/>
                <a:ea typeface="华文楷体" panose="02010600040101010101" pitchFamily="2" charset="-122"/>
                <a:sym typeface="+mn-ea"/>
              </a:rPr>
              <a:t>正向蝶式跨期套利</a:t>
            </a:r>
          </a:p>
          <a:p>
            <a:pPr marL="914400" lvl="2" indent="-285750" fontAlgn="auto">
              <a:lnSpc>
                <a:spcPct val="150000"/>
              </a:lnSpc>
              <a:spcBef>
                <a:spcPts val="0"/>
              </a:spcBef>
              <a:buFont typeface="Wingdings" panose="05000000000000000000" charset="0"/>
              <a:buChar char="Ø"/>
            </a:pPr>
            <a:r>
              <a:rPr lang="zh-CN" altLang="en-US" dirty="0" smtClean="0">
                <a:solidFill>
                  <a:schemeClr val="tx1"/>
                </a:solidFill>
                <a:latin typeface="华文楷体" panose="02010600040101010101" pitchFamily="2" charset="-122"/>
                <a:ea typeface="华文楷体" panose="02010600040101010101" pitchFamily="2" charset="-122"/>
                <a:sym typeface="+mn-ea"/>
              </a:rPr>
              <a:t>反向蝶式跨期套利</a:t>
            </a:r>
          </a:p>
        </p:txBody>
      </p:sp>
      <p:sp>
        <p:nvSpPr>
          <p:cNvPr id="4" name="标题 3"/>
          <p:cNvSpPr>
            <a:spLocks noGrp="1"/>
          </p:cNvSpPr>
          <p:nvPr>
            <p:ph type="title"/>
          </p:nvPr>
        </p:nvSpPr>
        <p:spPr/>
        <p:txBody>
          <a:bodyPr>
            <a:normAutofit/>
          </a:bodyPr>
          <a:lstStyle/>
          <a:p>
            <a:pPr>
              <a:lnSpc>
                <a:spcPct val="150000"/>
              </a:lnSpc>
            </a:pPr>
            <a:r>
              <a:rPr lang="zh-CN" altLang="en-US" sz="3600" dirty="0" smtClean="0">
                <a:solidFill>
                  <a:schemeClr val="tx2"/>
                </a:solidFill>
                <a:latin typeface="华文楷体" panose="02010600040101010101" pitchFamily="2" charset="-122"/>
                <a:ea typeface="华文楷体" panose="02010600040101010101" pitchFamily="2" charset="-122"/>
              </a:rPr>
              <a:t>一、股指</a:t>
            </a:r>
            <a:r>
              <a:rPr lang="zh-CN" altLang="en-US" sz="3600" dirty="0" smtClean="0">
                <a:solidFill>
                  <a:schemeClr val="tx2"/>
                </a:solidFill>
                <a:latin typeface="华文楷体" panose="02010600040101010101" pitchFamily="2" charset="-122"/>
                <a:ea typeface="华文楷体" panose="02010600040101010101" pitchFamily="2" charset="-122"/>
              </a:rPr>
              <a:t>期货跨期套利案例</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457200" y="1428750"/>
                <a:ext cx="8229600" cy="5220335"/>
              </a:xfrm>
            </p:spPr>
            <p:txBody>
              <a:bodyPr>
                <a:normAutofit/>
              </a:bodyPr>
              <a:lstStyle/>
              <a:p>
                <a:pPr lvl="1" fontAlgn="auto">
                  <a:lnSpc>
                    <a:spcPct val="150000"/>
                  </a:lnSpc>
                  <a:spcBef>
                    <a:spcPts val="0"/>
                  </a:spcBef>
                  <a:buFont typeface="Wingdings" panose="05000000000000000000" charset="0"/>
                  <a:buChar char="Ø"/>
                </a:pPr>
                <a:endParaRPr lang="zh-CN" altLang="en-US" sz="2400" dirty="0" smtClean="0">
                  <a:solidFill>
                    <a:schemeClr val="tx1"/>
                  </a:solidFill>
                  <a:latin typeface="华文楷体" panose="02010600040101010101" pitchFamily="2" charset="-122"/>
                  <a:ea typeface="华文楷体" panose="02010600040101010101" pitchFamily="2" charset="-122"/>
                  <a:sym typeface="+mn-ea"/>
                </a:endParaRPr>
              </a:p>
              <a:p>
                <a:pPr lvl="1" fontAlgn="auto">
                  <a:lnSpc>
                    <a:spcPct val="150000"/>
                  </a:lnSpc>
                  <a:spcBef>
                    <a:spcPts val="0"/>
                  </a:spcBef>
                  <a:buFont typeface="Wingdings" panose="05000000000000000000" charset="0"/>
                  <a:buChar char="Ø"/>
                </a:pPr>
                <a:endParaRPr lang="zh-CN" altLang="en-US" sz="2400" dirty="0" smtClean="0">
                  <a:solidFill>
                    <a:schemeClr val="tx1"/>
                  </a:solidFill>
                  <a:latin typeface="华文楷体" panose="02010600040101010101" pitchFamily="2" charset="-122"/>
                  <a:ea typeface="华文楷体" panose="02010600040101010101" pitchFamily="2" charset="-122"/>
                  <a:sym typeface="+mn-ea"/>
                </a:endParaRPr>
              </a:p>
              <a:p>
                <a:pPr lvl="1" fontAlgn="auto">
                  <a:lnSpc>
                    <a:spcPct val="150000"/>
                  </a:lnSpc>
                  <a:spcBef>
                    <a:spcPts val="0"/>
                  </a:spcBef>
                  <a:buFont typeface="Wingdings" panose="05000000000000000000" charset="0"/>
                  <a:buChar char="Ø"/>
                </a:pPr>
                <a:endParaRPr lang="zh-CN" altLang="en-US" sz="2400" dirty="0" smtClean="0">
                  <a:solidFill>
                    <a:schemeClr val="tx1"/>
                  </a:solidFill>
                  <a:latin typeface="华文楷体" panose="02010600040101010101" pitchFamily="2" charset="-122"/>
                  <a:ea typeface="华文楷体" panose="02010600040101010101" pitchFamily="2" charset="-122"/>
                  <a:sym typeface="+mn-ea"/>
                </a:endParaRPr>
              </a:p>
              <a:p>
                <a:pPr lvl="1" fontAlgn="auto">
                  <a:lnSpc>
                    <a:spcPct val="150000"/>
                  </a:lnSpc>
                  <a:spcBef>
                    <a:spcPts val="0"/>
                  </a:spcBef>
                  <a:buFont typeface="Wingdings" panose="05000000000000000000" charset="0"/>
                  <a:buChar char="Ø"/>
                </a:pPr>
                <a:r>
                  <a:rPr lang="zh-CN" altLang="en-US" sz="2400" dirty="0" smtClean="0">
                    <a:solidFill>
                      <a:schemeClr val="tx1"/>
                    </a:solidFill>
                    <a:latin typeface="华文楷体" panose="02010600040101010101" pitchFamily="2" charset="-122"/>
                    <a:ea typeface="华文楷体" panose="02010600040101010101" pitchFamily="2" charset="-122"/>
                    <a:sym typeface="+mn-ea"/>
                  </a:rPr>
                  <a:t>移动均值</a:t>
                </a:r>
                <a14:m>
                  <m:oMath xmlns:m="http://schemas.openxmlformats.org/officeDocument/2006/math">
                    <m:sSub>
                      <m:sSubPr>
                        <m:ctrlPr>
                          <a:rPr lang="en-US" altLang="zh-CN" sz="2400" i="1" dirty="0" smtClean="0">
                            <a:solidFill>
                              <a:schemeClr val="tx1"/>
                            </a:solidFill>
                            <a:latin typeface="Cambria Math"/>
                            <a:ea typeface="华文楷体" panose="02010600040101010101" pitchFamily="2" charset="-122"/>
                            <a:cs typeface="Cambria Math" panose="02040503050406030204" charset="0"/>
                            <a:sym typeface="+mn-ea"/>
                          </a:rPr>
                        </m:ctrlPr>
                      </m:sSubPr>
                      <m:e>
                        <m:acc>
                          <m:accPr>
                            <m:chr m:val="̃"/>
                            <m:ctrlPr>
                              <a:rPr lang="en-US" altLang="zh-CN" sz="2400" i="1" dirty="0" smtClean="0">
                                <a:solidFill>
                                  <a:schemeClr val="tx1"/>
                                </a:solidFill>
                                <a:latin typeface="Cambria Math"/>
                                <a:ea typeface="华文楷体" panose="02010600040101010101" pitchFamily="2" charset="-122"/>
                                <a:cs typeface="Cambria Math" panose="02040503050406030204" charset="0"/>
                                <a:sym typeface="+mn-ea"/>
                              </a:rPr>
                            </m:ctrlPr>
                          </m:accPr>
                          <m:e>
                            <m:r>
                              <a:rPr lang="en-US" altLang="zh-CN" sz="2400" i="1" dirty="0" smtClean="0">
                                <a:solidFill>
                                  <a:schemeClr val="tx1"/>
                                </a:solidFill>
                                <a:latin typeface="Cambria Math" panose="02040503050406030204" charset="0"/>
                                <a:ea typeface="华文楷体" panose="02010600040101010101" pitchFamily="2" charset="-122"/>
                                <a:cs typeface="Cambria Math" panose="02040503050406030204" charset="0"/>
                                <a:sym typeface="+mn-ea"/>
                              </a:rPr>
                              <m:t>𝜇</m:t>
                            </m:r>
                          </m:e>
                        </m:acc>
                      </m:e>
                      <m:sub>
                        <m:r>
                          <a:rPr lang="en-US" altLang="zh-CN" sz="2400" i="1" dirty="0" smtClean="0">
                            <a:solidFill>
                              <a:schemeClr val="tx1"/>
                            </a:solidFill>
                            <a:latin typeface="Cambria Math" panose="02040503050406030204" charset="0"/>
                            <a:ea typeface="华文楷体" panose="02010600040101010101" pitchFamily="2" charset="-122"/>
                            <a:cs typeface="Cambria Math" panose="02040503050406030204" charset="0"/>
                            <a:sym typeface="+mn-ea"/>
                          </a:rPr>
                          <m:t>𝑖</m:t>
                        </m:r>
                      </m:sub>
                    </m:sSub>
                  </m:oMath>
                </a14:m>
                <a:r>
                  <a:rPr lang="zh-CN" altLang="en-US" sz="2400" dirty="0" smtClean="0">
                    <a:solidFill>
                      <a:schemeClr val="tx1"/>
                    </a:solidFill>
                    <a:latin typeface="华文楷体" panose="02010600040101010101" pitchFamily="2" charset="-122"/>
                    <a:ea typeface="华文楷体" panose="02010600040101010101" pitchFamily="2" charset="-122"/>
                    <a:sym typeface="+mn-ea"/>
                  </a:rPr>
                  <a:t>作为i时刻均衡价差</a:t>
                </a:r>
              </a:p>
              <a:p>
                <a:pPr lvl="1" fontAlgn="auto">
                  <a:lnSpc>
                    <a:spcPct val="150000"/>
                  </a:lnSpc>
                  <a:spcBef>
                    <a:spcPts val="0"/>
                  </a:spcBef>
                  <a:buFont typeface="Wingdings" panose="05000000000000000000" charset="0"/>
                  <a:buChar char="Ø"/>
                </a:pPr>
                <a:r>
                  <a:rPr lang="zh-CN" altLang="en-US" sz="2400" dirty="0" smtClean="0">
                    <a:solidFill>
                      <a:schemeClr val="tx1"/>
                    </a:solidFill>
                    <a:latin typeface="华文楷体" panose="02010600040101010101" pitchFamily="2" charset="-122"/>
                    <a:ea typeface="华文楷体" panose="02010600040101010101" pitchFamily="2" charset="-122"/>
                    <a:sym typeface="+mn-ea"/>
                  </a:rPr>
                  <a:t>理论上当价差偏离均衡价差上下界即</a:t>
                </a:r>
                <a14:m>
                  <m:oMath xmlns:m="http://schemas.openxmlformats.org/officeDocument/2006/math">
                    <m:sSub>
                      <m:sSubPr>
                        <m:ctrlPr>
                          <a:rPr lang="en-US" altLang="zh-CN" sz="2400" i="1" dirty="0" smtClean="0">
                            <a:solidFill>
                              <a:schemeClr val="tx1"/>
                            </a:solidFill>
                            <a:latin typeface="Cambria Math"/>
                            <a:ea typeface="华文楷体" panose="02010600040101010101" pitchFamily="2" charset="-122"/>
                            <a:cs typeface="Cambria Math" panose="02040503050406030204" charset="0"/>
                            <a:sym typeface="+mn-ea"/>
                          </a:rPr>
                        </m:ctrlPr>
                      </m:sSubPr>
                      <m:e>
                        <m:acc>
                          <m:accPr>
                            <m:chr m:val="̃"/>
                            <m:ctrlPr>
                              <a:rPr lang="en-US" altLang="zh-CN" sz="2400" i="1" dirty="0" smtClean="0">
                                <a:solidFill>
                                  <a:schemeClr val="tx1"/>
                                </a:solidFill>
                                <a:latin typeface="Cambria Math"/>
                                <a:ea typeface="华文楷体" panose="02010600040101010101" pitchFamily="2" charset="-122"/>
                                <a:cs typeface="Cambria Math" panose="02040503050406030204" charset="0"/>
                                <a:sym typeface="+mn-ea"/>
                              </a:rPr>
                            </m:ctrlPr>
                          </m:accPr>
                          <m:e>
                            <m:r>
                              <a:rPr lang="en-US" altLang="zh-CN" sz="2400" i="1" dirty="0" smtClean="0">
                                <a:solidFill>
                                  <a:schemeClr val="tx1"/>
                                </a:solidFill>
                                <a:latin typeface="Cambria Math" panose="02040503050406030204" charset="0"/>
                                <a:ea typeface="华文楷体" panose="02010600040101010101" pitchFamily="2" charset="-122"/>
                                <a:cs typeface="Cambria Math" panose="02040503050406030204" charset="0"/>
                                <a:sym typeface="+mn-ea"/>
                              </a:rPr>
                              <m:t>𝜇</m:t>
                            </m:r>
                          </m:e>
                        </m:acc>
                      </m:e>
                      <m:sub>
                        <m:r>
                          <a:rPr lang="en-US" altLang="zh-CN" sz="2400" i="1" dirty="0" smtClean="0">
                            <a:solidFill>
                              <a:schemeClr val="tx1"/>
                            </a:solidFill>
                            <a:latin typeface="Cambria Math" panose="02040503050406030204" charset="0"/>
                            <a:ea typeface="华文楷体" panose="02010600040101010101" pitchFamily="2" charset="-122"/>
                            <a:cs typeface="Cambria Math" panose="02040503050406030204" charset="0"/>
                            <a:sym typeface="+mn-ea"/>
                          </a:rPr>
                          <m:t>𝑖</m:t>
                        </m:r>
                      </m:sub>
                    </m:sSub>
                  </m:oMath>
                </a14:m>
                <a:r>
                  <a:rPr lang="zh-CN" altLang="en-US" sz="2400" dirty="0" smtClean="0">
                    <a:solidFill>
                      <a:schemeClr val="tx1"/>
                    </a:solidFill>
                    <a:latin typeface="华文楷体" panose="02010600040101010101" pitchFamily="2" charset="-122"/>
                    <a:ea typeface="华文楷体" panose="02010600040101010101" pitchFamily="2" charset="-122"/>
                    <a:sym typeface="+mn-ea"/>
                  </a:rPr>
                  <a:t>+𝑎</a:t>
                </a:r>
                <a14:m>
                  <m:oMath xmlns:m="http://schemas.openxmlformats.org/officeDocument/2006/math">
                    <m:r>
                      <a:rPr lang="en-US" altLang="zh-CN" sz="2400" dirty="0" smtClean="0">
                        <a:solidFill>
                          <a:schemeClr val="tx1"/>
                        </a:solidFill>
                        <a:latin typeface="Cambria Math"/>
                        <a:ea typeface="华文楷体" panose="02010600040101010101" pitchFamily="2" charset="-122"/>
                        <a:sym typeface="+mn-ea"/>
                      </a:rPr>
                      <m:t>∗</m:t>
                    </m:r>
                    <m:sSub>
                      <m:sSubPr>
                        <m:ctrlPr>
                          <a:rPr lang="en-US" altLang="zh-CN" sz="2400" i="1" dirty="0" smtClean="0">
                            <a:solidFill>
                              <a:schemeClr val="tx1"/>
                            </a:solidFill>
                            <a:latin typeface="Cambria Math"/>
                            <a:ea typeface="华文楷体" panose="02010600040101010101" pitchFamily="2" charset="-122"/>
                            <a:cs typeface="Cambria Math" panose="02040503050406030204" charset="0"/>
                            <a:sym typeface="+mn-ea"/>
                          </a:rPr>
                        </m:ctrlPr>
                      </m:sSubPr>
                      <m:e>
                        <m:acc>
                          <m:accPr>
                            <m:chr m:val="̃"/>
                            <m:ctrlPr>
                              <a:rPr lang="en-US" altLang="zh-CN" sz="2400" i="1" dirty="0" smtClean="0">
                                <a:solidFill>
                                  <a:schemeClr val="tx1"/>
                                </a:solidFill>
                                <a:latin typeface="Cambria Math"/>
                                <a:ea typeface="华文楷体" panose="02010600040101010101" pitchFamily="2" charset="-122"/>
                                <a:cs typeface="Cambria Math" panose="02040503050406030204" charset="0"/>
                                <a:sym typeface="+mn-ea"/>
                              </a:rPr>
                            </m:ctrlPr>
                          </m:accPr>
                          <m:e>
                            <m:r>
                              <a:rPr lang="en-US" altLang="zh-CN" sz="2400" i="1" dirty="0" smtClean="0">
                                <a:solidFill>
                                  <a:schemeClr val="tx1"/>
                                </a:solidFill>
                                <a:latin typeface="Cambria Math" panose="02040503050406030204" charset="0"/>
                                <a:ea typeface="华文楷体" panose="02010600040101010101" pitchFamily="2" charset="-122"/>
                                <a:cs typeface="Cambria Math" panose="02040503050406030204" charset="0"/>
                                <a:sym typeface="+mn-ea"/>
                              </a:rPr>
                              <m:t>𝜎</m:t>
                            </m:r>
                          </m:e>
                        </m:acc>
                      </m:e>
                      <m:sub>
                        <m:r>
                          <a:rPr lang="en-US" altLang="zh-CN" sz="2400" i="1" dirty="0" smtClean="0">
                            <a:solidFill>
                              <a:schemeClr val="tx1"/>
                            </a:solidFill>
                            <a:latin typeface="Cambria Math" panose="02040503050406030204" charset="0"/>
                            <a:ea typeface="华文楷体" panose="02010600040101010101" pitchFamily="2" charset="-122"/>
                            <a:cs typeface="Cambria Math" panose="02040503050406030204" charset="0"/>
                            <a:sym typeface="+mn-ea"/>
                          </a:rPr>
                          <m:t>𝑖</m:t>
                        </m:r>
                      </m:sub>
                    </m:sSub>
                  </m:oMath>
                </a14:m>
                <a:r>
                  <a:rPr lang="zh-CN" altLang="en-US" sz="2400" dirty="0" smtClean="0">
                    <a:solidFill>
                      <a:schemeClr val="tx1"/>
                    </a:solidFill>
                    <a:latin typeface="华文楷体" panose="02010600040101010101" pitchFamily="2" charset="-122"/>
                    <a:ea typeface="华文楷体" panose="02010600040101010101" pitchFamily="2" charset="-122"/>
                    <a:sym typeface="+mn-ea"/>
                  </a:rPr>
                  <a:t>与</a:t>
                </a:r>
                <a14:m>
                  <m:oMath xmlns:m="http://schemas.openxmlformats.org/officeDocument/2006/math">
                    <m:sSub>
                      <m:sSubPr>
                        <m:ctrlPr>
                          <a:rPr lang="en-US" altLang="zh-CN" sz="2400" i="1" dirty="0" smtClean="0">
                            <a:solidFill>
                              <a:schemeClr val="tx1"/>
                            </a:solidFill>
                            <a:latin typeface="Cambria Math"/>
                            <a:ea typeface="华文楷体" panose="02010600040101010101" pitchFamily="2" charset="-122"/>
                            <a:cs typeface="Cambria Math" panose="02040503050406030204" charset="0"/>
                            <a:sym typeface="+mn-ea"/>
                          </a:rPr>
                        </m:ctrlPr>
                      </m:sSubPr>
                      <m:e>
                        <m:acc>
                          <m:accPr>
                            <m:chr m:val="̃"/>
                            <m:ctrlPr>
                              <a:rPr lang="en-US" altLang="zh-CN" sz="2400" i="1" dirty="0" smtClean="0">
                                <a:solidFill>
                                  <a:schemeClr val="tx1"/>
                                </a:solidFill>
                                <a:latin typeface="Cambria Math"/>
                                <a:ea typeface="华文楷体" panose="02010600040101010101" pitchFamily="2" charset="-122"/>
                                <a:cs typeface="Cambria Math" panose="02040503050406030204" charset="0"/>
                                <a:sym typeface="+mn-ea"/>
                              </a:rPr>
                            </m:ctrlPr>
                          </m:accPr>
                          <m:e>
                            <m:r>
                              <a:rPr lang="en-US" altLang="zh-CN" sz="2400" i="1" dirty="0" smtClean="0">
                                <a:solidFill>
                                  <a:schemeClr val="tx1"/>
                                </a:solidFill>
                                <a:latin typeface="Cambria Math" panose="02040503050406030204" charset="0"/>
                                <a:ea typeface="华文楷体" panose="02010600040101010101" pitchFamily="2" charset="-122"/>
                                <a:cs typeface="Cambria Math" panose="02040503050406030204" charset="0"/>
                                <a:sym typeface="+mn-ea"/>
                              </a:rPr>
                              <m:t>𝜇</m:t>
                            </m:r>
                          </m:e>
                        </m:acc>
                      </m:e>
                      <m:sub>
                        <m:r>
                          <a:rPr lang="en-US" altLang="zh-CN" sz="2400" i="1" dirty="0" smtClean="0">
                            <a:solidFill>
                              <a:schemeClr val="tx1"/>
                            </a:solidFill>
                            <a:latin typeface="Cambria Math" panose="02040503050406030204" charset="0"/>
                            <a:ea typeface="华文楷体" panose="02010600040101010101" pitchFamily="2" charset="-122"/>
                            <a:cs typeface="Cambria Math" panose="02040503050406030204" charset="0"/>
                            <a:sym typeface="+mn-ea"/>
                          </a:rPr>
                          <m:t>𝑖</m:t>
                        </m:r>
                      </m:sub>
                    </m:sSub>
                  </m:oMath>
                </a14:m>
                <a:r>
                  <a:rPr lang="zh-CN" altLang="en-US" sz="2400" dirty="0" smtClean="0">
                    <a:solidFill>
                      <a:schemeClr val="tx1"/>
                    </a:solidFill>
                    <a:latin typeface="华文楷体" panose="02010600040101010101" pitchFamily="2" charset="-122"/>
                    <a:ea typeface="华文楷体" panose="02010600040101010101" pitchFamily="2" charset="-122"/>
                    <a:sym typeface="+mn-ea"/>
                  </a:rPr>
                  <a:t>−𝑏</a:t>
                </a:r>
                <a14:m>
                  <m:oMath xmlns:m="http://schemas.openxmlformats.org/officeDocument/2006/math">
                    <m:r>
                      <a:rPr lang="en-US" altLang="zh-CN" sz="2400" dirty="0" smtClean="0">
                        <a:solidFill>
                          <a:schemeClr val="tx1"/>
                        </a:solidFill>
                        <a:latin typeface="Cambria Math"/>
                        <a:ea typeface="华文楷体" panose="02010600040101010101" pitchFamily="2" charset="-122"/>
                        <a:sym typeface="+mn-ea"/>
                      </a:rPr>
                      <m:t>∗</m:t>
                    </m:r>
                    <m:sSub>
                      <m:sSubPr>
                        <m:ctrlPr>
                          <a:rPr lang="en-US" altLang="zh-CN" sz="2400" i="1" dirty="0" smtClean="0">
                            <a:solidFill>
                              <a:schemeClr val="tx1"/>
                            </a:solidFill>
                            <a:latin typeface="Cambria Math"/>
                            <a:ea typeface="华文楷体" panose="02010600040101010101" pitchFamily="2" charset="-122"/>
                            <a:cs typeface="Cambria Math" panose="02040503050406030204" charset="0"/>
                            <a:sym typeface="+mn-ea"/>
                          </a:rPr>
                        </m:ctrlPr>
                      </m:sSubPr>
                      <m:e>
                        <m:acc>
                          <m:accPr>
                            <m:chr m:val="̃"/>
                            <m:ctrlPr>
                              <a:rPr lang="en-US" altLang="zh-CN" sz="2400" i="1" dirty="0" smtClean="0">
                                <a:solidFill>
                                  <a:schemeClr val="tx1"/>
                                </a:solidFill>
                                <a:latin typeface="Cambria Math"/>
                                <a:ea typeface="华文楷体" panose="02010600040101010101" pitchFamily="2" charset="-122"/>
                                <a:cs typeface="Cambria Math" panose="02040503050406030204" charset="0"/>
                                <a:sym typeface="+mn-ea"/>
                              </a:rPr>
                            </m:ctrlPr>
                          </m:accPr>
                          <m:e>
                            <m:r>
                              <a:rPr lang="en-US" altLang="zh-CN" sz="2400" i="1" dirty="0" smtClean="0">
                                <a:solidFill>
                                  <a:schemeClr val="tx1"/>
                                </a:solidFill>
                                <a:latin typeface="Cambria Math" panose="02040503050406030204" charset="0"/>
                                <a:ea typeface="华文楷体" panose="02010600040101010101" pitchFamily="2" charset="-122"/>
                                <a:cs typeface="Cambria Math" panose="02040503050406030204" charset="0"/>
                                <a:sym typeface="+mn-ea"/>
                              </a:rPr>
                              <m:t>𝜎</m:t>
                            </m:r>
                          </m:e>
                        </m:acc>
                      </m:e>
                      <m:sub>
                        <m:r>
                          <a:rPr lang="en-US" altLang="zh-CN" sz="2400" i="1" dirty="0" smtClean="0">
                            <a:solidFill>
                              <a:schemeClr val="tx1"/>
                            </a:solidFill>
                            <a:latin typeface="Cambria Math" panose="02040503050406030204" charset="0"/>
                            <a:ea typeface="华文楷体" panose="02010600040101010101" pitchFamily="2" charset="-122"/>
                            <a:cs typeface="Cambria Math" panose="02040503050406030204" charset="0"/>
                            <a:sym typeface="+mn-ea"/>
                          </a:rPr>
                          <m:t>𝑖</m:t>
                        </m:r>
                      </m:sub>
                    </m:sSub>
                  </m:oMath>
                </a14:m>
                <a:r>
                  <a:rPr lang="zh-CN" altLang="en-US" sz="2400" dirty="0" smtClean="0">
                    <a:solidFill>
                      <a:schemeClr val="tx1"/>
                    </a:solidFill>
                    <a:latin typeface="华文楷体" panose="02010600040101010101" pitchFamily="2" charset="-122"/>
                    <a:ea typeface="华文楷体" panose="02010600040101010101" pitchFamily="2" charset="-122"/>
                    <a:sym typeface="+mn-ea"/>
                  </a:rPr>
                  <a:t>时启动套利策略</a:t>
                </a:r>
              </a:p>
              <a:p>
                <a:pPr lvl="1" fontAlgn="auto">
                  <a:lnSpc>
                    <a:spcPct val="150000"/>
                  </a:lnSpc>
                  <a:spcBef>
                    <a:spcPts val="0"/>
                  </a:spcBef>
                  <a:buFont typeface="Wingdings" panose="05000000000000000000" charset="0"/>
                  <a:buChar char="Ø"/>
                </a:pPr>
                <a:r>
                  <a:rPr lang="zh-CN" altLang="en-US" sz="2400" dirty="0" smtClean="0">
                    <a:solidFill>
                      <a:schemeClr val="tx1"/>
                    </a:solidFill>
                    <a:latin typeface="华文楷体" panose="02010600040101010101" pitchFamily="2" charset="-122"/>
                    <a:ea typeface="华文楷体" panose="02010600040101010101" pitchFamily="2" charset="-122"/>
                    <a:sym typeface="+mn-ea"/>
                  </a:rPr>
                  <a:t>实践上设定价差持续时间T作为观察时间，把T时长的平均价格</a:t>
                </a:r>
                <a14:m>
                  <m:oMath xmlns:m="http://schemas.openxmlformats.org/officeDocument/2006/math">
                    <m:sSub>
                      <m:sSubPr>
                        <m:ctrlPr>
                          <a:rPr lang="en-US" altLang="zh-CN" sz="2400" i="1" dirty="0" smtClean="0">
                            <a:solidFill>
                              <a:schemeClr val="tx1"/>
                            </a:solidFill>
                            <a:latin typeface="Cambria Math"/>
                            <a:ea typeface="华文楷体" panose="02010600040101010101" pitchFamily="2" charset="-122"/>
                            <a:cs typeface="Cambria Math" panose="02040503050406030204" charset="0"/>
                            <a:sym typeface="+mn-ea"/>
                          </a:rPr>
                        </m:ctrlPr>
                      </m:sSubPr>
                      <m:e>
                        <m:acc>
                          <m:accPr>
                            <m:chr m:val="̃"/>
                            <m:ctrlPr>
                              <a:rPr lang="en-US" altLang="zh-CN" sz="2400" i="1" dirty="0" smtClean="0">
                                <a:solidFill>
                                  <a:schemeClr val="tx1"/>
                                </a:solidFill>
                                <a:latin typeface="Cambria Math"/>
                                <a:ea typeface="华文楷体" panose="02010600040101010101" pitchFamily="2" charset="-122"/>
                                <a:cs typeface="Cambria Math" panose="02040503050406030204" charset="0"/>
                                <a:sym typeface="+mn-ea"/>
                              </a:rPr>
                            </m:ctrlPr>
                          </m:accPr>
                          <m:e>
                            <m:r>
                              <a:rPr lang="en-US" altLang="zh-CN" sz="2400" i="1" dirty="0" smtClean="0">
                                <a:solidFill>
                                  <a:schemeClr val="tx1"/>
                                </a:solidFill>
                                <a:latin typeface="Cambria Math" panose="02040503050406030204" charset="0"/>
                                <a:ea typeface="华文楷体" panose="02010600040101010101" pitchFamily="2" charset="-122"/>
                                <a:cs typeface="Cambria Math" panose="02040503050406030204" charset="0"/>
                                <a:sym typeface="+mn-ea"/>
                              </a:rPr>
                              <m:t>𝜇</m:t>
                            </m:r>
                          </m:e>
                        </m:acc>
                      </m:e>
                      <m:sub>
                        <m:r>
                          <a:rPr lang="en-US" altLang="zh-CN" sz="2400" i="1" dirty="0" smtClean="0">
                            <a:solidFill>
                              <a:schemeClr val="tx1"/>
                            </a:solidFill>
                            <a:latin typeface="Cambria Math" panose="02040503050406030204" charset="0"/>
                            <a:ea typeface="华文楷体" panose="02010600040101010101" pitchFamily="2" charset="-122"/>
                            <a:cs typeface="Cambria Math" panose="02040503050406030204" charset="0"/>
                            <a:sym typeface="+mn-ea"/>
                          </a:rPr>
                          <m:t>𝑖</m:t>
                        </m:r>
                      </m:sub>
                    </m:sSub>
                  </m:oMath>
                </a14:m>
                <a:r>
                  <a:rPr lang="zh-CN" altLang="en-US" sz="2400" dirty="0" smtClean="0">
                    <a:solidFill>
                      <a:schemeClr val="tx1"/>
                    </a:solidFill>
                    <a:latin typeface="华文楷体" panose="02010600040101010101" pitchFamily="2" charset="-122"/>
                    <a:ea typeface="华文楷体" panose="02010600040101010101" pitchFamily="2" charset="-122"/>
                    <a:sym typeface="+mn-ea"/>
                  </a:rPr>
                  <a:t>而不是瞬时价差作为判断条件</a:t>
                </a:r>
              </a:p>
            </p:txBody>
          </p:sp>
        </mc:Choice>
        <mc:Fallback>
          <p:sp>
            <p:nvSpPr>
              <p:cNvPr id="3" name="内容占位符 2"/>
              <p:cNvSpPr>
                <a:spLocks noGrp="1" noRot="1" noChangeAspect="1" noMove="1" noResize="1" noEditPoints="1" noAdjustHandles="1" noChangeArrowheads="1" noChangeShapeType="1" noTextEdit="1"/>
              </p:cNvSpPr>
              <p:nvPr>
                <p:ph idx="1"/>
              </p:nvPr>
            </p:nvSpPr>
            <p:spPr>
              <a:xfrm>
                <a:off x="457200" y="1428750"/>
                <a:ext cx="8229600" cy="5220335"/>
              </a:xfrm>
              <a:blipFill rotWithShape="1">
                <a:blip r:embed="rId3"/>
                <a:stretch>
                  <a:fillRect/>
                </a:stretch>
              </a:blipFill>
            </p:spPr>
            <p:txBody>
              <a:bodyPr/>
              <a:lstStyle/>
              <a:p>
                <a:r>
                  <a:rPr lang="zh-CN" altLang="en-US">
                    <a:noFill/>
                  </a:rPr>
                  <a:t> </a:t>
                </a:r>
              </a:p>
            </p:txBody>
          </p:sp>
        </mc:Fallback>
      </mc:AlternateContent>
      <p:sp>
        <p:nvSpPr>
          <p:cNvPr id="4" name="标题 3"/>
          <p:cNvSpPr>
            <a:spLocks noGrp="1"/>
          </p:cNvSpPr>
          <p:nvPr>
            <p:ph type="title"/>
          </p:nvPr>
        </p:nvSpPr>
        <p:spPr/>
        <p:txBody>
          <a:bodyPr>
            <a:normAutofit/>
          </a:bodyPr>
          <a:lstStyle/>
          <a:p>
            <a:pPr>
              <a:lnSpc>
                <a:spcPct val="150000"/>
              </a:lnSpc>
            </a:pPr>
            <a:r>
              <a:rPr lang="zh-CN" altLang="en-US" sz="4000" b="1" dirty="0">
                <a:latin typeface="华文楷体" panose="02010600040101010101" pitchFamily="2" charset="-122"/>
                <a:ea typeface="华文楷体" panose="02010600040101010101" pitchFamily="2" charset="-122"/>
              </a:rPr>
              <a:t>（二）套利</a:t>
            </a:r>
            <a:r>
              <a:rPr lang="zh-CN" altLang="en-US" sz="4000" b="1" dirty="0" smtClean="0">
                <a:latin typeface="华文楷体" panose="02010600040101010101" pitchFamily="2" charset="-122"/>
                <a:ea typeface="华文楷体" panose="02010600040101010101" pitchFamily="2" charset="-122"/>
              </a:rPr>
              <a:t>案例</a:t>
            </a:r>
            <a:endParaRPr lang="zh-CN" altLang="en-US" sz="4000" dirty="0" smtClean="0">
              <a:solidFill>
                <a:schemeClr val="tx2"/>
              </a:solidFill>
              <a:latin typeface="华文楷体" panose="02010600040101010101" pitchFamily="2" charset="-122"/>
              <a:ea typeface="华文楷体" panose="02010600040101010101" pitchFamily="2" charset="-122"/>
            </a:endParaRPr>
          </a:p>
        </p:txBody>
      </p:sp>
      <p:pic>
        <p:nvPicPr>
          <p:cNvPr id="5" name="图片 4"/>
          <p:cNvPicPr>
            <a:picLocks noChangeAspect="1"/>
          </p:cNvPicPr>
          <p:nvPr/>
        </p:nvPicPr>
        <p:blipFill>
          <a:blip r:embed="rId4"/>
          <a:srcRect r="85518" b="-3968"/>
          <a:stretch>
            <a:fillRect/>
          </a:stretch>
        </p:blipFill>
        <p:spPr>
          <a:xfrm>
            <a:off x="1403350" y="2130425"/>
            <a:ext cx="1781810" cy="970915"/>
          </a:xfrm>
          <a:prstGeom prst="rect">
            <a:avLst/>
          </a:prstGeom>
        </p:spPr>
      </p:pic>
      <p:pic>
        <p:nvPicPr>
          <p:cNvPr id="7" name="图片 6"/>
          <p:cNvPicPr>
            <a:picLocks noChangeAspect="1"/>
          </p:cNvPicPr>
          <p:nvPr>
            <p:custDataLst>
              <p:tags r:id="rId1"/>
            </p:custDataLst>
          </p:nvPr>
        </p:nvPicPr>
        <p:blipFill>
          <a:blip r:embed="rId5"/>
          <a:srcRect l="30867" t="-10319" r="34976" b="-10319"/>
          <a:stretch>
            <a:fillRect/>
          </a:stretch>
        </p:blipFill>
        <p:spPr>
          <a:xfrm>
            <a:off x="3420110" y="1985010"/>
            <a:ext cx="3154680" cy="1262380"/>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428750"/>
            <a:ext cx="8229600" cy="5220335"/>
          </a:xfrm>
        </p:spPr>
        <p:txBody>
          <a:bodyPr>
            <a:normAutofit fontScale="87500" lnSpcReduction="20000"/>
          </a:bodyPr>
          <a:lstStyle/>
          <a:p>
            <a:pPr fontAlgn="auto">
              <a:lnSpc>
                <a:spcPct val="150000"/>
              </a:lnSpc>
              <a:buNone/>
            </a:pPr>
            <a:r>
              <a:rPr lang="zh-CN" altLang="en-US" sz="2800" b="1" dirty="0" smtClean="0">
                <a:latin typeface="华文楷体" panose="02010600040101010101" pitchFamily="2" charset="-122"/>
                <a:ea typeface="华文楷体" panose="02010600040101010101" pitchFamily="2" charset="-122"/>
              </a:rPr>
              <a:t>策略</a:t>
            </a:r>
            <a:r>
              <a:rPr lang="zh-CN" altLang="en-US" sz="2800" b="1" dirty="0" smtClean="0">
                <a:latin typeface="华文楷体" panose="02010600040101010101" pitchFamily="2" charset="-122"/>
                <a:ea typeface="华文楷体" panose="02010600040101010101" pitchFamily="2" charset="-122"/>
              </a:rPr>
              <a:t>：熊市</a:t>
            </a:r>
            <a:r>
              <a:rPr lang="zh-CN" altLang="en-US" sz="2800" b="1" dirty="0" smtClean="0">
                <a:latin typeface="华文楷体" panose="02010600040101010101" pitchFamily="2" charset="-122"/>
                <a:ea typeface="华文楷体" panose="02010600040101010101" pitchFamily="2" charset="-122"/>
              </a:rPr>
              <a:t>跨期套利</a:t>
            </a:r>
          </a:p>
          <a:p>
            <a:pPr marL="0" fontAlgn="auto">
              <a:lnSpc>
                <a:spcPct val="150000"/>
              </a:lnSpc>
              <a:buNone/>
            </a:pPr>
            <a:r>
              <a:rPr lang="zh-CN" altLang="en-US" sz="2400" dirty="0" smtClean="0">
                <a:solidFill>
                  <a:schemeClr val="tx1"/>
                </a:solidFill>
                <a:latin typeface="华文楷体" panose="02010600040101010101" pitchFamily="2" charset="-122"/>
                <a:ea typeface="华文楷体" panose="02010600040101010101" pitchFamily="2" charset="-122"/>
                <a:sym typeface="+mn-ea"/>
              </a:rPr>
              <a:t>2015年10月30日10：54，沪深300期指次月合约-当月合约的跨期价差为-3.21%，跌破当日套利区间下阈值-2.01%，此时判断价差偏大，未来负价差将收窄，则通过买入IF1512合约同时卖出相同数量的IF1511合约建立牛市跨期套利头寸。到2015年10月30日11：03，沪深300期指次月-当月跨期价差收窄至-1.55%，回归当日均衡价差-1.55%，投资者通过卖出全部IF1512合约并买入相同数量IF1511合约平仓了结。假设投资者资金总额为1000万，交易成本取双边万分之一，保证金比率为40%，若开仓时买4张IF1512合约及卖出4张IF1511合约，本次跨期套利收益为：</a:t>
            </a:r>
          </a:p>
          <a:p>
            <a:pPr marL="0" fontAlgn="auto">
              <a:lnSpc>
                <a:spcPct val="150000"/>
              </a:lnSpc>
              <a:spcBef>
                <a:spcPts val="0"/>
              </a:spcBef>
              <a:buNone/>
            </a:pPr>
            <a:r>
              <a:rPr lang="zh-CN" altLang="en-US" sz="3000" dirty="0" smtClean="0">
                <a:solidFill>
                  <a:schemeClr val="tx1"/>
                </a:solidFill>
                <a:latin typeface="华文楷体" panose="02010600040101010101" pitchFamily="2" charset="-122"/>
                <a:ea typeface="华文楷体" panose="02010600040101010101" pitchFamily="2" charset="-122"/>
                <a:sym typeface="+mn-ea"/>
              </a:rPr>
              <a:t>总盈亏=300*4*(54-(3250+3356+3308+3360)*0.01%)=63207</a:t>
            </a:r>
          </a:p>
          <a:p>
            <a:pPr lvl="1" fontAlgn="auto">
              <a:lnSpc>
                <a:spcPct val="150000"/>
              </a:lnSpc>
              <a:spcBef>
                <a:spcPts val="0"/>
              </a:spcBef>
              <a:buFont typeface="Wingdings" panose="05000000000000000000" charset="0"/>
              <a:buChar char="Ø"/>
            </a:pPr>
            <a:endParaRPr lang="zh-CN" altLang="en-US" sz="2400" dirty="0" smtClean="0">
              <a:solidFill>
                <a:schemeClr val="tx1"/>
              </a:solidFill>
              <a:latin typeface="华文楷体" panose="02010600040101010101" pitchFamily="2" charset="-122"/>
              <a:ea typeface="华文楷体" panose="02010600040101010101" pitchFamily="2" charset="-122"/>
              <a:sym typeface="+mn-ea"/>
            </a:endParaRPr>
          </a:p>
          <a:p>
            <a:pPr lvl="1" fontAlgn="auto">
              <a:lnSpc>
                <a:spcPct val="150000"/>
              </a:lnSpc>
              <a:spcBef>
                <a:spcPts val="0"/>
              </a:spcBef>
              <a:buFont typeface="Wingdings" panose="05000000000000000000" charset="0"/>
              <a:buChar char="Ø"/>
            </a:pPr>
            <a:endParaRPr lang="zh-CN" altLang="en-US" sz="2400" dirty="0" smtClean="0">
              <a:solidFill>
                <a:schemeClr val="tx1"/>
              </a:solidFill>
              <a:latin typeface="华文楷体" panose="02010600040101010101" pitchFamily="2" charset="-122"/>
              <a:ea typeface="华文楷体" panose="02010600040101010101" pitchFamily="2" charset="-122"/>
              <a:sym typeface="+mn-ea"/>
            </a:endParaRPr>
          </a:p>
        </p:txBody>
      </p:sp>
      <p:sp>
        <p:nvSpPr>
          <p:cNvPr id="4" name="标题 3"/>
          <p:cNvSpPr>
            <a:spLocks noGrp="1"/>
          </p:cNvSpPr>
          <p:nvPr>
            <p:ph type="title"/>
          </p:nvPr>
        </p:nvSpPr>
        <p:spPr/>
        <p:txBody>
          <a:bodyPr>
            <a:normAutofit/>
          </a:bodyPr>
          <a:lstStyle/>
          <a:p>
            <a:pPr>
              <a:lnSpc>
                <a:spcPct val="150000"/>
              </a:lnSpc>
            </a:pPr>
            <a:r>
              <a:rPr lang="zh-CN" altLang="en-US" sz="4000" b="1" dirty="0">
                <a:latin typeface="华文楷体" panose="02010600040101010101" pitchFamily="2" charset="-122"/>
                <a:ea typeface="华文楷体" panose="02010600040101010101" pitchFamily="2" charset="-122"/>
              </a:rPr>
              <a:t>（二）套利案例</a:t>
            </a:r>
            <a:endParaRPr lang="zh-CN" altLang="en-US" sz="4000" dirty="0" smtClean="0">
              <a:solidFill>
                <a:schemeClr val="tx2"/>
              </a:solidFill>
              <a:latin typeface="华文楷体" panose="02010600040101010101" pitchFamily="2" charset="-122"/>
              <a:ea typeface="华文楷体" panose="02010600040101010101" pitchFamily="2" charset="-122"/>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251520" y="404664"/>
            <a:ext cx="8712968" cy="6244421"/>
          </a:xfrm>
        </p:spPr>
        <p:txBody>
          <a:bodyPr>
            <a:normAutofit fontScale="80000" lnSpcReduction="10000"/>
          </a:bodyPr>
          <a:lstStyle/>
          <a:p>
            <a:pPr fontAlgn="auto">
              <a:lnSpc>
                <a:spcPct val="150000"/>
              </a:lnSpc>
              <a:buNone/>
            </a:pPr>
            <a:r>
              <a:rPr lang="zh-CN" altLang="en-US" b="1" dirty="0" smtClean="0">
                <a:latin typeface="华文楷体" panose="02010600040101010101" pitchFamily="2" charset="-122"/>
                <a:ea typeface="华文楷体" panose="02010600040101010101" pitchFamily="2" charset="-122"/>
              </a:rPr>
              <a:t>策略：反向蝶式跨期套利</a:t>
            </a:r>
          </a:p>
          <a:p>
            <a:pPr marL="0" fontAlgn="auto">
              <a:lnSpc>
                <a:spcPct val="150000"/>
              </a:lnSpc>
              <a:buNone/>
            </a:pPr>
            <a:r>
              <a:rPr lang="zh-CN" altLang="en-US" sz="2700" dirty="0" smtClean="0">
                <a:solidFill>
                  <a:schemeClr val="tx1"/>
                </a:solidFill>
                <a:latin typeface="华文楷体" panose="02010600040101010101" pitchFamily="2" charset="-122"/>
                <a:ea typeface="华文楷体" panose="02010600040101010101" pitchFamily="2" charset="-122"/>
                <a:sym typeface="+mn-ea"/>
              </a:rPr>
              <a:t>2015年10月20日10：38，沪深300期指蝶式跨期价差为0.81%，高于当日套利区间上阈值0.79%，此时投资者判断价差偏大，通过卖出一张IF1511合约、一张IF1603合约同时买入两张IF1512合约建立反向蝶式跨期套利仓位。到2015年10月20日11：08，沪深300期指蝶式跨期价差减小至-0.11%，小于当日均衡价差0.41%，投资者通过买入一张IF1511合约、一张IF1603合约并卖出两张IF1512合约平仓了结，假设投资者资金总额为1000万，交易成本取双边万分之一，保证金比率为40%，若开仓时买2张IF1512合约及卖出1张IF1511合约、1张IF1603合约，则本次反向蝶式跨期套利收益为：</a:t>
            </a:r>
          </a:p>
          <a:p>
            <a:pPr marL="0" algn="ctr" fontAlgn="auto">
              <a:lnSpc>
                <a:spcPct val="150000"/>
              </a:lnSpc>
              <a:buNone/>
            </a:pPr>
            <a:r>
              <a:rPr lang="zh-CN" altLang="en-US" sz="2500" dirty="0" smtClean="0">
                <a:solidFill>
                  <a:schemeClr val="tx1"/>
                </a:solidFill>
                <a:latin typeface="华文楷体" panose="02010600040101010101" pitchFamily="2" charset="-122"/>
                <a:ea typeface="华文楷体" panose="02010600040101010101" pitchFamily="2" charset="-122"/>
                <a:sym typeface="+mn-ea"/>
              </a:rPr>
              <a:t>总盈亏=300*(34.4</a:t>
            </a:r>
            <a:r>
              <a:rPr lang="en-US" altLang="zh-CN" sz="2500" dirty="0" smtClean="0">
                <a:solidFill>
                  <a:schemeClr val="tx1"/>
                </a:solidFill>
                <a:latin typeface="华文楷体" panose="02010600040101010101" pitchFamily="2" charset="-122"/>
                <a:ea typeface="华文楷体" panose="02010600040101010101" pitchFamily="2" charset="-122"/>
                <a:sym typeface="+mn-ea"/>
              </a:rPr>
              <a:t>-                 (3785.2+3700+2*3727.2+3778.4+3691.2+2*3736.6)*0.01%)=9423   </a:t>
            </a:r>
            <a:endParaRPr lang="zh-CN" altLang="en-US" sz="2500" dirty="0" smtClean="0">
              <a:solidFill>
                <a:schemeClr val="tx1"/>
              </a:solidFill>
              <a:latin typeface="华文楷体" panose="02010600040101010101" pitchFamily="2" charset="-122"/>
              <a:ea typeface="华文楷体" panose="02010600040101010101" pitchFamily="2" charset="-122"/>
              <a:sym typeface="+mn-ea"/>
            </a:endParaRPr>
          </a:p>
          <a:p>
            <a:pPr lvl="1" fontAlgn="auto">
              <a:lnSpc>
                <a:spcPct val="150000"/>
              </a:lnSpc>
              <a:spcBef>
                <a:spcPts val="0"/>
              </a:spcBef>
              <a:buFont typeface="Wingdings" panose="05000000000000000000" charset="0"/>
              <a:buChar char="Ø"/>
            </a:pPr>
            <a:endParaRPr lang="zh-CN" altLang="en-US" sz="2500" dirty="0" smtClean="0">
              <a:solidFill>
                <a:schemeClr val="tx1"/>
              </a:solidFill>
              <a:latin typeface="华文楷体" panose="02010600040101010101" pitchFamily="2" charset="-122"/>
              <a:ea typeface="华文楷体" panose="02010600040101010101" pitchFamily="2" charset="-122"/>
              <a:sym typeface="+mn-ea"/>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428750"/>
            <a:ext cx="8229600" cy="5220335"/>
          </a:xfrm>
        </p:spPr>
        <p:txBody>
          <a:bodyPr>
            <a:normAutofit/>
          </a:bodyPr>
          <a:lstStyle/>
          <a:p>
            <a:pPr fontAlgn="auto">
              <a:lnSpc>
                <a:spcPct val="150000"/>
              </a:lnSpc>
              <a:buNone/>
            </a:pPr>
            <a:r>
              <a:rPr lang="zh-CN" altLang="en-US" sz="2800" b="1" dirty="0" smtClean="0">
                <a:latin typeface="华文楷体" panose="02010600040101010101" pitchFamily="2" charset="-122"/>
                <a:ea typeface="华文楷体" panose="02010600040101010101" pitchFamily="2" charset="-122"/>
              </a:rPr>
              <a:t>（一</a:t>
            </a:r>
            <a:r>
              <a:rPr lang="zh-CN" altLang="en-US" sz="2800" b="1" dirty="0" smtClean="0">
                <a:latin typeface="华文楷体" panose="02010600040101010101" pitchFamily="2" charset="-122"/>
                <a:ea typeface="华文楷体" panose="02010600040101010101" pitchFamily="2" charset="-122"/>
              </a:rPr>
              <a:t>）套利原理</a:t>
            </a:r>
            <a:endParaRPr lang="en-US" altLang="zh-CN" sz="2800" b="1" dirty="0">
              <a:latin typeface="华文楷体" panose="02010600040101010101" pitchFamily="2" charset="-122"/>
              <a:ea typeface="华文楷体" panose="02010600040101010101" pitchFamily="2" charset="-122"/>
            </a:endParaRPr>
          </a:p>
          <a:p>
            <a:pPr fontAlgn="auto">
              <a:spcBef>
                <a:spcPts val="0"/>
              </a:spcBef>
              <a:buFont typeface="Wingdings" panose="05000000000000000000" charset="0"/>
              <a:buChar char="u"/>
            </a:pPr>
            <a:r>
              <a:rPr lang="zh-CN" altLang="en-US" sz="2400" dirty="0" smtClean="0">
                <a:solidFill>
                  <a:schemeClr val="tx1"/>
                </a:solidFill>
                <a:latin typeface="华文楷体" panose="02010600040101010101" pitchFamily="2" charset="-122"/>
                <a:ea typeface="华文楷体" panose="02010600040101010101" pitchFamily="2" charset="-122"/>
                <a:sym typeface="+mn-ea"/>
              </a:rPr>
              <a:t>沪深300指数期货（IF）、上证50指数期货（IH）和中证500指数期货（IC）属于性质接近的衍生品</a:t>
            </a:r>
          </a:p>
          <a:p>
            <a:pPr fontAlgn="auto">
              <a:spcBef>
                <a:spcPts val="0"/>
              </a:spcBef>
              <a:buFont typeface="Wingdings" panose="05000000000000000000" charset="0"/>
              <a:buChar char="u"/>
            </a:pPr>
            <a:r>
              <a:rPr lang="zh-CN" altLang="en-US" sz="2400" dirty="0" smtClean="0">
                <a:solidFill>
                  <a:schemeClr val="tx1"/>
                </a:solidFill>
                <a:latin typeface="华文楷体" panose="02010600040101010101" pitchFamily="2" charset="-122"/>
                <a:ea typeface="华文楷体" panose="02010600040101010101" pitchFamily="2" charset="-122"/>
                <a:sym typeface="+mn-ea"/>
              </a:rPr>
              <a:t>沪深300指数、上证50指数和中证500指数相关性</a:t>
            </a:r>
          </a:p>
          <a:p>
            <a:pPr lvl="1" fontAlgn="auto">
              <a:lnSpc>
                <a:spcPct val="150000"/>
              </a:lnSpc>
              <a:spcBef>
                <a:spcPts val="0"/>
              </a:spcBef>
              <a:buFont typeface="Wingdings" panose="05000000000000000000" charset="0"/>
              <a:buChar char="Ø"/>
            </a:pPr>
            <a:endParaRPr lang="zh-CN" altLang="en-US" sz="2400" dirty="0" smtClean="0">
              <a:solidFill>
                <a:schemeClr val="tx1"/>
              </a:solidFill>
              <a:latin typeface="华文楷体" panose="02010600040101010101" pitchFamily="2" charset="-122"/>
              <a:ea typeface="华文楷体" panose="02010600040101010101" pitchFamily="2" charset="-122"/>
              <a:sym typeface="+mn-ea"/>
            </a:endParaRPr>
          </a:p>
        </p:txBody>
      </p:sp>
      <p:sp>
        <p:nvSpPr>
          <p:cNvPr id="4" name="标题 3"/>
          <p:cNvSpPr>
            <a:spLocks noGrp="1"/>
          </p:cNvSpPr>
          <p:nvPr>
            <p:ph type="title"/>
          </p:nvPr>
        </p:nvSpPr>
        <p:spPr>
          <a:xfrm>
            <a:off x="457200" y="404664"/>
            <a:ext cx="8229600" cy="1012974"/>
          </a:xfrm>
        </p:spPr>
        <p:txBody>
          <a:bodyPr>
            <a:normAutofit/>
          </a:bodyPr>
          <a:lstStyle/>
          <a:p>
            <a:pPr>
              <a:lnSpc>
                <a:spcPct val="150000"/>
              </a:lnSpc>
            </a:pPr>
            <a:r>
              <a:rPr lang="zh-CN" altLang="en-US" sz="3600" dirty="0" smtClean="0">
                <a:solidFill>
                  <a:schemeClr val="tx2"/>
                </a:solidFill>
                <a:latin typeface="华文楷体" panose="02010600040101010101" pitchFamily="2" charset="-122"/>
                <a:ea typeface="华文楷体" panose="02010600040101010101" pitchFamily="2" charset="-122"/>
              </a:rPr>
              <a:t>二、跨</a:t>
            </a:r>
            <a:r>
              <a:rPr lang="zh-CN" altLang="en-US" sz="3600" dirty="0" smtClean="0">
                <a:solidFill>
                  <a:schemeClr val="tx2"/>
                </a:solidFill>
                <a:latin typeface="华文楷体" panose="02010600040101010101" pitchFamily="2" charset="-122"/>
                <a:ea typeface="华文楷体" panose="02010600040101010101" pitchFamily="2" charset="-122"/>
              </a:rPr>
              <a:t>品种套利案例</a:t>
            </a:r>
          </a:p>
        </p:txBody>
      </p:sp>
      <p:pic>
        <p:nvPicPr>
          <p:cNvPr id="5" name="图片 4"/>
          <p:cNvPicPr>
            <a:picLocks noChangeAspect="1"/>
          </p:cNvPicPr>
          <p:nvPr/>
        </p:nvPicPr>
        <p:blipFill>
          <a:blip r:embed="rId2"/>
          <a:srcRect r="18272" b="4491"/>
          <a:stretch>
            <a:fillRect/>
          </a:stretch>
        </p:blipFill>
        <p:spPr>
          <a:xfrm>
            <a:off x="539552" y="3429000"/>
            <a:ext cx="8442960" cy="2776220"/>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428750"/>
            <a:ext cx="8229600" cy="5220335"/>
          </a:xfrm>
        </p:spPr>
        <p:txBody>
          <a:bodyPr>
            <a:normAutofit/>
          </a:bodyPr>
          <a:lstStyle/>
          <a:p>
            <a:pPr fontAlgn="auto">
              <a:lnSpc>
                <a:spcPct val="150000"/>
              </a:lnSpc>
              <a:spcBef>
                <a:spcPts val="0"/>
              </a:spcBef>
              <a:buFont typeface="Wingdings" panose="05000000000000000000" charset="0"/>
              <a:buChar char="u"/>
            </a:pPr>
            <a:r>
              <a:rPr lang="zh-CN" altLang="en-US" sz="2800" dirty="0" smtClean="0">
                <a:solidFill>
                  <a:schemeClr val="tx1"/>
                </a:solidFill>
                <a:latin typeface="华文楷体" panose="02010600040101010101" pitchFamily="2" charset="-122"/>
                <a:ea typeface="华文楷体" panose="02010600040101010101" pitchFamily="2" charset="-122"/>
                <a:sym typeface="+mn-ea"/>
              </a:rPr>
              <a:t>跨</a:t>
            </a:r>
            <a:r>
              <a:rPr lang="zh-CN" altLang="en-US" sz="2800" dirty="0" smtClean="0">
                <a:solidFill>
                  <a:schemeClr val="tx1"/>
                </a:solidFill>
                <a:latin typeface="华文楷体" panose="02010600040101010101" pitchFamily="2" charset="-122"/>
                <a:ea typeface="华文楷体" panose="02010600040101010101" pitchFamily="2" charset="-122"/>
                <a:sym typeface="+mn-ea"/>
              </a:rPr>
              <a:t>品种套利价差走势</a:t>
            </a:r>
          </a:p>
        </p:txBody>
      </p:sp>
      <p:sp>
        <p:nvSpPr>
          <p:cNvPr id="4" name="标题 3"/>
          <p:cNvSpPr>
            <a:spLocks noGrp="1"/>
          </p:cNvSpPr>
          <p:nvPr>
            <p:ph type="title"/>
          </p:nvPr>
        </p:nvSpPr>
        <p:spPr>
          <a:xfrm>
            <a:off x="457200" y="274638"/>
            <a:ext cx="8229600" cy="922114"/>
          </a:xfrm>
        </p:spPr>
        <p:txBody>
          <a:bodyPr>
            <a:normAutofit fontScale="90000"/>
          </a:bodyPr>
          <a:lstStyle/>
          <a:p>
            <a:pPr>
              <a:lnSpc>
                <a:spcPct val="150000"/>
              </a:lnSpc>
            </a:pPr>
            <a:r>
              <a:rPr lang="zh-CN" altLang="en-US" sz="4000" b="1" dirty="0" smtClean="0">
                <a:latin typeface="华文楷体" panose="02010600040101010101" pitchFamily="2" charset="-122"/>
                <a:ea typeface="华文楷体" panose="02010600040101010101" pitchFamily="2" charset="-122"/>
              </a:rPr>
              <a:t>（一</a:t>
            </a:r>
            <a:r>
              <a:rPr lang="zh-CN" altLang="en-US" sz="4000" b="1" dirty="0">
                <a:latin typeface="华文楷体" panose="02010600040101010101" pitchFamily="2" charset="-122"/>
                <a:ea typeface="华文楷体" panose="02010600040101010101" pitchFamily="2" charset="-122"/>
              </a:rPr>
              <a:t>）套利</a:t>
            </a:r>
            <a:r>
              <a:rPr lang="zh-CN" altLang="en-US" sz="4000" b="1" dirty="0" smtClean="0">
                <a:latin typeface="华文楷体" panose="02010600040101010101" pitchFamily="2" charset="-122"/>
                <a:ea typeface="华文楷体" panose="02010600040101010101" pitchFamily="2" charset="-122"/>
              </a:rPr>
              <a:t>原理</a:t>
            </a:r>
            <a:endParaRPr lang="zh-CN" altLang="en-US" sz="4000" dirty="0" smtClean="0">
              <a:solidFill>
                <a:schemeClr val="tx2"/>
              </a:solidFill>
              <a:latin typeface="华文楷体" panose="02010600040101010101" pitchFamily="2" charset="-122"/>
              <a:ea typeface="华文楷体" panose="02010600040101010101" pitchFamily="2" charset="-122"/>
            </a:endParaRPr>
          </a:p>
        </p:txBody>
      </p:sp>
      <p:pic>
        <p:nvPicPr>
          <p:cNvPr id="623" name="图片 623" descr="C:\Users\ADMINI~1\AppData\Local\Temp\1\1632238433.png"/>
          <p:cNvPicPr>
            <a:picLocks noChangeAspect="1" noChangeArrowheads="1"/>
          </p:cNvPicPr>
          <p:nvPr>
            <p:custDataLst>
              <p:tags r:id="rId1"/>
            </p:custDataLst>
          </p:nvPr>
        </p:nvPicPr>
        <p:blipFill>
          <a:blip r:embed="rId3" cstate="print">
            <a:extLst>
              <a:ext uri="{28A0092B-C50C-407E-A947-70E740481C1C}">
                <a14:useLocalDpi xmlns:a14="http://schemas.microsoft.com/office/drawing/2010/main" val="0"/>
              </a:ext>
            </a:extLst>
          </a:blip>
          <a:srcRect b="12699"/>
          <a:stretch>
            <a:fillRect/>
          </a:stretch>
        </p:blipFill>
        <p:spPr>
          <a:xfrm>
            <a:off x="539552" y="2420888"/>
            <a:ext cx="8141335" cy="3255377"/>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23527" y="1340768"/>
            <a:ext cx="8592507" cy="5308317"/>
          </a:xfrm>
        </p:spPr>
        <p:txBody>
          <a:bodyPr>
            <a:normAutofit/>
          </a:bodyPr>
          <a:lstStyle/>
          <a:p>
            <a:pPr fontAlgn="auto">
              <a:lnSpc>
                <a:spcPct val="150000"/>
              </a:lnSpc>
              <a:buNone/>
            </a:pPr>
            <a:r>
              <a:rPr lang="zh-CN" altLang="en-US" sz="2800" dirty="0" smtClean="0">
                <a:solidFill>
                  <a:schemeClr val="tx1"/>
                </a:solidFill>
                <a:latin typeface="华文楷体" panose="02010600040101010101" pitchFamily="2" charset="-122"/>
                <a:ea typeface="华文楷体" panose="02010600040101010101" pitchFamily="2" charset="-122"/>
                <a:sym typeface="+mn-ea"/>
              </a:rPr>
              <a:t>以</a:t>
            </a:r>
            <a:r>
              <a:rPr lang="zh-CN" altLang="en-US" sz="2800" dirty="0" smtClean="0">
                <a:solidFill>
                  <a:schemeClr val="tx1"/>
                </a:solidFill>
                <a:latin typeface="华文楷体" panose="02010600040101010101" pitchFamily="2" charset="-122"/>
                <a:ea typeface="华文楷体" panose="02010600040101010101" pitchFamily="2" charset="-122"/>
                <a:sym typeface="+mn-ea"/>
              </a:rPr>
              <a:t>2016年7月之后的一年为例说明IF和IH套利策略的执行</a:t>
            </a:r>
          </a:p>
          <a:p>
            <a:pPr marL="0" indent="0" fontAlgn="auto">
              <a:lnSpc>
                <a:spcPct val="150000"/>
              </a:lnSpc>
              <a:spcBef>
                <a:spcPts val="0"/>
              </a:spcBef>
              <a:buFont typeface="Wingdings" panose="05000000000000000000" charset="0"/>
              <a:buNone/>
            </a:pPr>
            <a:endParaRPr lang="zh-CN" altLang="en-US" sz="2400" dirty="0" smtClean="0">
              <a:solidFill>
                <a:schemeClr val="tx1"/>
              </a:solidFill>
              <a:latin typeface="华文楷体" panose="02010600040101010101" pitchFamily="2" charset="-122"/>
              <a:ea typeface="华文楷体" panose="02010600040101010101" pitchFamily="2" charset="-122"/>
              <a:sym typeface="+mn-ea"/>
            </a:endParaRPr>
          </a:p>
        </p:txBody>
      </p:sp>
      <p:sp>
        <p:nvSpPr>
          <p:cNvPr id="4" name="标题 3"/>
          <p:cNvSpPr>
            <a:spLocks noGrp="1"/>
          </p:cNvSpPr>
          <p:nvPr>
            <p:ph type="title"/>
          </p:nvPr>
        </p:nvSpPr>
        <p:spPr>
          <a:xfrm>
            <a:off x="457200" y="274638"/>
            <a:ext cx="7787208" cy="1143000"/>
          </a:xfrm>
        </p:spPr>
        <p:txBody>
          <a:bodyPr>
            <a:normAutofit/>
          </a:bodyPr>
          <a:lstStyle/>
          <a:p>
            <a:pPr>
              <a:lnSpc>
                <a:spcPct val="150000"/>
              </a:lnSpc>
            </a:pPr>
            <a:r>
              <a:rPr lang="zh-CN" altLang="en-US" sz="3600" dirty="0" smtClean="0">
                <a:solidFill>
                  <a:schemeClr val="tx2"/>
                </a:solidFill>
                <a:latin typeface="华文楷体" panose="02010600040101010101" pitchFamily="2" charset="-122"/>
                <a:ea typeface="华文楷体" panose="02010600040101010101" pitchFamily="2" charset="-122"/>
              </a:rPr>
              <a:t>（二</a:t>
            </a:r>
            <a:r>
              <a:rPr lang="zh-CN" altLang="en-US" sz="3600" dirty="0" smtClean="0">
                <a:solidFill>
                  <a:schemeClr val="tx2"/>
                </a:solidFill>
                <a:latin typeface="华文楷体" panose="02010600040101010101" pitchFamily="2" charset="-122"/>
                <a:ea typeface="华文楷体" panose="02010600040101010101" pitchFamily="2" charset="-122"/>
              </a:rPr>
              <a:t>）</a:t>
            </a:r>
            <a:r>
              <a:rPr lang="en-US" altLang="zh-CN" sz="3600" b="1" dirty="0">
                <a:latin typeface="华文楷体" panose="02010600040101010101" pitchFamily="2" charset="-122"/>
                <a:ea typeface="华文楷体" panose="02010600040101010101" pitchFamily="2" charset="-122"/>
              </a:rPr>
              <a:t>IF</a:t>
            </a:r>
            <a:r>
              <a:rPr lang="zh-CN" altLang="en-US" sz="3600" b="1" dirty="0">
                <a:latin typeface="华文楷体" panose="02010600040101010101" pitchFamily="2" charset="-122"/>
                <a:ea typeface="华文楷体" panose="02010600040101010101" pitchFamily="2" charset="-122"/>
              </a:rPr>
              <a:t>及</a:t>
            </a:r>
            <a:r>
              <a:rPr lang="en-US" altLang="zh-CN" sz="3600" b="1" dirty="0">
                <a:latin typeface="华文楷体" panose="02010600040101010101" pitchFamily="2" charset="-122"/>
                <a:ea typeface="华文楷体" panose="02010600040101010101" pitchFamily="2" charset="-122"/>
              </a:rPr>
              <a:t>IH</a:t>
            </a:r>
            <a:r>
              <a:rPr lang="zh-CN" altLang="en-US" sz="3600" b="1" dirty="0">
                <a:latin typeface="华文楷体" panose="02010600040101010101" pitchFamily="2" charset="-122"/>
                <a:ea typeface="华文楷体" panose="02010600040101010101" pitchFamily="2" charset="-122"/>
              </a:rPr>
              <a:t>对冲</a:t>
            </a:r>
            <a:r>
              <a:rPr lang="zh-CN" altLang="en-US" sz="3600" b="1" dirty="0" smtClean="0">
                <a:latin typeface="华文楷体" panose="02010600040101010101" pitchFamily="2" charset="-122"/>
                <a:ea typeface="华文楷体" panose="02010600040101010101" pitchFamily="2" charset="-122"/>
              </a:rPr>
              <a:t>策略</a:t>
            </a:r>
            <a:endParaRPr lang="zh-CN" altLang="en-US" sz="3600" dirty="0" smtClean="0">
              <a:solidFill>
                <a:schemeClr val="tx2"/>
              </a:solidFill>
              <a:latin typeface="华文楷体" panose="02010600040101010101" pitchFamily="2" charset="-122"/>
              <a:ea typeface="华文楷体" panose="02010600040101010101" pitchFamily="2" charset="-122"/>
            </a:endParaRPr>
          </a:p>
        </p:txBody>
      </p:sp>
      <p:pic>
        <p:nvPicPr>
          <p:cNvPr id="624" name="图片 624" descr="C:\Users\ADMINI~1\AppData\Local\Temp\1\1632238619(1).png"/>
          <p:cNvPicPr>
            <a:picLocks noChangeAspect="1" noChangeArrowheads="1"/>
          </p:cNvPicPr>
          <p:nvPr>
            <p:custDataLst>
              <p:tags r:id="rId1"/>
            </p:custDataLst>
          </p:nvPr>
        </p:nvPicPr>
        <p:blipFill>
          <a:blip r:embed="rId3" cstate="print">
            <a:extLst>
              <a:ext uri="{28A0092B-C50C-407E-A947-70E740481C1C}">
                <a14:useLocalDpi xmlns:a14="http://schemas.microsoft.com/office/drawing/2010/main" val="0"/>
              </a:ext>
            </a:extLst>
          </a:blip>
          <a:srcRect/>
          <a:stretch>
            <a:fillRect/>
          </a:stretch>
        </p:blipFill>
        <p:spPr>
          <a:xfrm>
            <a:off x="899795" y="2780665"/>
            <a:ext cx="4790440" cy="3063875"/>
          </a:xfrm>
          <a:prstGeom prst="rect">
            <a:avLst/>
          </a:prstGeom>
          <a:noFill/>
          <a:ln>
            <a:noFill/>
          </a:ln>
        </p:spPr>
      </p:pic>
      <p:sp>
        <p:nvSpPr>
          <p:cNvPr id="2" name="文本框 1"/>
          <p:cNvSpPr txBox="1"/>
          <p:nvPr/>
        </p:nvSpPr>
        <p:spPr>
          <a:xfrm>
            <a:off x="1259840" y="5949315"/>
            <a:ext cx="4031615" cy="368300"/>
          </a:xfrm>
          <a:prstGeom prst="rect">
            <a:avLst/>
          </a:prstGeom>
          <a:noFill/>
        </p:spPr>
        <p:txBody>
          <a:bodyPr wrap="square" rtlCol="0">
            <a:spAutoFit/>
          </a:bodyPr>
          <a:lstStyle/>
          <a:p>
            <a:r>
              <a:rPr lang="zh-CN" altLang="en-US"/>
              <a:t>图15-3  IF-IH主力合约价差分布</a:t>
            </a:r>
          </a:p>
        </p:txBody>
      </p:sp>
      <p:sp>
        <p:nvSpPr>
          <p:cNvPr id="5" name="文本框 4"/>
          <p:cNvSpPr txBox="1"/>
          <p:nvPr/>
        </p:nvSpPr>
        <p:spPr>
          <a:xfrm>
            <a:off x="5868035" y="2924810"/>
            <a:ext cx="3048000" cy="2327275"/>
          </a:xfrm>
          <a:prstGeom prst="rect">
            <a:avLst/>
          </a:prstGeom>
          <a:noFill/>
        </p:spPr>
        <p:txBody>
          <a:bodyPr wrap="square" rtlCol="0">
            <a:noAutofit/>
          </a:bodyPr>
          <a:lstStyle/>
          <a:p>
            <a:r>
              <a:rPr lang="zh-CN" altLang="en-US" sz="2400">
                <a:latin typeface="华文楷体" panose="02010600040101010101" pitchFamily="2" charset="-122"/>
                <a:ea typeface="华文楷体" panose="02010600040101010101" pitchFamily="2" charset="-122"/>
                <a:cs typeface="华文楷体" panose="02010600040101010101" pitchFamily="2" charset="-122"/>
              </a:rPr>
              <a:t>首先分析IF及IH股指期货合约之间存在跨品种组合的策略机会</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p:cNvSpPr>
          <p:nvPr>
            <p:ph type="title"/>
          </p:nvPr>
        </p:nvSpPr>
        <p:spPr/>
        <p:txBody>
          <a:bodyPr/>
          <a:lstStyle/>
          <a:p>
            <a:pPr eaLnBrk="1" hangingPunct="1"/>
            <a:r>
              <a:rPr lang="zh-CN" altLang="en-US" dirty="0" smtClean="0">
                <a:latin typeface="华文楷体" pitchFamily="2" charset="-122"/>
                <a:ea typeface="华文楷体" pitchFamily="2" charset="-122"/>
              </a:rPr>
              <a:t>本章学习提要 </a:t>
            </a:r>
          </a:p>
        </p:txBody>
      </p:sp>
      <p:sp>
        <p:nvSpPr>
          <p:cNvPr id="13315" name="Rectangle 3"/>
          <p:cNvSpPr>
            <a:spLocks noGrp="1"/>
          </p:cNvSpPr>
          <p:nvPr>
            <p:ph idx="1"/>
          </p:nvPr>
        </p:nvSpPr>
        <p:spPr>
          <a:xfrm>
            <a:off x="457200" y="1412776"/>
            <a:ext cx="8229600" cy="4873744"/>
          </a:xfrm>
        </p:spPr>
        <p:txBody>
          <a:bodyPr>
            <a:normAutofit/>
          </a:bodyPr>
          <a:lstStyle/>
          <a:p>
            <a:pPr eaLnBrk="1" hangingPunct="1"/>
            <a:r>
              <a:rPr kumimoji="0" lang="zh-CN" altLang="zh-CN" kern="1200" dirty="0" smtClean="0">
                <a:solidFill>
                  <a:schemeClr val="tx1"/>
                </a:solidFill>
                <a:effectLst/>
                <a:latin typeface="华文楷体" panose="02010600040101010101" pitchFamily="2" charset="-122"/>
                <a:ea typeface="华文楷体" panose="02010600040101010101" pitchFamily="2" charset="-122"/>
              </a:rPr>
              <a:t>套利</a:t>
            </a:r>
            <a:r>
              <a:rPr kumimoji="0" lang="zh-CN" altLang="en-US" kern="1200" dirty="0" smtClean="0">
                <a:solidFill>
                  <a:schemeClr val="tx1"/>
                </a:solidFill>
                <a:effectLst/>
                <a:latin typeface="华文楷体" panose="02010600040101010101" pitchFamily="2" charset="-122"/>
                <a:ea typeface="华文楷体" panose="02010600040101010101" pitchFamily="2" charset="-122"/>
              </a:rPr>
              <a:t>的概念</a:t>
            </a:r>
            <a:r>
              <a:rPr lang="zh-CN" altLang="en-US" dirty="0" smtClean="0">
                <a:latin typeface="华文楷体" pitchFamily="2" charset="-122"/>
                <a:ea typeface="华文楷体" pitchFamily="2" charset="-122"/>
              </a:rPr>
              <a:t>与分类</a:t>
            </a:r>
            <a:endParaRPr lang="en-US" altLang="zh-CN" dirty="0" smtClean="0">
              <a:latin typeface="华文楷体" pitchFamily="2" charset="-122"/>
              <a:ea typeface="华文楷体" pitchFamily="2" charset="-122"/>
            </a:endParaRPr>
          </a:p>
          <a:p>
            <a:pPr eaLnBrk="1" hangingPunct="1"/>
            <a:r>
              <a:rPr kumimoji="0" lang="zh-CN" altLang="zh-CN" kern="1200" dirty="0" smtClean="0">
                <a:solidFill>
                  <a:schemeClr val="tx1"/>
                </a:solidFill>
                <a:effectLst/>
                <a:latin typeface="华文楷体" panose="02010600040101010101" pitchFamily="2" charset="-122"/>
                <a:ea typeface="华文楷体" panose="02010600040101010101" pitchFamily="2" charset="-122"/>
              </a:rPr>
              <a:t>套利策略</a:t>
            </a:r>
            <a:endParaRPr lang="zh-CN" altLang="en-US" dirty="0" smtClean="0">
              <a:latin typeface="华文楷体" pitchFamily="2" charset="-122"/>
              <a:ea typeface="华文楷体" pitchFamily="2" charset="-122"/>
            </a:endParaRPr>
          </a:p>
        </p:txBody>
      </p:sp>
      <p:sp>
        <p:nvSpPr>
          <p:cNvPr id="13316" name="灯片编号占位符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tx2"/>
              </a:buClr>
              <a:buSzPct val="50000"/>
              <a:buFont typeface="Wingdings 2" pitchFamily="18" charset="2"/>
              <a:buChar char="ß"/>
              <a:defRPr sz="3200">
                <a:solidFill>
                  <a:schemeClr val="tx1"/>
                </a:solidFill>
                <a:latin typeface="Franklin Gothic Book" pitchFamily="34" charset="0"/>
                <a:ea typeface="黑体" pitchFamily="49" charset="-122"/>
              </a:defRPr>
            </a:lvl1pPr>
            <a:lvl2pPr marL="742950" indent="-285750">
              <a:spcBef>
                <a:spcPct val="20000"/>
              </a:spcBef>
              <a:buClr>
                <a:schemeClr val="tx2"/>
              </a:buClr>
              <a:buSzPct val="50000"/>
              <a:buFont typeface="Wingdings 2" pitchFamily="18" charset="2"/>
              <a:buChar char="Þ"/>
              <a:defRPr sz="2800">
                <a:solidFill>
                  <a:schemeClr val="tx1"/>
                </a:solidFill>
                <a:latin typeface="Franklin Gothic Book" pitchFamily="34" charset="0"/>
                <a:ea typeface="黑体" pitchFamily="49" charset="-122"/>
              </a:defRPr>
            </a:lvl2pPr>
            <a:lvl3pPr marL="1143000" indent="-228600">
              <a:spcBef>
                <a:spcPct val="20000"/>
              </a:spcBef>
              <a:buClr>
                <a:schemeClr val="tx2"/>
              </a:buClr>
              <a:buSzPct val="50000"/>
              <a:buFont typeface="Wingdings 2" pitchFamily="18" charset="2"/>
              <a:buChar char=""/>
              <a:defRPr sz="2400">
                <a:solidFill>
                  <a:schemeClr val="tx1"/>
                </a:solidFill>
                <a:latin typeface="Franklin Gothic Book" pitchFamily="34" charset="0"/>
                <a:ea typeface="黑体" pitchFamily="49" charset="-122"/>
              </a:defRPr>
            </a:lvl3pPr>
            <a:lvl4pPr marL="1600200" indent="-228600">
              <a:spcBef>
                <a:spcPct val="20000"/>
              </a:spcBef>
              <a:buClr>
                <a:schemeClr val="tx2"/>
              </a:buClr>
              <a:buSzPct val="50000"/>
              <a:buFont typeface="Wingdings 2" pitchFamily="18" charset="2"/>
              <a:buChar char=""/>
              <a:defRPr sz="2000">
                <a:solidFill>
                  <a:schemeClr val="tx1"/>
                </a:solidFill>
                <a:latin typeface="Franklin Gothic Book" pitchFamily="34" charset="0"/>
                <a:ea typeface="黑体" pitchFamily="49" charset="-122"/>
              </a:defRPr>
            </a:lvl4pPr>
            <a:lvl5pPr marL="2057400" indent="-228600">
              <a:spcBef>
                <a:spcPct val="20000"/>
              </a:spcBef>
              <a:buClr>
                <a:schemeClr val="tx2"/>
              </a:buClr>
              <a:buSzPct val="50000"/>
              <a:buFont typeface="Wingdings 2" pitchFamily="18" charset="2"/>
              <a:buChar char=""/>
              <a:defRPr sz="2000">
                <a:solidFill>
                  <a:schemeClr val="tx1"/>
                </a:solidFill>
                <a:latin typeface="Franklin Gothic Book" pitchFamily="34" charset="0"/>
                <a:ea typeface="黑体" pitchFamily="49" charset="-122"/>
              </a:defRPr>
            </a:lvl5pPr>
            <a:lvl6pPr marL="2514600" indent="-228600" eaLnBrk="0" fontAlgn="base" hangingPunct="0">
              <a:spcBef>
                <a:spcPct val="20000"/>
              </a:spcBef>
              <a:spcAft>
                <a:spcPct val="0"/>
              </a:spcAft>
              <a:buClr>
                <a:schemeClr val="tx2"/>
              </a:buClr>
              <a:buSzPct val="50000"/>
              <a:buFont typeface="Wingdings 2" pitchFamily="18" charset="2"/>
              <a:buChar char=""/>
              <a:defRPr sz="2000">
                <a:solidFill>
                  <a:schemeClr val="tx1"/>
                </a:solidFill>
                <a:latin typeface="Franklin Gothic Book" pitchFamily="34" charset="0"/>
                <a:ea typeface="黑体" pitchFamily="49" charset="-122"/>
              </a:defRPr>
            </a:lvl6pPr>
            <a:lvl7pPr marL="2971800" indent="-228600" eaLnBrk="0" fontAlgn="base" hangingPunct="0">
              <a:spcBef>
                <a:spcPct val="20000"/>
              </a:spcBef>
              <a:spcAft>
                <a:spcPct val="0"/>
              </a:spcAft>
              <a:buClr>
                <a:schemeClr val="tx2"/>
              </a:buClr>
              <a:buSzPct val="50000"/>
              <a:buFont typeface="Wingdings 2" pitchFamily="18" charset="2"/>
              <a:buChar char=""/>
              <a:defRPr sz="2000">
                <a:solidFill>
                  <a:schemeClr val="tx1"/>
                </a:solidFill>
                <a:latin typeface="Franklin Gothic Book" pitchFamily="34" charset="0"/>
                <a:ea typeface="黑体" pitchFamily="49" charset="-122"/>
              </a:defRPr>
            </a:lvl7pPr>
            <a:lvl8pPr marL="3429000" indent="-228600" eaLnBrk="0" fontAlgn="base" hangingPunct="0">
              <a:spcBef>
                <a:spcPct val="20000"/>
              </a:spcBef>
              <a:spcAft>
                <a:spcPct val="0"/>
              </a:spcAft>
              <a:buClr>
                <a:schemeClr val="tx2"/>
              </a:buClr>
              <a:buSzPct val="50000"/>
              <a:buFont typeface="Wingdings 2" pitchFamily="18" charset="2"/>
              <a:buChar char=""/>
              <a:defRPr sz="2000">
                <a:solidFill>
                  <a:schemeClr val="tx1"/>
                </a:solidFill>
                <a:latin typeface="Franklin Gothic Book" pitchFamily="34" charset="0"/>
                <a:ea typeface="黑体" pitchFamily="49" charset="-122"/>
              </a:defRPr>
            </a:lvl8pPr>
            <a:lvl9pPr marL="3886200" indent="-228600" eaLnBrk="0" fontAlgn="base" hangingPunct="0">
              <a:spcBef>
                <a:spcPct val="20000"/>
              </a:spcBef>
              <a:spcAft>
                <a:spcPct val="0"/>
              </a:spcAft>
              <a:buClr>
                <a:schemeClr val="tx2"/>
              </a:buClr>
              <a:buSzPct val="50000"/>
              <a:buFont typeface="Wingdings 2" pitchFamily="18" charset="2"/>
              <a:buChar char=""/>
              <a:defRPr sz="2000">
                <a:solidFill>
                  <a:schemeClr val="tx1"/>
                </a:solidFill>
                <a:latin typeface="Franklin Gothic Book" pitchFamily="34" charset="0"/>
                <a:ea typeface="黑体" pitchFamily="49" charset="-122"/>
              </a:defRPr>
            </a:lvl9pPr>
          </a:lstStyle>
          <a:p>
            <a:pPr>
              <a:spcBef>
                <a:spcPct val="0"/>
              </a:spcBef>
              <a:buClrTx/>
              <a:buSzTx/>
              <a:buFontTx/>
              <a:buNone/>
            </a:pPr>
            <a:fld id="{D59FF21D-F76C-46C7-A455-63B8BF53E548}" type="slidenum">
              <a:rPr lang="zh-CN" altLang="zh-CN" sz="1100">
                <a:latin typeface="Arial" pitchFamily="34" charset="0"/>
                <a:ea typeface="宋体" pitchFamily="2" charset="-122"/>
              </a:rPr>
              <a:pPr>
                <a:spcBef>
                  <a:spcPct val="0"/>
                </a:spcBef>
                <a:buClrTx/>
                <a:buSzTx/>
                <a:buFontTx/>
                <a:buNone/>
              </a:pPr>
              <a:t>2</a:t>
            </a:fld>
            <a:endParaRPr lang="zh-CN" altLang="zh-CN" sz="1100">
              <a:latin typeface="Arial" pitchFamily="34" charset="0"/>
              <a:ea typeface="宋体" pitchFamily="2" charset="-122"/>
            </a:endParaRPr>
          </a:p>
        </p:txBody>
      </p:sp>
    </p:spTree>
    <p:extLst>
      <p:ext uri="{BB962C8B-B14F-4D97-AF65-F5344CB8AC3E}">
        <p14:creationId xmlns:p14="http://schemas.microsoft.com/office/powerpoint/2010/main" val="37401214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428750"/>
            <a:ext cx="8229600" cy="5220335"/>
          </a:xfrm>
        </p:spPr>
        <p:txBody>
          <a:bodyPr>
            <a:normAutofit/>
          </a:bodyPr>
          <a:lstStyle/>
          <a:p>
            <a:pPr fontAlgn="auto">
              <a:lnSpc>
                <a:spcPct val="150000"/>
              </a:lnSpc>
              <a:buNone/>
            </a:pPr>
            <a:r>
              <a:rPr lang="zh-CN" altLang="en-US" sz="2800" dirty="0" smtClean="0">
                <a:solidFill>
                  <a:schemeClr val="tx1"/>
                </a:solidFill>
                <a:latin typeface="华文楷体" panose="02010600040101010101" pitchFamily="2" charset="-122"/>
                <a:ea typeface="华文楷体" panose="02010600040101010101" pitchFamily="2" charset="-122"/>
                <a:sym typeface="+mn-ea"/>
              </a:rPr>
              <a:t>选择</a:t>
            </a:r>
            <a:r>
              <a:rPr lang="zh-CN" altLang="en-US" sz="2800" dirty="0" smtClean="0">
                <a:solidFill>
                  <a:schemeClr val="tx1"/>
                </a:solidFill>
                <a:latin typeface="华文楷体" panose="02010600040101010101" pitchFamily="2" charset="-122"/>
                <a:ea typeface="华文楷体" panose="02010600040101010101" pitchFamily="2" charset="-122"/>
                <a:sym typeface="+mn-ea"/>
              </a:rPr>
              <a:t>流动性较好的主力合约进行操作，自2016年7月中旬（1608合约转为主力合约）起开始建仓1608合约，做多2手IF1608同时做空3手IH1608合约，并在每月合约到期前一天按照该日结算价进行展仓，根据每日结算价来计算组合收益率。</a:t>
            </a:r>
          </a:p>
        </p:txBody>
      </p:sp>
      <p:sp>
        <p:nvSpPr>
          <p:cNvPr id="4" name="标题 3"/>
          <p:cNvSpPr>
            <a:spLocks noGrp="1"/>
          </p:cNvSpPr>
          <p:nvPr>
            <p:ph type="title"/>
          </p:nvPr>
        </p:nvSpPr>
        <p:spPr/>
        <p:txBody>
          <a:bodyPr>
            <a:normAutofit/>
          </a:bodyPr>
          <a:lstStyle/>
          <a:p>
            <a:pPr>
              <a:lnSpc>
                <a:spcPct val="150000"/>
              </a:lnSpc>
            </a:pPr>
            <a:r>
              <a:rPr lang="zh-CN" altLang="en-US" sz="3600" dirty="0" smtClean="0">
                <a:solidFill>
                  <a:schemeClr val="tx2"/>
                </a:solidFill>
                <a:latin typeface="华文楷体" panose="02010600040101010101" pitchFamily="2" charset="-122"/>
                <a:ea typeface="华文楷体" panose="02010600040101010101" pitchFamily="2" charset="-122"/>
              </a:rPr>
              <a:t>（二</a:t>
            </a:r>
            <a:r>
              <a:rPr lang="zh-CN" altLang="en-US" sz="3600" dirty="0" smtClean="0">
                <a:solidFill>
                  <a:schemeClr val="tx2"/>
                </a:solidFill>
                <a:latin typeface="华文楷体" panose="02010600040101010101" pitchFamily="2" charset="-122"/>
                <a:ea typeface="华文楷体" panose="02010600040101010101" pitchFamily="2" charset="-122"/>
              </a:rPr>
              <a:t>）</a:t>
            </a:r>
            <a:r>
              <a:rPr lang="en-US" altLang="zh-CN" sz="3600" b="1" dirty="0">
                <a:latin typeface="华文楷体" panose="02010600040101010101" pitchFamily="2" charset="-122"/>
                <a:ea typeface="华文楷体" panose="02010600040101010101" pitchFamily="2" charset="-122"/>
              </a:rPr>
              <a:t>IF</a:t>
            </a:r>
            <a:r>
              <a:rPr lang="zh-CN" altLang="en-US" sz="3600" b="1" dirty="0">
                <a:latin typeface="华文楷体" panose="02010600040101010101" pitchFamily="2" charset="-122"/>
                <a:ea typeface="华文楷体" panose="02010600040101010101" pitchFamily="2" charset="-122"/>
              </a:rPr>
              <a:t>及</a:t>
            </a:r>
            <a:r>
              <a:rPr lang="en-US" altLang="zh-CN" sz="3600" b="1" dirty="0">
                <a:latin typeface="华文楷体" panose="02010600040101010101" pitchFamily="2" charset="-122"/>
                <a:ea typeface="华文楷体" panose="02010600040101010101" pitchFamily="2" charset="-122"/>
              </a:rPr>
              <a:t>IH</a:t>
            </a:r>
            <a:r>
              <a:rPr lang="zh-CN" altLang="en-US" sz="3600" b="1" dirty="0">
                <a:latin typeface="华文楷体" panose="02010600040101010101" pitchFamily="2" charset="-122"/>
                <a:ea typeface="华文楷体" panose="02010600040101010101" pitchFamily="2" charset="-122"/>
              </a:rPr>
              <a:t>对冲</a:t>
            </a:r>
            <a:r>
              <a:rPr lang="zh-CN" altLang="en-US" sz="3600" b="1" dirty="0" smtClean="0">
                <a:latin typeface="华文楷体" panose="02010600040101010101" pitchFamily="2" charset="-122"/>
                <a:ea typeface="华文楷体" panose="02010600040101010101" pitchFamily="2" charset="-122"/>
              </a:rPr>
              <a:t>策略</a:t>
            </a:r>
            <a:endParaRPr lang="zh-CN" altLang="en-US" sz="3600" dirty="0" smtClean="0">
              <a:solidFill>
                <a:schemeClr val="tx2"/>
              </a:solidFill>
              <a:latin typeface="华文楷体" panose="02010600040101010101" pitchFamily="2" charset="-122"/>
              <a:ea typeface="华文楷体" panose="02010600040101010101" pitchFamily="2" charset="-122"/>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428750"/>
            <a:ext cx="8229600" cy="5220335"/>
          </a:xfrm>
        </p:spPr>
        <p:txBody>
          <a:bodyPr>
            <a:normAutofit lnSpcReduction="10000"/>
          </a:bodyPr>
          <a:lstStyle/>
          <a:p>
            <a:pPr fontAlgn="auto">
              <a:lnSpc>
                <a:spcPct val="150000"/>
              </a:lnSpc>
              <a:buNone/>
            </a:pPr>
            <a:r>
              <a:rPr lang="zh-CN" altLang="en-US" sz="2800" dirty="0" smtClean="0">
                <a:solidFill>
                  <a:schemeClr val="tx1"/>
                </a:solidFill>
                <a:latin typeface="华文楷体" panose="02010600040101010101" pitchFamily="2" charset="-122"/>
                <a:ea typeface="华文楷体" panose="02010600040101010101" pitchFamily="2" charset="-122"/>
                <a:sym typeface="+mn-ea"/>
              </a:rPr>
              <a:t>IF</a:t>
            </a:r>
            <a:r>
              <a:rPr lang="zh-CN" altLang="en-US" sz="2800" dirty="0" smtClean="0">
                <a:solidFill>
                  <a:schemeClr val="tx1"/>
                </a:solidFill>
                <a:latin typeface="华文楷体" panose="02010600040101010101" pitchFamily="2" charset="-122"/>
                <a:ea typeface="华文楷体" panose="02010600040101010101" pitchFamily="2" charset="-122"/>
                <a:sym typeface="+mn-ea"/>
              </a:rPr>
              <a:t>及IH套利收益率</a:t>
            </a:r>
          </a:p>
          <a:p>
            <a:pPr fontAlgn="auto">
              <a:lnSpc>
                <a:spcPct val="150000"/>
              </a:lnSpc>
              <a:spcBef>
                <a:spcPts val="0"/>
              </a:spcBef>
              <a:buFont typeface="Wingdings" panose="05000000000000000000" charset="0"/>
              <a:buChar char="u"/>
            </a:pPr>
            <a:endParaRPr lang="zh-CN" altLang="en-US" sz="2400" dirty="0" smtClean="0">
              <a:solidFill>
                <a:schemeClr val="tx1"/>
              </a:solidFill>
              <a:latin typeface="华文楷体" panose="02010600040101010101" pitchFamily="2" charset="-122"/>
              <a:ea typeface="华文楷体" panose="02010600040101010101" pitchFamily="2" charset="-122"/>
              <a:sym typeface="+mn-ea"/>
            </a:endParaRPr>
          </a:p>
          <a:p>
            <a:pPr fontAlgn="auto">
              <a:lnSpc>
                <a:spcPct val="150000"/>
              </a:lnSpc>
              <a:spcBef>
                <a:spcPts val="0"/>
              </a:spcBef>
              <a:buFont typeface="Wingdings" panose="05000000000000000000" charset="0"/>
              <a:buChar char="u"/>
            </a:pPr>
            <a:endParaRPr lang="zh-CN" altLang="en-US" sz="2400" dirty="0" smtClean="0">
              <a:solidFill>
                <a:schemeClr val="tx1"/>
              </a:solidFill>
              <a:latin typeface="华文楷体" panose="02010600040101010101" pitchFamily="2" charset="-122"/>
              <a:ea typeface="华文楷体" panose="02010600040101010101" pitchFamily="2" charset="-122"/>
              <a:sym typeface="+mn-ea"/>
            </a:endParaRPr>
          </a:p>
          <a:p>
            <a:pPr fontAlgn="auto">
              <a:lnSpc>
                <a:spcPct val="150000"/>
              </a:lnSpc>
              <a:spcBef>
                <a:spcPts val="0"/>
              </a:spcBef>
              <a:buFont typeface="Wingdings" panose="05000000000000000000" charset="0"/>
              <a:buChar char="u"/>
            </a:pPr>
            <a:endParaRPr lang="zh-CN" altLang="en-US" sz="2400" dirty="0" smtClean="0">
              <a:solidFill>
                <a:schemeClr val="tx1"/>
              </a:solidFill>
              <a:latin typeface="华文楷体" panose="02010600040101010101" pitchFamily="2" charset="-122"/>
              <a:ea typeface="华文楷体" panose="02010600040101010101" pitchFamily="2" charset="-122"/>
              <a:sym typeface="+mn-ea"/>
            </a:endParaRPr>
          </a:p>
          <a:p>
            <a:pPr fontAlgn="auto">
              <a:lnSpc>
                <a:spcPct val="150000"/>
              </a:lnSpc>
              <a:spcBef>
                <a:spcPts val="0"/>
              </a:spcBef>
              <a:buFont typeface="Wingdings" panose="05000000000000000000" charset="0"/>
              <a:buChar char="u"/>
            </a:pPr>
            <a:endParaRPr lang="zh-CN" altLang="en-US" sz="2400" dirty="0" smtClean="0">
              <a:solidFill>
                <a:schemeClr val="tx1"/>
              </a:solidFill>
              <a:latin typeface="华文楷体" panose="02010600040101010101" pitchFamily="2" charset="-122"/>
              <a:ea typeface="华文楷体" panose="02010600040101010101" pitchFamily="2" charset="-122"/>
              <a:sym typeface="+mn-ea"/>
            </a:endParaRPr>
          </a:p>
          <a:p>
            <a:pPr fontAlgn="auto">
              <a:lnSpc>
                <a:spcPct val="150000"/>
              </a:lnSpc>
              <a:spcBef>
                <a:spcPts val="0"/>
              </a:spcBef>
              <a:buFont typeface="Wingdings" panose="05000000000000000000" charset="0"/>
              <a:buChar char="u"/>
            </a:pPr>
            <a:endParaRPr lang="zh-CN" altLang="en-US" sz="2400" dirty="0" smtClean="0">
              <a:solidFill>
                <a:schemeClr val="tx1"/>
              </a:solidFill>
              <a:latin typeface="华文楷体" panose="02010600040101010101" pitchFamily="2" charset="-122"/>
              <a:ea typeface="华文楷体" panose="02010600040101010101" pitchFamily="2" charset="-122"/>
              <a:sym typeface="+mn-ea"/>
            </a:endParaRPr>
          </a:p>
          <a:p>
            <a:pPr fontAlgn="auto">
              <a:lnSpc>
                <a:spcPct val="150000"/>
              </a:lnSpc>
              <a:spcBef>
                <a:spcPts val="0"/>
              </a:spcBef>
              <a:buFont typeface="Wingdings" panose="05000000000000000000" charset="0"/>
              <a:buChar char="u"/>
            </a:pPr>
            <a:endParaRPr lang="zh-CN" altLang="en-US" sz="2400" dirty="0" smtClean="0">
              <a:solidFill>
                <a:schemeClr val="tx1"/>
              </a:solidFill>
              <a:latin typeface="华文楷体" panose="02010600040101010101" pitchFamily="2" charset="-122"/>
              <a:ea typeface="华文楷体" panose="02010600040101010101" pitchFamily="2" charset="-122"/>
              <a:sym typeface="+mn-ea"/>
            </a:endParaRPr>
          </a:p>
          <a:p>
            <a:pPr fontAlgn="auto">
              <a:lnSpc>
                <a:spcPct val="150000"/>
              </a:lnSpc>
              <a:spcBef>
                <a:spcPts val="0"/>
              </a:spcBef>
              <a:buFont typeface="Wingdings" panose="05000000000000000000" charset="0"/>
              <a:buChar char="u"/>
            </a:pPr>
            <a:r>
              <a:rPr lang="zh-CN" altLang="en-US" sz="3000" dirty="0" smtClean="0">
                <a:solidFill>
                  <a:schemeClr val="tx1"/>
                </a:solidFill>
                <a:latin typeface="华文楷体" panose="02010600040101010101" pitchFamily="2" charset="-122"/>
                <a:ea typeface="华文楷体" panose="02010600040101010101" pitchFamily="2" charset="-122"/>
                <a:sym typeface="+mn-ea"/>
              </a:rPr>
              <a:t>进行跨品种组合时需要考虑当时的基差贴水情况</a:t>
            </a:r>
          </a:p>
        </p:txBody>
      </p:sp>
      <p:sp>
        <p:nvSpPr>
          <p:cNvPr id="4" name="标题 3"/>
          <p:cNvSpPr>
            <a:spLocks noGrp="1"/>
          </p:cNvSpPr>
          <p:nvPr>
            <p:ph type="title"/>
          </p:nvPr>
        </p:nvSpPr>
        <p:spPr/>
        <p:txBody>
          <a:bodyPr>
            <a:normAutofit/>
          </a:bodyPr>
          <a:lstStyle/>
          <a:p>
            <a:pPr>
              <a:lnSpc>
                <a:spcPct val="150000"/>
              </a:lnSpc>
            </a:pPr>
            <a:r>
              <a:rPr lang="zh-CN" altLang="en-US" sz="3600" b="1" dirty="0">
                <a:latin typeface="华文楷体" panose="02010600040101010101" pitchFamily="2" charset="-122"/>
                <a:ea typeface="华文楷体" panose="02010600040101010101" pitchFamily="2" charset="-122"/>
              </a:rPr>
              <a:t>（二）</a:t>
            </a:r>
            <a:r>
              <a:rPr lang="en-US" altLang="zh-CN" sz="3600" b="1" dirty="0">
                <a:latin typeface="华文楷体" panose="02010600040101010101" pitchFamily="2" charset="-122"/>
                <a:ea typeface="华文楷体" panose="02010600040101010101" pitchFamily="2" charset="-122"/>
              </a:rPr>
              <a:t>IF</a:t>
            </a:r>
            <a:r>
              <a:rPr lang="zh-CN" altLang="en-US" sz="3600" b="1" dirty="0">
                <a:latin typeface="华文楷体" panose="02010600040101010101" pitchFamily="2" charset="-122"/>
                <a:ea typeface="华文楷体" panose="02010600040101010101" pitchFamily="2" charset="-122"/>
              </a:rPr>
              <a:t>及</a:t>
            </a:r>
            <a:r>
              <a:rPr lang="en-US" altLang="zh-CN" sz="3600" b="1" dirty="0">
                <a:latin typeface="华文楷体" panose="02010600040101010101" pitchFamily="2" charset="-122"/>
                <a:ea typeface="华文楷体" panose="02010600040101010101" pitchFamily="2" charset="-122"/>
              </a:rPr>
              <a:t>IH</a:t>
            </a:r>
            <a:r>
              <a:rPr lang="zh-CN" altLang="en-US" sz="3600" b="1" dirty="0">
                <a:latin typeface="华文楷体" panose="02010600040101010101" pitchFamily="2" charset="-122"/>
                <a:ea typeface="华文楷体" panose="02010600040101010101" pitchFamily="2" charset="-122"/>
              </a:rPr>
              <a:t>对冲</a:t>
            </a:r>
            <a:r>
              <a:rPr lang="zh-CN" altLang="en-US" sz="3600" b="1" dirty="0" smtClean="0">
                <a:latin typeface="华文楷体" panose="02010600040101010101" pitchFamily="2" charset="-122"/>
                <a:ea typeface="华文楷体" panose="02010600040101010101" pitchFamily="2" charset="-122"/>
              </a:rPr>
              <a:t>策略</a:t>
            </a:r>
            <a:endParaRPr lang="zh-CN" altLang="en-US" sz="3600" dirty="0" smtClean="0">
              <a:solidFill>
                <a:schemeClr val="tx2"/>
              </a:solidFill>
              <a:latin typeface="华文楷体" panose="02010600040101010101" pitchFamily="2" charset="-122"/>
              <a:ea typeface="华文楷体" panose="02010600040101010101" pitchFamily="2" charset="-122"/>
            </a:endParaRPr>
          </a:p>
        </p:txBody>
      </p:sp>
      <p:pic>
        <p:nvPicPr>
          <p:cNvPr id="2" name="图片 1"/>
          <p:cNvPicPr>
            <a:picLocks noChangeAspect="1"/>
          </p:cNvPicPr>
          <p:nvPr>
            <p:custDataLst>
              <p:tags r:id="rId1"/>
            </p:custDataLst>
          </p:nvPr>
        </p:nvPicPr>
        <p:blipFill>
          <a:blip r:embed="rId3"/>
          <a:stretch>
            <a:fillRect/>
          </a:stretch>
        </p:blipFill>
        <p:spPr>
          <a:xfrm>
            <a:off x="942501" y="2348880"/>
            <a:ext cx="6451600" cy="2620010"/>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428750"/>
            <a:ext cx="8229600" cy="5220335"/>
          </a:xfrm>
        </p:spPr>
        <p:txBody>
          <a:bodyPr>
            <a:normAutofit/>
          </a:bodyPr>
          <a:lstStyle/>
          <a:p>
            <a:pPr fontAlgn="auto">
              <a:lnSpc>
                <a:spcPct val="150000"/>
              </a:lnSpc>
              <a:buNone/>
            </a:pPr>
            <a:r>
              <a:rPr lang="zh-CN" altLang="en-US" sz="2800" b="1" dirty="0" smtClean="0">
                <a:latin typeface="华文楷体" panose="02010600040101010101" pitchFamily="2" charset="-122"/>
                <a:ea typeface="华文楷体" panose="02010600040101010101" pitchFamily="2" charset="-122"/>
              </a:rPr>
              <a:t>（一</a:t>
            </a:r>
            <a:r>
              <a:rPr lang="zh-CN" altLang="en-US" sz="2800" b="1" dirty="0" smtClean="0">
                <a:latin typeface="华文楷体" panose="02010600040101010101" pitchFamily="2" charset="-122"/>
                <a:ea typeface="华文楷体" panose="02010600040101010101" pitchFamily="2" charset="-122"/>
              </a:rPr>
              <a:t>）套利原理</a:t>
            </a:r>
            <a:endParaRPr lang="en-US" altLang="zh-CN" sz="2800" b="1" dirty="0">
              <a:latin typeface="华文楷体" panose="02010600040101010101" pitchFamily="2" charset="-122"/>
              <a:ea typeface="华文楷体" panose="02010600040101010101" pitchFamily="2" charset="-122"/>
            </a:endParaRPr>
          </a:p>
          <a:p>
            <a:pPr fontAlgn="auto">
              <a:lnSpc>
                <a:spcPct val="150000"/>
              </a:lnSpc>
              <a:spcBef>
                <a:spcPts val="0"/>
              </a:spcBef>
              <a:buFont typeface="Wingdings" panose="05000000000000000000" charset="0"/>
              <a:buChar char="u"/>
            </a:pPr>
            <a:r>
              <a:rPr lang="zh-CN" altLang="en-US" sz="2400" dirty="0" smtClean="0">
                <a:solidFill>
                  <a:schemeClr val="tx1"/>
                </a:solidFill>
                <a:latin typeface="华文楷体" panose="02010600040101010101" pitchFamily="2" charset="-122"/>
                <a:ea typeface="华文楷体" panose="02010600040101010101" pitchFamily="2" charset="-122"/>
                <a:sym typeface="+mn-ea"/>
              </a:rPr>
              <a:t>上期所沪铜合约（代码：CU）</a:t>
            </a:r>
          </a:p>
          <a:p>
            <a:pPr fontAlgn="auto">
              <a:lnSpc>
                <a:spcPct val="150000"/>
              </a:lnSpc>
              <a:spcBef>
                <a:spcPts val="0"/>
              </a:spcBef>
              <a:buFont typeface="Wingdings" panose="05000000000000000000" charset="0"/>
              <a:buChar char="u"/>
            </a:pPr>
            <a:r>
              <a:rPr lang="zh-CN" altLang="en-US" sz="2400" dirty="0" smtClean="0">
                <a:solidFill>
                  <a:schemeClr val="tx1"/>
                </a:solidFill>
                <a:latin typeface="华文楷体" panose="02010600040101010101" pitchFamily="2" charset="-122"/>
                <a:ea typeface="华文楷体" panose="02010600040101010101" pitchFamily="2" charset="-122"/>
                <a:sym typeface="+mn-ea"/>
              </a:rPr>
              <a:t>伦敦金属交易所伦敦铜合约（代码CA）</a:t>
            </a:r>
          </a:p>
          <a:p>
            <a:pPr fontAlgn="auto">
              <a:lnSpc>
                <a:spcPct val="150000"/>
              </a:lnSpc>
              <a:spcBef>
                <a:spcPts val="0"/>
              </a:spcBef>
              <a:buFont typeface="Wingdings" panose="05000000000000000000" charset="0"/>
              <a:buChar char="u"/>
            </a:pPr>
            <a:r>
              <a:rPr lang="zh-CN" altLang="en-US" sz="2400" dirty="0" smtClean="0">
                <a:solidFill>
                  <a:schemeClr val="tx1"/>
                </a:solidFill>
                <a:latin typeface="华文楷体" panose="02010600040101010101" pitchFamily="2" charset="-122"/>
                <a:ea typeface="华文楷体" panose="02010600040101010101" pitchFamily="2" charset="-122"/>
                <a:sym typeface="+mn-ea"/>
              </a:rPr>
              <a:t>基本可以认为是同种商品</a:t>
            </a:r>
          </a:p>
          <a:p>
            <a:pPr marL="457200" lvl="1" indent="0" fontAlgn="auto">
              <a:lnSpc>
                <a:spcPct val="150000"/>
              </a:lnSpc>
              <a:spcBef>
                <a:spcPts val="0"/>
              </a:spcBef>
              <a:buFont typeface="Wingdings" panose="05000000000000000000" charset="0"/>
              <a:buNone/>
            </a:pPr>
            <a:endParaRPr lang="zh-CN" altLang="en-US" sz="2400" dirty="0" smtClean="0">
              <a:solidFill>
                <a:schemeClr val="tx1"/>
              </a:solidFill>
              <a:latin typeface="华文楷体" panose="02010600040101010101" pitchFamily="2" charset="-122"/>
              <a:ea typeface="华文楷体" panose="02010600040101010101" pitchFamily="2" charset="-122"/>
              <a:sym typeface="+mn-ea"/>
            </a:endParaRPr>
          </a:p>
        </p:txBody>
      </p:sp>
      <p:sp>
        <p:nvSpPr>
          <p:cNvPr id="4" name="标题 3"/>
          <p:cNvSpPr>
            <a:spLocks noGrp="1"/>
          </p:cNvSpPr>
          <p:nvPr>
            <p:ph type="title"/>
          </p:nvPr>
        </p:nvSpPr>
        <p:spPr/>
        <p:txBody>
          <a:bodyPr>
            <a:normAutofit/>
          </a:bodyPr>
          <a:lstStyle/>
          <a:p>
            <a:pPr>
              <a:lnSpc>
                <a:spcPct val="150000"/>
              </a:lnSpc>
            </a:pPr>
            <a:r>
              <a:rPr lang="zh-CN" altLang="en-US" sz="3600" dirty="0" smtClean="0">
                <a:solidFill>
                  <a:schemeClr val="tx2"/>
                </a:solidFill>
                <a:latin typeface="华文楷体" panose="02010600040101010101" pitchFamily="2" charset="-122"/>
                <a:ea typeface="华文楷体" panose="02010600040101010101" pitchFamily="2" charset="-122"/>
              </a:rPr>
              <a:t>三、跨市场</a:t>
            </a:r>
            <a:r>
              <a:rPr lang="zh-CN" altLang="en-US" sz="3600" dirty="0" smtClean="0">
                <a:solidFill>
                  <a:schemeClr val="tx2"/>
                </a:solidFill>
                <a:latin typeface="华文楷体" panose="02010600040101010101" pitchFamily="2" charset="-122"/>
                <a:ea typeface="华文楷体" panose="02010600040101010101" pitchFamily="2" charset="-122"/>
              </a:rPr>
              <a:t>套利案例</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428750"/>
            <a:ext cx="8229600" cy="5220335"/>
          </a:xfrm>
        </p:spPr>
        <p:txBody>
          <a:bodyPr>
            <a:normAutofit/>
          </a:bodyPr>
          <a:lstStyle/>
          <a:p>
            <a:pPr fontAlgn="auto">
              <a:lnSpc>
                <a:spcPct val="150000"/>
              </a:lnSpc>
              <a:spcBef>
                <a:spcPts val="0"/>
              </a:spcBef>
              <a:buFont typeface="Wingdings" panose="05000000000000000000" charset="0"/>
              <a:buChar char="u"/>
            </a:pPr>
            <a:r>
              <a:rPr lang="zh-CN" altLang="en-US" sz="2800" dirty="0" smtClean="0">
                <a:solidFill>
                  <a:schemeClr val="tx1"/>
                </a:solidFill>
                <a:latin typeface="华文楷体" panose="02010600040101010101" pitchFamily="2" charset="-122"/>
                <a:ea typeface="华文楷体" panose="02010600040101010101" pitchFamily="2" charset="-122"/>
                <a:sym typeface="+mn-ea"/>
              </a:rPr>
              <a:t>以</a:t>
            </a:r>
            <a:r>
              <a:rPr lang="zh-CN" altLang="en-US" sz="2800" dirty="0" smtClean="0">
                <a:solidFill>
                  <a:schemeClr val="tx1"/>
                </a:solidFill>
                <a:latin typeface="华文楷体" panose="02010600040101010101" pitchFamily="2" charset="-122"/>
                <a:ea typeface="华文楷体" panose="02010600040101010101" pitchFamily="2" charset="-122"/>
                <a:sym typeface="+mn-ea"/>
              </a:rPr>
              <a:t>交易日前N个（本回测中，优化N取85）交易日的沪铜和伦铜的日收盘价数据做出线性回归模型，沪铜CU价格作为自变量，伦铜CA价格作为因变量</a:t>
            </a:r>
          </a:p>
          <a:p>
            <a:pPr lvl="1" fontAlgn="auto">
              <a:lnSpc>
                <a:spcPct val="150000"/>
              </a:lnSpc>
              <a:spcBef>
                <a:spcPts val="0"/>
              </a:spcBef>
              <a:buFont typeface="Wingdings" panose="05000000000000000000" charset="0"/>
              <a:buChar char="Ø"/>
            </a:pPr>
            <a:r>
              <a:rPr lang="zh-CN" altLang="en-US" dirty="0" smtClean="0">
                <a:solidFill>
                  <a:schemeClr val="tx1"/>
                </a:solidFill>
                <a:latin typeface="华文楷体" panose="02010600040101010101" pitchFamily="2" charset="-122"/>
                <a:ea typeface="华文楷体" panose="02010600040101010101" pitchFamily="2" charset="-122"/>
                <a:sym typeface="+mn-ea"/>
              </a:rPr>
              <a:t>对伦铜价格的预测大于实际的伦铜价格</a:t>
            </a:r>
          </a:p>
          <a:p>
            <a:pPr lvl="1" fontAlgn="auto">
              <a:lnSpc>
                <a:spcPct val="150000"/>
              </a:lnSpc>
              <a:spcBef>
                <a:spcPts val="0"/>
              </a:spcBef>
              <a:buFont typeface="Wingdings" panose="05000000000000000000" charset="0"/>
              <a:buChar char="Ø"/>
            </a:pPr>
            <a:r>
              <a:rPr lang="zh-CN" altLang="en-US" dirty="0" smtClean="0">
                <a:solidFill>
                  <a:schemeClr val="tx1"/>
                </a:solidFill>
                <a:latin typeface="华文楷体" panose="02010600040101010101" pitchFamily="2" charset="-122"/>
                <a:ea typeface="华文楷体" panose="02010600040101010101" pitchFamily="2" charset="-122"/>
                <a:sym typeface="+mn-ea"/>
              </a:rPr>
              <a:t>对伦铜价格的预测小于实际的伦铜价格</a:t>
            </a:r>
          </a:p>
          <a:p>
            <a:pPr fontAlgn="auto">
              <a:lnSpc>
                <a:spcPct val="150000"/>
              </a:lnSpc>
              <a:spcBef>
                <a:spcPts val="0"/>
              </a:spcBef>
              <a:buFont typeface="Wingdings" panose="05000000000000000000" charset="0"/>
              <a:buChar char="u"/>
            </a:pPr>
            <a:r>
              <a:rPr lang="zh-CN" altLang="en-US" sz="2800" dirty="0" smtClean="0">
                <a:solidFill>
                  <a:schemeClr val="tx1"/>
                </a:solidFill>
                <a:latin typeface="华文楷体" panose="02010600040101010101" pitchFamily="2" charset="-122"/>
                <a:ea typeface="华文楷体" panose="02010600040101010101" pitchFamily="2" charset="-122"/>
                <a:sym typeface="+mn-ea"/>
              </a:rPr>
              <a:t>数据：2010年9月1日到2015年9月1日的沪铜和伦敦铜的数据</a:t>
            </a:r>
          </a:p>
        </p:txBody>
      </p:sp>
      <p:sp>
        <p:nvSpPr>
          <p:cNvPr id="4" name="标题 3"/>
          <p:cNvSpPr>
            <a:spLocks noGrp="1"/>
          </p:cNvSpPr>
          <p:nvPr>
            <p:ph type="title"/>
          </p:nvPr>
        </p:nvSpPr>
        <p:spPr>
          <a:xfrm>
            <a:off x="457200" y="332656"/>
            <a:ext cx="8229600" cy="1080120"/>
          </a:xfrm>
        </p:spPr>
        <p:txBody>
          <a:bodyPr>
            <a:normAutofit/>
          </a:bodyPr>
          <a:lstStyle/>
          <a:p>
            <a:pPr>
              <a:lnSpc>
                <a:spcPct val="150000"/>
              </a:lnSpc>
            </a:pPr>
            <a:r>
              <a:rPr lang="zh-CN" altLang="en-US" sz="3600" b="1" dirty="0">
                <a:latin typeface="华文楷体" panose="02010600040101010101" pitchFamily="2" charset="-122"/>
                <a:ea typeface="华文楷体" panose="02010600040101010101" pitchFamily="2" charset="-122"/>
              </a:rPr>
              <a:t>（二）线性回归</a:t>
            </a:r>
            <a:r>
              <a:rPr lang="zh-CN" altLang="en-US" sz="3600" b="1" dirty="0" smtClean="0">
                <a:latin typeface="华文楷体" panose="02010600040101010101" pitchFamily="2" charset="-122"/>
                <a:ea typeface="华文楷体" panose="02010600040101010101" pitchFamily="2" charset="-122"/>
              </a:rPr>
              <a:t>策略</a:t>
            </a:r>
            <a:endParaRPr lang="zh-CN" altLang="en-US" sz="3600" dirty="0" smtClean="0">
              <a:solidFill>
                <a:schemeClr val="tx2"/>
              </a:solidFill>
              <a:latin typeface="华文楷体" panose="02010600040101010101" pitchFamily="2" charset="-122"/>
              <a:ea typeface="华文楷体" panose="02010600040101010101" pitchFamily="2" charset="-122"/>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428750"/>
            <a:ext cx="8229600" cy="5220335"/>
          </a:xfrm>
        </p:spPr>
        <p:txBody>
          <a:bodyPr>
            <a:normAutofit/>
          </a:bodyPr>
          <a:lstStyle/>
          <a:p>
            <a:pPr fontAlgn="auto">
              <a:lnSpc>
                <a:spcPct val="150000"/>
              </a:lnSpc>
              <a:spcBef>
                <a:spcPts val="0"/>
              </a:spcBef>
              <a:buFont typeface="Wingdings" panose="05000000000000000000" charset="0"/>
              <a:buChar char="u"/>
            </a:pPr>
            <a:r>
              <a:rPr lang="zh-CN" altLang="en-US" sz="2800" dirty="0" smtClean="0">
                <a:solidFill>
                  <a:schemeClr val="tx1"/>
                </a:solidFill>
                <a:latin typeface="华文楷体" panose="02010600040101010101" pitchFamily="2" charset="-122"/>
                <a:ea typeface="华文楷体" panose="02010600040101010101" pitchFamily="2" charset="-122"/>
                <a:sym typeface="+mn-ea"/>
              </a:rPr>
              <a:t>策略</a:t>
            </a:r>
            <a:r>
              <a:rPr lang="zh-CN" altLang="en-US" sz="2800" dirty="0" smtClean="0">
                <a:solidFill>
                  <a:schemeClr val="tx1"/>
                </a:solidFill>
                <a:latin typeface="华文楷体" panose="02010600040101010101" pitchFamily="2" charset="-122"/>
                <a:ea typeface="华文楷体" panose="02010600040101010101" pitchFamily="2" charset="-122"/>
                <a:sym typeface="+mn-ea"/>
              </a:rPr>
              <a:t>累积收益率曲线图</a:t>
            </a:r>
          </a:p>
        </p:txBody>
      </p:sp>
      <p:sp>
        <p:nvSpPr>
          <p:cNvPr id="4" name="标题 3"/>
          <p:cNvSpPr>
            <a:spLocks noGrp="1"/>
          </p:cNvSpPr>
          <p:nvPr>
            <p:ph type="title"/>
          </p:nvPr>
        </p:nvSpPr>
        <p:spPr/>
        <p:txBody>
          <a:bodyPr>
            <a:normAutofit/>
          </a:bodyPr>
          <a:lstStyle/>
          <a:p>
            <a:pPr>
              <a:lnSpc>
                <a:spcPct val="150000"/>
              </a:lnSpc>
            </a:pPr>
            <a:r>
              <a:rPr lang="zh-CN" altLang="en-US" sz="3600" b="1" dirty="0">
                <a:latin typeface="华文楷体" panose="02010600040101010101" pitchFamily="2" charset="-122"/>
                <a:ea typeface="华文楷体" panose="02010600040101010101" pitchFamily="2" charset="-122"/>
              </a:rPr>
              <a:t>（二）线性回归</a:t>
            </a:r>
            <a:r>
              <a:rPr lang="zh-CN" altLang="en-US" sz="3600" b="1" dirty="0" smtClean="0">
                <a:latin typeface="华文楷体" panose="02010600040101010101" pitchFamily="2" charset="-122"/>
                <a:ea typeface="华文楷体" panose="02010600040101010101" pitchFamily="2" charset="-122"/>
              </a:rPr>
              <a:t>策略</a:t>
            </a:r>
            <a:endParaRPr lang="zh-CN" altLang="en-US" sz="3600" dirty="0" smtClean="0">
              <a:solidFill>
                <a:schemeClr val="tx2"/>
              </a:solidFill>
              <a:latin typeface="华文楷体" panose="02010600040101010101" pitchFamily="2" charset="-122"/>
              <a:ea typeface="华文楷体" panose="02010600040101010101" pitchFamily="2" charset="-122"/>
            </a:endParaRPr>
          </a:p>
        </p:txBody>
      </p:sp>
      <p:pic>
        <p:nvPicPr>
          <p:cNvPr id="626" name="图片 626"/>
          <p:cNvPicPr>
            <a:picLocks noChangeAspect="1"/>
          </p:cNvPicPr>
          <p:nvPr>
            <p:custDataLst>
              <p:tags r:id="rId1"/>
            </p:custDataLst>
          </p:nvPr>
        </p:nvPicPr>
        <p:blipFill>
          <a:blip r:embed="rId3"/>
          <a:srcRect t="8311" b="6073"/>
          <a:stretch>
            <a:fillRect/>
          </a:stretch>
        </p:blipFill>
        <p:spPr>
          <a:xfrm>
            <a:off x="1115616" y="2348880"/>
            <a:ext cx="6346190" cy="3518535"/>
          </a:xfrm>
          <a:prstGeom prst="rect">
            <a:avLst/>
          </a:prstGeom>
          <a:ln>
            <a:noFill/>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428750"/>
            <a:ext cx="8229600" cy="5220335"/>
          </a:xfrm>
        </p:spPr>
        <p:txBody>
          <a:bodyPr>
            <a:normAutofit/>
          </a:bodyPr>
          <a:lstStyle/>
          <a:p>
            <a:pPr fontAlgn="auto">
              <a:lnSpc>
                <a:spcPct val="150000"/>
              </a:lnSpc>
              <a:spcBef>
                <a:spcPts val="0"/>
              </a:spcBef>
              <a:buFont typeface="Wingdings" panose="05000000000000000000" charset="0"/>
              <a:buChar char="u"/>
            </a:pPr>
            <a:r>
              <a:rPr lang="zh-CN" altLang="en-US" sz="2800" dirty="0" smtClean="0">
                <a:solidFill>
                  <a:schemeClr val="tx1"/>
                </a:solidFill>
                <a:latin typeface="华文楷体" panose="02010600040101010101" pitchFamily="2" charset="-122"/>
                <a:ea typeface="华文楷体" panose="02010600040101010101" pitchFamily="2" charset="-122"/>
                <a:sym typeface="+mn-ea"/>
              </a:rPr>
              <a:t>线性回归</a:t>
            </a:r>
            <a:r>
              <a:rPr lang="zh-CN" altLang="en-US" sz="2800" dirty="0" smtClean="0">
                <a:solidFill>
                  <a:schemeClr val="tx1"/>
                </a:solidFill>
                <a:latin typeface="华文楷体" panose="02010600040101010101" pitchFamily="2" charset="-122"/>
                <a:ea typeface="华文楷体" panose="02010600040101010101" pitchFamily="2" charset="-122"/>
                <a:sym typeface="+mn-ea"/>
              </a:rPr>
              <a:t>策略交易数据统计</a:t>
            </a:r>
          </a:p>
        </p:txBody>
      </p:sp>
      <p:sp>
        <p:nvSpPr>
          <p:cNvPr id="4" name="标题 3"/>
          <p:cNvSpPr>
            <a:spLocks noGrp="1"/>
          </p:cNvSpPr>
          <p:nvPr>
            <p:ph type="title"/>
          </p:nvPr>
        </p:nvSpPr>
        <p:spPr/>
        <p:txBody>
          <a:bodyPr>
            <a:normAutofit/>
          </a:bodyPr>
          <a:lstStyle/>
          <a:p>
            <a:pPr>
              <a:lnSpc>
                <a:spcPct val="150000"/>
              </a:lnSpc>
            </a:pPr>
            <a:r>
              <a:rPr lang="zh-CN" altLang="en-US" sz="3600" b="1" dirty="0" smtClean="0">
                <a:latin typeface="华文楷体" panose="02010600040101010101" pitchFamily="2" charset="-122"/>
                <a:ea typeface="华文楷体" panose="02010600040101010101" pitchFamily="2" charset="-122"/>
              </a:rPr>
              <a:t>（二</a:t>
            </a:r>
            <a:r>
              <a:rPr lang="zh-CN" altLang="en-US" sz="3600" b="1" dirty="0">
                <a:latin typeface="华文楷体" panose="02010600040101010101" pitchFamily="2" charset="-122"/>
                <a:ea typeface="华文楷体" panose="02010600040101010101" pitchFamily="2" charset="-122"/>
              </a:rPr>
              <a:t>）线性回归</a:t>
            </a:r>
            <a:r>
              <a:rPr lang="zh-CN" altLang="en-US" sz="3600" b="1" dirty="0" smtClean="0">
                <a:latin typeface="华文楷体" panose="02010600040101010101" pitchFamily="2" charset="-122"/>
                <a:ea typeface="华文楷体" panose="02010600040101010101" pitchFamily="2" charset="-122"/>
              </a:rPr>
              <a:t>策略</a:t>
            </a:r>
            <a:endParaRPr lang="zh-CN" altLang="en-US" sz="3600" dirty="0" smtClean="0">
              <a:solidFill>
                <a:schemeClr val="tx2"/>
              </a:solidFill>
              <a:latin typeface="华文楷体" panose="02010600040101010101" pitchFamily="2" charset="-122"/>
              <a:ea typeface="华文楷体" panose="02010600040101010101" pitchFamily="2" charset="-122"/>
            </a:endParaRPr>
          </a:p>
        </p:txBody>
      </p:sp>
      <p:pic>
        <p:nvPicPr>
          <p:cNvPr id="5" name="图片 4"/>
          <p:cNvPicPr>
            <a:picLocks noChangeAspect="1"/>
          </p:cNvPicPr>
          <p:nvPr/>
        </p:nvPicPr>
        <p:blipFill>
          <a:blip r:embed="rId2"/>
          <a:srcRect l="15241" r="22542" b="9723"/>
          <a:stretch>
            <a:fillRect/>
          </a:stretch>
        </p:blipFill>
        <p:spPr>
          <a:xfrm>
            <a:off x="683568" y="2773045"/>
            <a:ext cx="3528060" cy="2506980"/>
          </a:xfrm>
          <a:prstGeom prst="rect">
            <a:avLst/>
          </a:prstGeom>
        </p:spPr>
      </p:pic>
      <p:pic>
        <p:nvPicPr>
          <p:cNvPr id="6" name="图片 5"/>
          <p:cNvPicPr>
            <a:picLocks noChangeAspect="1"/>
          </p:cNvPicPr>
          <p:nvPr/>
        </p:nvPicPr>
        <p:blipFill>
          <a:blip r:embed="rId3"/>
          <a:srcRect l="15711" r="22060" b="8362"/>
          <a:stretch>
            <a:fillRect/>
          </a:stretch>
        </p:blipFill>
        <p:spPr>
          <a:xfrm>
            <a:off x="4788024" y="2760138"/>
            <a:ext cx="3528695" cy="3231515"/>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23528" y="1412776"/>
            <a:ext cx="8363272" cy="5236309"/>
          </a:xfrm>
        </p:spPr>
        <p:txBody>
          <a:bodyPr>
            <a:normAutofit/>
          </a:bodyPr>
          <a:lstStyle/>
          <a:p>
            <a:pPr fontAlgn="auto">
              <a:lnSpc>
                <a:spcPct val="150000"/>
              </a:lnSpc>
              <a:spcBef>
                <a:spcPts val="0"/>
              </a:spcBef>
              <a:buFont typeface="Wingdings" panose="05000000000000000000" charset="0"/>
              <a:buChar char="u"/>
            </a:pPr>
            <a:r>
              <a:rPr lang="zh-CN" altLang="en-US" sz="2800" dirty="0" smtClean="0">
                <a:solidFill>
                  <a:schemeClr val="tx1"/>
                </a:solidFill>
                <a:latin typeface="华文楷体" panose="02010600040101010101" pitchFamily="2" charset="-122"/>
                <a:ea typeface="华文楷体" panose="02010600040101010101" pitchFamily="2" charset="-122"/>
                <a:sym typeface="+mn-ea"/>
              </a:rPr>
              <a:t>根据</a:t>
            </a:r>
            <a:r>
              <a:rPr lang="zh-CN" altLang="en-US" sz="2800" dirty="0" smtClean="0">
                <a:solidFill>
                  <a:schemeClr val="tx1"/>
                </a:solidFill>
                <a:latin typeface="华文楷体" panose="02010600040101010101" pitchFamily="2" charset="-122"/>
                <a:ea typeface="华文楷体" panose="02010600040101010101" pitchFamily="2" charset="-122"/>
                <a:sym typeface="+mn-ea"/>
              </a:rPr>
              <a:t>均值回复的特性，利用数学中函数一阶导数的正负交替时出现极大值和极小值的原理，对比价求一阶差分</a:t>
            </a:r>
          </a:p>
          <a:p>
            <a:pPr lvl="1" fontAlgn="auto">
              <a:lnSpc>
                <a:spcPct val="150000"/>
              </a:lnSpc>
              <a:spcBef>
                <a:spcPts val="0"/>
              </a:spcBef>
              <a:buFont typeface="Wingdings" panose="05000000000000000000" charset="0"/>
              <a:buChar char="Ø"/>
            </a:pPr>
            <a:r>
              <a:rPr lang="zh-CN" altLang="en-US" dirty="0" smtClean="0">
                <a:solidFill>
                  <a:schemeClr val="tx1"/>
                </a:solidFill>
                <a:latin typeface="华文楷体" panose="02010600040101010101" pitchFamily="2" charset="-122"/>
                <a:ea typeface="华文楷体" panose="02010600040101010101" pitchFamily="2" charset="-122"/>
                <a:sym typeface="+mn-ea"/>
              </a:rPr>
              <a:t>当日一阶差分为正并且上一日一阶差分为负</a:t>
            </a:r>
          </a:p>
          <a:p>
            <a:pPr lvl="1" fontAlgn="auto">
              <a:lnSpc>
                <a:spcPct val="150000"/>
              </a:lnSpc>
              <a:spcBef>
                <a:spcPts val="0"/>
              </a:spcBef>
              <a:buFont typeface="Wingdings" panose="05000000000000000000" charset="0"/>
              <a:buChar char="Ø"/>
            </a:pPr>
            <a:r>
              <a:rPr lang="zh-CN" altLang="en-US" dirty="0" smtClean="0">
                <a:solidFill>
                  <a:schemeClr val="tx1"/>
                </a:solidFill>
                <a:latin typeface="华文楷体" panose="02010600040101010101" pitchFamily="2" charset="-122"/>
                <a:ea typeface="华文楷体" panose="02010600040101010101" pitchFamily="2" charset="-122"/>
                <a:sym typeface="+mn-ea"/>
              </a:rPr>
              <a:t>当日一阶差分为负并且上一日一阶差分为正</a:t>
            </a:r>
          </a:p>
          <a:p>
            <a:pPr lvl="1" fontAlgn="auto">
              <a:lnSpc>
                <a:spcPct val="150000"/>
              </a:lnSpc>
              <a:spcBef>
                <a:spcPts val="0"/>
              </a:spcBef>
              <a:buFont typeface="Wingdings" panose="05000000000000000000" charset="0"/>
              <a:buChar char="Ø"/>
            </a:pPr>
            <a:r>
              <a:rPr lang="zh-CN" altLang="en-US" dirty="0" smtClean="0">
                <a:solidFill>
                  <a:schemeClr val="tx1"/>
                </a:solidFill>
                <a:latin typeface="华文楷体" panose="02010600040101010101" pitchFamily="2" charset="-122"/>
                <a:ea typeface="华文楷体" panose="02010600040101010101" pitchFamily="2" charset="-122"/>
                <a:sym typeface="+mn-ea"/>
              </a:rPr>
              <a:t>两种情况均不出现</a:t>
            </a:r>
          </a:p>
          <a:p>
            <a:pPr fontAlgn="auto">
              <a:lnSpc>
                <a:spcPct val="150000"/>
              </a:lnSpc>
              <a:spcBef>
                <a:spcPts val="0"/>
              </a:spcBef>
              <a:buFont typeface="Wingdings" panose="05000000000000000000" charset="0"/>
              <a:buChar char="u"/>
            </a:pPr>
            <a:r>
              <a:rPr lang="zh-CN" altLang="en-US" sz="2800" dirty="0" smtClean="0">
                <a:solidFill>
                  <a:schemeClr val="tx1"/>
                </a:solidFill>
                <a:latin typeface="华文楷体" panose="02010600040101010101" pitchFamily="2" charset="-122"/>
                <a:ea typeface="华文楷体" panose="02010600040101010101" pitchFamily="2" charset="-122"/>
                <a:sym typeface="+mn-ea"/>
              </a:rPr>
              <a:t>数据：2010年9月1日到2015年9月1日的沪铜和伦敦铜的数据</a:t>
            </a:r>
          </a:p>
        </p:txBody>
      </p:sp>
      <p:sp>
        <p:nvSpPr>
          <p:cNvPr id="4" name="标题 3"/>
          <p:cNvSpPr>
            <a:spLocks noGrp="1"/>
          </p:cNvSpPr>
          <p:nvPr>
            <p:ph type="title"/>
          </p:nvPr>
        </p:nvSpPr>
        <p:spPr/>
        <p:txBody>
          <a:bodyPr>
            <a:normAutofit/>
          </a:bodyPr>
          <a:lstStyle/>
          <a:p>
            <a:pPr>
              <a:lnSpc>
                <a:spcPct val="150000"/>
              </a:lnSpc>
            </a:pPr>
            <a:r>
              <a:rPr lang="zh-CN" altLang="en-US" sz="3600" dirty="0" smtClean="0">
                <a:solidFill>
                  <a:schemeClr val="tx2"/>
                </a:solidFill>
                <a:latin typeface="华文楷体" panose="02010600040101010101" pitchFamily="2" charset="-122"/>
                <a:ea typeface="华文楷体" panose="02010600040101010101" pitchFamily="2" charset="-122"/>
              </a:rPr>
              <a:t>（三</a:t>
            </a:r>
            <a:r>
              <a:rPr lang="zh-CN" altLang="en-US" sz="3600" dirty="0" smtClean="0">
                <a:solidFill>
                  <a:schemeClr val="tx2"/>
                </a:solidFill>
                <a:latin typeface="华文楷体" panose="02010600040101010101" pitchFamily="2" charset="-122"/>
                <a:ea typeface="华文楷体" panose="02010600040101010101" pitchFamily="2" charset="-122"/>
              </a:rPr>
              <a:t>）</a:t>
            </a:r>
            <a:r>
              <a:rPr lang="zh-CN" altLang="en-US" sz="3600" b="1" dirty="0">
                <a:latin typeface="华文楷体" panose="02010600040101010101" pitchFamily="2" charset="-122"/>
                <a:ea typeface="华文楷体" panose="02010600040101010101" pitchFamily="2" charset="-122"/>
              </a:rPr>
              <a:t>一阶差分反转</a:t>
            </a:r>
            <a:r>
              <a:rPr lang="zh-CN" altLang="en-US" sz="3600" b="1" dirty="0" smtClean="0">
                <a:latin typeface="华文楷体" panose="02010600040101010101" pitchFamily="2" charset="-122"/>
                <a:ea typeface="华文楷体" panose="02010600040101010101" pitchFamily="2" charset="-122"/>
              </a:rPr>
              <a:t>策略</a:t>
            </a:r>
            <a:endParaRPr lang="zh-CN" altLang="en-US" sz="3600" dirty="0" smtClean="0">
              <a:solidFill>
                <a:schemeClr val="tx2"/>
              </a:solidFill>
              <a:latin typeface="华文楷体" panose="02010600040101010101" pitchFamily="2" charset="-122"/>
              <a:ea typeface="华文楷体" panose="02010600040101010101" pitchFamily="2" charset="-122"/>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428750"/>
            <a:ext cx="8229600" cy="5220335"/>
          </a:xfrm>
        </p:spPr>
        <p:txBody>
          <a:bodyPr>
            <a:normAutofit/>
          </a:bodyPr>
          <a:lstStyle/>
          <a:p>
            <a:pPr fontAlgn="auto">
              <a:lnSpc>
                <a:spcPct val="150000"/>
              </a:lnSpc>
              <a:buNone/>
            </a:pPr>
            <a:r>
              <a:rPr lang="zh-CN" altLang="en-US" sz="2800" dirty="0" smtClean="0">
                <a:solidFill>
                  <a:schemeClr val="tx1"/>
                </a:solidFill>
                <a:latin typeface="华文楷体" panose="02010600040101010101" pitchFamily="2" charset="-122"/>
                <a:ea typeface="华文楷体" panose="02010600040101010101" pitchFamily="2" charset="-122"/>
                <a:sym typeface="+mn-ea"/>
              </a:rPr>
              <a:t>策略</a:t>
            </a:r>
            <a:r>
              <a:rPr lang="zh-CN" altLang="en-US" sz="2800" dirty="0" smtClean="0">
                <a:solidFill>
                  <a:schemeClr val="tx1"/>
                </a:solidFill>
                <a:latin typeface="华文楷体" panose="02010600040101010101" pitchFamily="2" charset="-122"/>
                <a:ea typeface="华文楷体" panose="02010600040101010101" pitchFamily="2" charset="-122"/>
                <a:sym typeface="+mn-ea"/>
              </a:rPr>
              <a:t>累积收益率曲线图</a:t>
            </a:r>
          </a:p>
        </p:txBody>
      </p:sp>
      <p:sp>
        <p:nvSpPr>
          <p:cNvPr id="4" name="标题 3"/>
          <p:cNvSpPr>
            <a:spLocks noGrp="1"/>
          </p:cNvSpPr>
          <p:nvPr>
            <p:ph type="title"/>
          </p:nvPr>
        </p:nvSpPr>
        <p:spPr/>
        <p:txBody>
          <a:bodyPr>
            <a:normAutofit/>
          </a:bodyPr>
          <a:lstStyle/>
          <a:p>
            <a:pPr>
              <a:lnSpc>
                <a:spcPct val="150000"/>
              </a:lnSpc>
            </a:pPr>
            <a:r>
              <a:rPr lang="zh-CN" altLang="en-US" sz="3600" dirty="0" smtClean="0">
                <a:solidFill>
                  <a:schemeClr val="tx2"/>
                </a:solidFill>
                <a:latin typeface="华文楷体" panose="02010600040101010101" pitchFamily="2" charset="-122"/>
                <a:ea typeface="华文楷体" panose="02010600040101010101" pitchFamily="2" charset="-122"/>
              </a:rPr>
              <a:t>（三</a:t>
            </a:r>
            <a:r>
              <a:rPr lang="zh-CN" altLang="en-US" sz="3600" dirty="0" smtClean="0">
                <a:solidFill>
                  <a:schemeClr val="tx2"/>
                </a:solidFill>
                <a:latin typeface="华文楷体" panose="02010600040101010101" pitchFamily="2" charset="-122"/>
                <a:ea typeface="华文楷体" panose="02010600040101010101" pitchFamily="2" charset="-122"/>
              </a:rPr>
              <a:t>）</a:t>
            </a:r>
            <a:r>
              <a:rPr lang="zh-CN" altLang="en-US" sz="3600" b="1" dirty="0">
                <a:latin typeface="华文楷体" panose="02010600040101010101" pitchFamily="2" charset="-122"/>
                <a:ea typeface="华文楷体" panose="02010600040101010101" pitchFamily="2" charset="-122"/>
              </a:rPr>
              <a:t>一阶差分反转</a:t>
            </a:r>
            <a:r>
              <a:rPr lang="zh-CN" altLang="en-US" sz="3600" b="1" dirty="0" smtClean="0">
                <a:latin typeface="华文楷体" panose="02010600040101010101" pitchFamily="2" charset="-122"/>
                <a:ea typeface="华文楷体" panose="02010600040101010101" pitchFamily="2" charset="-122"/>
              </a:rPr>
              <a:t>策略</a:t>
            </a:r>
            <a:endParaRPr lang="zh-CN" altLang="en-US" sz="3600" dirty="0" smtClean="0">
              <a:solidFill>
                <a:schemeClr val="tx2"/>
              </a:solidFill>
              <a:latin typeface="华文楷体" panose="02010600040101010101" pitchFamily="2" charset="-122"/>
              <a:ea typeface="华文楷体" panose="02010600040101010101" pitchFamily="2" charset="-122"/>
            </a:endParaRPr>
          </a:p>
        </p:txBody>
      </p:sp>
      <p:pic>
        <p:nvPicPr>
          <p:cNvPr id="627" name="图片 627"/>
          <p:cNvPicPr>
            <a:picLocks noChangeAspect="1"/>
          </p:cNvPicPr>
          <p:nvPr>
            <p:custDataLst>
              <p:tags r:id="rId1"/>
            </p:custDataLst>
          </p:nvPr>
        </p:nvPicPr>
        <p:blipFill>
          <a:blip r:embed="rId3"/>
          <a:srcRect t="9778"/>
          <a:stretch>
            <a:fillRect/>
          </a:stretch>
        </p:blipFill>
        <p:spPr>
          <a:xfrm>
            <a:off x="1259632" y="2420887"/>
            <a:ext cx="5736590" cy="3428365"/>
          </a:xfrm>
          <a:prstGeom prst="rect">
            <a:avLst/>
          </a:prstGeom>
          <a:ln>
            <a:noFill/>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428750"/>
            <a:ext cx="8229600" cy="5220335"/>
          </a:xfrm>
        </p:spPr>
        <p:txBody>
          <a:bodyPr>
            <a:normAutofit/>
          </a:bodyPr>
          <a:lstStyle/>
          <a:p>
            <a:pPr fontAlgn="auto">
              <a:lnSpc>
                <a:spcPct val="150000"/>
              </a:lnSpc>
              <a:buNone/>
            </a:pPr>
            <a:r>
              <a:rPr lang="zh-CN" altLang="en-US" sz="2800" dirty="0" smtClean="0">
                <a:solidFill>
                  <a:schemeClr val="tx1"/>
                </a:solidFill>
                <a:latin typeface="华文楷体" panose="02010600040101010101" pitchFamily="2" charset="-122"/>
                <a:ea typeface="华文楷体" panose="02010600040101010101" pitchFamily="2" charset="-122"/>
                <a:sym typeface="+mn-ea"/>
              </a:rPr>
              <a:t>一阶差分</a:t>
            </a:r>
            <a:r>
              <a:rPr lang="zh-CN" altLang="en-US" sz="2800" dirty="0" smtClean="0">
                <a:solidFill>
                  <a:schemeClr val="tx1"/>
                </a:solidFill>
                <a:latin typeface="华文楷体" panose="02010600040101010101" pitchFamily="2" charset="-122"/>
                <a:ea typeface="华文楷体" panose="02010600040101010101" pitchFamily="2" charset="-122"/>
                <a:sym typeface="+mn-ea"/>
              </a:rPr>
              <a:t>反转策略交易数据统计</a:t>
            </a:r>
          </a:p>
        </p:txBody>
      </p:sp>
      <p:sp>
        <p:nvSpPr>
          <p:cNvPr id="4" name="标题 3"/>
          <p:cNvSpPr>
            <a:spLocks noGrp="1"/>
          </p:cNvSpPr>
          <p:nvPr>
            <p:ph type="title"/>
          </p:nvPr>
        </p:nvSpPr>
        <p:spPr>
          <a:xfrm>
            <a:off x="457200" y="476672"/>
            <a:ext cx="8229600" cy="940966"/>
          </a:xfrm>
        </p:spPr>
        <p:txBody>
          <a:bodyPr>
            <a:normAutofit fontScale="90000"/>
          </a:bodyPr>
          <a:lstStyle/>
          <a:p>
            <a:pPr>
              <a:lnSpc>
                <a:spcPct val="150000"/>
              </a:lnSpc>
            </a:pPr>
            <a:r>
              <a:rPr lang="zh-CN" altLang="en-US" sz="4000" dirty="0" smtClean="0">
                <a:solidFill>
                  <a:schemeClr val="tx2"/>
                </a:solidFill>
                <a:latin typeface="华文楷体" panose="02010600040101010101" pitchFamily="2" charset="-122"/>
                <a:ea typeface="华文楷体" panose="02010600040101010101" pitchFamily="2" charset="-122"/>
              </a:rPr>
              <a:t>（三</a:t>
            </a:r>
            <a:r>
              <a:rPr lang="zh-CN" altLang="en-US" sz="4000" dirty="0" smtClean="0">
                <a:solidFill>
                  <a:schemeClr val="tx2"/>
                </a:solidFill>
                <a:latin typeface="华文楷体" panose="02010600040101010101" pitchFamily="2" charset="-122"/>
                <a:ea typeface="华文楷体" panose="02010600040101010101" pitchFamily="2" charset="-122"/>
              </a:rPr>
              <a:t>）</a:t>
            </a:r>
            <a:r>
              <a:rPr lang="zh-CN" altLang="en-US" sz="4000" b="1" dirty="0">
                <a:latin typeface="华文楷体" panose="02010600040101010101" pitchFamily="2" charset="-122"/>
                <a:ea typeface="华文楷体" panose="02010600040101010101" pitchFamily="2" charset="-122"/>
              </a:rPr>
              <a:t>一阶差分反转</a:t>
            </a:r>
            <a:r>
              <a:rPr lang="zh-CN" altLang="en-US" sz="4000" b="1" dirty="0" smtClean="0">
                <a:latin typeface="华文楷体" panose="02010600040101010101" pitchFamily="2" charset="-122"/>
                <a:ea typeface="华文楷体" panose="02010600040101010101" pitchFamily="2" charset="-122"/>
              </a:rPr>
              <a:t>策略</a:t>
            </a:r>
            <a:endParaRPr lang="zh-CN" altLang="en-US" sz="4000" dirty="0" smtClean="0">
              <a:solidFill>
                <a:schemeClr val="tx2"/>
              </a:solidFill>
              <a:latin typeface="华文楷体" panose="02010600040101010101" pitchFamily="2" charset="-122"/>
              <a:ea typeface="华文楷体" panose="02010600040101010101" pitchFamily="2" charset="-122"/>
            </a:endParaRPr>
          </a:p>
        </p:txBody>
      </p:sp>
      <p:pic>
        <p:nvPicPr>
          <p:cNvPr id="2" name="图片 1"/>
          <p:cNvPicPr>
            <a:picLocks noChangeAspect="1"/>
          </p:cNvPicPr>
          <p:nvPr/>
        </p:nvPicPr>
        <p:blipFill>
          <a:blip r:embed="rId2"/>
          <a:srcRect l="20682" r="23349" b="9689"/>
          <a:stretch>
            <a:fillRect/>
          </a:stretch>
        </p:blipFill>
        <p:spPr>
          <a:xfrm>
            <a:off x="971600" y="2636912"/>
            <a:ext cx="3024505" cy="2556510"/>
          </a:xfrm>
          <a:prstGeom prst="rect">
            <a:avLst/>
          </a:prstGeom>
        </p:spPr>
      </p:pic>
      <p:pic>
        <p:nvPicPr>
          <p:cNvPr id="5" name="图片 4"/>
          <p:cNvPicPr>
            <a:picLocks noChangeAspect="1"/>
          </p:cNvPicPr>
          <p:nvPr/>
        </p:nvPicPr>
        <p:blipFill>
          <a:blip r:embed="rId3"/>
          <a:srcRect l="20682" r="23349" b="5169"/>
          <a:stretch>
            <a:fillRect/>
          </a:stretch>
        </p:blipFill>
        <p:spPr>
          <a:xfrm>
            <a:off x="4355976" y="2492896"/>
            <a:ext cx="3357880" cy="3877310"/>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428750"/>
            <a:ext cx="8229600" cy="5220335"/>
          </a:xfrm>
        </p:spPr>
        <p:txBody>
          <a:bodyPr>
            <a:normAutofit/>
          </a:bodyPr>
          <a:lstStyle/>
          <a:p>
            <a:pPr fontAlgn="auto">
              <a:lnSpc>
                <a:spcPct val="150000"/>
              </a:lnSpc>
              <a:buFont typeface="Wingdings" panose="05000000000000000000" charset="0"/>
              <a:buChar char="u"/>
            </a:pPr>
            <a:r>
              <a:rPr lang="zh-CN" altLang="en-US" sz="2800" b="1" dirty="0" smtClean="0">
                <a:solidFill>
                  <a:schemeClr val="tx1"/>
                </a:solidFill>
                <a:latin typeface="华文楷体" panose="02010600040101010101" pitchFamily="2" charset="-122"/>
                <a:ea typeface="华文楷体" panose="02010600040101010101" pitchFamily="2" charset="-122"/>
                <a:sym typeface="+mn-ea"/>
              </a:rPr>
              <a:t>套利原理</a:t>
            </a:r>
            <a:r>
              <a:rPr lang="zh-CN" altLang="en-US" sz="2400" dirty="0" smtClean="0">
                <a:solidFill>
                  <a:schemeClr val="tx1"/>
                </a:solidFill>
                <a:latin typeface="华文楷体" panose="02010600040101010101" pitchFamily="2" charset="-122"/>
                <a:ea typeface="华文楷体" panose="02010600040101010101" pitchFamily="2" charset="-122"/>
                <a:sym typeface="+mn-ea"/>
              </a:rPr>
              <a:t>：</a:t>
            </a:r>
          </a:p>
          <a:p>
            <a:pPr marL="0" indent="0" fontAlgn="auto">
              <a:lnSpc>
                <a:spcPct val="150000"/>
              </a:lnSpc>
              <a:buFont typeface="Wingdings" panose="05000000000000000000" charset="0"/>
              <a:buNone/>
            </a:pPr>
            <a:r>
              <a:rPr lang="zh-CN" altLang="en-US" sz="2400" dirty="0" smtClean="0">
                <a:solidFill>
                  <a:schemeClr val="tx1"/>
                </a:solidFill>
                <a:latin typeface="华文楷体" panose="02010600040101010101" pitchFamily="2" charset="-122"/>
                <a:ea typeface="华文楷体" panose="02010600040101010101" pitchFamily="2" charset="-122"/>
                <a:sym typeface="+mn-ea"/>
              </a:rPr>
              <a:t>配对交易通过跟踪长期具有稳定关系的两类资产（股票、期货、基金等），利用两者之间短期的异常偏离，分别持有相对高估资产的空头和相对低估资产的多头，当短期偏离再度恢复到长期均衡关系时平仓获利</a:t>
            </a:r>
          </a:p>
        </p:txBody>
      </p:sp>
      <p:sp>
        <p:nvSpPr>
          <p:cNvPr id="4" name="标题 3"/>
          <p:cNvSpPr>
            <a:spLocks noGrp="1"/>
          </p:cNvSpPr>
          <p:nvPr>
            <p:ph type="title"/>
          </p:nvPr>
        </p:nvSpPr>
        <p:spPr/>
        <p:txBody>
          <a:bodyPr>
            <a:normAutofit fontScale="90000"/>
          </a:bodyPr>
          <a:lstStyle/>
          <a:p>
            <a:pPr>
              <a:lnSpc>
                <a:spcPct val="150000"/>
              </a:lnSpc>
            </a:pPr>
            <a:r>
              <a:rPr lang="zh-CN" altLang="en-US" sz="4000" dirty="0" smtClean="0">
                <a:solidFill>
                  <a:schemeClr val="tx2"/>
                </a:solidFill>
                <a:latin typeface="华文楷体" panose="02010600040101010101" pitchFamily="2" charset="-122"/>
                <a:ea typeface="华文楷体" panose="02010600040101010101" pitchFamily="2" charset="-122"/>
              </a:rPr>
              <a:t>四、其他</a:t>
            </a:r>
            <a:r>
              <a:rPr lang="zh-CN" altLang="en-US" sz="4000" dirty="0" smtClean="0">
                <a:solidFill>
                  <a:schemeClr val="tx2"/>
                </a:solidFill>
                <a:latin typeface="华文楷体" panose="02010600040101010101" pitchFamily="2" charset="-122"/>
                <a:ea typeface="华文楷体" panose="02010600040101010101" pitchFamily="2" charset="-122"/>
              </a:rPr>
              <a:t>统计套利（配对交易）案例</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428736"/>
            <a:ext cx="8229600" cy="4857784"/>
          </a:xfrm>
        </p:spPr>
        <p:txBody>
          <a:bodyPr>
            <a:normAutofit/>
          </a:bodyPr>
          <a:lstStyle/>
          <a:p>
            <a:pPr>
              <a:buNone/>
            </a:pPr>
            <a:r>
              <a:rPr lang="zh-CN" altLang="en-US" sz="2800" b="1" dirty="0" smtClean="0">
                <a:latin typeface="华文楷体" panose="02010600040101010101" pitchFamily="2" charset="-122"/>
                <a:ea typeface="华文楷体" panose="02010600040101010101" pitchFamily="2" charset="-122"/>
              </a:rPr>
              <a:t>一、金融</a:t>
            </a:r>
            <a:r>
              <a:rPr lang="zh-CN" altLang="en-US" sz="2800" b="1" dirty="0" smtClean="0">
                <a:latin typeface="华文楷体" panose="02010600040101010101" pitchFamily="2" charset="-122"/>
                <a:ea typeface="华文楷体" panose="02010600040101010101" pitchFamily="2" charset="-122"/>
              </a:rPr>
              <a:t>理论中的套利</a:t>
            </a:r>
            <a:endParaRPr lang="en-US" altLang="zh-CN" sz="2800" b="1" dirty="0">
              <a:latin typeface="华文楷体" panose="02010600040101010101" pitchFamily="2" charset="-122"/>
              <a:ea typeface="华文楷体" panose="02010600040101010101" pitchFamily="2" charset="-122"/>
            </a:endParaRPr>
          </a:p>
          <a:p>
            <a:pPr>
              <a:buFont typeface="Wingdings" panose="05000000000000000000" charset="0"/>
              <a:buChar char="u"/>
            </a:pPr>
            <a:r>
              <a:rPr lang="zh-CN" altLang="en-US" sz="2800" dirty="0" smtClean="0">
                <a:latin typeface="华文楷体" panose="02010600040101010101" pitchFamily="2" charset="-122"/>
                <a:ea typeface="华文楷体" panose="02010600040101010101" pitchFamily="2" charset="-122"/>
                <a:sym typeface="+mn-ea"/>
              </a:rPr>
              <a:t>一价定律</a:t>
            </a:r>
            <a:r>
              <a:rPr lang="zh-CN" altLang="en-US" sz="2400" dirty="0" smtClean="0">
                <a:latin typeface="华文楷体" panose="02010600040101010101" pitchFamily="2" charset="-122"/>
                <a:ea typeface="华文楷体" panose="02010600040101010101" pitchFamily="2" charset="-122"/>
                <a:sym typeface="+mn-ea"/>
              </a:rPr>
              <a:t>：</a:t>
            </a:r>
            <a:r>
              <a:rPr altLang="zh-CN" sz="2400" dirty="0">
                <a:latin typeface="华文楷体" panose="02010600040101010101" pitchFamily="2" charset="-122"/>
                <a:ea typeface="华文楷体" panose="02010600040101010101" pitchFamily="2" charset="-122"/>
                <a:sym typeface="+mn-ea"/>
              </a:rPr>
              <a:t>两种未来现金流分布相同的资产，当前的价格应该是相同的</a:t>
            </a:r>
            <a:endParaRPr altLang="zh-CN" sz="2400" dirty="0">
              <a:latin typeface="华文楷体" panose="02010600040101010101" pitchFamily="2" charset="-122"/>
              <a:ea typeface="华文楷体" panose="02010600040101010101" pitchFamily="2" charset="-122"/>
            </a:endParaRPr>
          </a:p>
          <a:p>
            <a:pPr>
              <a:buFont typeface="Wingdings" panose="05000000000000000000" charset="0"/>
              <a:buChar char="u"/>
            </a:pPr>
            <a:r>
              <a:rPr altLang="zh-CN" sz="2800" dirty="0">
                <a:latin typeface="华文楷体" panose="02010600040101010101" pitchFamily="2" charset="-122"/>
                <a:ea typeface="华文楷体" panose="02010600040101010101" pitchFamily="2" charset="-122"/>
              </a:rPr>
              <a:t>套利</a:t>
            </a:r>
            <a:r>
              <a:rPr lang="zh-CN" sz="2400" dirty="0">
                <a:latin typeface="华文楷体" panose="02010600040101010101" pitchFamily="2" charset="-122"/>
                <a:ea typeface="华文楷体" panose="02010600040101010101" pitchFamily="2" charset="-122"/>
              </a:rPr>
              <a:t>：</a:t>
            </a:r>
            <a:r>
              <a:rPr altLang="zh-CN" sz="2400" dirty="0">
                <a:latin typeface="华文楷体" panose="02010600040101010101" pitchFamily="2" charset="-122"/>
                <a:ea typeface="华文楷体" panose="02010600040101010101" pitchFamily="2" charset="-122"/>
              </a:rPr>
              <a:t>利用若干市场的价差来获取利润的行为</a:t>
            </a:r>
            <a:r>
              <a:rPr lang="zh-CN" sz="2400" dirty="0">
                <a:latin typeface="华文楷体" panose="02010600040101010101" pitchFamily="2" charset="-122"/>
                <a:ea typeface="华文楷体" panose="02010600040101010101" pitchFamily="2" charset="-122"/>
              </a:rPr>
              <a:t>，包括一组相互对应、买卖方向相反的交易</a:t>
            </a:r>
          </a:p>
          <a:p>
            <a:pPr lvl="1">
              <a:buFont typeface="Wingdings" panose="05000000000000000000" charset="0"/>
              <a:buChar char="Ø"/>
            </a:pPr>
            <a:r>
              <a:rPr lang="zh-CN" sz="2400" dirty="0">
                <a:solidFill>
                  <a:schemeClr val="tx1"/>
                </a:solidFill>
                <a:latin typeface="华文楷体" panose="02010600040101010101" pitchFamily="2" charset="-122"/>
                <a:ea typeface="华文楷体" panose="02010600040101010101" pitchFamily="2" charset="-122"/>
              </a:rPr>
              <a:t>第一类套利机会：投资者能够在期初投资为零，而期末收益大于零</a:t>
            </a:r>
          </a:p>
          <a:p>
            <a:pPr lvl="1">
              <a:buFont typeface="Wingdings" panose="05000000000000000000" charset="0"/>
              <a:buChar char="Ø"/>
            </a:pPr>
            <a:r>
              <a:rPr lang="zh-CN" sz="2400" dirty="0">
                <a:solidFill>
                  <a:schemeClr val="tx1"/>
                </a:solidFill>
                <a:latin typeface="华文楷体" panose="02010600040101010101" pitchFamily="2" charset="-122"/>
                <a:ea typeface="华文楷体" panose="02010600040101010101" pitchFamily="2" charset="-122"/>
              </a:rPr>
              <a:t>第二类套利机会：投资者能够在期初投资为负，而期末收益非负</a:t>
            </a:r>
          </a:p>
          <a:p>
            <a:pPr lvl="0">
              <a:buFont typeface="Wingdings" panose="05000000000000000000" charset="0"/>
              <a:buChar char="u"/>
            </a:pPr>
            <a:r>
              <a:rPr lang="zh-CN" sz="2800" dirty="0">
                <a:solidFill>
                  <a:schemeClr val="tx1"/>
                </a:solidFill>
                <a:latin typeface="华文楷体" panose="02010600040101010101" pitchFamily="2" charset="-122"/>
                <a:ea typeface="华文楷体" panose="02010600040101010101" pitchFamily="2" charset="-122"/>
              </a:rPr>
              <a:t>套利行为的成功会很快消除套利机会</a:t>
            </a:r>
          </a:p>
          <a:p>
            <a:pPr lvl="1">
              <a:buFont typeface="Wingdings" panose="05000000000000000000" charset="0"/>
              <a:buChar char="Ø"/>
            </a:pPr>
            <a:endParaRPr lang="zh-CN" sz="2400" dirty="0">
              <a:solidFill>
                <a:schemeClr val="tx1"/>
              </a:solidFill>
              <a:latin typeface="华文楷体" panose="02010600040101010101" pitchFamily="2" charset="-122"/>
              <a:ea typeface="华文楷体" panose="02010600040101010101" pitchFamily="2" charset="-122"/>
            </a:endParaRPr>
          </a:p>
          <a:p>
            <a:pPr>
              <a:buNone/>
            </a:pPr>
            <a:endParaRPr lang="zh-CN" sz="2400" dirty="0">
              <a:solidFill>
                <a:schemeClr val="tx1"/>
              </a:solidFill>
              <a:latin typeface="华文楷体" panose="02010600040101010101" pitchFamily="2" charset="-122"/>
              <a:ea typeface="华文楷体" panose="02010600040101010101" pitchFamily="2" charset="-122"/>
            </a:endParaRPr>
          </a:p>
        </p:txBody>
      </p:sp>
      <p:sp>
        <p:nvSpPr>
          <p:cNvPr id="4" name="标题 3"/>
          <p:cNvSpPr>
            <a:spLocks noGrp="1"/>
          </p:cNvSpPr>
          <p:nvPr>
            <p:ph type="title"/>
          </p:nvPr>
        </p:nvSpPr>
        <p:spPr/>
        <p:txBody>
          <a:bodyPr>
            <a:normAutofit/>
          </a:bodyPr>
          <a:lstStyle/>
          <a:p>
            <a:pPr>
              <a:lnSpc>
                <a:spcPct val="150000"/>
              </a:lnSpc>
            </a:pPr>
            <a:r>
              <a:rPr lang="zh-CN" altLang="en-US" sz="4000" dirty="0" smtClean="0">
                <a:solidFill>
                  <a:schemeClr val="tx2"/>
                </a:solidFill>
                <a:latin typeface="华文楷体" panose="02010600040101010101" pitchFamily="2" charset="-122"/>
                <a:ea typeface="华文楷体" panose="02010600040101010101" pitchFamily="2" charset="-122"/>
              </a:rPr>
              <a:t>第一节 套利</a:t>
            </a:r>
            <a:r>
              <a:rPr lang="zh-CN" altLang="en-US" sz="4000" dirty="0" smtClean="0">
                <a:solidFill>
                  <a:schemeClr val="tx2"/>
                </a:solidFill>
                <a:latin typeface="华文楷体" panose="02010600040101010101" pitchFamily="2" charset="-122"/>
                <a:ea typeface="华文楷体" panose="02010600040101010101" pitchFamily="2" charset="-122"/>
              </a:rPr>
              <a:t>的基本概念与分类</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428750"/>
            <a:ext cx="8229600" cy="5220335"/>
          </a:xfrm>
        </p:spPr>
        <p:txBody>
          <a:bodyPr>
            <a:normAutofit fontScale="92500" lnSpcReduction="10000"/>
          </a:bodyPr>
          <a:lstStyle/>
          <a:p>
            <a:pPr fontAlgn="auto">
              <a:lnSpc>
                <a:spcPct val="150000"/>
              </a:lnSpc>
              <a:buFont typeface="Wingdings" panose="05000000000000000000" charset="0"/>
              <a:buChar char="u"/>
            </a:pPr>
            <a:r>
              <a:rPr lang="zh-CN" altLang="en-US" sz="2800" b="1" dirty="0" smtClean="0">
                <a:solidFill>
                  <a:schemeClr val="tx1"/>
                </a:solidFill>
                <a:latin typeface="华文楷体" panose="02010600040101010101" pitchFamily="2" charset="-122"/>
                <a:ea typeface="华文楷体" panose="02010600040101010101" pitchFamily="2" charset="-122"/>
                <a:sym typeface="+mn-ea"/>
              </a:rPr>
              <a:t>招商银行和交通银行股价走势和套利操作示意图</a:t>
            </a:r>
          </a:p>
          <a:p>
            <a:pPr fontAlgn="auto">
              <a:lnSpc>
                <a:spcPct val="150000"/>
              </a:lnSpc>
              <a:buFont typeface="Wingdings" panose="05000000000000000000" charset="0"/>
              <a:buChar char="u"/>
            </a:pPr>
            <a:endParaRPr lang="zh-CN" altLang="en-US" sz="2400" dirty="0" smtClean="0">
              <a:solidFill>
                <a:schemeClr val="tx1"/>
              </a:solidFill>
              <a:latin typeface="华文楷体" panose="02010600040101010101" pitchFamily="2" charset="-122"/>
              <a:ea typeface="华文楷体" panose="02010600040101010101" pitchFamily="2" charset="-122"/>
              <a:sym typeface="+mn-ea"/>
            </a:endParaRPr>
          </a:p>
          <a:p>
            <a:pPr fontAlgn="auto">
              <a:lnSpc>
                <a:spcPct val="150000"/>
              </a:lnSpc>
              <a:buFont typeface="Wingdings" panose="05000000000000000000" charset="0"/>
              <a:buChar char="u"/>
            </a:pPr>
            <a:endParaRPr lang="zh-CN" altLang="en-US" sz="2400" dirty="0" smtClean="0">
              <a:solidFill>
                <a:schemeClr val="tx1"/>
              </a:solidFill>
              <a:latin typeface="华文楷体" panose="02010600040101010101" pitchFamily="2" charset="-122"/>
              <a:ea typeface="华文楷体" panose="02010600040101010101" pitchFamily="2" charset="-122"/>
              <a:sym typeface="+mn-ea"/>
            </a:endParaRPr>
          </a:p>
          <a:p>
            <a:pPr fontAlgn="auto">
              <a:lnSpc>
                <a:spcPct val="150000"/>
              </a:lnSpc>
              <a:buFont typeface="Wingdings" panose="05000000000000000000" charset="0"/>
              <a:buChar char="u"/>
            </a:pPr>
            <a:endParaRPr lang="zh-CN" altLang="en-US" sz="2400" dirty="0" smtClean="0">
              <a:solidFill>
                <a:schemeClr val="tx1"/>
              </a:solidFill>
              <a:latin typeface="华文楷体" panose="02010600040101010101" pitchFamily="2" charset="-122"/>
              <a:ea typeface="华文楷体" panose="02010600040101010101" pitchFamily="2" charset="-122"/>
              <a:sym typeface="+mn-ea"/>
            </a:endParaRPr>
          </a:p>
          <a:p>
            <a:pPr fontAlgn="auto">
              <a:lnSpc>
                <a:spcPct val="150000"/>
              </a:lnSpc>
              <a:buFont typeface="Wingdings" panose="05000000000000000000" charset="0"/>
              <a:buChar char="u"/>
            </a:pPr>
            <a:endParaRPr lang="zh-CN" altLang="en-US" sz="2400" dirty="0" smtClean="0">
              <a:solidFill>
                <a:schemeClr val="tx1"/>
              </a:solidFill>
              <a:latin typeface="华文楷体" panose="02010600040101010101" pitchFamily="2" charset="-122"/>
              <a:ea typeface="华文楷体" panose="02010600040101010101" pitchFamily="2" charset="-122"/>
              <a:sym typeface="+mn-ea"/>
            </a:endParaRPr>
          </a:p>
          <a:p>
            <a:pPr fontAlgn="auto">
              <a:lnSpc>
                <a:spcPct val="150000"/>
              </a:lnSpc>
              <a:buFont typeface="Wingdings" panose="05000000000000000000" charset="0"/>
              <a:buChar char="u"/>
            </a:pPr>
            <a:endParaRPr lang="zh-CN" altLang="en-US" sz="2400" dirty="0" smtClean="0">
              <a:solidFill>
                <a:schemeClr val="tx1"/>
              </a:solidFill>
              <a:latin typeface="华文楷体" panose="02010600040101010101" pitchFamily="2" charset="-122"/>
              <a:ea typeface="华文楷体" panose="02010600040101010101" pitchFamily="2" charset="-122"/>
              <a:sym typeface="+mn-ea"/>
            </a:endParaRPr>
          </a:p>
          <a:p>
            <a:pPr fontAlgn="auto">
              <a:lnSpc>
                <a:spcPct val="150000"/>
              </a:lnSpc>
              <a:buFont typeface="Wingdings" panose="05000000000000000000" charset="0"/>
              <a:buChar char="u"/>
            </a:pPr>
            <a:endParaRPr lang="zh-CN" altLang="en-US" sz="2400" dirty="0" smtClean="0">
              <a:solidFill>
                <a:schemeClr val="tx1"/>
              </a:solidFill>
              <a:latin typeface="华文楷体" panose="02010600040101010101" pitchFamily="2" charset="-122"/>
              <a:ea typeface="华文楷体" panose="02010600040101010101" pitchFamily="2" charset="-122"/>
              <a:sym typeface="+mn-ea"/>
            </a:endParaRPr>
          </a:p>
          <a:p>
            <a:pPr marL="0" indent="0" fontAlgn="auto">
              <a:lnSpc>
                <a:spcPct val="150000"/>
              </a:lnSpc>
              <a:buFont typeface="Wingdings" panose="05000000000000000000" charset="0"/>
              <a:buNone/>
            </a:pPr>
            <a:endParaRPr lang="zh-CN" altLang="en-US" sz="2400" dirty="0" smtClean="0">
              <a:solidFill>
                <a:schemeClr val="tx1"/>
              </a:solidFill>
              <a:latin typeface="华文楷体" panose="02010600040101010101" pitchFamily="2" charset="-122"/>
              <a:ea typeface="华文楷体" panose="02010600040101010101" pitchFamily="2" charset="-122"/>
              <a:sym typeface="+mn-ea"/>
            </a:endParaRPr>
          </a:p>
          <a:p>
            <a:pPr marL="0" indent="0" fontAlgn="auto">
              <a:lnSpc>
                <a:spcPct val="150000"/>
              </a:lnSpc>
              <a:buFont typeface="Wingdings" panose="05000000000000000000" charset="0"/>
              <a:buNone/>
            </a:pPr>
            <a:r>
              <a:rPr lang="zh-CN" altLang="en-US" sz="3000" dirty="0" smtClean="0">
                <a:solidFill>
                  <a:schemeClr val="tx1"/>
                </a:solidFill>
                <a:latin typeface="华文楷体" panose="02010600040101010101" pitchFamily="2" charset="-122"/>
                <a:ea typeface="华文楷体" panose="02010600040101010101" pitchFamily="2" charset="-122"/>
                <a:sym typeface="+mn-ea"/>
              </a:rPr>
              <a:t>β=0.53，α=9.65，ε为随机变量</a:t>
            </a:r>
          </a:p>
        </p:txBody>
      </p:sp>
      <p:sp>
        <p:nvSpPr>
          <p:cNvPr id="4" name="标题 3"/>
          <p:cNvSpPr>
            <a:spLocks noGrp="1"/>
          </p:cNvSpPr>
          <p:nvPr>
            <p:ph type="title"/>
          </p:nvPr>
        </p:nvSpPr>
        <p:spPr/>
        <p:txBody>
          <a:bodyPr>
            <a:normAutofit fontScale="90000"/>
          </a:bodyPr>
          <a:lstStyle/>
          <a:p>
            <a:pPr>
              <a:lnSpc>
                <a:spcPct val="150000"/>
              </a:lnSpc>
            </a:pPr>
            <a:r>
              <a:rPr lang="zh-CN" altLang="en-US" sz="4000" dirty="0" smtClean="0">
                <a:solidFill>
                  <a:schemeClr val="tx2"/>
                </a:solidFill>
                <a:latin typeface="华文楷体" panose="02010600040101010101" pitchFamily="2" charset="-122"/>
                <a:ea typeface="华文楷体" panose="02010600040101010101" pitchFamily="2" charset="-122"/>
              </a:rPr>
              <a:t>四、其他</a:t>
            </a:r>
            <a:r>
              <a:rPr lang="zh-CN" altLang="en-US" sz="4000" dirty="0" smtClean="0">
                <a:solidFill>
                  <a:schemeClr val="tx2"/>
                </a:solidFill>
                <a:latin typeface="华文楷体" panose="02010600040101010101" pitchFamily="2" charset="-122"/>
                <a:ea typeface="华文楷体" panose="02010600040101010101" pitchFamily="2" charset="-122"/>
              </a:rPr>
              <a:t>统计套利（配对交易）案例</a:t>
            </a:r>
          </a:p>
        </p:txBody>
      </p:sp>
      <p:pic>
        <p:nvPicPr>
          <p:cNvPr id="2" name="图片 628"/>
          <p:cNvPicPr>
            <a:picLocks noChangeAspect="1"/>
          </p:cNvPicPr>
          <p:nvPr>
            <p:custDataLst>
              <p:tags r:id="rId1"/>
            </p:custDataLst>
          </p:nvPr>
        </p:nvPicPr>
        <p:blipFill>
          <a:blip r:embed="rId3"/>
          <a:srcRect l="-463" t="11597" r="-1" b="7596"/>
          <a:stretch>
            <a:fillRect/>
          </a:stretch>
        </p:blipFill>
        <p:spPr>
          <a:xfrm>
            <a:off x="395605" y="2276475"/>
            <a:ext cx="8422005" cy="2704465"/>
          </a:xfrm>
          <a:prstGeom prst="rect">
            <a:avLst/>
          </a:prstGeom>
          <a:ln>
            <a:noFill/>
          </a:ln>
        </p:spPr>
      </p:pic>
      <p:pic>
        <p:nvPicPr>
          <p:cNvPr id="5" name="图片 4"/>
          <p:cNvPicPr>
            <a:picLocks noChangeAspect="1"/>
          </p:cNvPicPr>
          <p:nvPr/>
        </p:nvPicPr>
        <p:blipFill>
          <a:blip r:embed="rId4"/>
          <a:srcRect r="57651" b="-6562"/>
          <a:stretch>
            <a:fillRect/>
          </a:stretch>
        </p:blipFill>
        <p:spPr>
          <a:xfrm>
            <a:off x="539750" y="5372735"/>
            <a:ext cx="5347335" cy="518795"/>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428750"/>
            <a:ext cx="8379460" cy="5220335"/>
          </a:xfrm>
        </p:spPr>
        <p:txBody>
          <a:bodyPr>
            <a:normAutofit/>
          </a:bodyPr>
          <a:lstStyle/>
          <a:p>
            <a:pPr fontAlgn="auto">
              <a:lnSpc>
                <a:spcPct val="150000"/>
              </a:lnSpc>
              <a:buFont typeface="Wingdings" panose="05000000000000000000" charset="0"/>
              <a:buChar char="u"/>
            </a:pPr>
            <a:r>
              <a:rPr lang="zh-CN" altLang="en-US" sz="2800" b="1" dirty="0" smtClean="0">
                <a:solidFill>
                  <a:schemeClr val="tx1"/>
                </a:solidFill>
                <a:latin typeface="华文楷体" panose="02010600040101010101" pitchFamily="2" charset="-122"/>
                <a:ea typeface="华文楷体" panose="02010600040101010101" pitchFamily="2" charset="-122"/>
                <a:sym typeface="+mn-ea"/>
              </a:rPr>
              <a:t> 模拟交易获利表</a:t>
            </a:r>
          </a:p>
          <a:p>
            <a:pPr fontAlgn="auto">
              <a:lnSpc>
                <a:spcPct val="150000"/>
              </a:lnSpc>
              <a:buFont typeface="Wingdings" panose="05000000000000000000" charset="0"/>
              <a:buChar char="u"/>
            </a:pPr>
            <a:endParaRPr lang="zh-CN" altLang="en-US" sz="2400" dirty="0" smtClean="0">
              <a:solidFill>
                <a:schemeClr val="tx1"/>
              </a:solidFill>
              <a:latin typeface="华文楷体" panose="02010600040101010101" pitchFamily="2" charset="-122"/>
              <a:ea typeface="华文楷体" panose="02010600040101010101" pitchFamily="2" charset="-122"/>
              <a:sym typeface="+mn-ea"/>
            </a:endParaRPr>
          </a:p>
          <a:p>
            <a:pPr fontAlgn="auto">
              <a:lnSpc>
                <a:spcPct val="150000"/>
              </a:lnSpc>
              <a:buFont typeface="Wingdings" panose="05000000000000000000" charset="0"/>
              <a:buChar char="u"/>
            </a:pPr>
            <a:endParaRPr lang="zh-CN" altLang="en-US" sz="2400" dirty="0" smtClean="0">
              <a:solidFill>
                <a:schemeClr val="tx1"/>
              </a:solidFill>
              <a:latin typeface="华文楷体" panose="02010600040101010101" pitchFamily="2" charset="-122"/>
              <a:ea typeface="华文楷体" panose="02010600040101010101" pitchFamily="2" charset="-122"/>
              <a:sym typeface="+mn-ea"/>
            </a:endParaRPr>
          </a:p>
          <a:p>
            <a:pPr marL="0" indent="0" fontAlgn="auto">
              <a:lnSpc>
                <a:spcPct val="150000"/>
              </a:lnSpc>
              <a:buFont typeface="Wingdings" panose="05000000000000000000" charset="0"/>
              <a:buNone/>
            </a:pPr>
            <a:r>
              <a:rPr lang="zh-CN" altLang="en-US" sz="2400" dirty="0" smtClean="0">
                <a:solidFill>
                  <a:schemeClr val="tx1"/>
                </a:solidFill>
                <a:latin typeface="华文楷体" panose="02010600040101010101" pitchFamily="2" charset="-122"/>
                <a:ea typeface="华文楷体" panose="02010600040101010101" pitchFamily="2" charset="-122"/>
                <a:sym typeface="+mn-ea"/>
              </a:rPr>
              <a:t>在2010年11月3日，残差项大于两倍标准差时开仓1个单位。</a:t>
            </a:r>
          </a:p>
          <a:p>
            <a:pPr marL="0" indent="0" fontAlgn="auto">
              <a:lnSpc>
                <a:spcPct val="150000"/>
              </a:lnSpc>
              <a:buFont typeface="Wingdings" panose="05000000000000000000" charset="0"/>
              <a:buNone/>
            </a:pPr>
            <a:r>
              <a:rPr lang="zh-CN" altLang="en-US" sz="2400" dirty="0" smtClean="0">
                <a:solidFill>
                  <a:schemeClr val="tx1"/>
                </a:solidFill>
                <a:latin typeface="华文楷体" panose="02010600040101010101" pitchFamily="2" charset="-122"/>
                <a:ea typeface="华文楷体" panose="02010600040101010101" pitchFamily="2" charset="-122"/>
                <a:sym typeface="+mn-ea"/>
              </a:rPr>
              <a:t>在2011年1月20日，残差回归到均值以下时平仓，获利为2.29-（-0.03）=2.32，其中来自于做空招商银行的部分为15.26-12.52=2.74，来自于做多交通银行的部分为0.53*（5.43-6.21）=-0.42（亏损）</a:t>
            </a:r>
          </a:p>
        </p:txBody>
      </p:sp>
      <p:sp>
        <p:nvSpPr>
          <p:cNvPr id="4" name="标题 3"/>
          <p:cNvSpPr>
            <a:spLocks noGrp="1"/>
          </p:cNvSpPr>
          <p:nvPr>
            <p:ph type="title"/>
          </p:nvPr>
        </p:nvSpPr>
        <p:spPr/>
        <p:txBody>
          <a:bodyPr>
            <a:normAutofit fontScale="90000"/>
          </a:bodyPr>
          <a:lstStyle/>
          <a:p>
            <a:pPr>
              <a:lnSpc>
                <a:spcPct val="150000"/>
              </a:lnSpc>
            </a:pPr>
            <a:r>
              <a:rPr lang="zh-CN" altLang="en-US" sz="4000" dirty="0" smtClean="0">
                <a:solidFill>
                  <a:schemeClr val="tx2"/>
                </a:solidFill>
                <a:latin typeface="华文楷体" panose="02010600040101010101" pitchFamily="2" charset="-122"/>
                <a:ea typeface="华文楷体" panose="02010600040101010101" pitchFamily="2" charset="-122"/>
              </a:rPr>
              <a:t>四、其他</a:t>
            </a:r>
            <a:r>
              <a:rPr lang="zh-CN" altLang="en-US" sz="4000" dirty="0" smtClean="0">
                <a:solidFill>
                  <a:schemeClr val="tx2"/>
                </a:solidFill>
                <a:latin typeface="华文楷体" panose="02010600040101010101" pitchFamily="2" charset="-122"/>
                <a:ea typeface="华文楷体" panose="02010600040101010101" pitchFamily="2" charset="-122"/>
              </a:rPr>
              <a:t>统计套利（配对交易）案例</a:t>
            </a:r>
          </a:p>
        </p:txBody>
      </p:sp>
      <p:pic>
        <p:nvPicPr>
          <p:cNvPr id="6" name="图片 5"/>
          <p:cNvPicPr>
            <a:picLocks noChangeAspect="1"/>
          </p:cNvPicPr>
          <p:nvPr/>
        </p:nvPicPr>
        <p:blipFill>
          <a:blip r:embed="rId2"/>
          <a:srcRect l="6387" t="-2791" r="20162" b="14884"/>
          <a:stretch>
            <a:fillRect/>
          </a:stretch>
        </p:blipFill>
        <p:spPr>
          <a:xfrm>
            <a:off x="-108585" y="2132965"/>
            <a:ext cx="9203690" cy="1438275"/>
          </a:xfrm>
          <a:prstGeom prst="rect">
            <a:avLst/>
          </a:prstGeo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428750"/>
            <a:ext cx="8379460" cy="5220335"/>
          </a:xfrm>
        </p:spPr>
        <p:txBody>
          <a:bodyPr>
            <a:normAutofit/>
          </a:bodyPr>
          <a:lstStyle/>
          <a:p>
            <a:pPr fontAlgn="auto">
              <a:lnSpc>
                <a:spcPct val="150000"/>
              </a:lnSpc>
              <a:buFont typeface="Wingdings" panose="05000000000000000000" charset="0"/>
              <a:buChar char="u"/>
            </a:pPr>
            <a:r>
              <a:rPr lang="zh-CN" altLang="en-US" sz="2800" b="1" dirty="0" smtClean="0">
                <a:solidFill>
                  <a:schemeClr val="tx1"/>
                </a:solidFill>
                <a:latin typeface="华文楷体" panose="02010600040101010101" pitchFamily="2" charset="-122"/>
                <a:ea typeface="华文楷体" panose="02010600040101010101" pitchFamily="2" charset="-122"/>
                <a:sym typeface="+mn-ea"/>
              </a:rPr>
              <a:t> 协整</a:t>
            </a:r>
          </a:p>
          <a:p>
            <a:pPr marL="0" indent="0" fontAlgn="auto">
              <a:lnSpc>
                <a:spcPct val="150000"/>
              </a:lnSpc>
              <a:buFont typeface="Wingdings" panose="05000000000000000000" charset="0"/>
              <a:buNone/>
            </a:pPr>
            <a:r>
              <a:rPr lang="zh-CN" altLang="en-US" sz="2400" dirty="0" smtClean="0">
                <a:solidFill>
                  <a:schemeClr val="tx1"/>
                </a:solidFill>
                <a:latin typeface="华文楷体" panose="02010600040101010101" pitchFamily="2" charset="-122"/>
                <a:ea typeface="华文楷体" panose="02010600040101010101" pitchFamily="2" charset="-122"/>
                <a:sym typeface="+mn-ea"/>
              </a:rPr>
              <a:t>虽然两个时间序列本身是非平稳的，两个时间序列构成的线性方程残差项是平稳的，长期来看它们存在均衡关系，任何对均衡位的偏离都会促使残差向均值回归。</a:t>
            </a:r>
          </a:p>
          <a:p>
            <a:pPr fontAlgn="auto">
              <a:lnSpc>
                <a:spcPct val="150000"/>
              </a:lnSpc>
              <a:buFont typeface="Wingdings" panose="05000000000000000000" charset="0"/>
              <a:buChar char="u"/>
            </a:pPr>
            <a:r>
              <a:rPr lang="zh-CN" altLang="en-US" sz="2800" b="1" dirty="0" smtClean="0">
                <a:solidFill>
                  <a:schemeClr val="tx1"/>
                </a:solidFill>
                <a:latin typeface="华文楷体" panose="02010600040101010101" pitchFamily="2" charset="-122"/>
                <a:ea typeface="华文楷体" panose="02010600040101010101" pitchFamily="2" charset="-122"/>
                <a:sym typeface="+mn-ea"/>
              </a:rPr>
              <a:t>协整关系检验</a:t>
            </a:r>
          </a:p>
          <a:p>
            <a:pPr marL="800100" lvl="1" indent="-342900" fontAlgn="auto">
              <a:lnSpc>
                <a:spcPct val="150000"/>
              </a:lnSpc>
              <a:buFont typeface="Wingdings" panose="05000000000000000000" charset="0"/>
              <a:buChar char="u"/>
            </a:pPr>
            <a:r>
              <a:rPr lang="zh-CN" altLang="en-US" sz="2400" dirty="0" smtClean="0">
                <a:solidFill>
                  <a:schemeClr val="tx1"/>
                </a:solidFill>
                <a:latin typeface="华文楷体" panose="02010600040101010101" pitchFamily="2" charset="-122"/>
                <a:ea typeface="华文楷体" panose="02010600040101010101" pitchFamily="2" charset="-122"/>
                <a:sym typeface="+mn-ea"/>
              </a:rPr>
              <a:t>确定配对间的线性关系</a:t>
            </a:r>
          </a:p>
          <a:p>
            <a:pPr marL="800100" lvl="1" indent="-342900" fontAlgn="auto">
              <a:lnSpc>
                <a:spcPct val="150000"/>
              </a:lnSpc>
              <a:buFont typeface="Wingdings" panose="05000000000000000000" charset="0"/>
              <a:buChar char="u"/>
            </a:pPr>
            <a:r>
              <a:rPr lang="zh-CN" altLang="en-US" sz="2400" dirty="0" smtClean="0">
                <a:solidFill>
                  <a:schemeClr val="tx1"/>
                </a:solidFill>
                <a:latin typeface="华文楷体" panose="02010600040101010101" pitchFamily="2" charset="-122"/>
                <a:ea typeface="华文楷体" panose="02010600040101010101" pitchFamily="2" charset="-122"/>
                <a:sym typeface="+mn-ea"/>
              </a:rPr>
              <a:t>残差平稳性检验</a:t>
            </a:r>
          </a:p>
        </p:txBody>
      </p:sp>
      <p:sp>
        <p:nvSpPr>
          <p:cNvPr id="4" name="标题 3"/>
          <p:cNvSpPr>
            <a:spLocks noGrp="1"/>
          </p:cNvSpPr>
          <p:nvPr>
            <p:ph type="title"/>
          </p:nvPr>
        </p:nvSpPr>
        <p:spPr/>
        <p:txBody>
          <a:bodyPr>
            <a:normAutofit fontScale="90000"/>
          </a:bodyPr>
          <a:lstStyle/>
          <a:p>
            <a:pPr>
              <a:lnSpc>
                <a:spcPct val="150000"/>
              </a:lnSpc>
            </a:pPr>
            <a:r>
              <a:rPr lang="zh-CN" altLang="en-US" sz="4000" dirty="0" smtClean="0">
                <a:solidFill>
                  <a:schemeClr val="tx2"/>
                </a:solidFill>
                <a:latin typeface="华文楷体" panose="02010600040101010101" pitchFamily="2" charset="-122"/>
                <a:ea typeface="华文楷体" panose="02010600040101010101" pitchFamily="2" charset="-122"/>
              </a:rPr>
              <a:t>四、其他</a:t>
            </a:r>
            <a:r>
              <a:rPr lang="zh-CN" altLang="en-US" sz="4000" dirty="0" smtClean="0">
                <a:solidFill>
                  <a:schemeClr val="tx2"/>
                </a:solidFill>
                <a:latin typeface="华文楷体" panose="02010600040101010101" pitchFamily="2" charset="-122"/>
                <a:ea typeface="华文楷体" panose="02010600040101010101" pitchFamily="2" charset="-122"/>
              </a:rPr>
              <a:t>统计套利（配对交易）案例</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428750"/>
            <a:ext cx="8686800" cy="5220335"/>
          </a:xfrm>
        </p:spPr>
        <p:txBody>
          <a:bodyPr>
            <a:normAutofit/>
          </a:bodyPr>
          <a:lstStyle/>
          <a:p>
            <a:pPr fontAlgn="auto">
              <a:lnSpc>
                <a:spcPct val="150000"/>
              </a:lnSpc>
              <a:buNone/>
            </a:pPr>
            <a:r>
              <a:rPr lang="zh-CN" altLang="en-US" sz="2800" b="1" dirty="0" smtClean="0">
                <a:latin typeface="华文楷体" panose="02010600040101010101" pitchFamily="2" charset="-122"/>
                <a:ea typeface="华文楷体" panose="02010600040101010101" pitchFamily="2" charset="-122"/>
              </a:rPr>
              <a:t>（一</a:t>
            </a:r>
            <a:r>
              <a:rPr lang="zh-CN" altLang="en-US" sz="2800" b="1" dirty="0" smtClean="0">
                <a:latin typeface="华文楷体" panose="02010600040101010101" pitchFamily="2" charset="-122"/>
                <a:ea typeface="华文楷体" panose="02010600040101010101" pitchFamily="2" charset="-122"/>
              </a:rPr>
              <a:t>）</a:t>
            </a:r>
            <a:r>
              <a:rPr lang="en-US" altLang="zh-CN" sz="2800" b="1" dirty="0" smtClean="0">
                <a:latin typeface="华文楷体" panose="02010600040101010101" pitchFamily="2" charset="-122"/>
                <a:ea typeface="华文楷体" panose="02010600040101010101" pitchFamily="2" charset="-122"/>
              </a:rPr>
              <a:t>ETF</a:t>
            </a:r>
            <a:r>
              <a:rPr lang="zh-CN" altLang="en-US" sz="2800" b="1" dirty="0" smtClean="0">
                <a:latin typeface="华文楷体" panose="02010600040101010101" pitchFamily="2" charset="-122"/>
                <a:ea typeface="华文楷体" panose="02010600040101010101" pitchFamily="2" charset="-122"/>
              </a:rPr>
              <a:t>的交易规则</a:t>
            </a:r>
            <a:endParaRPr lang="en-US" altLang="zh-CN" sz="2800" b="1" dirty="0">
              <a:latin typeface="华文楷体" panose="02010600040101010101" pitchFamily="2" charset="-122"/>
              <a:ea typeface="华文楷体" panose="02010600040101010101" pitchFamily="2" charset="-122"/>
            </a:endParaRPr>
          </a:p>
          <a:p>
            <a:pPr fontAlgn="auto">
              <a:lnSpc>
                <a:spcPct val="150000"/>
              </a:lnSpc>
              <a:spcBef>
                <a:spcPts val="0"/>
              </a:spcBef>
              <a:buFont typeface="Wingdings" panose="05000000000000000000" charset="0"/>
              <a:buChar char="u"/>
            </a:pPr>
            <a:r>
              <a:rPr lang="zh-CN" altLang="en-US" sz="2800" dirty="0" smtClean="0">
                <a:solidFill>
                  <a:schemeClr val="tx1"/>
                </a:solidFill>
                <a:latin typeface="华文楷体" panose="02010600040101010101" pitchFamily="2" charset="-122"/>
                <a:ea typeface="华文楷体" panose="02010600040101010101" pitchFamily="2" charset="-122"/>
                <a:sym typeface="+mn-ea"/>
              </a:rPr>
              <a:t>ETF市场价格与基金单位净值之间存在差价时进行套利交易</a:t>
            </a:r>
          </a:p>
        </p:txBody>
      </p:sp>
      <p:sp>
        <p:nvSpPr>
          <p:cNvPr id="4" name="标题 3"/>
          <p:cNvSpPr>
            <a:spLocks noGrp="1"/>
          </p:cNvSpPr>
          <p:nvPr>
            <p:ph type="title"/>
          </p:nvPr>
        </p:nvSpPr>
        <p:spPr/>
        <p:txBody>
          <a:bodyPr>
            <a:normAutofit/>
          </a:bodyPr>
          <a:lstStyle/>
          <a:p>
            <a:pPr>
              <a:lnSpc>
                <a:spcPct val="150000"/>
              </a:lnSpc>
            </a:pPr>
            <a:r>
              <a:rPr lang="zh-CN" altLang="en-US" sz="4000" dirty="0" smtClean="0">
                <a:solidFill>
                  <a:schemeClr val="tx2"/>
                </a:solidFill>
                <a:latin typeface="华文楷体" panose="02010600040101010101" pitchFamily="2" charset="-122"/>
                <a:ea typeface="华文楷体" panose="02010600040101010101" pitchFamily="2" charset="-122"/>
              </a:rPr>
              <a:t>五、</a:t>
            </a:r>
            <a:r>
              <a:rPr lang="en-US" altLang="zh-CN" sz="4000" dirty="0" smtClean="0">
                <a:solidFill>
                  <a:schemeClr val="tx2"/>
                </a:solidFill>
                <a:latin typeface="华文楷体" panose="02010600040101010101" pitchFamily="2" charset="-122"/>
                <a:ea typeface="华文楷体" panose="02010600040101010101" pitchFamily="2" charset="-122"/>
              </a:rPr>
              <a:t>ETF</a:t>
            </a:r>
            <a:r>
              <a:rPr lang="zh-CN" altLang="en-US" sz="4000" dirty="0" smtClean="0">
                <a:solidFill>
                  <a:schemeClr val="tx2"/>
                </a:solidFill>
                <a:latin typeface="华文楷体" panose="02010600040101010101" pitchFamily="2" charset="-122"/>
                <a:ea typeface="华文楷体" panose="02010600040101010101" pitchFamily="2" charset="-122"/>
              </a:rPr>
              <a:t>套利案例</a:t>
            </a:r>
          </a:p>
        </p:txBody>
      </p:sp>
      <p:pic>
        <p:nvPicPr>
          <p:cNvPr id="630" name="图片 630"/>
          <p:cNvPicPr>
            <a:picLocks noChangeAspect="1" noChangeArrowheads="1"/>
          </p:cNvPicPr>
          <p:nvPr>
            <p:custDataLst>
              <p:tags r:id="rId1"/>
            </p:custDataLst>
          </p:nvPr>
        </p:nvPicPr>
        <p:blipFill>
          <a:blip r:embed="rId4">
            <a:extLst>
              <a:ext uri="{28A0092B-C50C-407E-A947-70E740481C1C}">
                <a14:useLocalDpi xmlns:a14="http://schemas.microsoft.com/office/drawing/2010/main" val="0"/>
              </a:ext>
            </a:extLst>
          </a:blip>
          <a:srcRect/>
          <a:stretch>
            <a:fillRect/>
          </a:stretch>
        </p:blipFill>
        <p:spPr>
          <a:xfrm>
            <a:off x="2072005" y="3068960"/>
            <a:ext cx="5260975" cy="1354455"/>
          </a:xfrm>
          <a:prstGeom prst="rect">
            <a:avLst/>
          </a:prstGeom>
          <a:noFill/>
        </p:spPr>
      </p:pic>
      <p:pic>
        <p:nvPicPr>
          <p:cNvPr id="6158" name="图片 14" descr="ETF_ZJYJ.jpg"/>
          <p:cNvPicPr>
            <a:picLocks noChangeAspect="1"/>
          </p:cNvPicPr>
          <p:nvPr>
            <p:custDataLst>
              <p:tags r:id="rId2"/>
            </p:custDataLst>
          </p:nvPr>
        </p:nvPicPr>
        <p:blipFill>
          <a:blip r:embed="rId5">
            <a:extLst>
              <a:ext uri="{28A0092B-C50C-407E-A947-70E740481C1C}">
                <a14:useLocalDpi xmlns:a14="http://schemas.microsoft.com/office/drawing/2010/main" val="0"/>
              </a:ext>
            </a:extLst>
          </a:blip>
          <a:srcRect/>
          <a:stretch>
            <a:fillRect/>
          </a:stretch>
        </p:blipFill>
        <p:spPr>
          <a:xfrm>
            <a:off x="2051685" y="4509135"/>
            <a:ext cx="5281295" cy="1527810"/>
          </a:xfrm>
          <a:prstGeom prst="rect">
            <a:avLst/>
          </a:prstGeom>
          <a:noFill/>
          <a:ln>
            <a:noFill/>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79512" y="1196752"/>
            <a:ext cx="8784976" cy="5452333"/>
          </a:xfrm>
        </p:spPr>
        <p:txBody>
          <a:bodyPr>
            <a:noAutofit/>
          </a:bodyPr>
          <a:lstStyle/>
          <a:p>
            <a:pPr fontAlgn="auto">
              <a:lnSpc>
                <a:spcPct val="150000"/>
              </a:lnSpc>
              <a:spcBef>
                <a:spcPts val="0"/>
              </a:spcBef>
              <a:buFont typeface="Wingdings" panose="05000000000000000000" charset="0"/>
              <a:buChar char="u"/>
            </a:pPr>
            <a:r>
              <a:rPr lang="zh-CN" altLang="en-US" sz="2800" dirty="0" smtClean="0">
                <a:solidFill>
                  <a:schemeClr val="tx1"/>
                </a:solidFill>
                <a:latin typeface="华文楷体" panose="02010600040101010101" pitchFamily="2" charset="-122"/>
                <a:ea typeface="华文楷体" panose="02010600040101010101" pitchFamily="2" charset="-122"/>
                <a:sym typeface="+mn-ea"/>
              </a:rPr>
              <a:t>二级市场</a:t>
            </a:r>
            <a:r>
              <a:rPr lang="zh-CN" altLang="en-US" sz="2800" dirty="0" smtClean="0">
                <a:solidFill>
                  <a:schemeClr val="tx1"/>
                </a:solidFill>
                <a:latin typeface="华文楷体" panose="02010600040101010101" pitchFamily="2" charset="-122"/>
                <a:ea typeface="华文楷体" panose="02010600040101010101" pitchFamily="2" charset="-122"/>
                <a:sym typeface="+mn-ea"/>
              </a:rPr>
              <a:t>上依据的是ETF的市场价格，一级市场上依据的是净值（NAV）</a:t>
            </a:r>
          </a:p>
          <a:p>
            <a:pPr lvl="1" fontAlgn="auto">
              <a:lnSpc>
                <a:spcPct val="150000"/>
              </a:lnSpc>
              <a:spcBef>
                <a:spcPts val="0"/>
              </a:spcBef>
              <a:buFont typeface="Wingdings" panose="05000000000000000000" charset="0"/>
              <a:buChar char="Ø"/>
            </a:pPr>
            <a:r>
              <a:rPr lang="zh-CN" altLang="en-US" dirty="0" smtClean="0">
                <a:solidFill>
                  <a:schemeClr val="tx1"/>
                </a:solidFill>
                <a:latin typeface="华文楷体" panose="02010600040101010101" pitchFamily="2" charset="-122"/>
                <a:ea typeface="华文楷体" panose="02010600040101010101" pitchFamily="2" charset="-122"/>
                <a:sym typeface="+mn-ea"/>
              </a:rPr>
              <a:t>基金份额参考净值（IOPV）＝（申购赎回清单中必须用现金替代的替代金额＋申购赎回清单中可以用现金替代成份证券的数量与最新成交价相乘之和+申购赎回清单中禁止用现金替代成份证券的数量与最新成交价相乘之和＋申购赎回清单中的预估现金部分）/最小申购赎回单位对应的基金份额</a:t>
            </a:r>
          </a:p>
        </p:txBody>
      </p:sp>
      <p:sp>
        <p:nvSpPr>
          <p:cNvPr id="4" name="标题 3"/>
          <p:cNvSpPr>
            <a:spLocks noGrp="1"/>
          </p:cNvSpPr>
          <p:nvPr>
            <p:ph type="title"/>
          </p:nvPr>
        </p:nvSpPr>
        <p:spPr>
          <a:xfrm>
            <a:off x="467544" y="260648"/>
            <a:ext cx="8229600" cy="864096"/>
          </a:xfrm>
        </p:spPr>
        <p:txBody>
          <a:bodyPr>
            <a:noAutofit/>
          </a:bodyPr>
          <a:lstStyle/>
          <a:p>
            <a:pPr>
              <a:lnSpc>
                <a:spcPct val="150000"/>
              </a:lnSpc>
            </a:pPr>
            <a:r>
              <a:rPr lang="zh-CN" altLang="en-US" sz="3600" b="1" dirty="0">
                <a:latin typeface="华文楷体" panose="02010600040101010101" pitchFamily="2" charset="-122"/>
                <a:ea typeface="华文楷体" panose="02010600040101010101" pitchFamily="2" charset="-122"/>
              </a:rPr>
              <a:t>（一）</a:t>
            </a:r>
            <a:r>
              <a:rPr lang="en-US" altLang="zh-CN" sz="3600" b="1" dirty="0">
                <a:latin typeface="华文楷体" panose="02010600040101010101" pitchFamily="2" charset="-122"/>
                <a:ea typeface="华文楷体" panose="02010600040101010101" pitchFamily="2" charset="-122"/>
              </a:rPr>
              <a:t>ETF</a:t>
            </a:r>
            <a:r>
              <a:rPr lang="zh-CN" altLang="en-US" sz="3600" b="1" dirty="0">
                <a:latin typeface="华文楷体" panose="02010600040101010101" pitchFamily="2" charset="-122"/>
                <a:ea typeface="华文楷体" panose="02010600040101010101" pitchFamily="2" charset="-122"/>
              </a:rPr>
              <a:t>的交易</a:t>
            </a:r>
            <a:r>
              <a:rPr lang="zh-CN" altLang="en-US" sz="3600" b="1" dirty="0" smtClean="0">
                <a:latin typeface="华文楷体" panose="02010600040101010101" pitchFamily="2" charset="-122"/>
                <a:ea typeface="华文楷体" panose="02010600040101010101" pitchFamily="2" charset="-122"/>
              </a:rPr>
              <a:t>规则</a:t>
            </a:r>
            <a:endParaRPr lang="zh-CN" altLang="en-US" sz="3600" dirty="0" smtClean="0">
              <a:solidFill>
                <a:schemeClr val="tx2"/>
              </a:solidFill>
              <a:latin typeface="华文楷体" panose="02010600040101010101" pitchFamily="2" charset="-122"/>
              <a:ea typeface="华文楷体" panose="02010600040101010101" pitchFamily="2" charset="-122"/>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428751"/>
            <a:ext cx="8229600" cy="4952578"/>
          </a:xfrm>
        </p:spPr>
        <p:txBody>
          <a:bodyPr>
            <a:normAutofit/>
          </a:bodyPr>
          <a:lstStyle/>
          <a:p>
            <a:pPr fontAlgn="auto">
              <a:lnSpc>
                <a:spcPct val="150000"/>
              </a:lnSpc>
              <a:buNone/>
            </a:pPr>
            <a:r>
              <a:rPr lang="en-US" altLang="zh-CN" sz="2800" dirty="0" err="1" smtClean="0">
                <a:latin typeface="华文楷体" panose="02010600040101010101" pitchFamily="2" charset="-122"/>
                <a:ea typeface="华文楷体" panose="02010600040101010101" pitchFamily="2" charset="-122"/>
              </a:rPr>
              <a:t>瞬间利用</a:t>
            </a:r>
            <a:r>
              <a:rPr lang="en-US" altLang="zh-CN" sz="2800" dirty="0" err="1">
                <a:latin typeface="华文楷体" panose="02010600040101010101" pitchFamily="2" charset="-122"/>
                <a:ea typeface="华文楷体" panose="02010600040101010101" pitchFamily="2" charset="-122"/>
              </a:rPr>
              <a:t>ETF价格与净值之间的差价进行套利</a:t>
            </a:r>
            <a:endParaRPr lang="en-US" altLang="zh-CN" sz="2800" dirty="0">
              <a:latin typeface="华文楷体" panose="02010600040101010101" pitchFamily="2" charset="-122"/>
              <a:ea typeface="华文楷体" panose="02010600040101010101" pitchFamily="2" charset="-122"/>
            </a:endParaRPr>
          </a:p>
          <a:p>
            <a:pPr fontAlgn="auto">
              <a:lnSpc>
                <a:spcPct val="150000"/>
              </a:lnSpc>
              <a:buFont typeface="Wingdings" panose="05000000000000000000" charset="0"/>
              <a:buChar char="u"/>
            </a:pPr>
            <a:r>
              <a:rPr lang="zh-CN" altLang="en-US" sz="2800" dirty="0" smtClean="0">
                <a:solidFill>
                  <a:schemeClr val="tx1"/>
                </a:solidFill>
                <a:latin typeface="华文楷体" panose="02010600040101010101" pitchFamily="2" charset="-122"/>
                <a:ea typeface="华文楷体" panose="02010600040101010101" pitchFamily="2" charset="-122"/>
                <a:sym typeface="+mn-ea"/>
              </a:rPr>
              <a:t>基本模式</a:t>
            </a:r>
          </a:p>
          <a:p>
            <a:pPr lvl="1" fontAlgn="auto">
              <a:lnSpc>
                <a:spcPct val="150000"/>
              </a:lnSpc>
              <a:spcBef>
                <a:spcPts val="0"/>
              </a:spcBef>
              <a:buFont typeface="Wingdings" panose="05000000000000000000" charset="0"/>
              <a:buChar char="Ø"/>
            </a:pPr>
            <a:r>
              <a:rPr lang="zh-CN" altLang="en-US" sz="2400" dirty="0" smtClean="0">
                <a:solidFill>
                  <a:schemeClr val="tx1"/>
                </a:solidFill>
                <a:latin typeface="华文楷体" panose="02010600040101010101" pitchFamily="2" charset="-122"/>
                <a:ea typeface="华文楷体" panose="02010600040101010101" pitchFamily="2" charset="-122"/>
                <a:sym typeface="+mn-ea"/>
              </a:rPr>
              <a:t>折价套利：当T日时ETF市价低于净值（折价）时</a:t>
            </a:r>
          </a:p>
        </p:txBody>
      </p:sp>
      <p:sp>
        <p:nvSpPr>
          <p:cNvPr id="4" name="标题 3"/>
          <p:cNvSpPr>
            <a:spLocks noGrp="1"/>
          </p:cNvSpPr>
          <p:nvPr>
            <p:ph type="title"/>
          </p:nvPr>
        </p:nvSpPr>
        <p:spPr/>
        <p:txBody>
          <a:bodyPr>
            <a:normAutofit/>
          </a:bodyPr>
          <a:lstStyle/>
          <a:p>
            <a:pPr>
              <a:lnSpc>
                <a:spcPct val="150000"/>
              </a:lnSpc>
            </a:pPr>
            <a:r>
              <a:rPr lang="zh-CN" altLang="en-US" sz="3600" b="1" dirty="0">
                <a:latin typeface="华文楷体" panose="02010600040101010101" pitchFamily="2" charset="-122"/>
                <a:ea typeface="华文楷体" panose="02010600040101010101" pitchFamily="2" charset="-122"/>
              </a:rPr>
              <a:t>（二）</a:t>
            </a:r>
            <a:r>
              <a:rPr lang="en-US" altLang="zh-CN" sz="3600" b="1" dirty="0">
                <a:latin typeface="华文楷体" panose="02010600040101010101" pitchFamily="2" charset="-122"/>
                <a:ea typeface="华文楷体" panose="02010600040101010101" pitchFamily="2" charset="-122"/>
              </a:rPr>
              <a:t>ETF</a:t>
            </a:r>
            <a:r>
              <a:rPr lang="zh-CN" altLang="en-US" sz="3600" b="1" dirty="0">
                <a:latin typeface="华文楷体" panose="02010600040101010101" pitchFamily="2" charset="-122"/>
                <a:ea typeface="华文楷体" panose="02010600040101010101" pitchFamily="2" charset="-122"/>
              </a:rPr>
              <a:t>瞬时</a:t>
            </a:r>
            <a:r>
              <a:rPr lang="zh-CN" altLang="en-US" sz="3600" b="1" dirty="0" smtClean="0">
                <a:latin typeface="华文楷体" panose="02010600040101010101" pitchFamily="2" charset="-122"/>
                <a:ea typeface="华文楷体" panose="02010600040101010101" pitchFamily="2" charset="-122"/>
              </a:rPr>
              <a:t>套利</a:t>
            </a:r>
            <a:endParaRPr lang="zh-CN" altLang="en-US" sz="3600" dirty="0" smtClean="0">
              <a:solidFill>
                <a:schemeClr val="tx2"/>
              </a:solidFill>
              <a:latin typeface="华文楷体" panose="02010600040101010101" pitchFamily="2" charset="-122"/>
              <a:ea typeface="华文楷体" panose="02010600040101010101" pitchFamily="2" charset="-122"/>
            </a:endParaRPr>
          </a:p>
        </p:txBody>
      </p:sp>
      <p:pic>
        <p:nvPicPr>
          <p:cNvPr id="632" name="图片 632"/>
          <p:cNvPicPr>
            <a:picLocks noChangeAspect="1" noChangeArrowheads="1"/>
          </p:cNvPicPr>
          <p:nvPr>
            <p:custDataLst>
              <p:tags r:id="rId1"/>
            </p:custDataLst>
          </p:nvPr>
        </p:nvPicPr>
        <p:blipFill>
          <a:blip r:embed="rId3" cstate="print">
            <a:extLst>
              <a:ext uri="{28A0092B-C50C-407E-A947-70E740481C1C}">
                <a14:useLocalDpi xmlns:a14="http://schemas.microsoft.com/office/drawing/2010/main" val="0"/>
              </a:ext>
            </a:extLst>
          </a:blip>
          <a:srcRect/>
          <a:stretch>
            <a:fillRect/>
          </a:stretch>
        </p:blipFill>
        <p:spPr>
          <a:xfrm>
            <a:off x="971600" y="3819207"/>
            <a:ext cx="6674485" cy="1235075"/>
          </a:xfrm>
          <a:prstGeom prst="rect">
            <a:avLst/>
          </a:prstGeom>
          <a:noFill/>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251520" y="1428750"/>
            <a:ext cx="8435280" cy="5220335"/>
          </a:xfrm>
        </p:spPr>
        <p:txBody>
          <a:bodyPr>
            <a:normAutofit/>
          </a:bodyPr>
          <a:lstStyle/>
          <a:p>
            <a:pPr lvl="1" fontAlgn="auto">
              <a:lnSpc>
                <a:spcPct val="150000"/>
              </a:lnSpc>
              <a:spcBef>
                <a:spcPts val="0"/>
              </a:spcBef>
              <a:buFont typeface="Wingdings" panose="05000000000000000000" charset="0"/>
              <a:buChar char="Ø"/>
            </a:pPr>
            <a:r>
              <a:rPr lang="zh-CN" altLang="en-US" dirty="0" smtClean="0">
                <a:solidFill>
                  <a:schemeClr val="tx1"/>
                </a:solidFill>
                <a:latin typeface="华文楷体" panose="02010600040101010101" pitchFamily="2" charset="-122"/>
                <a:ea typeface="华文楷体" panose="02010600040101010101" pitchFamily="2" charset="-122"/>
                <a:sym typeface="+mn-ea"/>
              </a:rPr>
              <a:t>溢</a:t>
            </a:r>
            <a:r>
              <a:rPr lang="zh-CN" altLang="en-US" dirty="0" smtClean="0">
                <a:solidFill>
                  <a:schemeClr val="tx1"/>
                </a:solidFill>
                <a:latin typeface="华文楷体" panose="02010600040101010101" pitchFamily="2" charset="-122"/>
                <a:ea typeface="华文楷体" panose="02010600040101010101" pitchFamily="2" charset="-122"/>
                <a:sym typeface="+mn-ea"/>
              </a:rPr>
              <a:t>价套利：当T日时ETF市价高于净值（溢价）时</a:t>
            </a:r>
          </a:p>
        </p:txBody>
      </p:sp>
      <p:sp>
        <p:nvSpPr>
          <p:cNvPr id="4" name="标题 3"/>
          <p:cNvSpPr>
            <a:spLocks noGrp="1"/>
          </p:cNvSpPr>
          <p:nvPr>
            <p:ph type="title"/>
          </p:nvPr>
        </p:nvSpPr>
        <p:spPr/>
        <p:txBody>
          <a:bodyPr>
            <a:normAutofit/>
          </a:bodyPr>
          <a:lstStyle/>
          <a:p>
            <a:pPr>
              <a:lnSpc>
                <a:spcPct val="150000"/>
              </a:lnSpc>
            </a:pPr>
            <a:r>
              <a:rPr lang="zh-CN" altLang="en-US" sz="3600" b="1" dirty="0" smtClean="0">
                <a:latin typeface="华文楷体" panose="02010600040101010101" pitchFamily="2" charset="-122"/>
                <a:ea typeface="华文楷体" panose="02010600040101010101" pitchFamily="2" charset="-122"/>
              </a:rPr>
              <a:t>（二</a:t>
            </a:r>
            <a:r>
              <a:rPr lang="zh-CN" altLang="en-US" sz="3600" b="1" dirty="0">
                <a:latin typeface="华文楷体" panose="02010600040101010101" pitchFamily="2" charset="-122"/>
                <a:ea typeface="华文楷体" panose="02010600040101010101" pitchFamily="2" charset="-122"/>
              </a:rPr>
              <a:t>）</a:t>
            </a:r>
            <a:r>
              <a:rPr lang="en-US" altLang="zh-CN" sz="3600" b="1" dirty="0">
                <a:latin typeface="华文楷体" panose="02010600040101010101" pitchFamily="2" charset="-122"/>
                <a:ea typeface="华文楷体" panose="02010600040101010101" pitchFamily="2" charset="-122"/>
              </a:rPr>
              <a:t>ETF</a:t>
            </a:r>
            <a:r>
              <a:rPr lang="zh-CN" altLang="en-US" sz="3600" b="1" dirty="0">
                <a:latin typeface="华文楷体" panose="02010600040101010101" pitchFamily="2" charset="-122"/>
                <a:ea typeface="华文楷体" panose="02010600040101010101" pitchFamily="2" charset="-122"/>
              </a:rPr>
              <a:t>瞬时</a:t>
            </a:r>
            <a:r>
              <a:rPr lang="zh-CN" altLang="en-US" sz="3600" b="1" dirty="0" smtClean="0">
                <a:latin typeface="华文楷体" panose="02010600040101010101" pitchFamily="2" charset="-122"/>
                <a:ea typeface="华文楷体" panose="02010600040101010101" pitchFamily="2" charset="-122"/>
              </a:rPr>
              <a:t>套利</a:t>
            </a:r>
            <a:endParaRPr lang="zh-CN" altLang="en-US" sz="3600" dirty="0" smtClean="0">
              <a:solidFill>
                <a:schemeClr val="tx2"/>
              </a:solidFill>
              <a:latin typeface="华文楷体" panose="02010600040101010101" pitchFamily="2" charset="-122"/>
              <a:ea typeface="华文楷体" panose="02010600040101010101" pitchFamily="2" charset="-122"/>
            </a:endParaRPr>
          </a:p>
        </p:txBody>
      </p:sp>
      <p:pic>
        <p:nvPicPr>
          <p:cNvPr id="633" name="图片 633"/>
          <p:cNvPicPr>
            <a:picLocks noChangeAspect="1" noChangeArrowheads="1"/>
          </p:cNvPicPr>
          <p:nvPr>
            <p:custDataLst>
              <p:tags r:id="rId1"/>
            </p:custDataLst>
          </p:nvPr>
        </p:nvPicPr>
        <p:blipFill>
          <a:blip r:embed="rId3" cstate="print">
            <a:extLst>
              <a:ext uri="{28A0092B-C50C-407E-A947-70E740481C1C}">
                <a14:useLocalDpi xmlns:a14="http://schemas.microsoft.com/office/drawing/2010/main" val="0"/>
              </a:ext>
            </a:extLst>
          </a:blip>
          <a:srcRect/>
          <a:stretch>
            <a:fillRect/>
          </a:stretch>
        </p:blipFill>
        <p:spPr>
          <a:xfrm>
            <a:off x="1043305" y="2924810"/>
            <a:ext cx="7251700" cy="1341120"/>
          </a:xfrm>
          <a:prstGeom prst="rect">
            <a:avLst/>
          </a:prstGeom>
          <a:noFill/>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428750"/>
            <a:ext cx="8363272" cy="5220335"/>
          </a:xfrm>
        </p:spPr>
        <p:txBody>
          <a:bodyPr>
            <a:normAutofit/>
          </a:bodyPr>
          <a:lstStyle/>
          <a:p>
            <a:pPr>
              <a:lnSpc>
                <a:spcPct val="150000"/>
              </a:lnSpc>
              <a:buFont typeface="Wingdings" panose="05000000000000000000" charset="0"/>
              <a:buChar char="u"/>
            </a:pPr>
            <a:r>
              <a:rPr lang="zh-CN" altLang="en-US" sz="2800" b="1" dirty="0">
                <a:latin typeface="华文楷体" panose="02010600040101010101" pitchFamily="2" charset="-122"/>
                <a:ea typeface="华文楷体" panose="02010600040101010101" pitchFamily="2" charset="-122"/>
              </a:rPr>
              <a:t>瞬时</a:t>
            </a:r>
            <a:r>
              <a:rPr lang="zh-CN" altLang="en-US" sz="2800" b="1" dirty="0" smtClean="0">
                <a:latin typeface="华文楷体" panose="02010600040101010101" pitchFamily="2" charset="-122"/>
                <a:ea typeface="华文楷体" panose="02010600040101010101" pitchFamily="2" charset="-122"/>
              </a:rPr>
              <a:t>套利</a:t>
            </a:r>
            <a:r>
              <a:rPr lang="zh-CN" altLang="en-US" sz="2800" dirty="0" smtClean="0">
                <a:solidFill>
                  <a:schemeClr val="tx1"/>
                </a:solidFill>
                <a:latin typeface="华文楷体" panose="02010600040101010101" pitchFamily="2" charset="-122"/>
                <a:ea typeface="华文楷体" panose="02010600040101010101" pitchFamily="2" charset="-122"/>
                <a:sym typeface="+mn-ea"/>
              </a:rPr>
              <a:t>风险</a:t>
            </a:r>
            <a:endParaRPr lang="zh-CN" altLang="en-US" sz="2800" dirty="0" smtClean="0">
              <a:solidFill>
                <a:schemeClr val="tx1"/>
              </a:solidFill>
              <a:latin typeface="华文楷体" panose="02010600040101010101" pitchFamily="2" charset="-122"/>
              <a:ea typeface="华文楷体" panose="02010600040101010101" pitchFamily="2" charset="-122"/>
              <a:sym typeface="+mn-ea"/>
            </a:endParaRPr>
          </a:p>
          <a:p>
            <a:pPr lvl="1" fontAlgn="auto">
              <a:lnSpc>
                <a:spcPct val="150000"/>
              </a:lnSpc>
              <a:spcBef>
                <a:spcPts val="0"/>
              </a:spcBef>
              <a:buFont typeface="Wingdings" panose="05000000000000000000" charset="0"/>
              <a:buChar char="Ø"/>
            </a:pPr>
            <a:r>
              <a:rPr lang="zh-CN" altLang="en-US" dirty="0" smtClean="0">
                <a:solidFill>
                  <a:schemeClr val="tx1"/>
                </a:solidFill>
                <a:latin typeface="华文楷体" panose="02010600040101010101" pitchFamily="2" charset="-122"/>
                <a:ea typeface="华文楷体" panose="02010600040101010101" pitchFamily="2" charset="-122"/>
                <a:sym typeface="+mn-ea"/>
              </a:rPr>
              <a:t>套利时</a:t>
            </a:r>
            <a:r>
              <a:rPr lang="zh-CN" altLang="en-US" dirty="0" smtClean="0">
                <a:solidFill>
                  <a:schemeClr val="tx1"/>
                </a:solidFill>
                <a:latin typeface="华文楷体" panose="02010600040101010101" pitchFamily="2" charset="-122"/>
                <a:ea typeface="华文楷体" panose="02010600040101010101" pitchFamily="2" charset="-122"/>
                <a:sym typeface="+mn-ea"/>
              </a:rPr>
              <a:t>无法预知的实际现金差额与预估现金差额的差值</a:t>
            </a:r>
          </a:p>
          <a:p>
            <a:pPr lvl="1" fontAlgn="auto">
              <a:lnSpc>
                <a:spcPct val="150000"/>
              </a:lnSpc>
              <a:spcBef>
                <a:spcPts val="0"/>
              </a:spcBef>
              <a:buFont typeface="Wingdings" panose="05000000000000000000" charset="0"/>
              <a:buChar char="Ø"/>
            </a:pPr>
            <a:r>
              <a:rPr lang="zh-CN" altLang="en-US" dirty="0" smtClean="0">
                <a:solidFill>
                  <a:schemeClr val="tx1"/>
                </a:solidFill>
                <a:latin typeface="华文楷体" panose="02010600040101010101" pitchFamily="2" charset="-122"/>
                <a:ea typeface="华文楷体" panose="02010600040101010101" pitchFamily="2" charset="-122"/>
                <a:sym typeface="+mn-ea"/>
              </a:rPr>
              <a:t>申购股票篮子可能产生的替代退补款金额（溢价套利模式）</a:t>
            </a:r>
          </a:p>
          <a:p>
            <a:pPr lvl="1" fontAlgn="auto">
              <a:lnSpc>
                <a:spcPct val="150000"/>
              </a:lnSpc>
              <a:spcBef>
                <a:spcPts val="0"/>
              </a:spcBef>
              <a:buFont typeface="Wingdings" panose="05000000000000000000" charset="0"/>
              <a:buChar char="Ø"/>
            </a:pPr>
            <a:r>
              <a:rPr lang="en-US" altLang="zh-CN" dirty="0" smtClean="0">
                <a:solidFill>
                  <a:schemeClr val="tx1"/>
                </a:solidFill>
                <a:latin typeface="华文楷体" panose="02010600040101010101" pitchFamily="2" charset="-122"/>
                <a:ea typeface="华文楷体" panose="02010600040101010101" pitchFamily="2" charset="-122"/>
                <a:sym typeface="+mn-ea"/>
              </a:rPr>
              <a:t>ETF</a:t>
            </a:r>
            <a:r>
              <a:rPr lang="zh-CN" altLang="en-US" dirty="0" smtClean="0">
                <a:solidFill>
                  <a:schemeClr val="tx1"/>
                </a:solidFill>
                <a:latin typeface="华文楷体" panose="02010600040101010101" pitchFamily="2" charset="-122"/>
                <a:ea typeface="华文楷体" panose="02010600040101010101" pitchFamily="2" charset="-122"/>
                <a:sym typeface="+mn-ea"/>
              </a:rPr>
              <a:t>二级市场的流动性和篮子股票流动性</a:t>
            </a:r>
          </a:p>
        </p:txBody>
      </p:sp>
      <p:sp>
        <p:nvSpPr>
          <p:cNvPr id="4" name="标题 3"/>
          <p:cNvSpPr>
            <a:spLocks noGrp="1"/>
          </p:cNvSpPr>
          <p:nvPr>
            <p:ph type="title"/>
          </p:nvPr>
        </p:nvSpPr>
        <p:spPr/>
        <p:txBody>
          <a:bodyPr>
            <a:normAutofit/>
          </a:bodyPr>
          <a:lstStyle/>
          <a:p>
            <a:pPr>
              <a:lnSpc>
                <a:spcPct val="150000"/>
              </a:lnSpc>
            </a:pPr>
            <a:r>
              <a:rPr lang="zh-CN" altLang="en-US" sz="3600" b="1" dirty="0">
                <a:latin typeface="华文楷体" panose="02010600040101010101" pitchFamily="2" charset="-122"/>
                <a:ea typeface="华文楷体" panose="02010600040101010101" pitchFamily="2" charset="-122"/>
              </a:rPr>
              <a:t>（二）</a:t>
            </a:r>
            <a:r>
              <a:rPr lang="en-US" altLang="zh-CN" sz="3600" b="1" dirty="0">
                <a:latin typeface="华文楷体" panose="02010600040101010101" pitchFamily="2" charset="-122"/>
                <a:ea typeface="华文楷体" panose="02010600040101010101" pitchFamily="2" charset="-122"/>
              </a:rPr>
              <a:t>ETF</a:t>
            </a:r>
            <a:r>
              <a:rPr lang="zh-CN" altLang="en-US" sz="3600" b="1" dirty="0">
                <a:latin typeface="华文楷体" panose="02010600040101010101" pitchFamily="2" charset="-122"/>
                <a:ea typeface="华文楷体" panose="02010600040101010101" pitchFamily="2" charset="-122"/>
              </a:rPr>
              <a:t>瞬时</a:t>
            </a:r>
            <a:r>
              <a:rPr lang="zh-CN" altLang="en-US" sz="3600" b="1" dirty="0" smtClean="0">
                <a:latin typeface="华文楷体" panose="02010600040101010101" pitchFamily="2" charset="-122"/>
                <a:ea typeface="华文楷体" panose="02010600040101010101" pitchFamily="2" charset="-122"/>
              </a:rPr>
              <a:t>套利</a:t>
            </a:r>
            <a:endParaRPr lang="zh-CN" altLang="en-US" sz="3600" dirty="0" smtClean="0">
              <a:solidFill>
                <a:schemeClr val="tx2"/>
              </a:solidFill>
              <a:latin typeface="华文楷体" panose="02010600040101010101" pitchFamily="2" charset="-122"/>
              <a:ea typeface="华文楷体" panose="02010600040101010101" pitchFamily="2" charset="-122"/>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428750"/>
            <a:ext cx="8229600" cy="5220335"/>
          </a:xfrm>
        </p:spPr>
        <p:txBody>
          <a:bodyPr>
            <a:normAutofit/>
          </a:bodyPr>
          <a:lstStyle/>
          <a:p>
            <a:pPr fontAlgn="auto">
              <a:lnSpc>
                <a:spcPct val="150000"/>
              </a:lnSpc>
              <a:buNone/>
            </a:pPr>
            <a:r>
              <a:rPr lang="zh-CN" altLang="en-US" sz="2800" b="1" dirty="0" smtClean="0">
                <a:latin typeface="华文楷体" panose="02010600040101010101" pitchFamily="2" charset="-122"/>
                <a:ea typeface="华文楷体" panose="02010600040101010101" pitchFamily="2" charset="-122"/>
              </a:rPr>
              <a:t>（一</a:t>
            </a:r>
            <a:r>
              <a:rPr lang="zh-CN" altLang="en-US" sz="2800" b="1" dirty="0" smtClean="0">
                <a:latin typeface="华文楷体" panose="02010600040101010101" pitchFamily="2" charset="-122"/>
                <a:ea typeface="华文楷体" panose="02010600040101010101" pitchFamily="2" charset="-122"/>
              </a:rPr>
              <a:t>）套利原理</a:t>
            </a:r>
          </a:p>
          <a:p>
            <a:pPr fontAlgn="auto">
              <a:lnSpc>
                <a:spcPct val="150000"/>
              </a:lnSpc>
              <a:buFont typeface="Wingdings" panose="05000000000000000000" charset="0"/>
              <a:buChar char="u"/>
            </a:pPr>
            <a:r>
              <a:rPr lang="zh-CN" altLang="en-US" sz="2400" dirty="0" smtClean="0">
                <a:solidFill>
                  <a:schemeClr val="tx1"/>
                </a:solidFill>
                <a:latin typeface="华文楷体" panose="02010600040101010101" pitchFamily="2" charset="-122"/>
                <a:ea typeface="华文楷体" panose="02010600040101010101" pitchFamily="2" charset="-122"/>
                <a:sym typeface="+mn-ea"/>
              </a:rPr>
              <a:t>转换平价是假设可转债立即转股能够获得的股票的价值</a:t>
            </a:r>
          </a:p>
          <a:p>
            <a:pPr lvl="1" fontAlgn="auto">
              <a:lnSpc>
                <a:spcPct val="150000"/>
              </a:lnSpc>
              <a:buFont typeface="Wingdings" panose="05000000000000000000" charset="0"/>
              <a:buChar char="Ø"/>
            </a:pPr>
            <a:r>
              <a:rPr lang="zh-CN" altLang="en-US" sz="2400" dirty="0" smtClean="0">
                <a:solidFill>
                  <a:schemeClr val="tx1"/>
                </a:solidFill>
                <a:latin typeface="华文楷体" panose="02010600040101010101" pitchFamily="2" charset="-122"/>
                <a:ea typeface="华文楷体" panose="02010600040101010101" pitchFamily="2" charset="-122"/>
                <a:sym typeface="+mn-ea"/>
              </a:rPr>
              <a:t>可转债溢价：转债价格大于转换平价（理论上）</a:t>
            </a:r>
          </a:p>
          <a:p>
            <a:pPr lvl="1" fontAlgn="auto">
              <a:lnSpc>
                <a:spcPct val="150000"/>
              </a:lnSpc>
              <a:buFont typeface="Wingdings" panose="05000000000000000000" charset="0"/>
              <a:buChar char="Ø"/>
            </a:pPr>
            <a:r>
              <a:rPr lang="zh-CN" altLang="en-US" sz="2400" dirty="0" smtClean="0">
                <a:solidFill>
                  <a:schemeClr val="tx1"/>
                </a:solidFill>
                <a:latin typeface="华文楷体" panose="02010600040101010101" pitchFamily="2" charset="-122"/>
                <a:ea typeface="华文楷体" panose="02010600040101010101" pitchFamily="2" charset="-122"/>
                <a:sym typeface="+mn-ea"/>
              </a:rPr>
              <a:t>可转债折价：转债价格小于转换平价（实际交易中）</a:t>
            </a:r>
          </a:p>
          <a:p>
            <a:pPr marL="457200" lvl="1" indent="0" fontAlgn="auto">
              <a:lnSpc>
                <a:spcPct val="150000"/>
              </a:lnSpc>
              <a:buFont typeface="Wingdings" panose="05000000000000000000" charset="0"/>
              <a:buNone/>
            </a:pPr>
            <a:r>
              <a:rPr lang="zh-CN" altLang="en-US" sz="2000" dirty="0" smtClean="0">
                <a:solidFill>
                  <a:schemeClr val="tx1"/>
                </a:solidFill>
                <a:latin typeface="华文楷体" panose="02010600040101010101" pitchFamily="2" charset="-122"/>
                <a:ea typeface="华文楷体" panose="02010600040101010101" pitchFamily="2" charset="-122"/>
                <a:sym typeface="+mn-ea"/>
              </a:rPr>
              <a:t>出现套利机会，可以买入转债，同时卖空股票锁定收益</a:t>
            </a:r>
          </a:p>
          <a:p>
            <a:pPr lvl="1" fontAlgn="auto">
              <a:lnSpc>
                <a:spcPct val="150000"/>
              </a:lnSpc>
              <a:buFont typeface="Wingdings" panose="05000000000000000000" charset="0"/>
              <a:buChar char="Ø"/>
            </a:pPr>
            <a:r>
              <a:rPr lang="zh-CN" altLang="en-US" sz="2400" dirty="0" smtClean="0">
                <a:solidFill>
                  <a:schemeClr val="tx1"/>
                </a:solidFill>
                <a:latin typeface="华文楷体" panose="02010600040101010101" pitchFamily="2" charset="-122"/>
                <a:ea typeface="华文楷体" panose="02010600040101010101" pitchFamily="2" charset="-122"/>
                <a:sym typeface="+mn-ea"/>
              </a:rPr>
              <a:t>转股溢价率=(转债价格-转换平价)/转换平价</a:t>
            </a:r>
          </a:p>
          <a:p>
            <a:pPr lvl="0" fontAlgn="auto">
              <a:lnSpc>
                <a:spcPct val="150000"/>
              </a:lnSpc>
              <a:buFont typeface="Wingdings" panose="05000000000000000000" charset="0"/>
              <a:buChar char="u"/>
            </a:pPr>
            <a:r>
              <a:rPr lang="zh-CN" altLang="en-US" sz="2400" dirty="0" smtClean="0">
                <a:solidFill>
                  <a:schemeClr val="tx1"/>
                </a:solidFill>
                <a:latin typeface="华文楷体" panose="02010600040101010101" pitchFamily="2" charset="-122"/>
                <a:ea typeface="华文楷体" panose="02010600040101010101" pitchFamily="2" charset="-122"/>
                <a:sym typeface="+mn-ea"/>
              </a:rPr>
              <a:t>可转债在转股期和非转股期的折价表现可能不同</a:t>
            </a:r>
          </a:p>
        </p:txBody>
      </p:sp>
      <p:sp>
        <p:nvSpPr>
          <p:cNvPr id="4" name="标题 3"/>
          <p:cNvSpPr>
            <a:spLocks noGrp="1"/>
          </p:cNvSpPr>
          <p:nvPr>
            <p:ph type="title"/>
          </p:nvPr>
        </p:nvSpPr>
        <p:spPr>
          <a:xfrm>
            <a:off x="457200" y="476672"/>
            <a:ext cx="8229600" cy="940966"/>
          </a:xfrm>
        </p:spPr>
        <p:txBody>
          <a:bodyPr>
            <a:normAutofit/>
          </a:bodyPr>
          <a:lstStyle/>
          <a:p>
            <a:pPr>
              <a:lnSpc>
                <a:spcPct val="150000"/>
              </a:lnSpc>
            </a:pPr>
            <a:r>
              <a:rPr lang="zh-CN" altLang="en-US" sz="3600" dirty="0" smtClean="0">
                <a:solidFill>
                  <a:schemeClr val="tx2"/>
                </a:solidFill>
                <a:latin typeface="华文楷体" panose="02010600040101010101" pitchFamily="2" charset="-122"/>
                <a:ea typeface="华文楷体" panose="02010600040101010101" pitchFamily="2" charset="-122"/>
              </a:rPr>
              <a:t>六、可</a:t>
            </a:r>
            <a:r>
              <a:rPr lang="zh-CN" altLang="en-US" sz="3600" dirty="0" smtClean="0">
                <a:solidFill>
                  <a:schemeClr val="tx2"/>
                </a:solidFill>
                <a:latin typeface="华文楷体" panose="02010600040101010101" pitchFamily="2" charset="-122"/>
                <a:ea typeface="华文楷体" panose="02010600040101010101" pitchFamily="2" charset="-122"/>
              </a:rPr>
              <a:t>转换债券套利案例</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412777"/>
            <a:ext cx="8229600" cy="5236308"/>
          </a:xfrm>
        </p:spPr>
        <p:txBody>
          <a:bodyPr>
            <a:normAutofit/>
          </a:bodyPr>
          <a:lstStyle/>
          <a:p>
            <a:pPr fontAlgn="auto">
              <a:lnSpc>
                <a:spcPct val="100000"/>
              </a:lnSpc>
              <a:spcBef>
                <a:spcPts val="0"/>
              </a:spcBef>
              <a:buFont typeface="Wingdings" panose="05000000000000000000" charset="0"/>
              <a:buChar char="u"/>
            </a:pPr>
            <a:r>
              <a:rPr lang="zh-CN" altLang="en-US" sz="2800" dirty="0" smtClean="0">
                <a:solidFill>
                  <a:schemeClr val="tx1"/>
                </a:solidFill>
                <a:latin typeface="华文楷体" panose="02010600040101010101" pitchFamily="2" charset="-122"/>
                <a:ea typeface="华文楷体" panose="02010600040101010101" pitchFamily="2" charset="-122"/>
                <a:sym typeface="+mn-ea"/>
              </a:rPr>
              <a:t>套利</a:t>
            </a:r>
            <a:r>
              <a:rPr lang="zh-CN" altLang="en-US" sz="2800" dirty="0" smtClean="0">
                <a:solidFill>
                  <a:schemeClr val="tx1"/>
                </a:solidFill>
                <a:latin typeface="华文楷体" panose="02010600040101010101" pitchFamily="2" charset="-122"/>
                <a:ea typeface="华文楷体" panose="02010600040101010101" pitchFamily="2" charset="-122"/>
                <a:sym typeface="+mn-ea"/>
              </a:rPr>
              <a:t>回测框架</a:t>
            </a:r>
          </a:p>
          <a:p>
            <a:pPr lvl="1" fontAlgn="auto">
              <a:lnSpc>
                <a:spcPct val="100000"/>
              </a:lnSpc>
              <a:spcBef>
                <a:spcPts val="0"/>
              </a:spcBef>
              <a:buFont typeface="Wingdings" panose="05000000000000000000" charset="0"/>
              <a:buChar char="Ø"/>
            </a:pPr>
            <a:r>
              <a:rPr lang="zh-CN" altLang="en-US" dirty="0" smtClean="0">
                <a:solidFill>
                  <a:schemeClr val="tx1"/>
                </a:solidFill>
                <a:latin typeface="华文楷体" panose="02010600040101010101" pitchFamily="2" charset="-122"/>
                <a:ea typeface="华文楷体" panose="02010600040101010101" pitchFamily="2" charset="-122"/>
                <a:sym typeface="+mn-ea"/>
              </a:rPr>
              <a:t>样本：2006年1月1日至2018年10月9日所有未进入转股期的可转债；</a:t>
            </a:r>
          </a:p>
          <a:p>
            <a:pPr lvl="1" fontAlgn="auto">
              <a:lnSpc>
                <a:spcPct val="100000"/>
              </a:lnSpc>
              <a:spcBef>
                <a:spcPts val="0"/>
              </a:spcBef>
              <a:buFont typeface="Wingdings" panose="05000000000000000000" charset="0"/>
              <a:buChar char="Ø"/>
            </a:pPr>
            <a:r>
              <a:rPr lang="zh-CN" altLang="en-US" sz="2800" dirty="0" smtClean="0">
                <a:solidFill>
                  <a:schemeClr val="tx1"/>
                </a:solidFill>
                <a:latin typeface="华文楷体" panose="02010600040101010101" pitchFamily="2" charset="-122"/>
                <a:ea typeface="华文楷体" panose="02010600040101010101" pitchFamily="2" charset="-122"/>
                <a:sym typeface="+mn-ea"/>
              </a:rPr>
              <a:t>买卖操作：若转股溢价率&lt;λ（用于回测的参数），则买入该可转债，同时融券卖出正股，持有至转股期第一天，可转债转股归还融券股票。</a:t>
            </a:r>
          </a:p>
          <a:p>
            <a:pPr lvl="1" fontAlgn="auto">
              <a:lnSpc>
                <a:spcPct val="100000"/>
              </a:lnSpc>
              <a:spcBef>
                <a:spcPts val="0"/>
              </a:spcBef>
              <a:buFont typeface="Wingdings" panose="05000000000000000000" charset="0"/>
              <a:buChar char="Ø"/>
            </a:pPr>
            <a:r>
              <a:rPr lang="zh-CN" altLang="en-US" sz="2800" dirty="0" smtClean="0">
                <a:solidFill>
                  <a:schemeClr val="tx1"/>
                </a:solidFill>
                <a:latin typeface="华文楷体" panose="02010600040101010101" pitchFamily="2" charset="-122"/>
                <a:ea typeface="华文楷体" panose="02010600040101010101" pitchFamily="2" charset="-122"/>
                <a:sym typeface="+mn-ea"/>
              </a:rPr>
              <a:t>参数设置：假设融券利率为10.6%，资金成本比率为5%，融券保证金比例为50%，手续费率为0.08%，转债交易手续费为0.1%。</a:t>
            </a:r>
          </a:p>
          <a:p>
            <a:pPr marL="457200" lvl="1" indent="0" fontAlgn="auto">
              <a:lnSpc>
                <a:spcPct val="100000"/>
              </a:lnSpc>
              <a:spcBef>
                <a:spcPts val="0"/>
              </a:spcBef>
              <a:buFont typeface="Wingdings" panose="05000000000000000000" charset="0"/>
              <a:buNone/>
            </a:pPr>
            <a:endParaRPr lang="zh-CN" altLang="en-US" sz="2800" dirty="0" smtClean="0">
              <a:solidFill>
                <a:schemeClr val="tx1"/>
              </a:solidFill>
              <a:latin typeface="华文楷体" panose="02010600040101010101" pitchFamily="2" charset="-122"/>
              <a:ea typeface="华文楷体" panose="02010600040101010101" pitchFamily="2" charset="-122"/>
              <a:sym typeface="+mn-ea"/>
            </a:endParaRPr>
          </a:p>
        </p:txBody>
      </p:sp>
      <p:sp>
        <p:nvSpPr>
          <p:cNvPr id="4" name="标题 3"/>
          <p:cNvSpPr>
            <a:spLocks noGrp="1"/>
          </p:cNvSpPr>
          <p:nvPr>
            <p:ph type="title"/>
          </p:nvPr>
        </p:nvSpPr>
        <p:spPr>
          <a:xfrm>
            <a:off x="457200" y="404664"/>
            <a:ext cx="8229600" cy="864096"/>
          </a:xfrm>
        </p:spPr>
        <p:txBody>
          <a:bodyPr>
            <a:normAutofit fontScale="90000"/>
          </a:bodyPr>
          <a:lstStyle/>
          <a:p>
            <a:pPr>
              <a:lnSpc>
                <a:spcPct val="150000"/>
              </a:lnSpc>
            </a:pPr>
            <a:r>
              <a:rPr lang="zh-CN" altLang="en-US" sz="3600" b="1" dirty="0" smtClean="0">
                <a:latin typeface="华文楷体" panose="02010600040101010101" pitchFamily="2" charset="-122"/>
                <a:ea typeface="华文楷体" panose="02010600040101010101" pitchFamily="2" charset="-122"/>
              </a:rPr>
              <a:t>（二</a:t>
            </a:r>
            <a:r>
              <a:rPr lang="zh-CN" altLang="en-US" sz="3600" b="1" dirty="0">
                <a:latin typeface="华文楷体" panose="02010600040101010101" pitchFamily="2" charset="-122"/>
                <a:ea typeface="华文楷体" panose="02010600040101010101" pitchFamily="2" charset="-122"/>
              </a:rPr>
              <a:t>）套利</a:t>
            </a:r>
            <a:r>
              <a:rPr lang="zh-CN" altLang="en-US" sz="3600" b="1" dirty="0" smtClean="0">
                <a:latin typeface="华文楷体" panose="02010600040101010101" pitchFamily="2" charset="-122"/>
                <a:ea typeface="华文楷体" panose="02010600040101010101" pitchFamily="2" charset="-122"/>
              </a:rPr>
              <a:t>案例</a:t>
            </a:r>
            <a:endParaRPr lang="zh-CN" altLang="en-US" sz="3600" dirty="0" smtClean="0">
              <a:solidFill>
                <a:schemeClr val="tx2"/>
              </a:solidFill>
              <a:latin typeface="华文楷体" panose="02010600040101010101" pitchFamily="2" charset="-122"/>
              <a:ea typeface="华文楷体" panose="02010600040101010101" pitchFamily="2"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428750"/>
            <a:ext cx="8229600" cy="5109210"/>
          </a:xfrm>
        </p:spPr>
        <p:txBody>
          <a:bodyPr>
            <a:normAutofit/>
          </a:bodyPr>
          <a:lstStyle/>
          <a:p>
            <a:pPr algn="l" fontAlgn="auto">
              <a:lnSpc>
                <a:spcPct val="100000"/>
              </a:lnSpc>
              <a:spcBef>
                <a:spcPts val="0"/>
              </a:spcBef>
              <a:buFont typeface="Wingdings" panose="05000000000000000000" charset="0"/>
              <a:buChar char="u"/>
            </a:pPr>
            <a:r>
              <a:rPr lang="en-US" altLang="zh-CN" sz="2800" dirty="0" smtClean="0">
                <a:latin typeface="华文楷体" panose="02010600040101010101" pitchFamily="2" charset="-122"/>
                <a:ea typeface="华文楷体" panose="02010600040101010101" pitchFamily="2" charset="-122"/>
              </a:rPr>
              <a:t>实践中大多数套利都是</a:t>
            </a:r>
            <a:r>
              <a:rPr lang="en-US" altLang="zh-CN" sz="2800" dirty="0" smtClean="0">
                <a:latin typeface="华文楷体" panose="02010600040101010101" pitchFamily="2" charset="-122"/>
                <a:ea typeface="华文楷体" panose="02010600040101010101" pitchFamily="2" charset="-122"/>
              </a:rPr>
              <a:t>“统计套利”，即交易获利的概率大于损失的概率</a:t>
            </a:r>
            <a:r>
              <a:rPr lang="zh-CN" altLang="en-US" sz="2800" dirty="0" smtClean="0">
                <a:latin typeface="华文楷体" panose="02010600040101010101" pitchFamily="2" charset="-122"/>
                <a:ea typeface="华文楷体" panose="02010600040101010101" pitchFamily="2" charset="-122"/>
              </a:rPr>
              <a:t>，风险始终存在</a:t>
            </a:r>
          </a:p>
          <a:p>
            <a:pPr algn="l" fontAlgn="auto">
              <a:lnSpc>
                <a:spcPct val="100000"/>
              </a:lnSpc>
              <a:spcBef>
                <a:spcPts val="0"/>
              </a:spcBef>
              <a:buFont typeface="Wingdings" panose="05000000000000000000" charset="0"/>
              <a:buChar char="u"/>
            </a:pPr>
            <a:r>
              <a:rPr lang="zh-CN" altLang="en-US" sz="2800" dirty="0" smtClean="0">
                <a:latin typeface="华文楷体" panose="02010600040101010101" pitchFamily="2" charset="-122"/>
                <a:ea typeface="华文楷体" panose="02010600040101010101" pitchFamily="2" charset="-122"/>
              </a:rPr>
              <a:t>出现套利机会</a:t>
            </a:r>
          </a:p>
          <a:p>
            <a:pPr lvl="1" algn="l" fontAlgn="auto">
              <a:lnSpc>
                <a:spcPct val="100000"/>
              </a:lnSpc>
              <a:spcBef>
                <a:spcPts val="0"/>
              </a:spcBef>
              <a:buFont typeface="Wingdings" panose="05000000000000000000" charset="0"/>
              <a:buChar char="Ø"/>
            </a:pPr>
            <a:r>
              <a:rPr lang="zh-CN" altLang="en-US" sz="2400" dirty="0" smtClean="0">
                <a:solidFill>
                  <a:schemeClr val="tx1"/>
                </a:solidFill>
                <a:latin typeface="华文楷体" panose="02010600040101010101" pitchFamily="2" charset="-122"/>
                <a:ea typeface="华文楷体" panose="02010600040101010101" pitchFamily="2" charset="-122"/>
              </a:rPr>
              <a:t>违背了“一价定律”</a:t>
            </a:r>
          </a:p>
          <a:p>
            <a:pPr lvl="1" algn="l" fontAlgn="auto">
              <a:lnSpc>
                <a:spcPct val="100000"/>
              </a:lnSpc>
              <a:spcBef>
                <a:spcPts val="0"/>
              </a:spcBef>
              <a:buFont typeface="Wingdings" panose="05000000000000000000" charset="0"/>
              <a:buChar char="Ø"/>
            </a:pPr>
            <a:r>
              <a:rPr lang="zh-CN" altLang="en-US" sz="2400" dirty="0" smtClean="0">
                <a:solidFill>
                  <a:schemeClr val="tx1"/>
                </a:solidFill>
                <a:latin typeface="华文楷体" panose="02010600040101010101" pitchFamily="2" charset="-122"/>
                <a:ea typeface="华文楷体" panose="02010600040101010101" pitchFamily="2" charset="-122"/>
              </a:rPr>
              <a:t>具有相同或相近价值的两种资产定价差异过大</a:t>
            </a:r>
          </a:p>
          <a:p>
            <a:pPr lvl="1" algn="l" fontAlgn="auto">
              <a:lnSpc>
                <a:spcPct val="100000"/>
              </a:lnSpc>
              <a:spcBef>
                <a:spcPts val="0"/>
              </a:spcBef>
              <a:buFont typeface="Wingdings" panose="05000000000000000000" charset="0"/>
              <a:buChar char="Ø"/>
            </a:pPr>
            <a:r>
              <a:rPr lang="zh-CN" altLang="en-US" sz="2400" dirty="0" smtClean="0">
                <a:solidFill>
                  <a:schemeClr val="tx1"/>
                </a:solidFill>
                <a:latin typeface="华文楷体" panose="02010600040101010101" pitchFamily="2" charset="-122"/>
                <a:ea typeface="华文楷体" panose="02010600040101010101" pitchFamily="2" charset="-122"/>
              </a:rPr>
              <a:t>一种已知未来价格的资产当前的价格与其根据无风险利率折现的价格差距过大</a:t>
            </a:r>
          </a:p>
          <a:p>
            <a:pPr lvl="0" algn="l" fontAlgn="auto">
              <a:lnSpc>
                <a:spcPct val="100000"/>
              </a:lnSpc>
              <a:spcBef>
                <a:spcPts val="0"/>
              </a:spcBef>
              <a:buFont typeface="Wingdings" panose="05000000000000000000" charset="0"/>
              <a:buChar char="u"/>
            </a:pPr>
            <a:r>
              <a:rPr lang="zh-CN" altLang="en-US" sz="2800" dirty="0" smtClean="0">
                <a:solidFill>
                  <a:schemeClr val="tx1"/>
                </a:solidFill>
                <a:latin typeface="华文楷体" panose="02010600040101010101" pitchFamily="2" charset="-122"/>
                <a:ea typeface="华文楷体" panose="02010600040101010101" pitchFamily="2" charset="-122"/>
              </a:rPr>
              <a:t>限制套利活动</a:t>
            </a:r>
          </a:p>
          <a:p>
            <a:pPr marL="742950" lvl="1" indent="-285750" algn="l" fontAlgn="auto">
              <a:lnSpc>
                <a:spcPct val="100000"/>
              </a:lnSpc>
              <a:spcBef>
                <a:spcPts val="0"/>
              </a:spcBef>
              <a:buFont typeface="Wingdings" panose="05000000000000000000" charset="0"/>
              <a:buChar char="Ø"/>
            </a:pPr>
            <a:r>
              <a:rPr lang="zh-CN" altLang="en-US" sz="2400" dirty="0" smtClean="0">
                <a:solidFill>
                  <a:schemeClr val="tx1"/>
                </a:solidFill>
                <a:latin typeface="华文楷体" panose="02010600040101010101" pitchFamily="2" charset="-122"/>
                <a:ea typeface="华文楷体" panose="02010600040101010101" pitchFamily="2" charset="-122"/>
              </a:rPr>
              <a:t>对于商品贸易存在着各种关税、进出口配额、运费、交易成本及其他费用的存在</a:t>
            </a:r>
          </a:p>
          <a:p>
            <a:pPr marL="742950" lvl="1" indent="-285750" algn="l" fontAlgn="auto">
              <a:lnSpc>
                <a:spcPct val="100000"/>
              </a:lnSpc>
              <a:spcBef>
                <a:spcPts val="0"/>
              </a:spcBef>
              <a:buFont typeface="Wingdings" panose="05000000000000000000" charset="0"/>
              <a:buChar char="Ø"/>
            </a:pPr>
            <a:r>
              <a:rPr lang="zh-CN" altLang="en-US" sz="2400" dirty="0" smtClean="0">
                <a:solidFill>
                  <a:schemeClr val="tx1"/>
                </a:solidFill>
                <a:latin typeface="华文楷体" panose="02010600040101010101" pitchFamily="2" charset="-122"/>
                <a:ea typeface="华文楷体" panose="02010600040101010101" pitchFamily="2" charset="-122"/>
              </a:rPr>
              <a:t>各国不同的金融政策</a:t>
            </a:r>
          </a:p>
          <a:p>
            <a:pPr>
              <a:buNone/>
            </a:pPr>
            <a:endParaRPr lang="en-US" altLang="zh-CN" b="1" dirty="0">
              <a:latin typeface="华文楷体" panose="02010600040101010101" pitchFamily="2" charset="-122"/>
              <a:ea typeface="华文楷体" panose="02010600040101010101" pitchFamily="2" charset="-122"/>
            </a:endParaRPr>
          </a:p>
          <a:p>
            <a:pPr>
              <a:lnSpc>
                <a:spcPct val="150000"/>
              </a:lnSpc>
            </a:pPr>
            <a:endParaRPr lang="zh-CN" altLang="en-US" dirty="0">
              <a:latin typeface="华文楷体" panose="02010600040101010101" pitchFamily="2" charset="-122"/>
              <a:ea typeface="华文楷体" panose="02010600040101010101" pitchFamily="2" charset="-122"/>
            </a:endParaRPr>
          </a:p>
        </p:txBody>
      </p:sp>
      <p:sp>
        <p:nvSpPr>
          <p:cNvPr id="4" name="标题 3"/>
          <p:cNvSpPr>
            <a:spLocks noGrp="1"/>
          </p:cNvSpPr>
          <p:nvPr>
            <p:ph type="title"/>
          </p:nvPr>
        </p:nvSpPr>
        <p:spPr/>
        <p:txBody>
          <a:bodyPr>
            <a:normAutofit/>
          </a:bodyPr>
          <a:lstStyle/>
          <a:p>
            <a:r>
              <a:rPr lang="zh-CN" altLang="en-US" b="1" dirty="0" smtClean="0">
                <a:latin typeface="华文楷体" panose="02010600040101010101" pitchFamily="2" charset="-122"/>
                <a:ea typeface="华文楷体" panose="02010600040101010101" pitchFamily="2" charset="-122"/>
                <a:sym typeface="+mn-ea"/>
              </a:rPr>
              <a:t>二、金融</a:t>
            </a:r>
            <a:r>
              <a:rPr lang="zh-CN" altLang="en-US" b="1" dirty="0">
                <a:latin typeface="华文楷体" panose="02010600040101010101" pitchFamily="2" charset="-122"/>
                <a:ea typeface="华文楷体" panose="02010600040101010101" pitchFamily="2" charset="-122"/>
                <a:sym typeface="+mn-ea"/>
              </a:rPr>
              <a:t>实践中的</a:t>
            </a:r>
            <a:r>
              <a:rPr lang="zh-CN" altLang="en-US" b="1" dirty="0" smtClean="0">
                <a:latin typeface="华文楷体" panose="02010600040101010101" pitchFamily="2" charset="-122"/>
                <a:ea typeface="华文楷体" panose="02010600040101010101" pitchFamily="2" charset="-122"/>
                <a:sym typeface="+mn-ea"/>
              </a:rPr>
              <a:t>套利</a:t>
            </a:r>
            <a:endParaRPr lang="zh-CN" altLang="en-US"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412777"/>
            <a:ext cx="8229600" cy="5236308"/>
          </a:xfrm>
        </p:spPr>
        <p:txBody>
          <a:bodyPr>
            <a:normAutofit/>
          </a:bodyPr>
          <a:lstStyle/>
          <a:p>
            <a:pPr fontAlgn="auto">
              <a:lnSpc>
                <a:spcPct val="100000"/>
              </a:lnSpc>
              <a:spcBef>
                <a:spcPts val="0"/>
              </a:spcBef>
              <a:buFont typeface="Wingdings" panose="05000000000000000000" charset="0"/>
              <a:buChar char="u"/>
            </a:pPr>
            <a:r>
              <a:rPr lang="zh-CN" altLang="en-US" sz="2800" dirty="0" smtClean="0">
                <a:solidFill>
                  <a:schemeClr val="tx1"/>
                </a:solidFill>
                <a:latin typeface="华文楷体" panose="02010600040101010101" pitchFamily="2" charset="-122"/>
                <a:ea typeface="华文楷体" panose="02010600040101010101" pitchFamily="2" charset="-122"/>
                <a:sym typeface="+mn-ea"/>
              </a:rPr>
              <a:t>套利</a:t>
            </a:r>
            <a:r>
              <a:rPr lang="zh-CN" altLang="en-US" sz="2800" dirty="0" smtClean="0">
                <a:solidFill>
                  <a:schemeClr val="tx1"/>
                </a:solidFill>
                <a:latin typeface="华文楷体" panose="02010600040101010101" pitchFamily="2" charset="-122"/>
                <a:ea typeface="华文楷体" panose="02010600040101010101" pitchFamily="2" charset="-122"/>
                <a:sym typeface="+mn-ea"/>
              </a:rPr>
              <a:t>回测框架</a:t>
            </a:r>
          </a:p>
          <a:p>
            <a:pPr lvl="1" fontAlgn="auto">
              <a:lnSpc>
                <a:spcPct val="100000"/>
              </a:lnSpc>
              <a:spcBef>
                <a:spcPts val="0"/>
              </a:spcBef>
              <a:buFont typeface="Wingdings" panose="05000000000000000000" charset="0"/>
              <a:buChar char="Ø"/>
            </a:pPr>
            <a:r>
              <a:rPr lang="zh-CN" altLang="en-US" sz="2800" dirty="0" smtClean="0">
                <a:solidFill>
                  <a:schemeClr val="tx1"/>
                </a:solidFill>
                <a:latin typeface="华文楷体" panose="02010600040101010101" pitchFamily="2" charset="-122"/>
                <a:ea typeface="华文楷体" panose="02010600040101010101" pitchFamily="2" charset="-122"/>
                <a:sym typeface="+mn-ea"/>
              </a:rPr>
              <a:t>收益</a:t>
            </a:r>
            <a:r>
              <a:rPr lang="zh-CN" altLang="en-US" sz="2800" dirty="0" smtClean="0">
                <a:solidFill>
                  <a:schemeClr val="tx1"/>
                </a:solidFill>
                <a:latin typeface="华文楷体" panose="02010600040101010101" pitchFamily="2" charset="-122"/>
                <a:ea typeface="华文楷体" panose="02010600040101010101" pitchFamily="2" charset="-122"/>
                <a:sym typeface="+mn-ea"/>
              </a:rPr>
              <a:t>计算：</a:t>
            </a:r>
          </a:p>
          <a:p>
            <a:pPr marL="457200" lvl="1" indent="0" fontAlgn="auto">
              <a:lnSpc>
                <a:spcPct val="100000"/>
              </a:lnSpc>
              <a:spcBef>
                <a:spcPts val="0"/>
              </a:spcBef>
              <a:buFont typeface="Wingdings" panose="05000000000000000000" charset="0"/>
              <a:buNone/>
            </a:pPr>
            <a:r>
              <a:rPr lang="zh-CN" altLang="en-US" sz="2800" dirty="0" smtClean="0">
                <a:solidFill>
                  <a:schemeClr val="tx1"/>
                </a:solidFill>
                <a:latin typeface="华文楷体" panose="02010600040101010101" pitchFamily="2" charset="-122"/>
                <a:ea typeface="华文楷体" panose="02010600040101010101" pitchFamily="2" charset="-122"/>
                <a:sym typeface="+mn-ea"/>
              </a:rPr>
              <a:t>买卖收益=股票价格×股票数量−转债价格×转债数量</a:t>
            </a:r>
          </a:p>
          <a:p>
            <a:pPr marL="457200" lvl="1" indent="0" fontAlgn="auto">
              <a:lnSpc>
                <a:spcPct val="100000"/>
              </a:lnSpc>
              <a:spcBef>
                <a:spcPts val="0"/>
              </a:spcBef>
              <a:buFont typeface="Wingdings" panose="05000000000000000000" charset="0"/>
              <a:buNone/>
            </a:pPr>
            <a:r>
              <a:rPr lang="zh-CN" altLang="en-US" sz="2800" dirty="0" smtClean="0">
                <a:solidFill>
                  <a:schemeClr val="tx1"/>
                </a:solidFill>
                <a:latin typeface="华文楷体" panose="02010600040101010101" pitchFamily="2" charset="-122"/>
                <a:ea typeface="华文楷体" panose="02010600040101010101" pitchFamily="2" charset="-122"/>
                <a:sym typeface="+mn-ea"/>
              </a:rPr>
              <a:t>融券保证金=股票价格×股票数量×融券保证金比例</a:t>
            </a:r>
          </a:p>
          <a:p>
            <a:pPr marL="457200" lvl="1" indent="0" fontAlgn="auto">
              <a:lnSpc>
                <a:spcPct val="100000"/>
              </a:lnSpc>
              <a:spcBef>
                <a:spcPts val="0"/>
              </a:spcBef>
              <a:buFont typeface="Wingdings" panose="05000000000000000000" charset="0"/>
              <a:buNone/>
            </a:pPr>
            <a:r>
              <a:rPr lang="zh-CN" altLang="en-US" sz="2800" dirty="0" smtClean="0">
                <a:solidFill>
                  <a:schemeClr val="tx1"/>
                </a:solidFill>
                <a:latin typeface="华文楷体" panose="02010600040101010101" pitchFamily="2" charset="-122"/>
                <a:ea typeface="华文楷体" panose="02010600040101010101" pitchFamily="2" charset="-122"/>
                <a:sym typeface="+mn-ea"/>
              </a:rPr>
              <a:t>融券利息=股票价格×股票数量×融券利率×时间</a:t>
            </a:r>
          </a:p>
          <a:p>
            <a:pPr marL="457200" lvl="1" indent="0" fontAlgn="auto">
              <a:lnSpc>
                <a:spcPct val="100000"/>
              </a:lnSpc>
              <a:spcBef>
                <a:spcPts val="0"/>
              </a:spcBef>
              <a:buFont typeface="Wingdings" panose="05000000000000000000" charset="0"/>
              <a:buNone/>
            </a:pPr>
            <a:r>
              <a:rPr lang="zh-CN" altLang="en-US" sz="2800" dirty="0" smtClean="0">
                <a:solidFill>
                  <a:schemeClr val="tx1"/>
                </a:solidFill>
                <a:latin typeface="华文楷体" panose="02010600040101010101" pitchFamily="2" charset="-122"/>
                <a:ea typeface="华文楷体" panose="02010600040101010101" pitchFamily="2" charset="-122"/>
                <a:sym typeface="+mn-ea"/>
              </a:rPr>
              <a:t>套利成本=转债价格×转债数量+融券保证金+融券利息+资金成本+手续费</a:t>
            </a:r>
          </a:p>
          <a:p>
            <a:pPr marL="457200" lvl="1" indent="0" fontAlgn="auto">
              <a:lnSpc>
                <a:spcPct val="100000"/>
              </a:lnSpc>
              <a:spcBef>
                <a:spcPts val="0"/>
              </a:spcBef>
              <a:buFont typeface="Wingdings" panose="05000000000000000000" charset="0"/>
              <a:buNone/>
            </a:pPr>
            <a:r>
              <a:rPr lang="zh-CN" altLang="en-US" sz="2800" dirty="0" smtClean="0">
                <a:solidFill>
                  <a:schemeClr val="tx1"/>
                </a:solidFill>
                <a:latin typeface="华文楷体" panose="02010600040101010101" pitchFamily="2" charset="-122"/>
                <a:ea typeface="华文楷体" panose="02010600040101010101" pitchFamily="2" charset="-122"/>
                <a:sym typeface="+mn-ea"/>
              </a:rPr>
              <a:t>折价套利收益率=(买卖收益−融券利息−资金成本−手续费)/套利成本</a:t>
            </a:r>
            <a:endParaRPr lang="zh-CN" altLang="en-US" sz="2800" dirty="0" smtClean="0">
              <a:solidFill>
                <a:schemeClr val="tx1"/>
              </a:solidFill>
              <a:latin typeface="华文楷体" panose="02010600040101010101" pitchFamily="2" charset="-122"/>
              <a:ea typeface="华文楷体" panose="02010600040101010101" pitchFamily="2" charset="-122"/>
              <a:sym typeface="+mn-ea"/>
            </a:endParaRPr>
          </a:p>
        </p:txBody>
      </p:sp>
      <p:sp>
        <p:nvSpPr>
          <p:cNvPr id="4" name="标题 3"/>
          <p:cNvSpPr>
            <a:spLocks noGrp="1"/>
          </p:cNvSpPr>
          <p:nvPr>
            <p:ph type="title"/>
          </p:nvPr>
        </p:nvSpPr>
        <p:spPr>
          <a:xfrm>
            <a:off x="457200" y="404664"/>
            <a:ext cx="8229600" cy="864096"/>
          </a:xfrm>
        </p:spPr>
        <p:txBody>
          <a:bodyPr>
            <a:normAutofit fontScale="90000"/>
          </a:bodyPr>
          <a:lstStyle/>
          <a:p>
            <a:pPr>
              <a:lnSpc>
                <a:spcPct val="150000"/>
              </a:lnSpc>
            </a:pPr>
            <a:r>
              <a:rPr lang="zh-CN" altLang="en-US" sz="3600" b="1" dirty="0" smtClean="0">
                <a:latin typeface="华文楷体" panose="02010600040101010101" pitchFamily="2" charset="-122"/>
                <a:ea typeface="华文楷体" panose="02010600040101010101" pitchFamily="2" charset="-122"/>
              </a:rPr>
              <a:t>（二</a:t>
            </a:r>
            <a:r>
              <a:rPr lang="zh-CN" altLang="en-US" sz="3600" b="1" dirty="0">
                <a:latin typeface="华文楷体" panose="02010600040101010101" pitchFamily="2" charset="-122"/>
                <a:ea typeface="华文楷体" panose="02010600040101010101" pitchFamily="2" charset="-122"/>
              </a:rPr>
              <a:t>）套利</a:t>
            </a:r>
            <a:r>
              <a:rPr lang="zh-CN" altLang="en-US" sz="3600" b="1" dirty="0" smtClean="0">
                <a:latin typeface="华文楷体" panose="02010600040101010101" pitchFamily="2" charset="-122"/>
                <a:ea typeface="华文楷体" panose="02010600040101010101" pitchFamily="2" charset="-122"/>
              </a:rPr>
              <a:t>案例</a:t>
            </a:r>
            <a:endParaRPr lang="zh-CN" altLang="en-US" sz="3600" dirty="0" smtClean="0">
              <a:solidFill>
                <a:schemeClr val="tx2"/>
              </a:solidFill>
              <a:latin typeface="华文楷体" panose="02010600040101010101" pitchFamily="2" charset="-122"/>
              <a:ea typeface="华文楷体" panose="02010600040101010101" pitchFamily="2" charset="-122"/>
            </a:endParaRPr>
          </a:p>
        </p:txBody>
      </p:sp>
    </p:spTree>
    <p:extLst>
      <p:ext uri="{BB962C8B-B14F-4D97-AF65-F5344CB8AC3E}">
        <p14:creationId xmlns:p14="http://schemas.microsoft.com/office/powerpoint/2010/main" val="312550903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normAutofit/>
          </a:bodyPr>
          <a:lstStyle/>
          <a:p>
            <a:pPr>
              <a:lnSpc>
                <a:spcPct val="150000"/>
              </a:lnSpc>
            </a:pPr>
            <a:r>
              <a:rPr lang="zh-CN" altLang="en-US" sz="3600" dirty="0">
                <a:solidFill>
                  <a:schemeClr val="tx1"/>
                </a:solidFill>
                <a:latin typeface="华文楷体" panose="02010600040101010101" pitchFamily="2" charset="-122"/>
                <a:ea typeface="华文楷体" panose="02010600040101010101" pitchFamily="2" charset="-122"/>
                <a:sym typeface="+mn-ea"/>
              </a:rPr>
              <a:t>万信转债折价</a:t>
            </a:r>
            <a:r>
              <a:rPr lang="zh-CN" altLang="en-US" sz="3600" dirty="0" smtClean="0">
                <a:solidFill>
                  <a:schemeClr val="tx1"/>
                </a:solidFill>
                <a:latin typeface="华文楷体" panose="02010600040101010101" pitchFamily="2" charset="-122"/>
                <a:ea typeface="华文楷体" panose="02010600040101010101" pitchFamily="2" charset="-122"/>
                <a:sym typeface="+mn-ea"/>
              </a:rPr>
              <a:t>案例</a:t>
            </a:r>
            <a:endParaRPr lang="zh-CN" altLang="en-US" sz="3600" dirty="0" smtClean="0">
              <a:solidFill>
                <a:schemeClr val="tx2"/>
              </a:solidFill>
              <a:latin typeface="华文楷体" panose="02010600040101010101" pitchFamily="2" charset="-122"/>
              <a:ea typeface="华文楷体" panose="02010600040101010101" pitchFamily="2" charset="-122"/>
            </a:endParaRPr>
          </a:p>
        </p:txBody>
      </p:sp>
      <p:pic>
        <p:nvPicPr>
          <p:cNvPr id="634" name="图片 634"/>
          <p:cNvPicPr>
            <a:picLocks noChangeAspect="1"/>
          </p:cNvPicPr>
          <p:nvPr>
            <p:custDataLst>
              <p:tags r:id="rId1"/>
            </p:custDataLst>
          </p:nvPr>
        </p:nvPicPr>
        <p:blipFill>
          <a:blip r:embed="rId3"/>
          <a:srcRect t="8993" b="8172"/>
          <a:stretch>
            <a:fillRect/>
          </a:stretch>
        </p:blipFill>
        <p:spPr>
          <a:xfrm>
            <a:off x="514778" y="1484784"/>
            <a:ext cx="8079105" cy="3672408"/>
          </a:xfrm>
          <a:prstGeom prst="rect">
            <a:avLst/>
          </a:prstGeom>
          <a:ln>
            <a:noFill/>
          </a:ln>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normAutofit/>
          </a:bodyPr>
          <a:lstStyle/>
          <a:p>
            <a:pPr>
              <a:lnSpc>
                <a:spcPct val="150000"/>
              </a:lnSpc>
            </a:pPr>
            <a:r>
              <a:rPr lang="zh-CN" altLang="en-US" sz="3600" dirty="0">
                <a:solidFill>
                  <a:schemeClr val="tx1"/>
                </a:solidFill>
                <a:latin typeface="华文楷体" panose="02010600040101010101" pitchFamily="2" charset="-122"/>
                <a:ea typeface="华文楷体" panose="02010600040101010101" pitchFamily="2" charset="-122"/>
                <a:sym typeface="+mn-ea"/>
              </a:rPr>
              <a:t>万信转债折价套利</a:t>
            </a:r>
            <a:r>
              <a:rPr lang="zh-CN" altLang="en-US" sz="3600" dirty="0" smtClean="0">
                <a:solidFill>
                  <a:schemeClr val="tx1"/>
                </a:solidFill>
                <a:latin typeface="华文楷体" panose="02010600040101010101" pitchFamily="2" charset="-122"/>
                <a:ea typeface="华文楷体" panose="02010600040101010101" pitchFamily="2" charset="-122"/>
                <a:sym typeface="+mn-ea"/>
              </a:rPr>
              <a:t>收益表</a:t>
            </a:r>
            <a:endParaRPr lang="zh-CN" altLang="en-US" sz="3600" dirty="0" smtClean="0">
              <a:solidFill>
                <a:schemeClr val="tx2"/>
              </a:solidFill>
              <a:latin typeface="华文楷体" panose="02010600040101010101" pitchFamily="2" charset="-122"/>
              <a:ea typeface="华文楷体" panose="02010600040101010101" pitchFamily="2" charset="-122"/>
            </a:endParaRPr>
          </a:p>
        </p:txBody>
      </p:sp>
      <p:pic>
        <p:nvPicPr>
          <p:cNvPr id="2" name="图片 1"/>
          <p:cNvPicPr>
            <a:picLocks noChangeAspect="1"/>
          </p:cNvPicPr>
          <p:nvPr/>
        </p:nvPicPr>
        <p:blipFill>
          <a:blip r:embed="rId2"/>
          <a:srcRect r="19008" b="1949"/>
          <a:stretch>
            <a:fillRect/>
          </a:stretch>
        </p:blipFill>
        <p:spPr>
          <a:xfrm>
            <a:off x="611560" y="1772816"/>
            <a:ext cx="8234045" cy="4104456"/>
          </a:xfrm>
          <a:prstGeom prst="rect">
            <a:avLst/>
          </a:prstGeom>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428750"/>
            <a:ext cx="8229600" cy="5220335"/>
          </a:xfrm>
        </p:spPr>
        <p:txBody>
          <a:bodyPr>
            <a:normAutofit/>
          </a:bodyPr>
          <a:lstStyle/>
          <a:p>
            <a:pPr lvl="1" fontAlgn="auto">
              <a:lnSpc>
                <a:spcPct val="150000"/>
              </a:lnSpc>
              <a:buFont typeface="Wingdings" panose="05000000000000000000" charset="0"/>
              <a:buChar char="Ø"/>
            </a:pPr>
            <a:r>
              <a:rPr lang="zh-CN" altLang="en-US" dirty="0" smtClean="0">
                <a:solidFill>
                  <a:schemeClr val="tx1"/>
                </a:solidFill>
                <a:latin typeface="华文楷体" panose="02010600040101010101" pitchFamily="2" charset="-122"/>
                <a:ea typeface="华文楷体" panose="02010600040101010101" pitchFamily="2" charset="-122"/>
                <a:sym typeface="+mn-ea"/>
              </a:rPr>
              <a:t>不同</a:t>
            </a:r>
            <a:r>
              <a:rPr lang="zh-CN" altLang="en-US" dirty="0" smtClean="0">
                <a:solidFill>
                  <a:schemeClr val="tx1"/>
                </a:solidFill>
                <a:latin typeface="华文楷体" panose="02010600040101010101" pitchFamily="2" charset="-122"/>
                <a:ea typeface="华文楷体" panose="02010600040101010101" pitchFamily="2" charset="-122"/>
                <a:sym typeface="+mn-ea"/>
              </a:rPr>
              <a:t>λ水平下可转债折价套利收益（非转股期）</a:t>
            </a:r>
          </a:p>
        </p:txBody>
      </p:sp>
      <p:sp>
        <p:nvSpPr>
          <p:cNvPr id="4" name="标题 3"/>
          <p:cNvSpPr>
            <a:spLocks noGrp="1"/>
          </p:cNvSpPr>
          <p:nvPr>
            <p:ph type="title"/>
          </p:nvPr>
        </p:nvSpPr>
        <p:spPr/>
        <p:txBody>
          <a:bodyPr>
            <a:normAutofit/>
          </a:bodyPr>
          <a:lstStyle/>
          <a:p>
            <a:pPr>
              <a:lnSpc>
                <a:spcPct val="150000"/>
              </a:lnSpc>
            </a:pPr>
            <a:r>
              <a:rPr lang="zh-CN" altLang="en-US" sz="3600" dirty="0">
                <a:solidFill>
                  <a:schemeClr val="tx1"/>
                </a:solidFill>
                <a:latin typeface="华文楷体" panose="02010600040101010101" pitchFamily="2" charset="-122"/>
                <a:ea typeface="华文楷体" panose="02010600040101010101" pitchFamily="2" charset="-122"/>
                <a:sym typeface="+mn-ea"/>
              </a:rPr>
              <a:t>套利回测</a:t>
            </a:r>
            <a:r>
              <a:rPr lang="zh-CN" altLang="en-US" sz="3600" dirty="0" smtClean="0">
                <a:solidFill>
                  <a:schemeClr val="tx1"/>
                </a:solidFill>
                <a:latin typeface="华文楷体" panose="02010600040101010101" pitchFamily="2" charset="-122"/>
                <a:ea typeface="华文楷体" panose="02010600040101010101" pitchFamily="2" charset="-122"/>
                <a:sym typeface="+mn-ea"/>
              </a:rPr>
              <a:t>结果</a:t>
            </a:r>
            <a:endParaRPr lang="zh-CN" altLang="en-US" sz="3600" dirty="0" smtClean="0">
              <a:solidFill>
                <a:schemeClr val="tx2"/>
              </a:solidFill>
              <a:latin typeface="华文楷体" panose="02010600040101010101" pitchFamily="2" charset="-122"/>
              <a:ea typeface="华文楷体" panose="02010600040101010101" pitchFamily="2" charset="-122"/>
            </a:endParaRPr>
          </a:p>
        </p:txBody>
      </p:sp>
      <p:pic>
        <p:nvPicPr>
          <p:cNvPr id="635" name="图片 635"/>
          <p:cNvPicPr>
            <a:picLocks noChangeAspect="1"/>
          </p:cNvPicPr>
          <p:nvPr>
            <p:custDataLst>
              <p:tags r:id="rId1"/>
            </p:custDataLst>
          </p:nvPr>
        </p:nvPicPr>
        <p:blipFill>
          <a:blip r:embed="rId3"/>
          <a:srcRect l="393" t="8279" r="1" b="7672"/>
          <a:stretch>
            <a:fillRect/>
          </a:stretch>
        </p:blipFill>
        <p:spPr>
          <a:xfrm>
            <a:off x="683568" y="2276872"/>
            <a:ext cx="7902496" cy="3343908"/>
          </a:xfrm>
          <a:prstGeom prst="rect">
            <a:avLst/>
          </a:prstGeom>
          <a:ln>
            <a:noFill/>
          </a:ln>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428750"/>
            <a:ext cx="8229600" cy="5220335"/>
          </a:xfrm>
        </p:spPr>
        <p:txBody>
          <a:bodyPr>
            <a:normAutofit/>
          </a:bodyPr>
          <a:lstStyle/>
          <a:p>
            <a:pPr fontAlgn="auto">
              <a:lnSpc>
                <a:spcPct val="100000"/>
              </a:lnSpc>
              <a:spcBef>
                <a:spcPts val="0"/>
              </a:spcBef>
              <a:buFont typeface="Wingdings" panose="05000000000000000000" charset="0"/>
              <a:buChar char="u"/>
            </a:pPr>
            <a:r>
              <a:rPr lang="zh-CN" altLang="en-US" sz="2800" dirty="0" smtClean="0">
                <a:solidFill>
                  <a:schemeClr val="tx1"/>
                </a:solidFill>
                <a:latin typeface="华文楷体" panose="02010600040101010101" pitchFamily="2" charset="-122"/>
                <a:ea typeface="华文楷体" panose="02010600040101010101" pitchFamily="2" charset="-122"/>
                <a:sym typeface="+mn-ea"/>
              </a:rPr>
              <a:t>1977年</a:t>
            </a:r>
            <a:r>
              <a:rPr lang="zh-CN" altLang="en-US" sz="2800" dirty="0" smtClean="0">
                <a:solidFill>
                  <a:schemeClr val="tx1"/>
                </a:solidFill>
                <a:latin typeface="华文楷体" panose="02010600040101010101" pitchFamily="2" charset="-122"/>
                <a:ea typeface="华文楷体" panose="02010600040101010101" pitchFamily="2" charset="-122"/>
                <a:sym typeface="+mn-ea"/>
              </a:rPr>
              <a:t>，著名交易员约翰·麦利威瑟（John Meriwether）在所罗门公司建立了套利部门，主要从事债券套利活动</a:t>
            </a:r>
          </a:p>
          <a:p>
            <a:pPr fontAlgn="auto">
              <a:lnSpc>
                <a:spcPct val="100000"/>
              </a:lnSpc>
              <a:spcBef>
                <a:spcPts val="0"/>
              </a:spcBef>
              <a:buFont typeface="Wingdings" panose="05000000000000000000" charset="0"/>
              <a:buChar char="u"/>
            </a:pPr>
            <a:r>
              <a:rPr lang="zh-CN" altLang="en-US" sz="2800" dirty="0" smtClean="0">
                <a:solidFill>
                  <a:schemeClr val="tx1"/>
                </a:solidFill>
                <a:latin typeface="华文楷体" panose="02010600040101010101" pitchFamily="2" charset="-122"/>
                <a:ea typeface="华文楷体" panose="02010600040101010101" pitchFamily="2" charset="-122"/>
                <a:sym typeface="+mn-ea"/>
              </a:rPr>
              <a:t>1994年2月，麦利威瑟东山再起，创办了长期资本管理公司（LTCM）</a:t>
            </a:r>
          </a:p>
          <a:p>
            <a:pPr fontAlgn="auto">
              <a:lnSpc>
                <a:spcPct val="100000"/>
              </a:lnSpc>
              <a:spcBef>
                <a:spcPts val="0"/>
              </a:spcBef>
              <a:buFont typeface="Wingdings" panose="05000000000000000000" charset="0"/>
              <a:buChar char="u"/>
            </a:pPr>
            <a:r>
              <a:rPr lang="zh-CN" altLang="en-US" sz="2800" dirty="0" smtClean="0">
                <a:solidFill>
                  <a:schemeClr val="tx1"/>
                </a:solidFill>
                <a:latin typeface="华文楷体" panose="02010600040101010101" pitchFamily="2" charset="-122"/>
                <a:ea typeface="华文楷体" panose="02010600040101010101" pitchFamily="2" charset="-122"/>
                <a:sym typeface="+mn-ea"/>
              </a:rPr>
              <a:t>长期资本管理公司的盈利模式就是套利</a:t>
            </a:r>
          </a:p>
          <a:p>
            <a:pPr lvl="1" fontAlgn="auto">
              <a:lnSpc>
                <a:spcPct val="100000"/>
              </a:lnSpc>
              <a:spcBef>
                <a:spcPts val="0"/>
              </a:spcBef>
              <a:buFont typeface="Wingdings" panose="05000000000000000000" charset="0"/>
              <a:buChar char="Ø"/>
            </a:pPr>
            <a:r>
              <a:rPr lang="zh-CN" altLang="en-US" dirty="0" smtClean="0">
                <a:solidFill>
                  <a:schemeClr val="tx1"/>
                </a:solidFill>
                <a:latin typeface="华文楷体" panose="02010600040101010101" pitchFamily="2" charset="-122"/>
                <a:ea typeface="华文楷体" panose="02010600040101010101" pitchFamily="2" charset="-122"/>
                <a:sym typeface="+mn-ea"/>
              </a:rPr>
              <a:t>收敛交易（相对价值套利）</a:t>
            </a:r>
            <a:r>
              <a:rPr lang="en-US" altLang="zh-CN" dirty="0" smtClean="0">
                <a:solidFill>
                  <a:schemeClr val="tx1"/>
                </a:solidFill>
                <a:latin typeface="华文楷体" panose="02010600040101010101" pitchFamily="2" charset="-122"/>
                <a:ea typeface="华文楷体" panose="02010600040101010101" pitchFamily="2" charset="-122"/>
                <a:sym typeface="+mn-ea"/>
              </a:rPr>
              <a:t>——</a:t>
            </a:r>
            <a:r>
              <a:rPr lang="zh-CN" altLang="en-US" dirty="0" smtClean="0">
                <a:solidFill>
                  <a:schemeClr val="tx1"/>
                </a:solidFill>
                <a:latin typeface="华文楷体" panose="02010600040101010101" pitchFamily="2" charset="-122"/>
                <a:ea typeface="华文楷体" panose="02010600040101010101" pitchFamily="2" charset="-122"/>
                <a:sym typeface="+mn-ea"/>
              </a:rPr>
              <a:t>极高的杠杆率</a:t>
            </a:r>
          </a:p>
          <a:p>
            <a:pPr lvl="1" fontAlgn="auto">
              <a:lnSpc>
                <a:spcPct val="100000"/>
              </a:lnSpc>
              <a:spcBef>
                <a:spcPts val="0"/>
              </a:spcBef>
              <a:buFont typeface="Wingdings" panose="05000000000000000000" charset="0"/>
              <a:buChar char="Ø"/>
            </a:pPr>
            <a:r>
              <a:rPr lang="zh-CN" altLang="en-US" dirty="0" smtClean="0">
                <a:solidFill>
                  <a:schemeClr val="tx1"/>
                </a:solidFill>
                <a:latin typeface="华文楷体" panose="02010600040101010101" pitchFamily="2" charset="-122"/>
                <a:ea typeface="华文楷体" panose="02010600040101010101" pitchFamily="2" charset="-122"/>
                <a:sym typeface="+mn-ea"/>
              </a:rPr>
              <a:t>动态对冲</a:t>
            </a:r>
          </a:p>
          <a:p>
            <a:pPr lvl="0" fontAlgn="auto">
              <a:lnSpc>
                <a:spcPct val="100000"/>
              </a:lnSpc>
              <a:spcBef>
                <a:spcPts val="0"/>
              </a:spcBef>
              <a:buFont typeface="Wingdings" panose="05000000000000000000" charset="0"/>
              <a:buChar char="u"/>
            </a:pPr>
            <a:r>
              <a:rPr lang="zh-CN" altLang="en-US" sz="2800" dirty="0" smtClean="0">
                <a:solidFill>
                  <a:schemeClr val="tx1"/>
                </a:solidFill>
                <a:latin typeface="华文楷体" panose="02010600040101010101" pitchFamily="2" charset="-122"/>
                <a:ea typeface="华文楷体" panose="02010600040101010101" pitchFamily="2" charset="-122"/>
                <a:sym typeface="+mn-ea"/>
              </a:rPr>
              <a:t>长期资本管理公司的操作方式迅速被竞争对手所模仿，自身盈利压力加大，只能将杠杆率继续放大，不得不一步步进入风险更大的领域</a:t>
            </a:r>
          </a:p>
          <a:p>
            <a:pPr fontAlgn="auto">
              <a:lnSpc>
                <a:spcPct val="150000"/>
              </a:lnSpc>
              <a:buFont typeface="Wingdings" panose="05000000000000000000" charset="0"/>
              <a:buChar char="u"/>
            </a:pPr>
            <a:endParaRPr lang="zh-CN" altLang="en-US" sz="2400" dirty="0" smtClean="0">
              <a:solidFill>
                <a:schemeClr val="tx1"/>
              </a:solidFill>
              <a:latin typeface="华文楷体" panose="02010600040101010101" pitchFamily="2" charset="-122"/>
              <a:ea typeface="华文楷体" panose="02010600040101010101" pitchFamily="2" charset="-122"/>
              <a:sym typeface="+mn-ea"/>
            </a:endParaRPr>
          </a:p>
        </p:txBody>
      </p:sp>
      <p:sp>
        <p:nvSpPr>
          <p:cNvPr id="4" name="标题 3"/>
          <p:cNvSpPr>
            <a:spLocks noGrp="1"/>
          </p:cNvSpPr>
          <p:nvPr>
            <p:ph type="title"/>
          </p:nvPr>
        </p:nvSpPr>
        <p:spPr>
          <a:xfrm>
            <a:off x="251520" y="274955"/>
            <a:ext cx="8640960" cy="1143000"/>
          </a:xfrm>
        </p:spPr>
        <p:txBody>
          <a:bodyPr>
            <a:normAutofit fontScale="90000"/>
          </a:bodyPr>
          <a:lstStyle/>
          <a:p>
            <a:pPr>
              <a:lnSpc>
                <a:spcPct val="150000"/>
              </a:lnSpc>
            </a:pPr>
            <a:r>
              <a:rPr lang="zh-CN" altLang="en-US" sz="4000" dirty="0" smtClean="0">
                <a:solidFill>
                  <a:schemeClr val="tx2"/>
                </a:solidFill>
                <a:latin typeface="华文楷体" panose="02010600040101010101" pitchFamily="2" charset="-122"/>
                <a:ea typeface="华文楷体" panose="02010600040101010101" pitchFamily="2" charset="-122"/>
              </a:rPr>
              <a:t>七、长期</a:t>
            </a:r>
            <a:r>
              <a:rPr lang="zh-CN" altLang="en-US" sz="4000" dirty="0" smtClean="0">
                <a:solidFill>
                  <a:schemeClr val="tx2"/>
                </a:solidFill>
                <a:latin typeface="华文楷体" panose="02010600040101010101" pitchFamily="2" charset="-122"/>
                <a:ea typeface="华文楷体" panose="02010600040101010101" pitchFamily="2" charset="-122"/>
              </a:rPr>
              <a:t>资本管理公司（</a:t>
            </a:r>
            <a:r>
              <a:rPr lang="en-US" altLang="zh-CN" sz="4000" dirty="0" smtClean="0">
                <a:solidFill>
                  <a:schemeClr val="tx2"/>
                </a:solidFill>
                <a:latin typeface="华文楷体" panose="02010600040101010101" pitchFamily="2" charset="-122"/>
                <a:ea typeface="华文楷体" panose="02010600040101010101" pitchFamily="2" charset="-122"/>
              </a:rPr>
              <a:t>LTCM</a:t>
            </a:r>
            <a:r>
              <a:rPr lang="zh-CN" altLang="en-US" sz="4000" dirty="0" smtClean="0">
                <a:solidFill>
                  <a:schemeClr val="tx2"/>
                </a:solidFill>
                <a:latin typeface="华文楷体" panose="02010600040101010101" pitchFamily="2" charset="-122"/>
                <a:ea typeface="华文楷体" panose="02010600040101010101" pitchFamily="2" charset="-122"/>
              </a:rPr>
              <a:t>）的案例</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428750"/>
            <a:ext cx="8229600" cy="5220335"/>
          </a:xfrm>
        </p:spPr>
        <p:txBody>
          <a:bodyPr>
            <a:normAutofit/>
          </a:bodyPr>
          <a:lstStyle/>
          <a:p>
            <a:pPr fontAlgn="auto">
              <a:lnSpc>
                <a:spcPct val="100000"/>
              </a:lnSpc>
              <a:spcBef>
                <a:spcPts val="0"/>
              </a:spcBef>
              <a:buFont typeface="Wingdings" panose="05000000000000000000" charset="0"/>
              <a:buChar char="u"/>
            </a:pPr>
            <a:r>
              <a:rPr lang="en-US" altLang="zh-CN" sz="2800" dirty="0" smtClean="0">
                <a:solidFill>
                  <a:schemeClr val="tx1"/>
                </a:solidFill>
                <a:latin typeface="华文楷体" panose="02010600040101010101" pitchFamily="2" charset="-122"/>
                <a:ea typeface="华文楷体" panose="02010600040101010101" pitchFamily="2" charset="-122"/>
                <a:sym typeface="+mn-ea"/>
              </a:rPr>
              <a:t>1997</a:t>
            </a:r>
            <a:r>
              <a:rPr lang="zh-CN" altLang="en-US" sz="2800" dirty="0" smtClean="0">
                <a:solidFill>
                  <a:schemeClr val="tx1"/>
                </a:solidFill>
                <a:latin typeface="华文楷体" panose="02010600040101010101" pitchFamily="2" charset="-122"/>
                <a:ea typeface="华文楷体" panose="02010600040101010101" pitchFamily="2" charset="-122"/>
                <a:sym typeface="+mn-ea"/>
              </a:rPr>
              <a:t>年东南亚金融危机后，认为美国国内的高风险公司债券与国库券的息差一定会缩小，</a:t>
            </a:r>
            <a:r>
              <a:rPr lang="en-US" altLang="zh-CN" sz="2800" dirty="0" smtClean="0">
                <a:solidFill>
                  <a:schemeClr val="tx1"/>
                </a:solidFill>
                <a:latin typeface="华文楷体" panose="02010600040101010101" pitchFamily="2" charset="-122"/>
                <a:ea typeface="华文楷体" panose="02010600040101010101" pitchFamily="2" charset="-122"/>
                <a:sym typeface="+mn-ea"/>
              </a:rPr>
              <a:t>1998</a:t>
            </a:r>
            <a:r>
              <a:rPr lang="zh-CN" altLang="en-US" sz="2800" dirty="0" smtClean="0">
                <a:solidFill>
                  <a:schemeClr val="tx1"/>
                </a:solidFill>
                <a:latin typeface="华文楷体" panose="02010600040101010101" pitchFamily="2" charset="-122"/>
                <a:ea typeface="华文楷体" panose="02010600040101010101" pitchFamily="2" charset="-122"/>
                <a:sym typeface="+mn-ea"/>
              </a:rPr>
              <a:t>年初认为，随着欧元即将推出，欧洲各国债券的利息差距必然会收缩</a:t>
            </a:r>
          </a:p>
          <a:p>
            <a:pPr fontAlgn="auto">
              <a:lnSpc>
                <a:spcPct val="100000"/>
              </a:lnSpc>
              <a:spcBef>
                <a:spcPts val="0"/>
              </a:spcBef>
              <a:buFont typeface="Wingdings" panose="05000000000000000000" charset="0"/>
              <a:buChar char="u"/>
            </a:pPr>
            <a:r>
              <a:rPr lang="en-US" altLang="zh-CN" sz="2800" dirty="0" smtClean="0">
                <a:solidFill>
                  <a:schemeClr val="tx1"/>
                </a:solidFill>
                <a:latin typeface="华文楷体" panose="02010600040101010101" pitchFamily="2" charset="-122"/>
                <a:ea typeface="华文楷体" panose="02010600040101010101" pitchFamily="2" charset="-122"/>
                <a:sym typeface="+mn-ea"/>
              </a:rPr>
              <a:t>1998</a:t>
            </a:r>
            <a:r>
              <a:rPr lang="zh-CN" altLang="en-US" sz="2800" dirty="0" smtClean="0">
                <a:solidFill>
                  <a:schemeClr val="tx1"/>
                </a:solidFill>
                <a:latin typeface="华文楷体" panose="02010600040101010101" pitchFamily="2" charset="-122"/>
                <a:ea typeface="华文楷体" panose="02010600040101010101" pitchFamily="2" charset="-122"/>
                <a:sym typeface="+mn-ea"/>
              </a:rPr>
              <a:t>年</a:t>
            </a:r>
            <a:r>
              <a:rPr lang="en-US" altLang="zh-CN" sz="2800" dirty="0" smtClean="0">
                <a:solidFill>
                  <a:schemeClr val="tx1"/>
                </a:solidFill>
                <a:latin typeface="华文楷体" panose="02010600040101010101" pitchFamily="2" charset="-122"/>
                <a:ea typeface="华文楷体" panose="02010600040101010101" pitchFamily="2" charset="-122"/>
                <a:sym typeface="+mn-ea"/>
              </a:rPr>
              <a:t>8</a:t>
            </a:r>
            <a:r>
              <a:rPr lang="zh-CN" altLang="en-US" sz="2800" dirty="0" smtClean="0">
                <a:solidFill>
                  <a:schemeClr val="tx1"/>
                </a:solidFill>
                <a:latin typeface="华文楷体" panose="02010600040101010101" pitchFamily="2" charset="-122"/>
                <a:ea typeface="华文楷体" panose="02010600040101010101" pitchFamily="2" charset="-122"/>
                <a:sym typeface="+mn-ea"/>
              </a:rPr>
              <a:t>月，俄罗斯政策引发的突如其来的世界金融市场的剧烈波动，新兴市场债券价格暴跌，完全超出了LTCM的预期</a:t>
            </a:r>
          </a:p>
          <a:p>
            <a:pPr fontAlgn="auto">
              <a:lnSpc>
                <a:spcPct val="100000"/>
              </a:lnSpc>
              <a:spcBef>
                <a:spcPts val="0"/>
              </a:spcBef>
              <a:buFont typeface="Wingdings" panose="05000000000000000000" charset="0"/>
              <a:buChar char="u"/>
            </a:pPr>
            <a:r>
              <a:rPr lang="zh-CN" altLang="en-US" sz="2800" dirty="0" smtClean="0">
                <a:solidFill>
                  <a:schemeClr val="tx1"/>
                </a:solidFill>
                <a:latin typeface="华文楷体" panose="02010600040101010101" pitchFamily="2" charset="-122"/>
                <a:ea typeface="华文楷体" panose="02010600040101010101" pitchFamily="2" charset="-122"/>
                <a:sym typeface="+mn-ea"/>
              </a:rPr>
              <a:t>连锁反应发生，从1998年5月到9月全线溃败，已经走向破产边缘</a:t>
            </a:r>
          </a:p>
          <a:p>
            <a:pPr fontAlgn="auto">
              <a:lnSpc>
                <a:spcPct val="100000"/>
              </a:lnSpc>
              <a:spcBef>
                <a:spcPts val="0"/>
              </a:spcBef>
              <a:buFont typeface="Wingdings" panose="05000000000000000000" charset="0"/>
              <a:buChar char="u"/>
            </a:pPr>
            <a:r>
              <a:rPr lang="zh-CN" altLang="en-US" sz="2800" dirty="0" smtClean="0">
                <a:solidFill>
                  <a:schemeClr val="tx1"/>
                </a:solidFill>
                <a:latin typeface="华文楷体" panose="02010600040101010101" pitchFamily="2" charset="-122"/>
                <a:ea typeface="华文楷体" panose="02010600040101010101" pitchFamily="2" charset="-122"/>
                <a:sym typeface="+mn-ea"/>
              </a:rPr>
              <a:t>在美联储出面组织下，以美林、高盛等为首的14家大银行组成银团，共同接管了</a:t>
            </a:r>
            <a:r>
              <a:rPr lang="en-US" altLang="zh-CN" sz="2800" dirty="0" smtClean="0">
                <a:solidFill>
                  <a:schemeClr val="tx1"/>
                </a:solidFill>
                <a:latin typeface="华文楷体" panose="02010600040101010101" pitchFamily="2" charset="-122"/>
                <a:ea typeface="华文楷体" panose="02010600040101010101" pitchFamily="2" charset="-122"/>
                <a:sym typeface="+mn-ea"/>
              </a:rPr>
              <a:t>LTCM</a:t>
            </a:r>
          </a:p>
        </p:txBody>
      </p:sp>
      <p:sp>
        <p:nvSpPr>
          <p:cNvPr id="4" name="标题 3"/>
          <p:cNvSpPr>
            <a:spLocks noGrp="1"/>
          </p:cNvSpPr>
          <p:nvPr>
            <p:ph type="title"/>
          </p:nvPr>
        </p:nvSpPr>
        <p:spPr>
          <a:xfrm>
            <a:off x="251520" y="274955"/>
            <a:ext cx="8568952" cy="1143000"/>
          </a:xfrm>
        </p:spPr>
        <p:txBody>
          <a:bodyPr>
            <a:normAutofit fontScale="90000"/>
          </a:bodyPr>
          <a:lstStyle/>
          <a:p>
            <a:pPr>
              <a:lnSpc>
                <a:spcPct val="150000"/>
              </a:lnSpc>
            </a:pPr>
            <a:r>
              <a:rPr lang="zh-CN" altLang="en-US" sz="4000" dirty="0" smtClean="0">
                <a:solidFill>
                  <a:schemeClr val="tx2"/>
                </a:solidFill>
                <a:latin typeface="华文楷体" panose="02010600040101010101" pitchFamily="2" charset="-122"/>
                <a:ea typeface="华文楷体" panose="02010600040101010101" pitchFamily="2" charset="-122"/>
              </a:rPr>
              <a:t>七、长期</a:t>
            </a:r>
            <a:r>
              <a:rPr lang="zh-CN" altLang="en-US" sz="4000" dirty="0" smtClean="0">
                <a:solidFill>
                  <a:schemeClr val="tx2"/>
                </a:solidFill>
                <a:latin typeface="华文楷体" panose="02010600040101010101" pitchFamily="2" charset="-122"/>
                <a:ea typeface="华文楷体" panose="02010600040101010101" pitchFamily="2" charset="-122"/>
              </a:rPr>
              <a:t>资本管理公司（</a:t>
            </a:r>
            <a:r>
              <a:rPr lang="en-US" altLang="zh-CN" sz="4000" dirty="0" smtClean="0">
                <a:solidFill>
                  <a:schemeClr val="tx2"/>
                </a:solidFill>
                <a:latin typeface="华文楷体" panose="02010600040101010101" pitchFamily="2" charset="-122"/>
                <a:ea typeface="华文楷体" panose="02010600040101010101" pitchFamily="2" charset="-122"/>
              </a:rPr>
              <a:t>LTCM</a:t>
            </a:r>
            <a:r>
              <a:rPr lang="zh-CN" altLang="en-US" sz="4000" dirty="0" smtClean="0">
                <a:solidFill>
                  <a:schemeClr val="tx2"/>
                </a:solidFill>
                <a:latin typeface="华文楷体" panose="02010600040101010101" pitchFamily="2" charset="-122"/>
                <a:ea typeface="华文楷体" panose="02010600040101010101" pitchFamily="2" charset="-122"/>
              </a:rPr>
              <a:t>）的案例</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sz="3600" b="1" dirty="0">
                <a:latin typeface="华文楷体" panose="02010600040101010101" pitchFamily="2" charset="-122"/>
                <a:ea typeface="华文楷体" panose="02010600040101010101" pitchFamily="2" charset="-122"/>
              </a:rPr>
              <a:t>本章</a:t>
            </a:r>
            <a:r>
              <a:rPr lang="zh-CN" altLang="zh-CN" sz="3600" b="1" dirty="0" smtClean="0">
                <a:latin typeface="华文楷体" panose="02010600040101010101" pitchFamily="2" charset="-122"/>
                <a:ea typeface="华文楷体" panose="02010600040101010101" pitchFamily="2" charset="-122"/>
              </a:rPr>
              <a:t>小结</a:t>
            </a:r>
            <a:endParaRPr lang="zh-CN" altLang="en-US" sz="3600" dirty="0"/>
          </a:p>
        </p:txBody>
      </p:sp>
      <p:sp>
        <p:nvSpPr>
          <p:cNvPr id="3" name="内容占位符 2"/>
          <p:cNvSpPr>
            <a:spLocks noGrp="1"/>
          </p:cNvSpPr>
          <p:nvPr>
            <p:ph idx="1"/>
          </p:nvPr>
        </p:nvSpPr>
        <p:spPr>
          <a:xfrm>
            <a:off x="457200" y="1412776"/>
            <a:ext cx="8229600" cy="4873744"/>
          </a:xfrm>
        </p:spPr>
        <p:txBody>
          <a:bodyPr/>
          <a:lstStyle/>
          <a:p>
            <a:r>
              <a:rPr lang="zh-CN" altLang="zh-CN" sz="2800" dirty="0" smtClean="0">
                <a:latin typeface="华文楷体" panose="02010600040101010101" pitchFamily="2" charset="-122"/>
                <a:ea typeface="华文楷体" panose="02010600040101010101" pitchFamily="2" charset="-122"/>
              </a:rPr>
              <a:t>本章</a:t>
            </a:r>
            <a:r>
              <a:rPr lang="zh-CN" altLang="zh-CN" sz="2800" dirty="0">
                <a:latin typeface="华文楷体" panose="02010600040101010101" pitchFamily="2" charset="-122"/>
                <a:ea typeface="华文楷体" panose="02010600040101010101" pitchFamily="2" charset="-122"/>
              </a:rPr>
              <a:t>对金融市场中常见的套利策略：股指期货跨期套利、跨品种套利、跨市场套利、配对交易、</a:t>
            </a:r>
            <a:r>
              <a:rPr lang="en-US" altLang="zh-CN" sz="2800" dirty="0">
                <a:latin typeface="华文楷体" panose="02010600040101010101" pitchFamily="2" charset="-122"/>
                <a:ea typeface="华文楷体" panose="02010600040101010101" pitchFamily="2" charset="-122"/>
              </a:rPr>
              <a:t>ETF</a:t>
            </a:r>
            <a:r>
              <a:rPr lang="zh-CN" altLang="zh-CN" sz="2800" dirty="0">
                <a:latin typeface="华文楷体" panose="02010600040101010101" pitchFamily="2" charset="-122"/>
                <a:ea typeface="华文楷体" panose="02010600040101010101" pitchFamily="2" charset="-122"/>
              </a:rPr>
              <a:t>套利、可转债套利等进行了案例说明</a:t>
            </a:r>
            <a:r>
              <a:rPr lang="zh-CN" altLang="zh-CN" sz="2800" dirty="0" smtClean="0">
                <a:latin typeface="华文楷体" panose="02010600040101010101" pitchFamily="2" charset="-122"/>
                <a:ea typeface="华文楷体" panose="02010600040101010101" pitchFamily="2" charset="-122"/>
              </a:rPr>
              <a:t>。</a:t>
            </a:r>
            <a:endParaRPr lang="en-US" altLang="zh-CN" sz="2800" dirty="0" smtClean="0">
              <a:latin typeface="华文楷体" panose="02010600040101010101" pitchFamily="2" charset="-122"/>
              <a:ea typeface="华文楷体" panose="02010600040101010101" pitchFamily="2" charset="-122"/>
            </a:endParaRPr>
          </a:p>
          <a:p>
            <a:r>
              <a:rPr lang="zh-CN" altLang="zh-CN" sz="2800" dirty="0" smtClean="0">
                <a:latin typeface="华文楷体" panose="02010600040101010101" pitchFamily="2" charset="-122"/>
                <a:ea typeface="华文楷体" panose="02010600040101010101" pitchFamily="2" charset="-122"/>
              </a:rPr>
              <a:t>对</a:t>
            </a:r>
            <a:r>
              <a:rPr lang="zh-CN" altLang="zh-CN" sz="2800" dirty="0">
                <a:latin typeface="华文楷体" panose="02010600040101010101" pitchFamily="2" charset="-122"/>
                <a:ea typeface="华文楷体" panose="02010600040101010101" pitchFamily="2" charset="-122"/>
              </a:rPr>
              <a:t>套利策略的逻辑、执行细节、收益和</a:t>
            </a:r>
            <a:r>
              <a:rPr lang="zh-CN" altLang="zh-CN" sz="2800" dirty="0" smtClean="0">
                <a:latin typeface="华文楷体" panose="02010600040101010101" pitchFamily="2" charset="-122"/>
                <a:ea typeface="华文楷体" panose="02010600040101010101" pitchFamily="2" charset="-122"/>
              </a:rPr>
              <a:t>风险进行</a:t>
            </a:r>
            <a:r>
              <a:rPr lang="zh-CN" altLang="zh-CN" sz="2800" dirty="0">
                <a:latin typeface="华文楷体" panose="02010600040101010101" pitchFamily="2" charset="-122"/>
                <a:ea typeface="华文楷体" panose="02010600040101010101" pitchFamily="2" charset="-122"/>
              </a:rPr>
              <a:t>了将为详细的说明</a:t>
            </a:r>
            <a:r>
              <a:rPr lang="zh-CN" altLang="zh-CN" sz="2800" dirty="0" smtClean="0">
                <a:latin typeface="华文楷体" panose="02010600040101010101" pitchFamily="2" charset="-122"/>
                <a:ea typeface="华文楷体" panose="02010600040101010101" pitchFamily="2" charset="-122"/>
              </a:rPr>
              <a:t>。</a:t>
            </a:r>
            <a:endParaRPr lang="zh-CN" altLang="en-US" dirty="0"/>
          </a:p>
        </p:txBody>
      </p:sp>
    </p:spTree>
    <p:extLst>
      <p:ext uri="{BB962C8B-B14F-4D97-AF65-F5344CB8AC3E}">
        <p14:creationId xmlns:p14="http://schemas.microsoft.com/office/powerpoint/2010/main" val="1148014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428750"/>
            <a:ext cx="8229600" cy="5220335"/>
          </a:xfrm>
        </p:spPr>
        <p:txBody>
          <a:bodyPr>
            <a:normAutofit fontScale="97500"/>
          </a:bodyPr>
          <a:lstStyle/>
          <a:p>
            <a:pPr marL="0" indent="0" fontAlgn="auto">
              <a:lnSpc>
                <a:spcPct val="100000"/>
              </a:lnSpc>
              <a:spcBef>
                <a:spcPts val="0"/>
              </a:spcBef>
              <a:buNone/>
            </a:pPr>
            <a:r>
              <a:rPr lang="en-US" altLang="zh-CN" sz="3110" dirty="0" smtClean="0">
                <a:latin typeface="华文楷体" panose="02010600040101010101" pitchFamily="2" charset="-122"/>
                <a:ea typeface="华文楷体" panose="02010600040101010101" pitchFamily="2" charset="-122"/>
                <a:sym typeface="+mn-ea"/>
              </a:rPr>
              <a:t>1</a:t>
            </a:r>
            <a:r>
              <a:rPr lang="zh-CN" altLang="en-US" sz="3110" dirty="0" smtClean="0">
                <a:latin typeface="华文楷体" panose="02010600040101010101" pitchFamily="2" charset="-122"/>
                <a:ea typeface="华文楷体" panose="02010600040101010101" pitchFamily="2" charset="-122"/>
                <a:sym typeface="+mn-ea"/>
              </a:rPr>
              <a:t>、敞口</a:t>
            </a:r>
            <a:r>
              <a:rPr lang="zh-CN" altLang="en-US" sz="3110" dirty="0" smtClean="0">
                <a:latin typeface="华文楷体" panose="02010600040101010101" pitchFamily="2" charset="-122"/>
                <a:ea typeface="华文楷体" panose="02010600040101010101" pitchFamily="2" charset="-122"/>
                <a:sym typeface="+mn-ea"/>
              </a:rPr>
              <a:t>风险</a:t>
            </a:r>
            <a:r>
              <a:rPr lang="zh-CN" altLang="en-US" sz="2400" dirty="0" smtClean="0">
                <a:latin typeface="华文楷体" panose="02010600040101010101" pitchFamily="2" charset="-122"/>
                <a:ea typeface="华文楷体" panose="02010600040101010101" pitchFamily="2" charset="-122"/>
                <a:sym typeface="+mn-ea"/>
              </a:rPr>
              <a:t>：</a:t>
            </a:r>
            <a:r>
              <a:rPr altLang="zh-CN" sz="2665" dirty="0">
                <a:latin typeface="华文楷体" panose="02010600040101010101" pitchFamily="2" charset="-122"/>
                <a:ea typeface="华文楷体" panose="02010600040101010101" pitchFamily="2" charset="-122"/>
                <a:sym typeface="+mn-ea"/>
              </a:rPr>
              <a:t>存在套利组合部分成交而部分暴露于价格波动的可能，及平仓时无法确保成交与获利的可能</a:t>
            </a:r>
            <a:r>
              <a:rPr altLang="zh-CN" sz="2400" dirty="0">
                <a:latin typeface="华文楷体" panose="02010600040101010101" pitchFamily="2" charset="-122"/>
                <a:ea typeface="华文楷体" panose="02010600040101010101" pitchFamily="2" charset="-122"/>
                <a:sym typeface="+mn-ea"/>
              </a:rPr>
              <a:t>。</a:t>
            </a:r>
          </a:p>
          <a:p>
            <a:pPr fontAlgn="auto">
              <a:lnSpc>
                <a:spcPct val="100000"/>
              </a:lnSpc>
              <a:spcBef>
                <a:spcPts val="0"/>
              </a:spcBef>
              <a:buFont typeface="Wingdings" panose="05000000000000000000" charset="0"/>
              <a:buChar char="u"/>
            </a:pPr>
            <a:endParaRPr altLang="zh-CN" sz="2400" dirty="0">
              <a:latin typeface="华文楷体" panose="02010600040101010101" pitchFamily="2" charset="-122"/>
              <a:ea typeface="华文楷体" panose="02010600040101010101" pitchFamily="2" charset="-122"/>
              <a:sym typeface="+mn-ea"/>
            </a:endParaRPr>
          </a:p>
          <a:p>
            <a:pPr marL="0" indent="0" fontAlgn="auto">
              <a:lnSpc>
                <a:spcPct val="100000"/>
              </a:lnSpc>
              <a:spcBef>
                <a:spcPts val="0"/>
              </a:spcBef>
              <a:buNone/>
            </a:pPr>
            <a:r>
              <a:rPr lang="en-US" altLang="zh-CN" sz="3110" dirty="0" smtClean="0">
                <a:latin typeface="华文楷体" panose="02010600040101010101" pitchFamily="2" charset="-122"/>
                <a:ea typeface="华文楷体" panose="02010600040101010101" pitchFamily="2" charset="-122"/>
              </a:rPr>
              <a:t>2</a:t>
            </a:r>
            <a:r>
              <a:rPr lang="zh-CN" altLang="en-US" sz="3110" dirty="0" smtClean="0">
                <a:latin typeface="华文楷体" panose="02010600040101010101" pitchFamily="2" charset="-122"/>
                <a:ea typeface="华文楷体" panose="02010600040101010101" pitchFamily="2" charset="-122"/>
              </a:rPr>
              <a:t>、</a:t>
            </a:r>
            <a:r>
              <a:rPr lang="zh-CN" sz="3110" dirty="0" smtClean="0">
                <a:latin typeface="华文楷体" panose="02010600040101010101" pitchFamily="2" charset="-122"/>
                <a:ea typeface="华文楷体" panose="02010600040101010101" pitchFamily="2" charset="-122"/>
              </a:rPr>
              <a:t>流动性</a:t>
            </a:r>
            <a:r>
              <a:rPr lang="zh-CN" sz="3110" dirty="0">
                <a:latin typeface="华文楷体" panose="02010600040101010101" pitchFamily="2" charset="-122"/>
                <a:ea typeface="华文楷体" panose="02010600040101010101" pitchFamily="2" charset="-122"/>
              </a:rPr>
              <a:t>风险</a:t>
            </a:r>
            <a:r>
              <a:rPr lang="zh-CN" sz="2400" dirty="0">
                <a:latin typeface="华文楷体" panose="02010600040101010101" pitchFamily="2" charset="-122"/>
                <a:ea typeface="华文楷体" panose="02010600040101010101" pitchFamily="2" charset="-122"/>
              </a:rPr>
              <a:t>：</a:t>
            </a:r>
          </a:p>
          <a:p>
            <a:pPr marL="742950" lvl="1" indent="-285750" fontAlgn="auto">
              <a:lnSpc>
                <a:spcPct val="100000"/>
              </a:lnSpc>
              <a:spcBef>
                <a:spcPts val="0"/>
              </a:spcBef>
              <a:buFont typeface="Wingdings" panose="05000000000000000000" charset="0"/>
              <a:buChar char="Ø"/>
            </a:pPr>
            <a:r>
              <a:rPr lang="zh-CN" sz="2665" dirty="0">
                <a:solidFill>
                  <a:schemeClr val="tx1"/>
                </a:solidFill>
                <a:latin typeface="华文楷体" panose="02010600040101010101" pitchFamily="2" charset="-122"/>
                <a:ea typeface="华文楷体" panose="02010600040101010101" pitchFamily="2" charset="-122"/>
              </a:rPr>
              <a:t>在资产价格剧烈波动时期</a:t>
            </a:r>
          </a:p>
          <a:p>
            <a:pPr marL="742950" lvl="1" indent="-285750" fontAlgn="auto">
              <a:lnSpc>
                <a:spcPct val="100000"/>
              </a:lnSpc>
              <a:spcBef>
                <a:spcPts val="0"/>
              </a:spcBef>
              <a:buFont typeface="Wingdings" panose="05000000000000000000" charset="0"/>
              <a:buChar char="Ø"/>
            </a:pPr>
            <a:r>
              <a:rPr lang="zh-CN" sz="2665" dirty="0">
                <a:solidFill>
                  <a:schemeClr val="tx1"/>
                </a:solidFill>
                <a:latin typeface="华文楷体" panose="02010600040101010101" pitchFamily="2" charset="-122"/>
                <a:ea typeface="华文楷体" panose="02010600040101010101" pitchFamily="2" charset="-122"/>
              </a:rPr>
              <a:t>价差的非预期变动</a:t>
            </a:r>
          </a:p>
          <a:p>
            <a:pPr marL="457200" lvl="1" indent="0" fontAlgn="auto">
              <a:lnSpc>
                <a:spcPct val="100000"/>
              </a:lnSpc>
              <a:spcBef>
                <a:spcPts val="0"/>
              </a:spcBef>
              <a:buFont typeface="Wingdings" panose="05000000000000000000" charset="0"/>
              <a:buNone/>
            </a:pPr>
            <a:endParaRPr lang="zh-CN" sz="3110" dirty="0">
              <a:solidFill>
                <a:schemeClr val="tx1"/>
              </a:solidFill>
              <a:latin typeface="华文楷体" panose="02010600040101010101" pitchFamily="2" charset="-122"/>
              <a:ea typeface="华文楷体" panose="02010600040101010101" pitchFamily="2" charset="-122"/>
            </a:endParaRPr>
          </a:p>
          <a:p>
            <a:pPr marL="0" indent="0" fontAlgn="auto">
              <a:lnSpc>
                <a:spcPct val="100000"/>
              </a:lnSpc>
              <a:spcBef>
                <a:spcPts val="0"/>
              </a:spcBef>
              <a:buNone/>
            </a:pPr>
            <a:r>
              <a:rPr lang="en-US" altLang="zh-CN" sz="3110" dirty="0" smtClean="0">
                <a:solidFill>
                  <a:schemeClr val="tx1"/>
                </a:solidFill>
                <a:latin typeface="华文楷体" panose="02010600040101010101" pitchFamily="2" charset="-122"/>
                <a:ea typeface="华文楷体" panose="02010600040101010101" pitchFamily="2" charset="-122"/>
              </a:rPr>
              <a:t>3</a:t>
            </a:r>
            <a:r>
              <a:rPr lang="zh-CN" altLang="en-US" sz="3110" dirty="0" smtClean="0">
                <a:solidFill>
                  <a:schemeClr val="tx1"/>
                </a:solidFill>
                <a:latin typeface="华文楷体" panose="02010600040101010101" pitchFamily="2" charset="-122"/>
                <a:ea typeface="华文楷体" panose="02010600040101010101" pitchFamily="2" charset="-122"/>
              </a:rPr>
              <a:t>、</a:t>
            </a:r>
            <a:r>
              <a:rPr lang="zh-CN" sz="3110" dirty="0" smtClean="0">
                <a:solidFill>
                  <a:schemeClr val="tx1"/>
                </a:solidFill>
                <a:latin typeface="华文楷体" panose="02010600040101010101" pitchFamily="2" charset="-122"/>
                <a:ea typeface="华文楷体" panose="02010600040101010101" pitchFamily="2" charset="-122"/>
              </a:rPr>
              <a:t>套利</a:t>
            </a:r>
            <a:r>
              <a:rPr lang="zh-CN" sz="3110" dirty="0">
                <a:solidFill>
                  <a:schemeClr val="tx1"/>
                </a:solidFill>
                <a:latin typeface="华文楷体" panose="02010600040101010101" pitchFamily="2" charset="-122"/>
                <a:ea typeface="华文楷体" panose="02010600040101010101" pitchFamily="2" charset="-122"/>
              </a:rPr>
              <a:t>失效风险</a:t>
            </a:r>
            <a:r>
              <a:rPr lang="zh-CN" sz="2400" dirty="0">
                <a:solidFill>
                  <a:schemeClr val="tx1"/>
                </a:solidFill>
                <a:latin typeface="华文楷体" panose="02010600040101010101" pitchFamily="2" charset="-122"/>
                <a:ea typeface="华文楷体" panose="02010600040101010101" pitchFamily="2" charset="-122"/>
              </a:rPr>
              <a:t>：</a:t>
            </a:r>
            <a:r>
              <a:rPr lang="zh-CN" sz="2665" dirty="0">
                <a:solidFill>
                  <a:schemeClr val="tx1"/>
                </a:solidFill>
                <a:latin typeface="华文楷体" panose="02010600040101010101" pitchFamily="2" charset="-122"/>
                <a:ea typeface="华文楷体" panose="02010600040101010101" pitchFamily="2" charset="-122"/>
              </a:rPr>
              <a:t>同时买卖的对象价格关系失效</a:t>
            </a:r>
            <a:endParaRPr lang="zh-CN" sz="2400" dirty="0">
              <a:solidFill>
                <a:schemeClr val="tx1"/>
              </a:solidFill>
              <a:latin typeface="华文楷体" panose="02010600040101010101" pitchFamily="2" charset="-122"/>
              <a:ea typeface="华文楷体" panose="02010600040101010101" pitchFamily="2" charset="-122"/>
            </a:endParaRPr>
          </a:p>
          <a:p>
            <a:pPr marL="0" indent="0" fontAlgn="auto">
              <a:lnSpc>
                <a:spcPct val="100000"/>
              </a:lnSpc>
              <a:spcBef>
                <a:spcPts val="0"/>
              </a:spcBef>
              <a:buFont typeface="Wingdings" panose="05000000000000000000" charset="0"/>
              <a:buNone/>
            </a:pPr>
            <a:endParaRPr lang="zh-CN" sz="2400" dirty="0">
              <a:solidFill>
                <a:schemeClr val="tx1"/>
              </a:solidFill>
              <a:latin typeface="华文楷体" panose="02010600040101010101" pitchFamily="2" charset="-122"/>
              <a:ea typeface="华文楷体" panose="02010600040101010101" pitchFamily="2" charset="-122"/>
            </a:endParaRPr>
          </a:p>
          <a:p>
            <a:pPr marL="0" indent="0" fontAlgn="auto">
              <a:lnSpc>
                <a:spcPct val="100000"/>
              </a:lnSpc>
              <a:spcBef>
                <a:spcPts val="0"/>
              </a:spcBef>
              <a:buNone/>
            </a:pPr>
            <a:r>
              <a:rPr lang="en-US" altLang="zh-CN" sz="3110" dirty="0" smtClean="0">
                <a:solidFill>
                  <a:schemeClr val="tx1"/>
                </a:solidFill>
                <a:latin typeface="华文楷体" panose="02010600040101010101" pitchFamily="2" charset="-122"/>
                <a:ea typeface="华文楷体" panose="02010600040101010101" pitchFamily="2" charset="-122"/>
              </a:rPr>
              <a:t>4</a:t>
            </a:r>
            <a:r>
              <a:rPr lang="zh-CN" altLang="en-US" sz="3110" dirty="0" smtClean="0">
                <a:solidFill>
                  <a:schemeClr val="tx1"/>
                </a:solidFill>
                <a:latin typeface="华文楷体" panose="02010600040101010101" pitchFamily="2" charset="-122"/>
                <a:ea typeface="华文楷体" panose="02010600040101010101" pitchFamily="2" charset="-122"/>
              </a:rPr>
              <a:t>、</a:t>
            </a:r>
            <a:r>
              <a:rPr lang="zh-CN" sz="3110" dirty="0" smtClean="0">
                <a:solidFill>
                  <a:schemeClr val="tx1"/>
                </a:solidFill>
                <a:latin typeface="华文楷体" panose="02010600040101010101" pitchFamily="2" charset="-122"/>
                <a:ea typeface="华文楷体" panose="02010600040101010101" pitchFamily="2" charset="-122"/>
              </a:rPr>
              <a:t>交易</a:t>
            </a:r>
            <a:r>
              <a:rPr lang="zh-CN" sz="3110" dirty="0">
                <a:solidFill>
                  <a:schemeClr val="tx1"/>
                </a:solidFill>
                <a:latin typeface="华文楷体" panose="02010600040101010101" pitchFamily="2" charset="-122"/>
                <a:ea typeface="华文楷体" panose="02010600040101010101" pitchFamily="2" charset="-122"/>
              </a:rPr>
              <a:t>对手风险</a:t>
            </a:r>
            <a:r>
              <a:rPr lang="zh-CN" sz="2800" dirty="0">
                <a:solidFill>
                  <a:schemeClr val="tx1"/>
                </a:solidFill>
                <a:latin typeface="华文楷体" panose="02010600040101010101" pitchFamily="2" charset="-122"/>
                <a:ea typeface="华文楷体" panose="02010600040101010101" pitchFamily="2" charset="-122"/>
              </a:rPr>
              <a:t>：</a:t>
            </a:r>
            <a:r>
              <a:rPr lang="zh-CN" sz="2665" dirty="0">
                <a:solidFill>
                  <a:schemeClr val="tx1"/>
                </a:solidFill>
                <a:latin typeface="华文楷体" panose="02010600040101010101" pitchFamily="2" charset="-122"/>
                <a:ea typeface="华文楷体" panose="02010600040101010101" pitchFamily="2" charset="-122"/>
              </a:rPr>
              <a:t>具有交易对手违约、无法支付资金的风险</a:t>
            </a:r>
          </a:p>
          <a:p>
            <a:pPr lvl="1">
              <a:buFont typeface="Wingdings" panose="05000000000000000000" charset="0"/>
              <a:buChar char="Ø"/>
            </a:pPr>
            <a:endParaRPr lang="zh-CN" sz="2400" dirty="0">
              <a:solidFill>
                <a:schemeClr val="tx1"/>
              </a:solidFill>
              <a:latin typeface="华文楷体" panose="02010600040101010101" pitchFamily="2" charset="-122"/>
              <a:ea typeface="华文楷体" panose="02010600040101010101" pitchFamily="2" charset="-122"/>
            </a:endParaRPr>
          </a:p>
          <a:p>
            <a:pPr>
              <a:buNone/>
            </a:pPr>
            <a:endParaRPr lang="zh-CN" sz="2400" dirty="0">
              <a:solidFill>
                <a:schemeClr val="tx1"/>
              </a:solidFill>
              <a:latin typeface="华文楷体" panose="02010600040101010101" pitchFamily="2" charset="-122"/>
              <a:ea typeface="华文楷体" panose="02010600040101010101" pitchFamily="2" charset="-122"/>
            </a:endParaRPr>
          </a:p>
        </p:txBody>
      </p:sp>
      <p:sp>
        <p:nvSpPr>
          <p:cNvPr id="4" name="标题 3"/>
          <p:cNvSpPr>
            <a:spLocks noGrp="1"/>
          </p:cNvSpPr>
          <p:nvPr>
            <p:ph type="title"/>
          </p:nvPr>
        </p:nvSpPr>
        <p:spPr/>
        <p:txBody>
          <a:bodyPr>
            <a:normAutofit/>
          </a:bodyPr>
          <a:lstStyle/>
          <a:p>
            <a:pPr>
              <a:lnSpc>
                <a:spcPct val="150000"/>
              </a:lnSpc>
            </a:pPr>
            <a:r>
              <a:rPr lang="zh-CN" altLang="en-US" sz="3600" b="1" dirty="0" smtClean="0">
                <a:latin typeface="华文楷体" panose="02010600040101010101" pitchFamily="2" charset="-122"/>
                <a:ea typeface="华文楷体" panose="02010600040101010101" pitchFamily="2" charset="-122"/>
              </a:rPr>
              <a:t>三、套利风险</a:t>
            </a:r>
            <a:endParaRPr lang="zh-CN" altLang="en-US" sz="3600" dirty="0" smtClean="0">
              <a:solidFill>
                <a:schemeClr val="tx2"/>
              </a:solidFill>
              <a:latin typeface="华文楷体" panose="02010600040101010101" pitchFamily="2" charset="-122"/>
              <a:ea typeface="华文楷体" panose="02010600040101010101" pitchFamily="2"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428750"/>
            <a:ext cx="8229600" cy="5220335"/>
          </a:xfrm>
        </p:spPr>
        <p:txBody>
          <a:bodyPr>
            <a:normAutofit/>
          </a:bodyPr>
          <a:lstStyle/>
          <a:p>
            <a:pPr marL="0" indent="0" fontAlgn="auto">
              <a:lnSpc>
                <a:spcPct val="100000"/>
              </a:lnSpc>
              <a:spcBef>
                <a:spcPts val="0"/>
              </a:spcBef>
              <a:buNone/>
            </a:pPr>
            <a:r>
              <a:rPr lang="en-US" altLang="zh-CN" sz="2800" b="1" dirty="0" smtClean="0">
                <a:latin typeface="华文楷体" panose="02010600040101010101" pitchFamily="2" charset="-122"/>
                <a:ea typeface="华文楷体" panose="02010600040101010101" pitchFamily="2" charset="-122"/>
                <a:sym typeface="+mn-ea"/>
              </a:rPr>
              <a:t>1</a:t>
            </a:r>
            <a:r>
              <a:rPr lang="zh-CN" altLang="en-US" sz="2800" b="1" dirty="0" smtClean="0">
                <a:latin typeface="华文楷体" panose="02010600040101010101" pitchFamily="2" charset="-122"/>
                <a:ea typeface="华文楷体" panose="02010600040101010101" pitchFamily="2" charset="-122"/>
                <a:sym typeface="+mn-ea"/>
              </a:rPr>
              <a:t>、商品</a:t>
            </a:r>
            <a:r>
              <a:rPr lang="zh-CN" altLang="en-US" sz="2800" b="1" dirty="0" smtClean="0">
                <a:latin typeface="华文楷体" panose="02010600040101010101" pitchFamily="2" charset="-122"/>
                <a:ea typeface="华文楷体" panose="02010600040101010101" pitchFamily="2" charset="-122"/>
                <a:sym typeface="+mn-ea"/>
              </a:rPr>
              <a:t>价差套利</a:t>
            </a:r>
          </a:p>
          <a:p>
            <a:pPr marL="742950" lvl="1" indent="-285750" fontAlgn="auto">
              <a:lnSpc>
                <a:spcPct val="100000"/>
              </a:lnSpc>
              <a:spcBef>
                <a:spcPts val="0"/>
              </a:spcBef>
              <a:buFont typeface="Wingdings" panose="05000000000000000000" charset="0"/>
              <a:buChar char="Ø"/>
            </a:pPr>
            <a:r>
              <a:rPr lang="zh-CN" altLang="en-US" sz="2400" dirty="0" smtClean="0">
                <a:solidFill>
                  <a:schemeClr val="tx1"/>
                </a:solidFill>
                <a:latin typeface="华文楷体" panose="02010600040101010101" pitchFamily="2" charset="-122"/>
                <a:ea typeface="华文楷体" panose="02010600040101010101" pitchFamily="2" charset="-122"/>
                <a:sym typeface="+mn-ea"/>
              </a:rPr>
              <a:t>商品的期现套利</a:t>
            </a:r>
          </a:p>
          <a:p>
            <a:pPr marL="742950" lvl="1" indent="-285750" fontAlgn="auto">
              <a:lnSpc>
                <a:spcPct val="100000"/>
              </a:lnSpc>
              <a:spcBef>
                <a:spcPts val="0"/>
              </a:spcBef>
              <a:buFont typeface="Wingdings" panose="05000000000000000000" charset="0"/>
              <a:buChar char="Ø"/>
            </a:pPr>
            <a:r>
              <a:rPr lang="zh-CN" altLang="en-US" sz="2400" dirty="0" smtClean="0">
                <a:solidFill>
                  <a:schemeClr val="tx1"/>
                </a:solidFill>
                <a:latin typeface="华文楷体" panose="02010600040101010101" pitchFamily="2" charset="-122"/>
                <a:ea typeface="华文楷体" panose="02010600040101010101" pitchFamily="2" charset="-122"/>
                <a:sym typeface="+mn-ea"/>
              </a:rPr>
              <a:t>商品的跨期套利</a:t>
            </a:r>
          </a:p>
          <a:p>
            <a:pPr marL="742950" lvl="1" indent="-285750" fontAlgn="auto">
              <a:lnSpc>
                <a:spcPct val="100000"/>
              </a:lnSpc>
              <a:spcBef>
                <a:spcPts val="0"/>
              </a:spcBef>
              <a:buFont typeface="Wingdings" panose="05000000000000000000" charset="0"/>
              <a:buChar char="Ø"/>
            </a:pPr>
            <a:r>
              <a:rPr lang="zh-CN" altLang="en-US" sz="2400" dirty="0" smtClean="0">
                <a:solidFill>
                  <a:schemeClr val="tx1"/>
                </a:solidFill>
                <a:latin typeface="华文楷体" panose="02010600040101010101" pitchFamily="2" charset="-122"/>
                <a:ea typeface="华文楷体" panose="02010600040101010101" pitchFamily="2" charset="-122"/>
                <a:sym typeface="+mn-ea"/>
              </a:rPr>
              <a:t>商品的跨品种套利</a:t>
            </a:r>
          </a:p>
          <a:p>
            <a:pPr marL="457200" lvl="1" indent="0" fontAlgn="auto">
              <a:lnSpc>
                <a:spcPct val="100000"/>
              </a:lnSpc>
              <a:spcBef>
                <a:spcPts val="0"/>
              </a:spcBef>
              <a:buFont typeface="Wingdings" panose="05000000000000000000" charset="0"/>
              <a:buNone/>
            </a:pPr>
            <a:endParaRPr altLang="zh-CN" sz="2400" dirty="0">
              <a:latin typeface="华文楷体" panose="02010600040101010101" pitchFamily="2" charset="-122"/>
              <a:ea typeface="华文楷体" panose="02010600040101010101" pitchFamily="2" charset="-122"/>
              <a:sym typeface="+mn-ea"/>
            </a:endParaRPr>
          </a:p>
          <a:p>
            <a:pPr marL="0" indent="0" fontAlgn="auto">
              <a:lnSpc>
                <a:spcPct val="100000"/>
              </a:lnSpc>
              <a:spcBef>
                <a:spcPts val="0"/>
              </a:spcBef>
              <a:buNone/>
            </a:pPr>
            <a:r>
              <a:rPr lang="en-US" altLang="zh-CN" sz="2800" b="1" dirty="0" smtClean="0">
                <a:latin typeface="华文楷体" panose="02010600040101010101" pitchFamily="2" charset="-122"/>
                <a:ea typeface="华文楷体" panose="02010600040101010101" pitchFamily="2" charset="-122"/>
              </a:rPr>
              <a:t>2</a:t>
            </a:r>
            <a:r>
              <a:rPr lang="zh-CN" altLang="en-US" sz="2800" b="1" dirty="0" smtClean="0">
                <a:latin typeface="华文楷体" panose="02010600040101010101" pitchFamily="2" charset="-122"/>
                <a:ea typeface="华文楷体" panose="02010600040101010101" pitchFamily="2" charset="-122"/>
              </a:rPr>
              <a:t>、</a:t>
            </a:r>
            <a:r>
              <a:rPr lang="zh-CN" sz="2800" b="1" dirty="0" smtClean="0">
                <a:latin typeface="华文楷体" panose="02010600040101010101" pitchFamily="2" charset="-122"/>
                <a:ea typeface="华文楷体" panose="02010600040101010101" pitchFamily="2" charset="-122"/>
              </a:rPr>
              <a:t>两地</a:t>
            </a:r>
            <a:r>
              <a:rPr lang="zh-CN" sz="2800" b="1" dirty="0">
                <a:latin typeface="华文楷体" panose="02010600040101010101" pitchFamily="2" charset="-122"/>
                <a:ea typeface="华文楷体" panose="02010600040101010101" pitchFamily="2" charset="-122"/>
              </a:rPr>
              <a:t>上市企业股票套利</a:t>
            </a:r>
          </a:p>
          <a:p>
            <a:pPr marL="742950" lvl="1" indent="-285750" fontAlgn="auto">
              <a:lnSpc>
                <a:spcPct val="100000"/>
              </a:lnSpc>
              <a:spcBef>
                <a:spcPts val="0"/>
              </a:spcBef>
              <a:buFont typeface="Wingdings" panose="05000000000000000000" charset="0"/>
              <a:buChar char="Ø"/>
            </a:pPr>
            <a:r>
              <a:rPr lang="zh-CN" sz="2400" dirty="0">
                <a:solidFill>
                  <a:schemeClr val="tx1"/>
                </a:solidFill>
                <a:latin typeface="华文楷体" panose="02010600040101010101" pitchFamily="2" charset="-122"/>
                <a:ea typeface="华文楷体" panose="02010600040101010101" pitchFamily="2" charset="-122"/>
              </a:rPr>
              <a:t>如果全球金融市场是有效的，同一个企业在两地的股价变动应高度一致，价格偏差可以带来套利机会</a:t>
            </a:r>
          </a:p>
          <a:p>
            <a:pPr marL="742950" lvl="1" indent="-285750" fontAlgn="auto">
              <a:lnSpc>
                <a:spcPct val="100000"/>
              </a:lnSpc>
              <a:spcBef>
                <a:spcPts val="0"/>
              </a:spcBef>
              <a:buFont typeface="Wingdings" panose="05000000000000000000" charset="0"/>
              <a:buChar char="Ø"/>
            </a:pPr>
            <a:r>
              <a:rPr lang="zh-CN" sz="2400" dirty="0">
                <a:solidFill>
                  <a:schemeClr val="tx1"/>
                </a:solidFill>
                <a:latin typeface="华文楷体" panose="02010600040101010101" pitchFamily="2" charset="-122"/>
                <a:ea typeface="华文楷体" panose="02010600040101010101" pitchFamily="2" charset="-122"/>
              </a:rPr>
              <a:t>由于不同国家和地区金融制度的差异以及两地股市交易制度的差异，两地上市企业的股价间经常存在显著的偏差，而且这个偏差可能长期存在</a:t>
            </a:r>
          </a:p>
          <a:p>
            <a:pPr lvl="1">
              <a:buFont typeface="Wingdings" panose="05000000000000000000" charset="0"/>
              <a:buChar char="Ø"/>
            </a:pPr>
            <a:endParaRPr lang="zh-CN" sz="2400" dirty="0">
              <a:solidFill>
                <a:schemeClr val="tx1"/>
              </a:solidFill>
              <a:latin typeface="华文楷体" panose="02010600040101010101" pitchFamily="2" charset="-122"/>
              <a:ea typeface="华文楷体" panose="02010600040101010101" pitchFamily="2" charset="-122"/>
            </a:endParaRPr>
          </a:p>
          <a:p>
            <a:pPr>
              <a:buNone/>
            </a:pPr>
            <a:endParaRPr lang="zh-CN" sz="2400" dirty="0">
              <a:solidFill>
                <a:schemeClr val="tx1"/>
              </a:solidFill>
              <a:latin typeface="华文楷体" panose="02010600040101010101" pitchFamily="2" charset="-122"/>
              <a:ea typeface="华文楷体" panose="02010600040101010101" pitchFamily="2" charset="-122"/>
            </a:endParaRPr>
          </a:p>
        </p:txBody>
      </p:sp>
      <p:sp>
        <p:nvSpPr>
          <p:cNvPr id="4" name="标题 3"/>
          <p:cNvSpPr>
            <a:spLocks noGrp="1"/>
          </p:cNvSpPr>
          <p:nvPr>
            <p:ph type="title"/>
          </p:nvPr>
        </p:nvSpPr>
        <p:spPr/>
        <p:txBody>
          <a:bodyPr>
            <a:normAutofit/>
          </a:bodyPr>
          <a:lstStyle/>
          <a:p>
            <a:pPr>
              <a:lnSpc>
                <a:spcPct val="150000"/>
              </a:lnSpc>
            </a:pPr>
            <a:r>
              <a:rPr lang="zh-CN" altLang="en-US" sz="4000" b="1" dirty="0" smtClean="0">
                <a:latin typeface="华文楷体" panose="02010600040101010101" pitchFamily="2" charset="-122"/>
                <a:ea typeface="华文楷体" panose="02010600040101010101" pitchFamily="2" charset="-122"/>
              </a:rPr>
              <a:t>四、常见</a:t>
            </a:r>
            <a:r>
              <a:rPr lang="zh-CN" altLang="en-US" sz="4000" b="1" dirty="0">
                <a:latin typeface="华文楷体" panose="02010600040101010101" pitchFamily="2" charset="-122"/>
                <a:ea typeface="华文楷体" panose="02010600040101010101" pitchFamily="2" charset="-122"/>
              </a:rPr>
              <a:t>的套利</a:t>
            </a:r>
            <a:r>
              <a:rPr lang="zh-CN" altLang="en-US" sz="4000" b="1" dirty="0" smtClean="0">
                <a:latin typeface="华文楷体" panose="02010600040101010101" pitchFamily="2" charset="-122"/>
                <a:ea typeface="华文楷体" panose="02010600040101010101" pitchFamily="2" charset="-122"/>
              </a:rPr>
              <a:t>类型</a:t>
            </a:r>
            <a:endParaRPr lang="zh-CN" altLang="en-US" sz="4000" dirty="0" smtClean="0">
              <a:solidFill>
                <a:schemeClr val="tx2"/>
              </a:solidFill>
              <a:latin typeface="华文楷体" panose="02010600040101010101" pitchFamily="2" charset="-122"/>
              <a:ea typeface="华文楷体" panose="02010600040101010101" pitchFamily="2"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428750"/>
            <a:ext cx="8229600" cy="5220335"/>
          </a:xfrm>
        </p:spPr>
        <p:txBody>
          <a:bodyPr>
            <a:normAutofit/>
          </a:bodyPr>
          <a:lstStyle/>
          <a:p>
            <a:pPr marL="0" indent="0" fontAlgn="auto">
              <a:lnSpc>
                <a:spcPct val="100000"/>
              </a:lnSpc>
              <a:spcBef>
                <a:spcPts val="0"/>
              </a:spcBef>
              <a:buNone/>
            </a:pPr>
            <a:r>
              <a:rPr lang="en-US" altLang="zh-CN" sz="2800" b="1" dirty="0" smtClean="0">
                <a:latin typeface="华文楷体" panose="02010600040101010101" pitchFamily="2" charset="-122"/>
                <a:ea typeface="华文楷体" panose="02010600040101010101" pitchFamily="2" charset="-122"/>
                <a:sym typeface="+mn-ea"/>
              </a:rPr>
              <a:t>3</a:t>
            </a:r>
            <a:r>
              <a:rPr lang="zh-CN" altLang="en-US" sz="2800" b="1" dirty="0" smtClean="0">
                <a:latin typeface="华文楷体" panose="02010600040101010101" pitchFamily="2" charset="-122"/>
                <a:ea typeface="华文楷体" panose="02010600040101010101" pitchFamily="2" charset="-122"/>
                <a:sym typeface="+mn-ea"/>
              </a:rPr>
              <a:t>、</a:t>
            </a:r>
            <a:r>
              <a:rPr lang="zh-CN" altLang="en-US" sz="2800" b="1" dirty="0" smtClean="0">
                <a:latin typeface="华文楷体" panose="02010600040101010101" pitchFamily="2" charset="-122"/>
                <a:ea typeface="华文楷体" panose="02010600040101010101" pitchFamily="2" charset="-122"/>
                <a:sym typeface="+mn-ea"/>
              </a:rPr>
              <a:t>汇率</a:t>
            </a:r>
            <a:r>
              <a:rPr lang="zh-CN" altLang="en-US" sz="2800" b="1" dirty="0" smtClean="0">
                <a:latin typeface="华文楷体" panose="02010600040101010101" pitchFamily="2" charset="-122"/>
                <a:ea typeface="华文楷体" panose="02010600040101010101" pitchFamily="2" charset="-122"/>
                <a:sym typeface="+mn-ea"/>
              </a:rPr>
              <a:t>套利</a:t>
            </a:r>
          </a:p>
          <a:p>
            <a:pPr marL="742950" lvl="1" indent="-285750" fontAlgn="auto">
              <a:lnSpc>
                <a:spcPct val="100000"/>
              </a:lnSpc>
              <a:spcBef>
                <a:spcPts val="0"/>
              </a:spcBef>
              <a:buFont typeface="Wingdings" panose="05000000000000000000" charset="0"/>
              <a:buChar char="Ø"/>
            </a:pPr>
            <a:r>
              <a:rPr lang="zh-CN" altLang="en-US" sz="2400" dirty="0" smtClean="0">
                <a:solidFill>
                  <a:schemeClr val="tx1"/>
                </a:solidFill>
                <a:latin typeface="华文楷体" panose="02010600040101010101" pitchFamily="2" charset="-122"/>
                <a:ea typeface="华文楷体" panose="02010600040101010101" pitchFamily="2" charset="-122"/>
                <a:sym typeface="+mn-ea"/>
              </a:rPr>
              <a:t>在外汇交易中利用不同市场、不同货币种类、不同交割限期在汇率上的差别，进行外汇低买高卖的策略</a:t>
            </a:r>
          </a:p>
          <a:p>
            <a:pPr marL="457200" lvl="1" indent="0" fontAlgn="auto">
              <a:lnSpc>
                <a:spcPct val="100000"/>
              </a:lnSpc>
              <a:spcBef>
                <a:spcPts val="0"/>
              </a:spcBef>
              <a:buFont typeface="Wingdings" panose="05000000000000000000" charset="0"/>
              <a:buNone/>
            </a:pPr>
            <a:endParaRPr lang="zh-CN" altLang="en-US" sz="2400" dirty="0" smtClean="0">
              <a:solidFill>
                <a:schemeClr val="tx1"/>
              </a:solidFill>
              <a:latin typeface="华文楷体" panose="02010600040101010101" pitchFamily="2" charset="-122"/>
              <a:ea typeface="华文楷体" panose="02010600040101010101" pitchFamily="2" charset="-122"/>
              <a:sym typeface="+mn-ea"/>
            </a:endParaRPr>
          </a:p>
          <a:p>
            <a:pPr marL="0" indent="0" fontAlgn="auto">
              <a:lnSpc>
                <a:spcPct val="100000"/>
              </a:lnSpc>
              <a:spcBef>
                <a:spcPts val="0"/>
              </a:spcBef>
              <a:buNone/>
            </a:pPr>
            <a:r>
              <a:rPr lang="en-US" altLang="zh-CN" sz="2800" b="1" dirty="0" smtClean="0">
                <a:latin typeface="华文楷体" panose="02010600040101010101" pitchFamily="2" charset="-122"/>
                <a:ea typeface="华文楷体" panose="02010600040101010101" pitchFamily="2" charset="-122"/>
              </a:rPr>
              <a:t>4</a:t>
            </a:r>
            <a:r>
              <a:rPr lang="zh-CN" altLang="en-US" sz="2800" b="1" dirty="0" smtClean="0">
                <a:latin typeface="华文楷体" panose="02010600040101010101" pitchFamily="2" charset="-122"/>
                <a:ea typeface="华文楷体" panose="02010600040101010101" pitchFamily="2" charset="-122"/>
              </a:rPr>
              <a:t>、</a:t>
            </a:r>
            <a:r>
              <a:rPr lang="en-US" altLang="zh-CN" sz="2800" b="1" dirty="0" smtClean="0">
                <a:latin typeface="华文楷体" panose="02010600040101010101" pitchFamily="2" charset="-122"/>
                <a:ea typeface="华文楷体" panose="02010600040101010101" pitchFamily="2" charset="-122"/>
              </a:rPr>
              <a:t>ETF</a:t>
            </a:r>
            <a:r>
              <a:rPr lang="zh-CN" sz="2800" b="1" dirty="0">
                <a:latin typeface="华文楷体" panose="02010600040101010101" pitchFamily="2" charset="-122"/>
                <a:ea typeface="华文楷体" panose="02010600040101010101" pitchFamily="2" charset="-122"/>
              </a:rPr>
              <a:t>套利</a:t>
            </a:r>
          </a:p>
          <a:p>
            <a:pPr marL="742950" lvl="1" indent="-285750" fontAlgn="auto">
              <a:lnSpc>
                <a:spcPct val="100000"/>
              </a:lnSpc>
              <a:spcBef>
                <a:spcPts val="0"/>
              </a:spcBef>
              <a:buFont typeface="Wingdings" panose="05000000000000000000" charset="0"/>
              <a:buChar char="Ø"/>
            </a:pPr>
            <a:r>
              <a:rPr lang="zh-CN" sz="2400" dirty="0">
                <a:solidFill>
                  <a:schemeClr val="tx1"/>
                </a:solidFill>
                <a:latin typeface="华文楷体" panose="02010600040101010101" pitchFamily="2" charset="-122"/>
                <a:ea typeface="华文楷体" panose="02010600040101010101" pitchFamily="2" charset="-122"/>
              </a:rPr>
              <a:t>使ETF基金的二级市场价格始终与其对应的一篮子股票价格（即基金净值）的变动保持一致</a:t>
            </a:r>
          </a:p>
          <a:p>
            <a:pPr lvl="1">
              <a:buFont typeface="Wingdings" panose="05000000000000000000" charset="0"/>
              <a:buChar char="Ø"/>
            </a:pPr>
            <a:r>
              <a:rPr lang="zh-CN" sz="2400" dirty="0">
                <a:solidFill>
                  <a:schemeClr val="tx1"/>
                </a:solidFill>
                <a:latin typeface="华文楷体" panose="02010600040101010101" pitchFamily="2" charset="-122"/>
                <a:ea typeface="华文楷体" panose="02010600040101010101" pitchFamily="2" charset="-122"/>
              </a:rPr>
              <a:t>正向套利</a:t>
            </a:r>
          </a:p>
          <a:p>
            <a:pPr lvl="1">
              <a:buFont typeface="Wingdings" panose="05000000000000000000" charset="0"/>
              <a:buChar char="Ø"/>
            </a:pPr>
            <a:r>
              <a:rPr lang="zh-CN" sz="2400" dirty="0">
                <a:solidFill>
                  <a:schemeClr val="tx1"/>
                </a:solidFill>
                <a:latin typeface="华文楷体" panose="02010600040101010101" pitchFamily="2" charset="-122"/>
                <a:ea typeface="华文楷体" panose="02010600040101010101" pitchFamily="2" charset="-122"/>
              </a:rPr>
              <a:t>反向套利</a:t>
            </a:r>
          </a:p>
          <a:p>
            <a:pPr>
              <a:buNone/>
            </a:pPr>
            <a:endParaRPr lang="zh-CN" sz="2400" dirty="0">
              <a:solidFill>
                <a:schemeClr val="tx1"/>
              </a:solidFill>
              <a:latin typeface="华文楷体" panose="02010600040101010101" pitchFamily="2" charset="-122"/>
              <a:ea typeface="华文楷体" panose="02010600040101010101" pitchFamily="2" charset="-122"/>
            </a:endParaRPr>
          </a:p>
        </p:txBody>
      </p:sp>
      <p:sp>
        <p:nvSpPr>
          <p:cNvPr id="4" name="标题 3"/>
          <p:cNvSpPr>
            <a:spLocks noGrp="1"/>
          </p:cNvSpPr>
          <p:nvPr>
            <p:ph type="title"/>
          </p:nvPr>
        </p:nvSpPr>
        <p:spPr/>
        <p:txBody>
          <a:bodyPr>
            <a:normAutofit/>
          </a:bodyPr>
          <a:lstStyle/>
          <a:p>
            <a:pPr>
              <a:lnSpc>
                <a:spcPct val="150000"/>
              </a:lnSpc>
            </a:pPr>
            <a:r>
              <a:rPr lang="zh-CN" altLang="en-US" sz="3600" b="1" dirty="0" smtClean="0">
                <a:latin typeface="华文楷体" panose="02010600040101010101" pitchFamily="2" charset="-122"/>
                <a:ea typeface="华文楷体" panose="02010600040101010101" pitchFamily="2" charset="-122"/>
              </a:rPr>
              <a:t>四、常见</a:t>
            </a:r>
            <a:r>
              <a:rPr lang="zh-CN" altLang="en-US" sz="3600" b="1" dirty="0">
                <a:latin typeface="华文楷体" panose="02010600040101010101" pitchFamily="2" charset="-122"/>
                <a:ea typeface="华文楷体" panose="02010600040101010101" pitchFamily="2" charset="-122"/>
              </a:rPr>
              <a:t>的套利</a:t>
            </a:r>
            <a:r>
              <a:rPr lang="zh-CN" altLang="en-US" sz="3600" b="1" dirty="0" smtClean="0">
                <a:latin typeface="华文楷体" panose="02010600040101010101" pitchFamily="2" charset="-122"/>
                <a:ea typeface="华文楷体" panose="02010600040101010101" pitchFamily="2" charset="-122"/>
              </a:rPr>
              <a:t>类型</a:t>
            </a:r>
            <a:endParaRPr lang="zh-CN" altLang="en-US" sz="3600" dirty="0" smtClean="0">
              <a:solidFill>
                <a:schemeClr val="tx2"/>
              </a:solidFill>
              <a:latin typeface="华文楷体" panose="02010600040101010101" pitchFamily="2" charset="-122"/>
              <a:ea typeface="华文楷体" panose="02010600040101010101" pitchFamily="2" charset="-12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428750"/>
            <a:ext cx="8229600" cy="5220335"/>
          </a:xfrm>
        </p:spPr>
        <p:txBody>
          <a:bodyPr>
            <a:normAutofit/>
          </a:bodyPr>
          <a:lstStyle/>
          <a:p>
            <a:pPr marL="0" indent="0" fontAlgn="auto">
              <a:lnSpc>
                <a:spcPct val="100000"/>
              </a:lnSpc>
              <a:spcBef>
                <a:spcPts val="0"/>
              </a:spcBef>
              <a:buNone/>
            </a:pPr>
            <a:r>
              <a:rPr lang="en-US" altLang="zh-CN" sz="2800" b="1" dirty="0" smtClean="0">
                <a:latin typeface="华文楷体" panose="02010600040101010101" pitchFamily="2" charset="-122"/>
                <a:ea typeface="华文楷体" panose="02010600040101010101" pitchFamily="2" charset="-122"/>
                <a:sym typeface="+mn-ea"/>
              </a:rPr>
              <a:t>5</a:t>
            </a:r>
            <a:r>
              <a:rPr lang="zh-CN" altLang="en-US" sz="2800" b="1" dirty="0" smtClean="0">
                <a:latin typeface="华文楷体" panose="02010600040101010101" pitchFamily="2" charset="-122"/>
                <a:ea typeface="华文楷体" panose="02010600040101010101" pitchFamily="2" charset="-122"/>
                <a:sym typeface="+mn-ea"/>
              </a:rPr>
              <a:t>、可</a:t>
            </a:r>
            <a:r>
              <a:rPr lang="zh-CN" altLang="en-US" sz="2800" b="1" dirty="0" smtClean="0">
                <a:latin typeface="华文楷体" panose="02010600040101010101" pitchFamily="2" charset="-122"/>
                <a:ea typeface="华文楷体" panose="02010600040101010101" pitchFamily="2" charset="-122"/>
                <a:sym typeface="+mn-ea"/>
              </a:rPr>
              <a:t>转换债券套利</a:t>
            </a:r>
          </a:p>
          <a:p>
            <a:pPr marL="742950" lvl="1" indent="-285750" fontAlgn="auto">
              <a:lnSpc>
                <a:spcPct val="100000"/>
              </a:lnSpc>
              <a:spcBef>
                <a:spcPts val="0"/>
              </a:spcBef>
              <a:buFont typeface="Wingdings" panose="05000000000000000000" charset="0"/>
              <a:buChar char="Ø"/>
            </a:pPr>
            <a:r>
              <a:rPr lang="zh-CN" altLang="en-US" sz="2400" dirty="0" smtClean="0">
                <a:solidFill>
                  <a:schemeClr val="tx1"/>
                </a:solidFill>
                <a:latin typeface="华文楷体" panose="02010600040101010101" pitchFamily="2" charset="-122"/>
                <a:ea typeface="华文楷体" panose="02010600040101010101" pitchFamily="2" charset="-122"/>
                <a:sym typeface="+mn-ea"/>
              </a:rPr>
              <a:t>可转换债券是一种具有债券性和期权性的公司债券</a:t>
            </a:r>
          </a:p>
          <a:p>
            <a:pPr marL="742950" lvl="1" indent="-285750" fontAlgn="auto">
              <a:lnSpc>
                <a:spcPct val="100000"/>
              </a:lnSpc>
              <a:spcBef>
                <a:spcPts val="0"/>
              </a:spcBef>
              <a:buFont typeface="Wingdings" panose="05000000000000000000" charset="0"/>
              <a:buChar char="Ø"/>
            </a:pPr>
            <a:r>
              <a:rPr lang="zh-CN" altLang="en-US" sz="2400" dirty="0" smtClean="0">
                <a:solidFill>
                  <a:schemeClr val="tx1"/>
                </a:solidFill>
                <a:latin typeface="华文楷体" panose="02010600040101010101" pitchFamily="2" charset="-122"/>
                <a:ea typeface="华文楷体" panose="02010600040101010101" pitchFamily="2" charset="-122"/>
                <a:sym typeface="+mn-ea"/>
              </a:rPr>
              <a:t>可转化债券价格与利率、股票价格、信用评级相关</a:t>
            </a:r>
          </a:p>
          <a:p>
            <a:pPr marL="742950" lvl="1" indent="-285750" fontAlgn="auto">
              <a:lnSpc>
                <a:spcPct val="100000"/>
              </a:lnSpc>
              <a:spcBef>
                <a:spcPts val="0"/>
              </a:spcBef>
              <a:buFont typeface="Wingdings" panose="05000000000000000000" charset="0"/>
              <a:buChar char="Ø"/>
            </a:pPr>
            <a:r>
              <a:rPr lang="zh-CN" altLang="en-US" sz="2400" dirty="0" smtClean="0">
                <a:solidFill>
                  <a:schemeClr val="tx1"/>
                </a:solidFill>
                <a:latin typeface="华文楷体" panose="02010600040101010101" pitchFamily="2" charset="-122"/>
                <a:ea typeface="华文楷体" panose="02010600040101010101" pitchFamily="2" charset="-122"/>
                <a:sym typeface="+mn-ea"/>
              </a:rPr>
              <a:t>在可转换债券价格低于理论“正常值”时，买入可转换债券，并选择以上三个因素中的两个进行对冲，通过第三个因素的风险暴露来获取利润</a:t>
            </a:r>
          </a:p>
          <a:p>
            <a:pPr marL="457200" lvl="1" indent="0" fontAlgn="auto">
              <a:lnSpc>
                <a:spcPct val="100000"/>
              </a:lnSpc>
              <a:spcBef>
                <a:spcPts val="0"/>
              </a:spcBef>
              <a:buFont typeface="Wingdings" panose="05000000000000000000" charset="0"/>
              <a:buNone/>
            </a:pPr>
            <a:endParaRPr lang="zh-CN" altLang="en-US" sz="2400" dirty="0" smtClean="0">
              <a:solidFill>
                <a:schemeClr val="tx1"/>
              </a:solidFill>
              <a:latin typeface="华文楷体" panose="02010600040101010101" pitchFamily="2" charset="-122"/>
              <a:ea typeface="华文楷体" panose="02010600040101010101" pitchFamily="2" charset="-122"/>
              <a:sym typeface="+mn-ea"/>
            </a:endParaRPr>
          </a:p>
          <a:p>
            <a:pPr marL="0" lvl="0" indent="0" fontAlgn="auto">
              <a:lnSpc>
                <a:spcPct val="100000"/>
              </a:lnSpc>
              <a:spcBef>
                <a:spcPts val="0"/>
              </a:spcBef>
              <a:buNone/>
            </a:pPr>
            <a:r>
              <a:rPr lang="en-US" altLang="zh-CN" sz="2800" b="1" dirty="0" smtClean="0">
                <a:solidFill>
                  <a:schemeClr val="tx1"/>
                </a:solidFill>
                <a:latin typeface="华文楷体" panose="02010600040101010101" pitchFamily="2" charset="-122"/>
                <a:ea typeface="华文楷体" panose="02010600040101010101" pitchFamily="2" charset="-122"/>
                <a:sym typeface="+mn-ea"/>
              </a:rPr>
              <a:t>6</a:t>
            </a:r>
            <a:r>
              <a:rPr lang="zh-CN" altLang="en-US" sz="2800" b="1" dirty="0" smtClean="0">
                <a:solidFill>
                  <a:schemeClr val="tx1"/>
                </a:solidFill>
                <a:latin typeface="华文楷体" panose="02010600040101010101" pitchFamily="2" charset="-122"/>
                <a:ea typeface="华文楷体" panose="02010600040101010101" pitchFamily="2" charset="-122"/>
                <a:sym typeface="+mn-ea"/>
              </a:rPr>
              <a:t>、衍生</a:t>
            </a:r>
            <a:r>
              <a:rPr lang="zh-CN" altLang="en-US" sz="2800" b="1" dirty="0" smtClean="0">
                <a:solidFill>
                  <a:schemeClr val="tx1"/>
                </a:solidFill>
                <a:latin typeface="华文楷体" panose="02010600040101010101" pitchFamily="2" charset="-122"/>
                <a:ea typeface="华文楷体" panose="02010600040101010101" pitchFamily="2" charset="-122"/>
                <a:sym typeface="+mn-ea"/>
              </a:rPr>
              <a:t>品套利</a:t>
            </a:r>
          </a:p>
          <a:p>
            <a:pPr marL="742950" lvl="1" indent="-285750" fontAlgn="auto">
              <a:lnSpc>
                <a:spcPct val="100000"/>
              </a:lnSpc>
              <a:spcBef>
                <a:spcPts val="0"/>
              </a:spcBef>
              <a:buFont typeface="Wingdings" panose="05000000000000000000" charset="0"/>
              <a:buChar char="Ø"/>
            </a:pPr>
            <a:r>
              <a:rPr lang="zh-CN" altLang="en-US" sz="2400" dirty="0" smtClean="0">
                <a:solidFill>
                  <a:schemeClr val="tx1"/>
                </a:solidFill>
                <a:latin typeface="华文楷体" panose="02010600040101010101" pitchFamily="2" charset="-122"/>
                <a:ea typeface="华文楷体" panose="02010600040101010101" pitchFamily="2" charset="-122"/>
                <a:sym typeface="+mn-ea"/>
              </a:rPr>
              <a:t>选择性质相近的债券、股票及期货及其衍生品，捕捉其价差大幅偏离“正常值”的机会进行套利</a:t>
            </a:r>
          </a:p>
          <a:p>
            <a:pPr>
              <a:buNone/>
            </a:pPr>
            <a:endParaRPr lang="zh-CN" altLang="en-US" sz="2400" dirty="0" smtClean="0">
              <a:solidFill>
                <a:schemeClr val="tx1"/>
              </a:solidFill>
              <a:latin typeface="华文楷体" panose="02010600040101010101" pitchFamily="2" charset="-122"/>
              <a:ea typeface="华文楷体" panose="02010600040101010101" pitchFamily="2" charset="-122"/>
              <a:sym typeface="+mn-ea"/>
            </a:endParaRPr>
          </a:p>
        </p:txBody>
      </p:sp>
      <p:sp>
        <p:nvSpPr>
          <p:cNvPr id="4" name="标题 3"/>
          <p:cNvSpPr>
            <a:spLocks noGrp="1"/>
          </p:cNvSpPr>
          <p:nvPr>
            <p:ph type="title"/>
          </p:nvPr>
        </p:nvSpPr>
        <p:spPr/>
        <p:txBody>
          <a:bodyPr>
            <a:normAutofit/>
          </a:bodyPr>
          <a:lstStyle/>
          <a:p>
            <a:pPr>
              <a:lnSpc>
                <a:spcPct val="150000"/>
              </a:lnSpc>
            </a:pPr>
            <a:r>
              <a:rPr lang="zh-CN" altLang="en-US" sz="3600" b="1" dirty="0" smtClean="0">
                <a:latin typeface="华文楷体" panose="02010600040101010101" pitchFamily="2" charset="-122"/>
                <a:ea typeface="华文楷体" panose="02010600040101010101" pitchFamily="2" charset="-122"/>
              </a:rPr>
              <a:t>四、常见</a:t>
            </a:r>
            <a:r>
              <a:rPr lang="zh-CN" altLang="en-US" sz="3600" b="1" dirty="0">
                <a:latin typeface="华文楷体" panose="02010600040101010101" pitchFamily="2" charset="-122"/>
                <a:ea typeface="华文楷体" panose="02010600040101010101" pitchFamily="2" charset="-122"/>
              </a:rPr>
              <a:t>的套利</a:t>
            </a:r>
            <a:r>
              <a:rPr lang="zh-CN" altLang="en-US" sz="3600" b="1" dirty="0" smtClean="0">
                <a:latin typeface="华文楷体" panose="02010600040101010101" pitchFamily="2" charset="-122"/>
                <a:ea typeface="华文楷体" panose="02010600040101010101" pitchFamily="2" charset="-122"/>
              </a:rPr>
              <a:t>类型</a:t>
            </a:r>
            <a:endParaRPr lang="zh-CN" altLang="en-US" sz="3600" dirty="0" smtClean="0">
              <a:solidFill>
                <a:schemeClr val="tx2"/>
              </a:solidFill>
              <a:latin typeface="华文楷体" panose="02010600040101010101" pitchFamily="2" charset="-122"/>
              <a:ea typeface="华文楷体" panose="02010600040101010101" pitchFamily="2" charset="-122"/>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428750"/>
            <a:ext cx="8229600" cy="5220335"/>
          </a:xfrm>
        </p:spPr>
        <p:txBody>
          <a:bodyPr>
            <a:normAutofit/>
          </a:bodyPr>
          <a:lstStyle/>
          <a:p>
            <a:pPr marL="0" indent="0" fontAlgn="auto">
              <a:lnSpc>
                <a:spcPct val="150000"/>
              </a:lnSpc>
              <a:spcBef>
                <a:spcPts val="0"/>
              </a:spcBef>
              <a:buNone/>
            </a:pPr>
            <a:r>
              <a:rPr lang="en-US" altLang="zh-CN" sz="2800" b="1" dirty="0" smtClean="0">
                <a:latin typeface="华文楷体" panose="02010600040101010101" pitchFamily="2" charset="-122"/>
                <a:ea typeface="华文楷体" panose="02010600040101010101" pitchFamily="2" charset="-122"/>
                <a:sym typeface="+mn-ea"/>
              </a:rPr>
              <a:t>7</a:t>
            </a:r>
            <a:r>
              <a:rPr lang="zh-CN" altLang="en-US" sz="2800" b="1" dirty="0" smtClean="0">
                <a:latin typeface="华文楷体" panose="02010600040101010101" pitchFamily="2" charset="-122"/>
                <a:ea typeface="华文楷体" panose="02010600040101010101" pitchFamily="2" charset="-122"/>
                <a:sym typeface="+mn-ea"/>
              </a:rPr>
              <a:t>、期权</a:t>
            </a:r>
            <a:r>
              <a:rPr lang="zh-CN" altLang="en-US" sz="2800" b="1" dirty="0" smtClean="0">
                <a:latin typeface="华文楷体" panose="02010600040101010101" pitchFamily="2" charset="-122"/>
                <a:ea typeface="华文楷体" panose="02010600040101010101" pitchFamily="2" charset="-122"/>
                <a:sym typeface="+mn-ea"/>
              </a:rPr>
              <a:t>套利</a:t>
            </a:r>
            <a:r>
              <a:rPr lang="zh-CN" altLang="en-US" sz="2800" dirty="0" smtClean="0">
                <a:latin typeface="华文楷体" panose="02010600040101010101" pitchFamily="2" charset="-122"/>
                <a:ea typeface="华文楷体" panose="02010600040101010101" pitchFamily="2" charset="-122"/>
                <a:sym typeface="+mn-ea"/>
              </a:rPr>
              <a:t>：</a:t>
            </a:r>
            <a:r>
              <a:rPr lang="zh-CN" altLang="en-US" sz="2400" dirty="0" smtClean="0">
                <a:solidFill>
                  <a:schemeClr val="tx1"/>
                </a:solidFill>
                <a:latin typeface="华文楷体" panose="02010600040101010101" pitchFamily="2" charset="-122"/>
                <a:ea typeface="华文楷体" panose="02010600040101010101" pitchFamily="2" charset="-122"/>
                <a:sym typeface="+mn-ea"/>
              </a:rPr>
              <a:t>同时买卖不同看涨期权、看跌期权、期货以及现货来构造一个组合，并赚取差价</a:t>
            </a:r>
          </a:p>
          <a:p>
            <a:pPr marL="742950" lvl="1" indent="-285750" fontAlgn="auto">
              <a:lnSpc>
                <a:spcPct val="150000"/>
              </a:lnSpc>
              <a:spcBef>
                <a:spcPts val="0"/>
              </a:spcBef>
              <a:buFont typeface="Wingdings" panose="05000000000000000000" charset="0"/>
              <a:buChar char="Ø"/>
            </a:pPr>
            <a:r>
              <a:rPr lang="zh-CN" altLang="en-US" sz="2400" dirty="0" smtClean="0">
                <a:solidFill>
                  <a:schemeClr val="tx1"/>
                </a:solidFill>
                <a:latin typeface="华文楷体" panose="02010600040101010101" pitchFamily="2" charset="-122"/>
                <a:ea typeface="华文楷体" panose="02010600040101010101" pitchFamily="2" charset="-122"/>
                <a:sym typeface="+mn-ea"/>
              </a:rPr>
              <a:t>基于期权平价公式的套利</a:t>
            </a:r>
          </a:p>
          <a:p>
            <a:pPr marL="457200" lvl="1" indent="0" fontAlgn="auto">
              <a:lnSpc>
                <a:spcPct val="150000"/>
              </a:lnSpc>
              <a:spcBef>
                <a:spcPts val="0"/>
              </a:spcBef>
              <a:buFont typeface="Wingdings" panose="05000000000000000000" charset="0"/>
              <a:buNone/>
            </a:pPr>
            <a:r>
              <a:rPr lang="zh-CN" altLang="en-US" sz="2400" dirty="0" smtClean="0">
                <a:solidFill>
                  <a:schemeClr val="tx1"/>
                </a:solidFill>
                <a:latin typeface="华文楷体" panose="02010600040101010101" pitchFamily="2" charset="-122"/>
                <a:ea typeface="华文楷体" panose="02010600040101010101" pitchFamily="2" charset="-122"/>
                <a:sym typeface="+mn-ea"/>
              </a:rPr>
              <a:t>同一到期日和行权价的看涨和看跌期权的理论价格满足如下平价公式：</a:t>
            </a:r>
          </a:p>
          <a:p>
            <a:pPr marL="457200" lvl="1" indent="0" fontAlgn="auto">
              <a:lnSpc>
                <a:spcPct val="150000"/>
              </a:lnSpc>
              <a:spcBef>
                <a:spcPts val="0"/>
              </a:spcBef>
              <a:buFont typeface="Wingdings" panose="05000000000000000000" charset="0"/>
              <a:buNone/>
            </a:pPr>
            <a:endParaRPr lang="zh-CN" altLang="en-US" sz="2400" dirty="0" smtClean="0">
              <a:solidFill>
                <a:schemeClr val="tx1"/>
              </a:solidFill>
              <a:latin typeface="华文楷体" panose="02010600040101010101" pitchFamily="2" charset="-122"/>
              <a:ea typeface="华文楷体" panose="02010600040101010101" pitchFamily="2" charset="-122"/>
              <a:sym typeface="+mn-ea"/>
            </a:endParaRPr>
          </a:p>
          <a:p>
            <a:pPr lvl="1" fontAlgn="auto">
              <a:lnSpc>
                <a:spcPct val="150000"/>
              </a:lnSpc>
              <a:spcBef>
                <a:spcPts val="0"/>
              </a:spcBef>
              <a:buFont typeface="Wingdings" panose="05000000000000000000" charset="0"/>
              <a:buChar char="Ø"/>
            </a:pPr>
            <a:r>
              <a:rPr lang="zh-CN" altLang="en-US" sz="2400" dirty="0" smtClean="0">
                <a:solidFill>
                  <a:schemeClr val="tx1"/>
                </a:solidFill>
                <a:latin typeface="华文楷体" panose="02010600040101010101" pitchFamily="2" charset="-122"/>
                <a:ea typeface="华文楷体" panose="02010600040101010101" pitchFamily="2" charset="-122"/>
                <a:sym typeface="+mn-ea"/>
              </a:rPr>
              <a:t>期权的波动率套利</a:t>
            </a:r>
          </a:p>
        </p:txBody>
      </p:sp>
      <p:sp>
        <p:nvSpPr>
          <p:cNvPr id="4" name="标题 3"/>
          <p:cNvSpPr>
            <a:spLocks noGrp="1"/>
          </p:cNvSpPr>
          <p:nvPr>
            <p:ph type="title"/>
          </p:nvPr>
        </p:nvSpPr>
        <p:spPr/>
        <p:txBody>
          <a:bodyPr>
            <a:normAutofit/>
          </a:bodyPr>
          <a:lstStyle/>
          <a:p>
            <a:pPr>
              <a:lnSpc>
                <a:spcPct val="150000"/>
              </a:lnSpc>
            </a:pPr>
            <a:r>
              <a:rPr lang="zh-CN" altLang="en-US" sz="3600" b="1" dirty="0" smtClean="0">
                <a:latin typeface="华文楷体" panose="02010600040101010101" pitchFamily="2" charset="-122"/>
                <a:ea typeface="华文楷体" panose="02010600040101010101" pitchFamily="2" charset="-122"/>
              </a:rPr>
              <a:t>四、常见</a:t>
            </a:r>
            <a:r>
              <a:rPr lang="zh-CN" altLang="en-US" sz="3600" b="1" dirty="0">
                <a:latin typeface="华文楷体" panose="02010600040101010101" pitchFamily="2" charset="-122"/>
                <a:ea typeface="华文楷体" panose="02010600040101010101" pitchFamily="2" charset="-122"/>
              </a:rPr>
              <a:t>的套利</a:t>
            </a:r>
            <a:r>
              <a:rPr lang="zh-CN" altLang="en-US" sz="3600" b="1" dirty="0" smtClean="0">
                <a:latin typeface="华文楷体" panose="02010600040101010101" pitchFamily="2" charset="-122"/>
                <a:ea typeface="华文楷体" panose="02010600040101010101" pitchFamily="2" charset="-122"/>
              </a:rPr>
              <a:t>类型</a:t>
            </a:r>
            <a:endParaRPr lang="zh-CN" altLang="en-US" sz="3600" dirty="0" smtClean="0">
              <a:solidFill>
                <a:schemeClr val="tx2"/>
              </a:solidFill>
              <a:latin typeface="华文楷体" panose="02010600040101010101" pitchFamily="2" charset="-122"/>
              <a:ea typeface="华文楷体" panose="02010600040101010101" pitchFamily="2" charset="-122"/>
            </a:endParaRPr>
          </a:p>
        </p:txBody>
      </p:sp>
      <p:pic>
        <p:nvPicPr>
          <p:cNvPr id="2" name="图片 1"/>
          <p:cNvPicPr>
            <a:picLocks noChangeAspect="1"/>
          </p:cNvPicPr>
          <p:nvPr/>
        </p:nvPicPr>
        <p:blipFill>
          <a:blip r:embed="rId2"/>
          <a:srcRect r="75964" b="-20937"/>
          <a:stretch>
            <a:fillRect/>
          </a:stretch>
        </p:blipFill>
        <p:spPr>
          <a:xfrm>
            <a:off x="3636010" y="4076700"/>
            <a:ext cx="2281555" cy="442595"/>
          </a:xfrm>
          <a:prstGeom prst="rect">
            <a:avLst/>
          </a:prstGeom>
        </p:spPr>
      </p:pic>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commondata" val="eyJoZGlkIjoiYjllZWM2MmQ4MDAzOTNmNTJiODQ3MjRkMGVmODYyODAifQ=="/>
</p:tagLst>
</file>

<file path=ppt/tags/tag1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xml><?xml version="1.0" encoding="utf-8"?>
<p:tagLst xmlns:a="http://schemas.openxmlformats.org/drawingml/2006/main" xmlns:r="http://schemas.openxmlformats.org/officeDocument/2006/relationships" xmlns:p="http://schemas.openxmlformats.org/presentationml/2006/main">
  <p:tag name="KSO_WM_BEAUTIFY_FLAG" val=""/>
</p:tagLst>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暗香扑面">
  <a:themeElements>
    <a:clrScheme name="暗香扑面">
      <a:dk1>
        <a:sysClr val="windowText" lastClr="000000"/>
      </a:dk1>
      <a:lt1>
        <a:sysClr val="window" lastClr="FFFFFF"/>
      </a:lt1>
      <a:dk2>
        <a:srgbClr val="2F2F2F"/>
      </a:dk2>
      <a:lt2>
        <a:srgbClr val="FFFFF4"/>
      </a:lt2>
      <a:accent1>
        <a:srgbClr val="918415"/>
      </a:accent1>
      <a:accent2>
        <a:srgbClr val="C47546"/>
      </a:accent2>
      <a:accent3>
        <a:srgbClr val="AFB591"/>
      </a:accent3>
      <a:accent4>
        <a:srgbClr val="B9945B"/>
      </a:accent4>
      <a:accent5>
        <a:srgbClr val="85ADBC"/>
      </a:accent5>
      <a:accent6>
        <a:srgbClr val="E5B440"/>
      </a:accent6>
      <a:hlink>
        <a:srgbClr val="00D5D5"/>
      </a:hlink>
      <a:folHlink>
        <a:srgbClr val="DD00DD"/>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暗香扑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solidFill>
        <a:gradFill rotWithShape="1">
          <a:gsLst>
            <a:gs pos="0">
              <a:schemeClr val="phClr">
                <a:shade val="70000"/>
                <a:satMod val="1000000"/>
              </a:schemeClr>
            </a:gs>
            <a:gs pos="31000">
              <a:schemeClr val="phClr">
                <a:shade val="85000"/>
                <a:satMod val="450000"/>
              </a:schemeClr>
            </a:gs>
            <a:gs pos="100000">
              <a:schemeClr val="phClr">
                <a:tint val="70000"/>
                <a:satMod val="300000"/>
              </a:schemeClr>
            </a:gs>
          </a:gsLst>
          <a:path path="circle">
            <a:fillToRect l="50000" t="150000" r="50000"/>
          </a:path>
        </a:gradFill>
        <a:blipFill>
          <a:blip xmlns:r="http://schemas.openxmlformats.org/officeDocument/2006/relationships" r:embed="rId2">
            <a:duotone>
              <a:schemeClr val="phClr">
                <a:tint val="100000"/>
                <a:shade val="70000"/>
                <a:hueMod val="100000"/>
                <a:satMod val="100000"/>
              </a:schemeClr>
              <a:schemeClr val="phClr">
                <a:tint val="90000"/>
                <a:shade val="100000"/>
                <a:hueMod val="100000"/>
                <a:satMod val="100000"/>
              </a:schemeClr>
            </a:duotone>
          </a:blip>
          <a:stretch>
            <a:fillRect/>
          </a:stretch>
        </a:blip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Fan</Template>
  <TotalTime>57</TotalTime>
  <Words>3009</Words>
  <Application>Microsoft Office PowerPoint</Application>
  <PresentationFormat>全屏显示(4:3)</PresentationFormat>
  <Paragraphs>226</Paragraphs>
  <Slides>46</Slides>
  <Notes>0</Notes>
  <HiddenSlides>0</HiddenSlides>
  <MMClips>0</MMClips>
  <ScaleCrop>false</ScaleCrop>
  <HeadingPairs>
    <vt:vector size="4" baseType="variant">
      <vt:variant>
        <vt:lpstr>主题</vt:lpstr>
      </vt:variant>
      <vt:variant>
        <vt:i4>1</vt:i4>
      </vt:variant>
      <vt:variant>
        <vt:lpstr>幻灯片标题</vt:lpstr>
      </vt:variant>
      <vt:variant>
        <vt:i4>46</vt:i4>
      </vt:variant>
    </vt:vector>
  </HeadingPairs>
  <TitlesOfParts>
    <vt:vector size="47" baseType="lpstr">
      <vt:lpstr>暗香扑面</vt:lpstr>
      <vt:lpstr>第十五章  套利投资策略</vt:lpstr>
      <vt:lpstr>本章学习提要 </vt:lpstr>
      <vt:lpstr>第一节 套利的基本概念与分类</vt:lpstr>
      <vt:lpstr>二、金融实践中的套利</vt:lpstr>
      <vt:lpstr>三、套利风险</vt:lpstr>
      <vt:lpstr>四、常见的套利类型</vt:lpstr>
      <vt:lpstr>四、常见的套利类型</vt:lpstr>
      <vt:lpstr>四、常见的套利类型</vt:lpstr>
      <vt:lpstr>四、常见的套利类型</vt:lpstr>
      <vt:lpstr>四、常见的套利类型</vt:lpstr>
      <vt:lpstr>第二节 套利策略及案例</vt:lpstr>
      <vt:lpstr>一、股指期货跨期套利案例</vt:lpstr>
      <vt:lpstr>一、股指期货跨期套利案例</vt:lpstr>
      <vt:lpstr>（二）套利案例</vt:lpstr>
      <vt:lpstr>（二）套利案例</vt:lpstr>
      <vt:lpstr>PowerPoint 演示文稿</vt:lpstr>
      <vt:lpstr>二、跨品种套利案例</vt:lpstr>
      <vt:lpstr>（一）套利原理</vt:lpstr>
      <vt:lpstr>（二）IF及IH对冲策略</vt:lpstr>
      <vt:lpstr>（二）IF及IH对冲策略</vt:lpstr>
      <vt:lpstr>（二）IF及IH对冲策略</vt:lpstr>
      <vt:lpstr>三、跨市场套利案例</vt:lpstr>
      <vt:lpstr>（二）线性回归策略</vt:lpstr>
      <vt:lpstr>（二）线性回归策略</vt:lpstr>
      <vt:lpstr>（二）线性回归策略</vt:lpstr>
      <vt:lpstr>（三）一阶差分反转策略</vt:lpstr>
      <vt:lpstr>（三）一阶差分反转策略</vt:lpstr>
      <vt:lpstr>（三）一阶差分反转策略</vt:lpstr>
      <vt:lpstr>四、其他统计套利（配对交易）案例</vt:lpstr>
      <vt:lpstr>四、其他统计套利（配对交易）案例</vt:lpstr>
      <vt:lpstr>四、其他统计套利（配对交易）案例</vt:lpstr>
      <vt:lpstr>四、其他统计套利（配对交易）案例</vt:lpstr>
      <vt:lpstr>五、ETF套利案例</vt:lpstr>
      <vt:lpstr>（一）ETF的交易规则</vt:lpstr>
      <vt:lpstr>（二）ETF瞬时套利</vt:lpstr>
      <vt:lpstr>（二）ETF瞬时套利</vt:lpstr>
      <vt:lpstr>（二）ETF瞬时套利</vt:lpstr>
      <vt:lpstr>六、可转换债券套利案例</vt:lpstr>
      <vt:lpstr>（二）套利案例</vt:lpstr>
      <vt:lpstr>（二）套利案例</vt:lpstr>
      <vt:lpstr>万信转债折价案例</vt:lpstr>
      <vt:lpstr>万信转债折价套利收益表</vt:lpstr>
      <vt:lpstr>套利回测结果</vt:lpstr>
      <vt:lpstr>七、长期资本管理公司（LTCM）的案例</vt:lpstr>
      <vt:lpstr>七、长期资本管理公司（LTCM）的案例</vt:lpstr>
      <vt:lpstr>本章小结</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资产证券化、资产管理业务的运作模式</dc:title>
  <dc:creator>JDH</dc:creator>
  <cp:lastModifiedBy>mtwang</cp:lastModifiedBy>
  <cp:revision>59</cp:revision>
  <dcterms:created xsi:type="dcterms:W3CDTF">2014-10-25T17:37:00Z</dcterms:created>
  <dcterms:modified xsi:type="dcterms:W3CDTF">2024-01-16T02:30:05Z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3060EF4E1E2F49418459D005D6082A55_12</vt:lpwstr>
  </property>
  <property fmtid="{D5CDD505-2E9C-101B-9397-08002B2CF9AE}" pid="3" name="KSOProductBuildVer">
    <vt:lpwstr>2052-12.1.0.15712</vt:lpwstr>
  </property>
</Properties>
</file>