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
  </p:notesMasterIdLst>
  <p:sldIdLst>
    <p:sldId id="256" r:id="rId2"/>
    <p:sldId id="356" r:id="rId3"/>
    <p:sldId id="265" r:id="rId4"/>
    <p:sldId id="305" r:id="rId5"/>
    <p:sldId id="306" r:id="rId6"/>
    <p:sldId id="307" r:id="rId7"/>
    <p:sldId id="308" r:id="rId8"/>
    <p:sldId id="309" r:id="rId9"/>
    <p:sldId id="310" r:id="rId10"/>
    <p:sldId id="311" r:id="rId11"/>
    <p:sldId id="312" r:id="rId12"/>
    <p:sldId id="313" r:id="rId13"/>
    <p:sldId id="314" r:id="rId14"/>
    <p:sldId id="315" r:id="rId15"/>
    <p:sldId id="316" r:id="rId16"/>
    <p:sldId id="317" r:id="rId17"/>
    <p:sldId id="318" r:id="rId18"/>
    <p:sldId id="319" r:id="rId19"/>
    <p:sldId id="320" r:id="rId20"/>
    <p:sldId id="321" r:id="rId21"/>
    <p:sldId id="322" r:id="rId22"/>
    <p:sldId id="323" r:id="rId23"/>
    <p:sldId id="324" r:id="rId24"/>
    <p:sldId id="326" r:id="rId25"/>
    <p:sldId id="325" r:id="rId26"/>
    <p:sldId id="327" r:id="rId27"/>
    <p:sldId id="328" r:id="rId28"/>
    <p:sldId id="329" r:id="rId29"/>
    <p:sldId id="331" r:id="rId30"/>
    <p:sldId id="332" r:id="rId31"/>
    <p:sldId id="333" r:id="rId32"/>
    <p:sldId id="334" r:id="rId33"/>
    <p:sldId id="335" r:id="rId34"/>
    <p:sldId id="336" r:id="rId35"/>
    <p:sldId id="337" r:id="rId36"/>
    <p:sldId id="338" r:id="rId37"/>
    <p:sldId id="339" r:id="rId38"/>
    <p:sldId id="340" r:id="rId39"/>
    <p:sldId id="341" r:id="rId40"/>
    <p:sldId id="342" r:id="rId41"/>
    <p:sldId id="343" r:id="rId42"/>
    <p:sldId id="344" r:id="rId43"/>
    <p:sldId id="345" r:id="rId44"/>
    <p:sldId id="346" r:id="rId45"/>
    <p:sldId id="347" r:id="rId46"/>
    <p:sldId id="348" r:id="rId47"/>
    <p:sldId id="349" r:id="rId48"/>
    <p:sldId id="350" r:id="rId49"/>
    <p:sldId id="351" r:id="rId50"/>
    <p:sldId id="352" r:id="rId51"/>
    <p:sldId id="353" r:id="rId52"/>
    <p:sldId id="354" r:id="rId53"/>
    <p:sldId id="355" r:id="rId54"/>
    <p:sldId id="357" r:id="rId55"/>
  </p:sldIdLst>
  <p:sldSz cx="9144000" cy="6858000" type="screen4x3"/>
  <p:notesSz cx="6858000" cy="9144000"/>
  <p:custDataLst>
    <p:tags r:id="rId5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1" autoAdjust="0"/>
    <p:restoredTop sz="86397" autoAdjust="0"/>
  </p:normalViewPr>
  <p:slideViewPr>
    <p:cSldViewPr showGuides="1">
      <p:cViewPr varScale="1">
        <p:scale>
          <a:sx n="48" d="100"/>
          <a:sy n="48" d="100"/>
        </p:scale>
        <p:origin x="-706" y="-45"/>
      </p:cViewPr>
      <p:guideLst>
        <p:guide orient="horz" pos="2160"/>
        <p:guide pos="2880"/>
      </p:guideLst>
    </p:cSldViewPr>
  </p:slideViewPr>
  <p:outlineViewPr>
    <p:cViewPr>
      <p:scale>
        <a:sx n="33" d="100"/>
        <a:sy n="33" d="100"/>
      </p:scale>
      <p:origin x="103" y="42055"/>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2024/1/16</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5611614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17.em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image" Target="../media/image18.emf"/></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3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4.xml"/><Relationship Id="rId1" Type="http://schemas.openxmlformats.org/officeDocument/2006/relationships/tags" Target="../tags/tag23.xml"/><Relationship Id="rId4" Type="http://schemas.openxmlformats.org/officeDocument/2006/relationships/image" Target="../media/image21.png"/></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 Id="rId4" Type="http://schemas.openxmlformats.org/officeDocument/2006/relationships/image" Target="../media/image22.png"/></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3.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image" Target="../media/image23.png"/></Relationships>
</file>

<file path=ppt/slides/_rels/slide5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420887"/>
            <a:ext cx="7772400" cy="793799"/>
          </a:xfrm>
        </p:spPr>
        <p:txBody>
          <a:bodyPr/>
          <a:lstStyle/>
          <a:p>
            <a:r>
              <a:rPr lang="zh-CN" altLang="zh-CN" dirty="0">
                <a:latin typeface="华文楷体" panose="02010600040101010101" pitchFamily="2" charset="-122"/>
                <a:ea typeface="华文楷体" panose="02010600040101010101" pitchFamily="2" charset="-122"/>
              </a:rPr>
              <a:t>第十七</a:t>
            </a:r>
            <a:r>
              <a:rPr lang="zh-CN" altLang="zh-CN" dirty="0" smtClean="0">
                <a:latin typeface="华文楷体" panose="02010600040101010101" pitchFamily="2" charset="-122"/>
                <a:ea typeface="华文楷体" panose="02010600040101010101" pitchFamily="2" charset="-122"/>
              </a:rPr>
              <a:t>章</a:t>
            </a:r>
            <a:r>
              <a:rPr lang="en-US" altLang="zh-CN" dirty="0" smtClean="0">
                <a:latin typeface="华文楷体" panose="02010600040101010101" pitchFamily="2" charset="-122"/>
                <a:ea typeface="华文楷体" panose="02010600040101010101" pitchFamily="2" charset="-122"/>
              </a:rPr>
              <a:t>  </a:t>
            </a:r>
            <a:r>
              <a:rPr lang="zh-CN" altLang="en-US" dirty="0" smtClean="0">
                <a:latin typeface="华文楷体" panose="02010600040101010101" pitchFamily="2" charset="-122"/>
                <a:ea typeface="华文楷体" panose="02010600040101010101" pitchFamily="2" charset="-122"/>
              </a:rPr>
              <a:t>股票量化投资策略</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1196752"/>
            <a:ext cx="8557895" cy="5515833"/>
          </a:xfrm>
        </p:spPr>
        <p:txBody>
          <a:bodyPr>
            <a:normAutofit/>
          </a:bodyPr>
          <a:lstStyle/>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利用</a:t>
            </a:r>
            <a:r>
              <a:rPr lang="zh-CN" altLang="en-US" dirty="0" smtClean="0">
                <a:solidFill>
                  <a:schemeClr val="tx1"/>
                </a:solidFill>
                <a:latin typeface="华文楷体" panose="02010600040101010101" pitchFamily="2" charset="-122"/>
                <a:ea typeface="华文楷体" panose="02010600040101010101" pitchFamily="2" charset="-122"/>
              </a:rPr>
              <a:t>过去三年的数据计算获得上表的29个变量</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变量极值的处理</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描述性变量的标准化</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风险指数的形成与因子暴露的取得</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风险因子的选择（对因子进行降维处理）</a:t>
            </a:r>
          </a:p>
          <a:p>
            <a:pPr marL="457200" lvl="1" indent="0">
              <a:buFont typeface="Wingdings" panose="05000000000000000000" charset="0"/>
              <a:buNone/>
            </a:pPr>
            <a:r>
              <a:rPr lang="zh-CN" altLang="en-US" dirty="0" smtClean="0">
                <a:solidFill>
                  <a:schemeClr val="tx1"/>
                </a:solidFill>
                <a:latin typeface="华文楷体" panose="02010600040101010101" pitchFamily="2" charset="-122"/>
                <a:ea typeface="华文楷体" panose="02010600040101010101" pitchFamily="2" charset="-122"/>
              </a:rPr>
              <a:t>等权复合因子降维、逐步回归降维和主成分分析降维</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以选出的显著指标和股票收益作回归分析，估计因子报酬</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将估计获得的因子报酬代入下一期的回归式子中，做出下一期股票收益的预测</a:t>
            </a:r>
          </a:p>
          <a:p>
            <a:pPr marL="457200" lvl="1" indent="0">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67544" y="332656"/>
            <a:ext cx="8229600" cy="796950"/>
          </a:xfrm>
        </p:spPr>
        <p:txBody>
          <a:bodyPr>
            <a:normAutofit fontScale="90000"/>
          </a:bodyPr>
          <a:lstStyle/>
          <a:p>
            <a:pPr>
              <a:lnSpc>
                <a:spcPct val="150000"/>
              </a:lnSpc>
            </a:pPr>
            <a:r>
              <a:rPr lang="en-US" altLang="zh-CN" sz="4000" b="1" dirty="0">
                <a:latin typeface="华文楷体" panose="02010600040101010101" pitchFamily="2" charset="-122"/>
                <a:ea typeface="华文楷体" panose="02010600040101010101" pitchFamily="2" charset="-122"/>
              </a:rPr>
              <a:t>3</a:t>
            </a:r>
            <a:r>
              <a:rPr lang="zh-CN" altLang="en-US" sz="4000" b="1" dirty="0">
                <a:latin typeface="华文楷体" panose="02010600040101010101" pitchFamily="2" charset="-122"/>
                <a:ea typeface="华文楷体" panose="02010600040101010101" pitchFamily="2" charset="-122"/>
              </a:rPr>
              <a:t>、实证</a:t>
            </a:r>
            <a:r>
              <a:rPr lang="zh-CN" altLang="en-US" sz="4000" b="1" dirty="0" smtClean="0">
                <a:latin typeface="华文楷体" panose="02010600040101010101" pitchFamily="2" charset="-122"/>
                <a:ea typeface="华文楷体" panose="02010600040101010101" pitchFamily="2" charset="-122"/>
              </a:rPr>
              <a:t>流程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268760"/>
            <a:ext cx="8935720" cy="5443825"/>
          </a:xfrm>
        </p:spPr>
        <p:txBody>
          <a:bodyPr>
            <a:normAutofit/>
          </a:bodyPr>
          <a:lstStyle/>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将股票</a:t>
            </a:r>
            <a:r>
              <a:rPr lang="zh-CN" altLang="en-US" dirty="0" smtClean="0">
                <a:solidFill>
                  <a:schemeClr val="tx1"/>
                </a:solidFill>
                <a:latin typeface="华文楷体" panose="02010600040101010101" pitchFamily="2" charset="-122"/>
                <a:ea typeface="华文楷体" panose="02010600040101010101" pitchFamily="2" charset="-122"/>
              </a:rPr>
              <a:t>收益降序排列，选出收益最好的前三十只支股票(10%)</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多因素模型实证走势图</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en-US" altLang="zh-CN" sz="4000" b="1" dirty="0" smtClean="0">
                <a:latin typeface="华文楷体" panose="02010600040101010101" pitchFamily="2" charset="-122"/>
                <a:ea typeface="华文楷体" panose="02010600040101010101" pitchFamily="2" charset="-122"/>
              </a:rPr>
              <a:t>4</a:t>
            </a:r>
            <a:r>
              <a:rPr lang="zh-CN" altLang="en-US" sz="4000" b="1" dirty="0">
                <a:latin typeface="华文楷体" panose="02010600040101010101" pitchFamily="2" charset="-122"/>
                <a:ea typeface="华文楷体" panose="02010600040101010101" pitchFamily="2" charset="-122"/>
              </a:rPr>
              <a:t>、实证</a:t>
            </a:r>
            <a:r>
              <a:rPr lang="zh-CN" altLang="en-US" sz="4000" b="1" dirty="0" smtClean="0">
                <a:latin typeface="华文楷体" panose="02010600040101010101" pitchFamily="2" charset="-122"/>
                <a:ea typeface="华文楷体" panose="02010600040101010101" pitchFamily="2" charset="-122"/>
              </a:rPr>
              <a:t>结果</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150" name="图片 150"/>
          <p:cNvPicPr>
            <a:picLocks noChangeAspect="1"/>
          </p:cNvPicPr>
          <p:nvPr>
            <p:custDataLst>
              <p:tags r:id="rId1"/>
            </p:custDataLst>
          </p:nvPr>
        </p:nvPicPr>
        <p:blipFill>
          <a:blip r:embed="rId4"/>
          <a:srcRect t="9131" b="7595"/>
          <a:stretch>
            <a:fillRect/>
          </a:stretch>
        </p:blipFill>
        <p:spPr>
          <a:xfrm>
            <a:off x="1259632" y="2924944"/>
            <a:ext cx="5496560" cy="3385185"/>
          </a:xfrm>
          <a:prstGeom prst="rect">
            <a:avLst/>
          </a:prstGeom>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marL="742950" lvl="1" indent="-285750">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多</a:t>
            </a:r>
            <a:r>
              <a:rPr lang="zh-CN" altLang="en-US" dirty="0" smtClean="0">
                <a:solidFill>
                  <a:schemeClr val="tx1"/>
                </a:solidFill>
                <a:latin typeface="华文楷体" panose="02010600040101010101" pitchFamily="2" charset="-122"/>
                <a:ea typeface="华文楷体" panose="02010600040101010101" pitchFamily="2" charset="-122"/>
              </a:rPr>
              <a:t>因素模型实证结果比较</a:t>
            </a:r>
          </a:p>
          <a:p>
            <a:pPr lvl="1">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67544" y="260648"/>
            <a:ext cx="8229600" cy="868958"/>
          </a:xfrm>
        </p:spPr>
        <p:txBody>
          <a:bodyPr>
            <a:normAutofit fontScale="90000"/>
          </a:bodyPr>
          <a:lstStyle/>
          <a:p>
            <a:pPr>
              <a:lnSpc>
                <a:spcPct val="150000"/>
              </a:lnSpc>
            </a:pPr>
            <a:r>
              <a:rPr lang="en-US" altLang="zh-CN" sz="4000" b="1" dirty="0">
                <a:latin typeface="华文楷体" panose="02010600040101010101" pitchFamily="2" charset="-122"/>
                <a:ea typeface="华文楷体" panose="02010600040101010101" pitchFamily="2" charset="-122"/>
              </a:rPr>
              <a:t>4</a:t>
            </a:r>
            <a:r>
              <a:rPr lang="zh-CN" altLang="en-US" sz="4000" b="1" dirty="0">
                <a:latin typeface="华文楷体" panose="02010600040101010101" pitchFamily="2" charset="-122"/>
                <a:ea typeface="华文楷体" panose="02010600040101010101" pitchFamily="2" charset="-122"/>
              </a:rPr>
              <a:t>、实证</a:t>
            </a:r>
            <a:r>
              <a:rPr lang="zh-CN" altLang="en-US" sz="4000" b="1" dirty="0" smtClean="0">
                <a:latin typeface="华文楷体" panose="02010600040101010101" pitchFamily="2" charset="-122"/>
                <a:ea typeface="华文楷体" panose="02010600040101010101" pitchFamily="2" charset="-122"/>
              </a:rPr>
              <a:t>结果</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nvPicPr>
        <p:blipFill>
          <a:blip r:embed="rId2"/>
          <a:srcRect r="19075" b="5703"/>
          <a:stretch>
            <a:fillRect/>
          </a:stretch>
        </p:blipFill>
        <p:spPr>
          <a:xfrm>
            <a:off x="395605" y="2204864"/>
            <a:ext cx="8658860" cy="3168352"/>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340768"/>
            <a:ext cx="8935720" cy="5371817"/>
          </a:xfrm>
        </p:spPr>
        <p:txBody>
          <a:bodyPr>
            <a:normAutofit lnSpcReduction="10000"/>
          </a:bodyPr>
          <a:lstStyle/>
          <a:p>
            <a:pPr>
              <a:buNone/>
            </a:pPr>
            <a:r>
              <a:rPr lang="zh-CN" altLang="en-US" sz="2800" b="1" dirty="0" smtClean="0">
                <a:latin typeface="华文楷体" panose="02010600040101010101" pitchFamily="2" charset="-122"/>
                <a:ea typeface="华文楷体" panose="02010600040101010101" pitchFamily="2" charset="-122"/>
              </a:rPr>
              <a:t>一、市场</a:t>
            </a:r>
            <a:r>
              <a:rPr lang="zh-CN" altLang="en-US" sz="2800" b="1" dirty="0" smtClean="0">
                <a:latin typeface="华文楷体" panose="02010600040101010101" pitchFamily="2" charset="-122"/>
                <a:ea typeface="华文楷体" panose="02010600040101010101" pitchFamily="2" charset="-122"/>
              </a:rPr>
              <a:t>中性的含义</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市场中性：在系统性风险上无暴露或者具有较低暴露</a:t>
            </a:r>
          </a:p>
          <a:p>
            <a:pPr marL="0" indent="0" fontAlgn="auto">
              <a:lnSpc>
                <a:spcPct val="150000"/>
              </a:lnSpc>
              <a:spcBef>
                <a:spcPts val="0"/>
              </a:spcBef>
              <a:buFont typeface="Wingdings" panose="05000000000000000000" charset="0"/>
              <a:buNone/>
            </a:pPr>
            <a:r>
              <a:rPr lang="zh-CN" altLang="en-US" sz="2800" dirty="0" smtClean="0">
                <a:solidFill>
                  <a:schemeClr val="tx1"/>
                </a:solidFill>
                <a:latin typeface="华文楷体" panose="02010600040101010101" pitchFamily="2" charset="-122"/>
                <a:ea typeface="华文楷体" panose="02010600040101010101" pitchFamily="2" charset="-122"/>
              </a:rPr>
              <a:t>“多头”组合和“空头”组合具有一致或者相近的市值敞口或者贝塔敞口</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市场中性策略能否获利取决于“多头”组合能否跑赢“空头”组合</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非系统性风险收益可能来源于信息不对称，也可能来源于投资者不同的信息判断标准，从而产生不同的收益预期</a:t>
            </a:r>
          </a:p>
          <a:p>
            <a:pPr lvl="1">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395536" y="332656"/>
            <a:ext cx="8229600" cy="940966"/>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第二节 市场</a:t>
            </a:r>
            <a:r>
              <a:rPr lang="zh-CN" altLang="en-US" sz="4000" dirty="0" smtClean="0">
                <a:solidFill>
                  <a:schemeClr val="tx2"/>
                </a:solidFill>
                <a:latin typeface="华文楷体" panose="02010600040101010101" pitchFamily="2" charset="-122"/>
                <a:ea typeface="华文楷体" panose="02010600040101010101" pitchFamily="2" charset="-122"/>
              </a:rPr>
              <a:t>中性策略</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268760"/>
            <a:ext cx="8935720" cy="5443825"/>
          </a:xfrm>
        </p:spPr>
        <p:txBody>
          <a:bodyPr>
            <a:normAutofit/>
          </a:bodyPr>
          <a:lstStyle/>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1</a:t>
            </a:r>
            <a:r>
              <a:rPr lang="zh-CN" altLang="en-US" sz="2800" b="1" dirty="0" smtClean="0">
                <a:solidFill>
                  <a:schemeClr val="tx1"/>
                </a:solidFill>
                <a:latin typeface="华文楷体" panose="02010600040101010101" pitchFamily="2" charset="-122"/>
                <a:ea typeface="华文楷体" panose="02010600040101010101" pitchFamily="2" charset="-122"/>
              </a:rPr>
              <a:t>、多空策略（股票策略或股票对冲）</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最大的特点就是使用卖空手段</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并不必然保证投资收益更高，只是拓宽原有投资组合有效边界</a:t>
            </a:r>
          </a:p>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2</a:t>
            </a:r>
            <a:r>
              <a:rPr lang="zh-CN" altLang="en-US" sz="2800" b="1" dirty="0" smtClean="0">
                <a:solidFill>
                  <a:schemeClr val="tx1"/>
                </a:solidFill>
                <a:latin typeface="华文楷体" panose="02010600040101010101" pitchFamily="2" charset="-122"/>
                <a:ea typeface="华文楷体" panose="02010600040101010101" pitchFamily="2" charset="-122"/>
              </a:rPr>
              <a:t>、</a:t>
            </a:r>
            <a:r>
              <a:rPr lang="en-US" altLang="zh-CN" sz="2800" b="1" dirty="0" smtClean="0">
                <a:solidFill>
                  <a:schemeClr val="tx1"/>
                </a:solidFill>
                <a:latin typeface="华文楷体" panose="02010600040101010101" pitchFamily="2" charset="-122"/>
                <a:ea typeface="华文楷体" panose="02010600040101010101" pitchFamily="2" charset="-122"/>
              </a:rPr>
              <a:t>130/30</a:t>
            </a:r>
            <a:r>
              <a:rPr lang="zh-CN" altLang="en-US" sz="2800" b="1" dirty="0" smtClean="0">
                <a:solidFill>
                  <a:schemeClr val="tx1"/>
                </a:solidFill>
                <a:latin typeface="华文楷体" panose="02010600040101010101" pitchFamily="2" charset="-122"/>
                <a:ea typeface="华文楷体" panose="02010600040101010101" pitchFamily="2" charset="-122"/>
              </a:rPr>
              <a:t>策略</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做空30％的资产头寸，同时做多130％的资产头寸</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与多空策略的不同点在于，130/30策略卖空后所得的现金再次用于购买股票资产</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二、</a:t>
            </a:r>
            <a:r>
              <a:rPr lang="zh-CN" altLang="en-US" sz="4000" b="1" dirty="0" smtClean="0">
                <a:latin typeface="华文楷体" panose="02010600040101010101" pitchFamily="2" charset="-122"/>
                <a:ea typeface="华文楷体" panose="02010600040101010101" pitchFamily="2" charset="-122"/>
              </a:rPr>
              <a:t>不同</a:t>
            </a:r>
            <a:r>
              <a:rPr lang="zh-CN" altLang="en-US" sz="4000" b="1" dirty="0">
                <a:latin typeface="华文楷体" panose="02010600040101010101" pitchFamily="2" charset="-122"/>
                <a:ea typeface="华文楷体" panose="02010600040101010101" pitchFamily="2" charset="-122"/>
              </a:rPr>
              <a:t>对冲策略的市场中性</a:t>
            </a:r>
            <a:r>
              <a:rPr lang="zh-CN" altLang="en-US" sz="4000" b="1" dirty="0" smtClean="0">
                <a:latin typeface="华文楷体" panose="02010600040101010101" pitchFamily="2" charset="-122"/>
                <a:ea typeface="华文楷体" panose="02010600040101010101" pitchFamily="2" charset="-122"/>
              </a:rPr>
              <a:t>特征</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19" y="1340768"/>
            <a:ext cx="8813105" cy="5371817"/>
          </a:xfrm>
        </p:spPr>
        <p:txBody>
          <a:bodyPr>
            <a:normAutofit/>
          </a:bodyPr>
          <a:lstStyle/>
          <a:p>
            <a:pPr>
              <a:buNone/>
            </a:pPr>
            <a:r>
              <a:rPr lang="en-US" altLang="zh-CN" sz="2800" b="1" dirty="0" smtClean="0">
                <a:solidFill>
                  <a:schemeClr val="tx1"/>
                </a:solidFill>
                <a:latin typeface="华文楷体" panose="02010600040101010101" pitchFamily="2" charset="-122"/>
                <a:ea typeface="华文楷体" panose="02010600040101010101" pitchFamily="2" charset="-122"/>
              </a:rPr>
              <a:t>3</a:t>
            </a:r>
            <a:r>
              <a:rPr lang="zh-CN" altLang="en-US" sz="2800" b="1" dirty="0" smtClean="0">
                <a:solidFill>
                  <a:schemeClr val="tx1"/>
                </a:solidFill>
                <a:latin typeface="华文楷体" panose="02010600040101010101" pitchFamily="2" charset="-122"/>
                <a:ea typeface="华文楷体" panose="02010600040101010101" pitchFamily="2" charset="-122"/>
              </a:rPr>
              <a:t>、全球宏观策略</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主要是使用杠杆在不同国家和地区捕捉趋势、市场偏差、结构变化等带来的交易机会，关注宏观经济的不均衡</a:t>
            </a:r>
          </a:p>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4</a:t>
            </a:r>
            <a:r>
              <a:rPr lang="zh-CN" altLang="en-US" sz="2800" b="1" dirty="0" smtClean="0">
                <a:solidFill>
                  <a:schemeClr val="tx1"/>
                </a:solidFill>
                <a:latin typeface="华文楷体" panose="02010600040101010101" pitchFamily="2" charset="-122"/>
                <a:ea typeface="华文楷体" panose="02010600040101010101" pitchFamily="2" charset="-122"/>
              </a:rPr>
              <a:t>、新兴市场策略</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以投资地域来标识的，它包括在新兴市场中采取的多空策略、全球宏观、因定收益、事件驱动等策略</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新兴市场更可能存在个股超额收益率较大的机会</a:t>
            </a:r>
          </a:p>
        </p:txBody>
      </p:sp>
      <p:sp>
        <p:nvSpPr>
          <p:cNvPr id="4" name="标题 3"/>
          <p:cNvSpPr>
            <a:spLocks noGrp="1"/>
          </p:cNvSpPr>
          <p:nvPr>
            <p:ph type="title"/>
          </p:nvPr>
        </p:nvSpPr>
        <p:spPr>
          <a:xfrm>
            <a:off x="457200" y="404664"/>
            <a:ext cx="8229600" cy="864096"/>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二</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a:latin typeface="华文楷体" panose="02010600040101010101" pitchFamily="2" charset="-122"/>
                <a:ea typeface="华文楷体" panose="02010600040101010101" pitchFamily="2" charset="-122"/>
              </a:rPr>
              <a:t>不同对冲策略的市场中性</a:t>
            </a:r>
            <a:r>
              <a:rPr lang="zh-CN" altLang="en-US" sz="4000" b="1" dirty="0" smtClean="0">
                <a:latin typeface="华文楷体" panose="02010600040101010101" pitchFamily="2" charset="-122"/>
                <a:ea typeface="华文楷体" panose="02010600040101010101" pitchFamily="2" charset="-122"/>
              </a:rPr>
              <a:t>特征</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196752"/>
            <a:ext cx="8935720" cy="5515833"/>
          </a:xfrm>
        </p:spPr>
        <p:txBody>
          <a:bodyPr>
            <a:noAutofit/>
          </a:bodyPr>
          <a:lstStyle/>
          <a:p>
            <a:pPr>
              <a:buNone/>
            </a:pPr>
            <a:r>
              <a:rPr lang="en-US" altLang="zh-CN" sz="2800" b="1" dirty="0" smtClean="0">
                <a:solidFill>
                  <a:schemeClr val="tx1"/>
                </a:solidFill>
                <a:latin typeface="华文楷体" panose="02010600040101010101" pitchFamily="2" charset="-122"/>
                <a:ea typeface="华文楷体" panose="02010600040101010101" pitchFamily="2" charset="-122"/>
              </a:rPr>
              <a:t>5</a:t>
            </a:r>
            <a:r>
              <a:rPr lang="zh-CN" altLang="en-US" sz="2800" b="1" dirty="0" smtClean="0">
                <a:solidFill>
                  <a:schemeClr val="tx1"/>
                </a:solidFill>
                <a:latin typeface="华文楷体" panose="02010600040101010101" pitchFamily="2" charset="-122"/>
                <a:ea typeface="华文楷体" panose="02010600040101010101" pitchFamily="2" charset="-122"/>
              </a:rPr>
              <a:t>、配对交易</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选择价格走势大致相同的股票</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当这样的股票价格发生较大偏离时，做空价格走势更高的股票，做多价格走势更低的股票</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持有多空头寸直到价格相同或者达到止损操作点</a:t>
            </a:r>
          </a:p>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6</a:t>
            </a:r>
            <a:r>
              <a:rPr lang="zh-CN" altLang="en-US" sz="2800" b="1" dirty="0" smtClean="0">
                <a:solidFill>
                  <a:schemeClr val="tx1"/>
                </a:solidFill>
                <a:latin typeface="华文楷体" panose="02010600040101010101" pitchFamily="2" charset="-122"/>
                <a:ea typeface="华文楷体" panose="02010600040101010101" pitchFamily="2" charset="-122"/>
              </a:rPr>
              <a:t>、统计套利</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通过模型的预判，在走势相似的股票上展开多空资产的投资，两者相互抵消其市场风险，实现市场中性的目的</a:t>
            </a:r>
          </a:p>
        </p:txBody>
      </p:sp>
      <p:sp>
        <p:nvSpPr>
          <p:cNvPr id="4" name="标题 3"/>
          <p:cNvSpPr>
            <a:spLocks noGrp="1"/>
          </p:cNvSpPr>
          <p:nvPr>
            <p:ph type="title"/>
          </p:nvPr>
        </p:nvSpPr>
        <p:spPr>
          <a:xfrm>
            <a:off x="457200" y="274638"/>
            <a:ext cx="8229600" cy="850106"/>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二</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a:latin typeface="华文楷体" panose="02010600040101010101" pitchFamily="2" charset="-122"/>
                <a:ea typeface="华文楷体" panose="02010600040101010101" pitchFamily="2" charset="-122"/>
              </a:rPr>
              <a:t>不同对冲策略的市场中性</a:t>
            </a:r>
            <a:r>
              <a:rPr lang="zh-CN" altLang="en-US" sz="4000" b="1" dirty="0" smtClean="0">
                <a:latin typeface="华文楷体" panose="02010600040101010101" pitchFamily="2" charset="-122"/>
                <a:ea typeface="华文楷体" panose="02010600040101010101" pitchFamily="2" charset="-122"/>
              </a:rPr>
              <a:t>特征</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268760"/>
            <a:ext cx="8935720" cy="5443825"/>
          </a:xfrm>
        </p:spPr>
        <p:txBody>
          <a:bodyPr>
            <a:normAutofit/>
          </a:bodyPr>
          <a:lstStyle/>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1</a:t>
            </a:r>
            <a:r>
              <a:rPr lang="zh-CN" altLang="en-US" sz="2800" b="1" dirty="0" smtClean="0">
                <a:solidFill>
                  <a:schemeClr val="tx1"/>
                </a:solidFill>
                <a:latin typeface="华文楷体" panose="02010600040101010101" pitchFamily="2" charset="-122"/>
                <a:ea typeface="华文楷体" panose="02010600040101010101" pitchFamily="2" charset="-122"/>
              </a:rPr>
              <a:t>、Alpha套利策略概念</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假设</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股指期货的价格与现货的价格的相关性为1，即beta=1;</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根据选股模型构建的股票组合在一定时间内Alpha和beta均较为稳定</a:t>
            </a:r>
          </a:p>
          <a:p>
            <a:pPr marL="0"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三、市场中性策略案例：Alpha套利</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151" name="图片 151"/>
          <p:cNvPicPr>
            <a:picLocks noChangeAspect="1" noChangeArrowheads="1"/>
          </p:cNvPicPr>
          <p:nvPr>
            <p:custDataLst>
              <p:tags r:id="rId1"/>
            </p:custDataLst>
          </p:nvPr>
        </p:nvPicPr>
        <p:blipFill>
          <a:blip r:embed="rId3" cstate="print"/>
          <a:srcRect/>
          <a:stretch>
            <a:fillRect/>
          </a:stretch>
        </p:blipFill>
        <p:spPr>
          <a:xfrm>
            <a:off x="2267744" y="4005064"/>
            <a:ext cx="5276215" cy="242125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选</a:t>
            </a:r>
            <a:r>
              <a:rPr lang="zh-CN" altLang="en-US" sz="2800" dirty="0" smtClean="0">
                <a:solidFill>
                  <a:schemeClr val="tx1"/>
                </a:solidFill>
                <a:latin typeface="华文楷体" panose="02010600040101010101" pitchFamily="2" charset="-122"/>
                <a:ea typeface="华文楷体" panose="02010600040101010101" pitchFamily="2" charset="-122"/>
              </a:rPr>
              <a:t>股模型</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Alpha选股：根据市场指数模型计算得到的股票Alpha</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多因素选股：根据风险暴露和单位风险因子报酬对股票进行选择</a:t>
            </a:r>
          </a:p>
        </p:txBody>
      </p:sp>
      <p:sp>
        <p:nvSpPr>
          <p:cNvPr id="4" name="标题 3"/>
          <p:cNvSpPr>
            <a:spLocks noGrp="1"/>
          </p:cNvSpPr>
          <p:nvPr>
            <p:ph type="title"/>
          </p:nvPr>
        </p:nvSpPr>
        <p:spPr>
          <a:xfrm>
            <a:off x="467544" y="332656"/>
            <a:ext cx="8229600" cy="940966"/>
          </a:xfrm>
        </p:spPr>
        <p:txBody>
          <a:bodyPr>
            <a:normAutofit fontScale="90000"/>
          </a:bodyPr>
          <a:lstStyle/>
          <a:p>
            <a:pPr>
              <a:lnSpc>
                <a:spcPct val="150000"/>
              </a:lnSpc>
            </a:pPr>
            <a:r>
              <a:rPr lang="en-US" altLang="zh-CN" sz="4000" b="1" dirty="0">
                <a:solidFill>
                  <a:schemeClr val="tx1"/>
                </a:solidFill>
                <a:latin typeface="华文楷体" panose="02010600040101010101" pitchFamily="2" charset="-122"/>
                <a:ea typeface="华文楷体" panose="02010600040101010101" pitchFamily="2" charset="-122"/>
              </a:rPr>
              <a:t>1</a:t>
            </a:r>
            <a:r>
              <a:rPr lang="zh-CN" altLang="en-US" sz="4000" b="1" dirty="0">
                <a:solidFill>
                  <a:schemeClr val="tx1"/>
                </a:solidFill>
                <a:latin typeface="华文楷体" panose="02010600040101010101" pitchFamily="2" charset="-122"/>
                <a:ea typeface="华文楷体" panose="02010600040101010101" pitchFamily="2" charset="-122"/>
              </a:rPr>
              <a:t>、Alpha套利策略</a:t>
            </a:r>
            <a:r>
              <a:rPr lang="zh-CN" altLang="en-US" sz="4000" b="1" dirty="0" smtClean="0">
                <a:solidFill>
                  <a:schemeClr val="tx1"/>
                </a:solidFill>
                <a:latin typeface="华文楷体" panose="02010600040101010101" pitchFamily="2" charset="-122"/>
                <a:ea typeface="华文楷体" panose="02010600040101010101" pitchFamily="2" charset="-122"/>
              </a:rPr>
              <a:t>概念</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Alpha</a:t>
            </a:r>
            <a:r>
              <a:rPr lang="zh-CN" altLang="en-US" sz="2800" dirty="0" smtClean="0">
                <a:solidFill>
                  <a:schemeClr val="tx1"/>
                </a:solidFill>
                <a:latin typeface="华文楷体" panose="02010600040101010101" pitchFamily="2" charset="-122"/>
                <a:ea typeface="华文楷体" panose="02010600040101010101" pitchFamily="2" charset="-122"/>
              </a:rPr>
              <a:t>套利流程简图</a:t>
            </a: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850106"/>
          </a:xfrm>
        </p:spPr>
        <p:txBody>
          <a:bodyPr>
            <a:normAutofit fontScale="90000"/>
          </a:bodyPr>
          <a:lstStyle/>
          <a:p>
            <a:pPr>
              <a:lnSpc>
                <a:spcPct val="150000"/>
              </a:lnSpc>
            </a:pPr>
            <a:r>
              <a:rPr lang="en-US" altLang="zh-CN" sz="4000" b="1" dirty="0">
                <a:solidFill>
                  <a:schemeClr val="tx1"/>
                </a:solidFill>
                <a:latin typeface="华文楷体" panose="02010600040101010101" pitchFamily="2" charset="-122"/>
                <a:ea typeface="华文楷体" panose="02010600040101010101" pitchFamily="2" charset="-122"/>
              </a:rPr>
              <a:t>1</a:t>
            </a:r>
            <a:r>
              <a:rPr lang="zh-CN" altLang="en-US" sz="4000" b="1" dirty="0">
                <a:solidFill>
                  <a:schemeClr val="tx1"/>
                </a:solidFill>
                <a:latin typeface="华文楷体" panose="02010600040101010101" pitchFamily="2" charset="-122"/>
                <a:ea typeface="华文楷体" panose="02010600040101010101" pitchFamily="2" charset="-122"/>
              </a:rPr>
              <a:t>、Alpha套利策略</a:t>
            </a:r>
            <a:r>
              <a:rPr lang="zh-CN" altLang="en-US" sz="4000" b="1" dirty="0" smtClean="0">
                <a:solidFill>
                  <a:schemeClr val="tx1"/>
                </a:solidFill>
                <a:latin typeface="华文楷体" panose="02010600040101010101" pitchFamily="2" charset="-122"/>
                <a:ea typeface="华文楷体" panose="02010600040101010101" pitchFamily="2" charset="-122"/>
              </a:rPr>
              <a:t>概念</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152" name="图片 1"/>
          <p:cNvPicPr>
            <a:picLocks noChangeAspect="1" noChangeArrowheads="1"/>
          </p:cNvPicPr>
          <p:nvPr>
            <p:custDataLst>
              <p:tags r:id="rId1"/>
            </p:custDataLst>
          </p:nvPr>
        </p:nvPicPr>
        <p:blipFill>
          <a:blip r:embed="rId3" cstate="print"/>
          <a:srcRect/>
          <a:stretch>
            <a:fillRect/>
          </a:stretch>
        </p:blipFill>
        <p:spPr>
          <a:xfrm>
            <a:off x="1115616" y="2276872"/>
            <a:ext cx="6912768" cy="3932417"/>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pPr eaLnBrk="1" hangingPunct="1"/>
            <a:r>
              <a:rPr lang="zh-CN" altLang="en-US" dirty="0" smtClean="0">
                <a:latin typeface="华文楷体" pitchFamily="2" charset="-122"/>
                <a:ea typeface="华文楷体" pitchFamily="2" charset="-122"/>
              </a:rPr>
              <a:t>本章学习提要 </a:t>
            </a:r>
          </a:p>
        </p:txBody>
      </p:sp>
      <p:sp>
        <p:nvSpPr>
          <p:cNvPr id="13315" name="Rectangle 3"/>
          <p:cNvSpPr>
            <a:spLocks noGrp="1"/>
          </p:cNvSpPr>
          <p:nvPr>
            <p:ph idx="1"/>
          </p:nvPr>
        </p:nvSpPr>
        <p:spPr/>
        <p:txBody>
          <a:bodyPr>
            <a:normAutofit/>
          </a:bodyPr>
          <a:lstStyle/>
          <a:p>
            <a:pPr rtl="0" eaLnBrk="1" latinLnBrk="0"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多因子选股策略</a:t>
            </a:r>
            <a:endParaRPr lang="zh-CN" altLang="zh-CN" dirty="0" smtClean="0">
              <a:effectLst/>
              <a:latin typeface="华文楷体" panose="02010600040101010101" pitchFamily="2" charset="-122"/>
              <a:ea typeface="华文楷体" panose="02010600040101010101" pitchFamily="2" charset="-122"/>
            </a:endParaRPr>
          </a:p>
          <a:p>
            <a:pPr rtl="0" eaLnBrk="1" latinLnBrk="0"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市场中性策略</a:t>
            </a:r>
            <a:endParaRPr lang="zh-CN" altLang="zh-CN" dirty="0" smtClean="0">
              <a:effectLst/>
              <a:latin typeface="华文楷体" panose="02010600040101010101" pitchFamily="2" charset="-122"/>
              <a:ea typeface="华文楷体" panose="02010600040101010101" pitchFamily="2" charset="-122"/>
            </a:endParaRPr>
          </a:p>
          <a:p>
            <a:pPr rtl="0" eaLnBrk="1" latinLnBrk="0"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指数增强策略</a:t>
            </a:r>
            <a:endParaRPr lang="zh-CN" altLang="zh-CN" dirty="0" smtClean="0">
              <a:effectLst/>
              <a:latin typeface="华文楷体" panose="02010600040101010101" pitchFamily="2" charset="-122"/>
              <a:ea typeface="华文楷体" panose="02010600040101010101" pitchFamily="2" charset="-122"/>
            </a:endParaRPr>
          </a:p>
          <a:p>
            <a:pPr rtl="0" eaLnBrk="1" latinLnBrk="0"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量化择时策略</a:t>
            </a:r>
            <a:endParaRPr lang="zh-CN" altLang="zh-CN" dirty="0">
              <a:effectLst/>
              <a:latin typeface="华文楷体" panose="02010600040101010101" pitchFamily="2" charset="-122"/>
              <a:ea typeface="华文楷体" panose="02010600040101010101" pitchFamily="2" charset="-122"/>
            </a:endParaRPr>
          </a:p>
        </p:txBody>
      </p:sp>
      <p:sp>
        <p:nvSpPr>
          <p:cNvPr id="13316" name="灯片编号占位符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50000"/>
              <a:buFont typeface="Wingdings 2" pitchFamily="18" charset="2"/>
              <a:buChar char="ß"/>
              <a:defRPr sz="3200">
                <a:solidFill>
                  <a:schemeClr val="tx1"/>
                </a:solidFill>
                <a:latin typeface="Franklin Gothic Book" pitchFamily="34" charset="0"/>
                <a:ea typeface="黑体" pitchFamily="49" charset="-122"/>
              </a:defRPr>
            </a:lvl1pPr>
            <a:lvl2pPr marL="742950" indent="-285750">
              <a:spcBef>
                <a:spcPct val="20000"/>
              </a:spcBef>
              <a:buClr>
                <a:schemeClr val="tx2"/>
              </a:buClr>
              <a:buSzPct val="50000"/>
              <a:buFont typeface="Wingdings 2" pitchFamily="18" charset="2"/>
              <a:buChar char="Þ"/>
              <a:defRPr sz="2800">
                <a:solidFill>
                  <a:schemeClr val="tx1"/>
                </a:solidFill>
                <a:latin typeface="Franklin Gothic Book" pitchFamily="34" charset="0"/>
                <a:ea typeface="黑体" pitchFamily="49" charset="-122"/>
              </a:defRPr>
            </a:lvl2pPr>
            <a:lvl3pPr marL="1143000" indent="-228600">
              <a:spcBef>
                <a:spcPct val="20000"/>
              </a:spcBef>
              <a:buClr>
                <a:schemeClr val="tx2"/>
              </a:buClr>
              <a:buSzPct val="50000"/>
              <a:buFont typeface="Wingdings 2" pitchFamily="18" charset="2"/>
              <a:buChar char=""/>
              <a:defRPr sz="2400">
                <a:solidFill>
                  <a:schemeClr val="tx1"/>
                </a:solidFill>
                <a:latin typeface="Franklin Gothic Book" pitchFamily="34" charset="0"/>
                <a:ea typeface="黑体" pitchFamily="49" charset="-122"/>
              </a:defRPr>
            </a:lvl3pPr>
            <a:lvl4pPr marL="16002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4pPr>
            <a:lvl5pPr marL="20574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5pPr>
            <a:lvl6pPr marL="25146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6pPr>
            <a:lvl7pPr marL="29718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7pPr>
            <a:lvl8pPr marL="34290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8pPr>
            <a:lvl9pPr marL="38862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9pPr>
          </a:lstStyle>
          <a:p>
            <a:pPr>
              <a:spcBef>
                <a:spcPct val="0"/>
              </a:spcBef>
              <a:buClrTx/>
              <a:buSzTx/>
              <a:buFontTx/>
              <a:buNone/>
            </a:pPr>
            <a:fld id="{6C205BC2-7195-435D-B86B-44B2112EFDBC}" type="slidenum">
              <a:rPr lang="zh-CN" altLang="zh-CN" sz="1100">
                <a:latin typeface="Arial" pitchFamily="34" charset="0"/>
                <a:ea typeface="宋体" pitchFamily="2" charset="-122"/>
              </a:rPr>
              <a:pPr>
                <a:spcBef>
                  <a:spcPct val="0"/>
                </a:spcBef>
                <a:buClrTx/>
                <a:buSzTx/>
                <a:buFontTx/>
                <a:buNone/>
              </a:pPr>
              <a:t>2</a:t>
            </a:fld>
            <a:endParaRPr lang="zh-CN" altLang="zh-CN" sz="1100">
              <a:latin typeface="Arial" pitchFamily="34" charset="0"/>
              <a:ea typeface="宋体" pitchFamily="2" charset="-122"/>
            </a:endParaRPr>
          </a:p>
        </p:txBody>
      </p:sp>
    </p:spTree>
    <p:extLst>
      <p:ext uri="{BB962C8B-B14F-4D97-AF65-F5344CB8AC3E}">
        <p14:creationId xmlns:p14="http://schemas.microsoft.com/office/powerpoint/2010/main" val="46031922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Alpha</a:t>
            </a:r>
            <a:r>
              <a:rPr lang="zh-CN" altLang="en-US" sz="2800" dirty="0" smtClean="0">
                <a:solidFill>
                  <a:schemeClr val="tx1"/>
                </a:solidFill>
                <a:latin typeface="华文楷体" panose="02010600040101010101" pitchFamily="2" charset="-122"/>
                <a:ea typeface="华文楷体" panose="02010600040101010101" pitchFamily="2" charset="-122"/>
              </a:rPr>
              <a:t>选股：选择Alpha最高的若干只股票构成组合</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多因素选股：加权最小二乘法回归分析，得到单位风险溢酬，作为下一期的预期单位风险溢酬，同时根据当时的风险暴露作为下一期风险暴露预期值计算得到股票下一期的预期收益，选择收益较高的股票构造股票组合</a:t>
            </a: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endParaRP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67544" y="332656"/>
            <a:ext cx="8229600" cy="940966"/>
          </a:xfrm>
        </p:spPr>
        <p:txBody>
          <a:bodyPr>
            <a:normAutofit fontScale="90000"/>
          </a:bodyPr>
          <a:lstStyle/>
          <a:p>
            <a:pPr>
              <a:lnSpc>
                <a:spcPct val="150000"/>
              </a:lnSpc>
            </a:pPr>
            <a:r>
              <a:rPr lang="en-US" altLang="zh-CN" sz="4000" b="1" dirty="0">
                <a:solidFill>
                  <a:schemeClr val="tx1"/>
                </a:solidFill>
                <a:latin typeface="华文楷体" panose="02010600040101010101" pitchFamily="2" charset="-122"/>
                <a:ea typeface="华文楷体" panose="02010600040101010101" pitchFamily="2" charset="-122"/>
              </a:rPr>
              <a:t>2</a:t>
            </a:r>
            <a:r>
              <a:rPr lang="zh-CN" altLang="en-US" sz="4000" b="1" dirty="0">
                <a:solidFill>
                  <a:schemeClr val="tx1"/>
                </a:solidFill>
                <a:latin typeface="华文楷体" panose="02010600040101010101" pitchFamily="2" charset="-122"/>
                <a:ea typeface="华文楷体" panose="02010600040101010101" pitchFamily="2" charset="-122"/>
              </a:rPr>
              <a:t>、选股</a:t>
            </a:r>
            <a:r>
              <a:rPr lang="zh-CN" altLang="en-US" sz="4000" b="1" dirty="0" smtClean="0">
                <a:solidFill>
                  <a:schemeClr val="tx1"/>
                </a:solidFill>
                <a:latin typeface="华文楷体" panose="02010600040101010101" pitchFamily="2" charset="-122"/>
                <a:ea typeface="华文楷体" panose="02010600040101010101" pitchFamily="2" charset="-122"/>
              </a:rPr>
              <a:t>条件</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对</a:t>
            </a:r>
            <a:r>
              <a:rPr lang="zh-CN" altLang="en-US" sz="2800" dirty="0" smtClean="0">
                <a:solidFill>
                  <a:schemeClr val="tx1"/>
                </a:solidFill>
                <a:latin typeface="华文楷体" panose="02010600040101010101" pitchFamily="2" charset="-122"/>
                <a:ea typeface="华文楷体" panose="02010600040101010101" pitchFamily="2" charset="-122"/>
              </a:rPr>
              <a:t>构建的股票组合附权重</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建仓期货合约选择</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确定对冲比率及现金留存比率：对冲比率设置为Beta，至少预留期货头寸价值的20%作为保证金</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确定初始期货现货头寸</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动态调整期现货头寸：对组合的Beta及Alpha进行监控</a:t>
            </a: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en-US" altLang="zh-CN" sz="4000" b="1" dirty="0">
                <a:solidFill>
                  <a:schemeClr val="tx1"/>
                </a:solidFill>
                <a:latin typeface="华文楷体" panose="02010600040101010101" pitchFamily="2" charset="-122"/>
                <a:ea typeface="华文楷体" panose="02010600040101010101" pitchFamily="2" charset="-122"/>
              </a:rPr>
              <a:t>3</a:t>
            </a:r>
            <a:r>
              <a:rPr lang="zh-CN" altLang="en-US" sz="4000" b="1" dirty="0">
                <a:solidFill>
                  <a:schemeClr val="tx1"/>
                </a:solidFill>
                <a:latin typeface="华文楷体" panose="02010600040101010101" pitchFamily="2" charset="-122"/>
                <a:ea typeface="华文楷体" panose="02010600040101010101" pitchFamily="2" charset="-122"/>
              </a:rPr>
              <a:t>、参数</a:t>
            </a:r>
            <a:r>
              <a:rPr lang="zh-CN" altLang="en-US" sz="4000" b="1" dirty="0" smtClean="0">
                <a:solidFill>
                  <a:schemeClr val="tx1"/>
                </a:solidFill>
                <a:latin typeface="华文楷体" panose="02010600040101010101" pitchFamily="2" charset="-122"/>
                <a:ea typeface="华文楷体" panose="02010600040101010101" pitchFamily="2" charset="-122"/>
              </a:rPr>
              <a:t>设置</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Alpha</a:t>
            </a:r>
            <a:r>
              <a:rPr lang="zh-CN" altLang="en-US" sz="2800" dirty="0" smtClean="0">
                <a:solidFill>
                  <a:schemeClr val="tx1"/>
                </a:solidFill>
                <a:latin typeface="华文楷体" panose="02010600040101010101" pitchFamily="2" charset="-122"/>
                <a:ea typeface="华文楷体" panose="02010600040101010101" pitchFamily="2" charset="-122"/>
              </a:rPr>
              <a:t>策略数据</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行情数据：沪深300指数及成分股行情数据、数据区间内所有沪深300股指期货行情数据</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基准指数：上证综指</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数据区间：2010年4月16日至2012年11月27日</a:t>
            </a:r>
          </a:p>
          <a:p>
            <a:pPr lvl="0"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多因素模型数据</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en-US" altLang="zh-CN" sz="4000" b="1" dirty="0">
                <a:solidFill>
                  <a:schemeClr val="tx1"/>
                </a:solidFill>
                <a:latin typeface="华文楷体" panose="02010600040101010101" pitchFamily="2" charset="-122"/>
                <a:ea typeface="华文楷体" panose="02010600040101010101" pitchFamily="2" charset="-122"/>
              </a:rPr>
              <a:t>4</a:t>
            </a:r>
            <a:r>
              <a:rPr lang="zh-CN" altLang="en-US" sz="4000" b="1" dirty="0">
                <a:solidFill>
                  <a:schemeClr val="tx1"/>
                </a:solidFill>
                <a:latin typeface="华文楷体" panose="02010600040101010101" pitchFamily="2" charset="-122"/>
                <a:ea typeface="华文楷体" panose="02010600040101010101" pitchFamily="2" charset="-122"/>
              </a:rPr>
              <a:t>、数据类型与</a:t>
            </a:r>
            <a:r>
              <a:rPr lang="zh-CN" altLang="en-US" sz="4000" b="1" dirty="0" smtClean="0">
                <a:solidFill>
                  <a:schemeClr val="tx1"/>
                </a:solidFill>
                <a:latin typeface="华文楷体" panose="02010600040101010101" pitchFamily="2" charset="-122"/>
                <a:ea typeface="华文楷体" panose="02010600040101010101" pitchFamily="2" charset="-122"/>
              </a:rPr>
              <a:t>处理</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基本</a:t>
            </a:r>
            <a:r>
              <a:rPr lang="zh-CN" altLang="en-US" sz="2400" dirty="0" smtClean="0">
                <a:solidFill>
                  <a:schemeClr val="tx1"/>
                </a:solidFill>
                <a:latin typeface="华文楷体" panose="02010600040101010101" pitchFamily="2" charset="-122"/>
                <a:ea typeface="华文楷体" panose="02010600040101010101" pitchFamily="2" charset="-122"/>
              </a:rPr>
              <a:t>设置</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投资组合多头选择采用Alpha选股模型得到股票组合；</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预留的期货保证金比率为95%置信度下沪深300指数滚动30天窗口最大涨幅的现金（但不低于20%）;</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空头选择沪深300指数期货当月合约，固定展期方式，换仓条件是每月的交割日的倒数第3天换下月合约</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每日动态监测股票组合的Alpha和Beta，当Beta变动的绝对值大于某一阀值（Betadif)或Alpha降低幅度大于某一阀值(Alphadif)时，重新选股并配置资产组合</a:t>
            </a:r>
          </a:p>
        </p:txBody>
      </p:sp>
      <p:sp>
        <p:nvSpPr>
          <p:cNvPr id="4" name="标题 3"/>
          <p:cNvSpPr>
            <a:spLocks noGrp="1"/>
          </p:cNvSpPr>
          <p:nvPr>
            <p:ph type="title"/>
          </p:nvPr>
        </p:nvSpPr>
        <p:spPr>
          <a:xfrm>
            <a:off x="457200" y="274638"/>
            <a:ext cx="8229600" cy="850106"/>
          </a:xfrm>
        </p:spPr>
        <p:txBody>
          <a:bodyPr>
            <a:normAutofit fontScale="90000"/>
          </a:bodyPr>
          <a:lstStyle/>
          <a:p>
            <a:pPr>
              <a:lnSpc>
                <a:spcPct val="150000"/>
              </a:lnSpc>
            </a:pPr>
            <a:r>
              <a:rPr lang="en-US" altLang="zh-CN" sz="4000" b="1" dirty="0">
                <a:solidFill>
                  <a:schemeClr val="tx1"/>
                </a:solidFill>
                <a:latin typeface="华文楷体" panose="02010600040101010101" pitchFamily="2" charset="-122"/>
                <a:ea typeface="华文楷体" panose="02010600040101010101" pitchFamily="2" charset="-122"/>
              </a:rPr>
              <a:t>5</a:t>
            </a:r>
            <a:r>
              <a:rPr lang="zh-CN" altLang="en-US" sz="4000" b="1" dirty="0">
                <a:solidFill>
                  <a:schemeClr val="tx1"/>
                </a:solidFill>
                <a:latin typeface="华文楷体" panose="02010600040101010101" pitchFamily="2" charset="-122"/>
                <a:ea typeface="华文楷体" panose="02010600040101010101" pitchFamily="2" charset="-122"/>
              </a:rPr>
              <a:t>、策略</a:t>
            </a:r>
            <a:r>
              <a:rPr lang="zh-CN" altLang="en-US" sz="4000" b="1" dirty="0" smtClean="0">
                <a:solidFill>
                  <a:schemeClr val="tx1"/>
                </a:solidFill>
                <a:latin typeface="华文楷体" panose="02010600040101010101" pitchFamily="2" charset="-122"/>
                <a:ea typeface="华文楷体" panose="02010600040101010101" pitchFamily="2" charset="-122"/>
              </a:rPr>
              <a:t>实证</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Autofit/>
          </a:bodyPr>
          <a:lstStyle/>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基本</a:t>
            </a:r>
            <a:r>
              <a:rPr lang="zh-CN" altLang="en-US" sz="2400" dirty="0" smtClean="0">
                <a:solidFill>
                  <a:schemeClr val="tx1"/>
                </a:solidFill>
                <a:latin typeface="华文楷体" panose="02010600040101010101" pitchFamily="2" charset="-122"/>
                <a:ea typeface="华文楷体" panose="02010600040101010101" pitchFamily="2" charset="-122"/>
              </a:rPr>
              <a:t>设置</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样本区间为2010年4月16日至2012年11月27日。</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现货买入交易成本为买入股票价值的0.002，卖出交易成本为卖出股票价值的0.002，期货单边交易成本为买卖期货价值的0.00005</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优化条件：</a:t>
            </a: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endParaRP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endParaRP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从</a:t>
            </a:r>
            <a:r>
              <a:rPr lang="zh-CN" altLang="en-US" sz="2400" dirty="0" smtClean="0">
                <a:solidFill>
                  <a:schemeClr val="tx1"/>
                </a:solidFill>
                <a:latin typeface="华文楷体" panose="02010600040101010101" pitchFamily="2" charset="-122"/>
                <a:ea typeface="华文楷体" panose="02010600040101010101" pitchFamily="2" charset="-122"/>
              </a:rPr>
              <a:t>2011年11月7日开始构建组合，计算策略收益</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en-US" altLang="zh-CN" sz="4000" b="1" dirty="0">
                <a:solidFill>
                  <a:schemeClr val="tx1"/>
                </a:solidFill>
                <a:latin typeface="华文楷体" panose="02010600040101010101" pitchFamily="2" charset="-122"/>
                <a:ea typeface="华文楷体" panose="02010600040101010101" pitchFamily="2" charset="-122"/>
              </a:rPr>
              <a:t>5</a:t>
            </a:r>
            <a:r>
              <a:rPr lang="zh-CN" altLang="en-US" sz="4000" b="1" dirty="0">
                <a:solidFill>
                  <a:schemeClr val="tx1"/>
                </a:solidFill>
                <a:latin typeface="华文楷体" panose="02010600040101010101" pitchFamily="2" charset="-122"/>
                <a:ea typeface="华文楷体" panose="02010600040101010101" pitchFamily="2" charset="-122"/>
              </a:rPr>
              <a:t>、策略</a:t>
            </a:r>
            <a:r>
              <a:rPr lang="zh-CN" altLang="en-US" sz="4000" b="1" dirty="0" smtClean="0">
                <a:solidFill>
                  <a:schemeClr val="tx1"/>
                </a:solidFill>
                <a:latin typeface="华文楷体" panose="02010600040101010101" pitchFamily="2" charset="-122"/>
                <a:ea typeface="华文楷体" panose="02010600040101010101" pitchFamily="2" charset="-122"/>
              </a:rPr>
              <a:t>实证</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nvPicPr>
        <p:blipFill>
          <a:blip r:embed="rId2"/>
          <a:srcRect l="32241" r="34964" b="-4545"/>
          <a:stretch>
            <a:fillRect/>
          </a:stretch>
        </p:blipFill>
        <p:spPr>
          <a:xfrm>
            <a:off x="2844165" y="3796778"/>
            <a:ext cx="2951971" cy="2120152"/>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实证</a:t>
            </a:r>
            <a:r>
              <a:rPr lang="zh-CN" altLang="en-US" sz="2800" dirty="0" smtClean="0">
                <a:solidFill>
                  <a:schemeClr val="tx1"/>
                </a:solidFill>
                <a:latin typeface="华文楷体" panose="02010600040101010101" pitchFamily="2" charset="-122"/>
                <a:ea typeface="华文楷体" panose="02010600040101010101" pitchFamily="2" charset="-122"/>
              </a:rPr>
              <a:t>结果</a:t>
            </a: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994122"/>
          </a:xfrm>
        </p:spPr>
        <p:txBody>
          <a:bodyPr>
            <a:normAutofit fontScale="90000"/>
          </a:bodyPr>
          <a:lstStyle/>
          <a:p>
            <a:pPr>
              <a:lnSpc>
                <a:spcPct val="150000"/>
              </a:lnSpc>
            </a:pPr>
            <a:r>
              <a:rPr lang="en-US" altLang="zh-CN" sz="4000" b="1" dirty="0">
                <a:solidFill>
                  <a:schemeClr val="tx1"/>
                </a:solidFill>
                <a:latin typeface="华文楷体" panose="02010600040101010101" pitchFamily="2" charset="-122"/>
                <a:ea typeface="华文楷体" panose="02010600040101010101" pitchFamily="2" charset="-122"/>
              </a:rPr>
              <a:t>5</a:t>
            </a:r>
            <a:r>
              <a:rPr lang="zh-CN" altLang="en-US" sz="4000" b="1" dirty="0">
                <a:solidFill>
                  <a:schemeClr val="tx1"/>
                </a:solidFill>
                <a:latin typeface="华文楷体" panose="02010600040101010101" pitchFamily="2" charset="-122"/>
                <a:ea typeface="华文楷体" panose="02010600040101010101" pitchFamily="2" charset="-122"/>
              </a:rPr>
              <a:t>、策略</a:t>
            </a:r>
            <a:r>
              <a:rPr lang="zh-CN" altLang="en-US" sz="4000" b="1" dirty="0" smtClean="0">
                <a:solidFill>
                  <a:schemeClr val="tx1"/>
                </a:solidFill>
                <a:latin typeface="华文楷体" panose="02010600040101010101" pitchFamily="2" charset="-122"/>
                <a:ea typeface="华文楷体" panose="02010600040101010101" pitchFamily="2" charset="-122"/>
              </a:rPr>
              <a:t>实证</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153" name="图片 153"/>
          <p:cNvPicPr>
            <a:picLocks noChangeAspect="1" noChangeArrowheads="1"/>
          </p:cNvPicPr>
          <p:nvPr>
            <p:custDataLst>
              <p:tags r:id="rId1"/>
            </p:custDataLst>
          </p:nvPr>
        </p:nvPicPr>
        <p:blipFill>
          <a:blip r:embed="rId3" cstate="print"/>
          <a:srcRect l="7817" r="6810" b="5369"/>
          <a:stretch>
            <a:fillRect/>
          </a:stretch>
        </p:blipFill>
        <p:spPr>
          <a:xfrm>
            <a:off x="1043608" y="2132856"/>
            <a:ext cx="7340600" cy="4371975"/>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128905" y="1428750"/>
                <a:ext cx="8935720" cy="5283835"/>
              </a:xfrm>
            </p:spPr>
            <p:txBody>
              <a:bodyPr>
                <a:normAutofit/>
              </a:bodyPr>
              <a:lstStyle/>
              <a:p>
                <a:pPr>
                  <a:buNone/>
                </a:pPr>
                <a:r>
                  <a:rPr lang="zh-CN" altLang="en-US" sz="2800" b="1" dirty="0" smtClean="0">
                    <a:latin typeface="华文楷体" panose="02010600040101010101" pitchFamily="2" charset="-122"/>
                    <a:ea typeface="华文楷体" panose="02010600040101010101" pitchFamily="2" charset="-122"/>
                  </a:rPr>
                  <a:t>一、指数</a:t>
                </a:r>
                <a:r>
                  <a:rPr lang="zh-CN" altLang="en-US" sz="2800" b="1" dirty="0" smtClean="0">
                    <a:latin typeface="华文楷体" panose="02010600040101010101" pitchFamily="2" charset="-122"/>
                    <a:ea typeface="华文楷体" panose="02010600040101010101" pitchFamily="2" charset="-122"/>
                  </a:rPr>
                  <a:t>增强方法简介</a:t>
                </a:r>
                <a:endParaRPr lang="zh-CN" altLang="en-US" sz="2400" b="1"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主动型投资方法和指数型投资方法的有机结合</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指数增强型基金的投资目标是要在控制跟踪误差的前提下追求稳定、持续超越标的指数的表现</a:t>
                </a:r>
              </a:p>
              <a:p>
                <a:pPr fontAlgn="auto">
                  <a:lnSpc>
                    <a:spcPct val="150000"/>
                  </a:lnSpc>
                  <a:spcBef>
                    <a:spcPts val="0"/>
                  </a:spcBef>
                  <a:buFont typeface="Wingdings" panose="05000000000000000000" charset="0"/>
                  <a:buChar char="u"/>
                </a:pPr>
                <a14:m>
                  <m:oMath xmlns:m="http://schemas.openxmlformats.org/officeDocument/2006/math">
                    <m:sSub>
                      <m:sSubPr>
                        <m:ctrlPr>
                          <a:rPr lang="en-US" altLang="zh-CN" sz="2400" i="1" dirty="0" smtClean="0">
                            <a:solidFill>
                              <a:schemeClr val="tx1"/>
                            </a:solidFill>
                            <a:latin typeface="Cambria Math"/>
                            <a:ea typeface="华文楷体" panose="02010600040101010101" pitchFamily="2" charset="-122"/>
                            <a:cs typeface="Cambria Math" panose="02040503050406030204" charset="0"/>
                          </a:rPr>
                        </m:ctrlPr>
                      </m:sSubPr>
                      <m:e>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rPr>
                          <m:t>𝑅</m:t>
                        </m:r>
                      </m:e>
                      <m:sub>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rPr>
                          <m:t>𝑡𝑖</m:t>
                        </m:r>
                      </m:sub>
                    </m:sSub>
                  </m:oMath>
                </a14:m>
                <a:r>
                  <a:rPr lang="zh-CN" altLang="en-US" sz="2400" dirty="0" smtClean="0">
                    <a:solidFill>
                      <a:schemeClr val="tx1"/>
                    </a:solidFill>
                    <a:latin typeface="华文楷体" panose="02010600040101010101" pitchFamily="2" charset="-122"/>
                    <a:ea typeface="华文楷体" panose="02010600040101010101" pitchFamily="2" charset="-122"/>
                  </a:rPr>
                  <a:t>为基金的净值变化率，</a:t>
                </a:r>
                <a14:m>
                  <m:oMath xmlns:m="http://schemas.openxmlformats.org/officeDocument/2006/math">
                    <m:sSub>
                      <m:sSubPr>
                        <m:ctrlPr>
                          <a:rPr lang="en-US" altLang="zh-CN" sz="2400" i="1" dirty="0" smtClean="0">
                            <a:solidFill>
                              <a:schemeClr val="tx1"/>
                            </a:solidFill>
                            <a:latin typeface="Cambria Math"/>
                            <a:ea typeface="华文楷体" panose="02010600040101010101" pitchFamily="2" charset="-122"/>
                            <a:cs typeface="Cambria Math" panose="02040503050406030204" charset="0"/>
                          </a:rPr>
                        </m:ctrlPr>
                      </m:sSubPr>
                      <m:e>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rPr>
                          <m:t>𝑅</m:t>
                        </m:r>
                      </m:e>
                      <m:sub>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rPr>
                          <m:t>𝑡𝑏</m:t>
                        </m:r>
                      </m:sub>
                    </m:sSub>
                  </m:oMath>
                </a14:m>
                <a:r>
                  <a:rPr lang="zh-CN" altLang="en-US" sz="2400" dirty="0" smtClean="0">
                    <a:solidFill>
                      <a:schemeClr val="tx1"/>
                    </a:solidFill>
                    <a:latin typeface="华文楷体" panose="02010600040101010101" pitchFamily="2" charset="-122"/>
                    <a:ea typeface="华文楷体" panose="02010600040101010101" pitchFamily="2" charset="-122"/>
                  </a:rPr>
                  <a:t>为基金的业绩基准同期收益率，</a:t>
                </a:r>
                <a14:m>
                  <m:oMath xmlns:m="http://schemas.openxmlformats.org/officeDocument/2006/math">
                    <m:sSub>
                      <m:sSubPr>
                        <m:ctrlPr>
                          <a:rPr lang="en-US" altLang="zh-CN" sz="2400" i="1" dirty="0" smtClean="0">
                            <a:solidFill>
                              <a:schemeClr val="tx1"/>
                            </a:solidFill>
                            <a:latin typeface="Cambria Math"/>
                            <a:ea typeface="华文楷体" panose="02010600040101010101" pitchFamily="2" charset="-122"/>
                            <a:cs typeface="Cambria Math" panose="02040503050406030204" charset="0"/>
                          </a:rPr>
                        </m:ctrlPr>
                      </m:sSubPr>
                      <m:e>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rPr>
                          <m:t>𝑇𝐷</m:t>
                        </m:r>
                      </m:e>
                      <m:sub>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rPr>
                          <m:t>𝑡𝑖</m:t>
                        </m:r>
                      </m:sub>
                    </m:sSub>
                  </m:oMath>
                </a14:m>
                <a:r>
                  <a:rPr lang="zh-CN" altLang="en-US" sz="2400" dirty="0" smtClean="0">
                    <a:solidFill>
                      <a:schemeClr val="tx1"/>
                    </a:solidFill>
                    <a:latin typeface="Cambria Math" panose="02040503050406030204" charset="0"/>
                    <a:ea typeface="华文楷体" panose="02010600040101010101" pitchFamily="2" charset="-122"/>
                    <a:cs typeface="Cambria Math" panose="02040503050406030204" charset="0"/>
                  </a:rPr>
                  <a:t>为</a:t>
                </a:r>
                <a:r>
                  <a:rPr lang="zh-CN" altLang="en-US" sz="2400" dirty="0" smtClean="0">
                    <a:solidFill>
                      <a:schemeClr val="tx1"/>
                    </a:solidFill>
                    <a:latin typeface="华文楷体" panose="02010600040101010101" pitchFamily="2" charset="-122"/>
                    <a:ea typeface="华文楷体" panose="02010600040101010101" pitchFamily="2" charset="-122"/>
                  </a:rPr>
                  <a:t>基金跟踪偏离度，</a:t>
                </a:r>
                <a:r>
                  <a:rPr lang="en-US" altLang="zh-CN" sz="2400" i="1" dirty="0" smtClean="0">
                    <a:solidFill>
                      <a:schemeClr val="tx1"/>
                    </a:solidFill>
                    <a:latin typeface="华文楷体" panose="02010600040101010101" pitchFamily="2" charset="-122"/>
                    <a:ea typeface="华文楷体" panose="02010600040101010101" pitchFamily="2" charset="-122"/>
                  </a:rPr>
                  <a:t>TE</a:t>
                </a:r>
                <a:r>
                  <a:rPr lang="zh-CN" altLang="en-US" sz="2400" dirty="0" smtClean="0">
                    <a:solidFill>
                      <a:schemeClr val="tx1"/>
                    </a:solidFill>
                    <a:latin typeface="华文楷体" panose="02010600040101010101" pitchFamily="2" charset="-122"/>
                    <a:ea typeface="华文楷体" panose="02010600040101010101" pitchFamily="2" charset="-122"/>
                  </a:rPr>
                  <a:t>为跟踪误差</a:t>
                </a: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128905" y="1428750"/>
                <a:ext cx="8935720" cy="5283835"/>
              </a:xfrm>
              <a:blipFill rotWithShape="1">
                <a:blip r:embed="rId4"/>
                <a:stretch>
                  <a:fillRect l="-1364" t="-1153"/>
                </a:stretch>
              </a:blipFill>
            </p:spPr>
            <p:txBody>
              <a:bodyPr/>
              <a:lstStyle/>
              <a:p>
                <a:r>
                  <a:rPr lang="zh-CN" altLang="en-US">
                    <a:noFill/>
                  </a:rPr>
                  <a:t> </a:t>
                </a:r>
              </a:p>
            </p:txBody>
          </p:sp>
        </mc:Fallback>
      </mc:AlternateContent>
      <p:sp>
        <p:nvSpPr>
          <p:cNvPr id="4" name="标题 3"/>
          <p:cNvSpPr>
            <a:spLocks noGrp="1"/>
          </p:cNvSpPr>
          <p:nvPr>
            <p:ph type="title"/>
          </p:nvPr>
        </p:nvSpPr>
        <p:spPr>
          <a:xfrm>
            <a:off x="457200" y="274638"/>
            <a:ext cx="8229600" cy="994122"/>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第三节 指数</a:t>
            </a:r>
            <a:r>
              <a:rPr lang="zh-CN" altLang="en-US" sz="4000" dirty="0" smtClean="0">
                <a:solidFill>
                  <a:schemeClr val="tx2"/>
                </a:solidFill>
                <a:latin typeface="华文楷体" panose="02010600040101010101" pitchFamily="2" charset="-122"/>
                <a:ea typeface="华文楷体" panose="02010600040101010101" pitchFamily="2" charset="-122"/>
              </a:rPr>
              <a:t>增强策略</a:t>
            </a:r>
          </a:p>
        </p:txBody>
      </p:sp>
      <p:pic>
        <p:nvPicPr>
          <p:cNvPr id="2" name="图片 1"/>
          <p:cNvPicPr>
            <a:picLocks noChangeAspect="1"/>
          </p:cNvPicPr>
          <p:nvPr>
            <p:custDataLst>
              <p:tags r:id="rId1"/>
            </p:custDataLst>
          </p:nvPr>
        </p:nvPicPr>
        <p:blipFill>
          <a:blip r:embed="rId5"/>
          <a:srcRect l="26783" t="1702" r="26771" b="1809"/>
          <a:stretch>
            <a:fillRect/>
          </a:stretch>
        </p:blipFill>
        <p:spPr>
          <a:xfrm>
            <a:off x="457200" y="4796790"/>
            <a:ext cx="3904615" cy="918845"/>
          </a:xfrm>
          <a:prstGeom prst="rect">
            <a:avLst/>
          </a:prstGeom>
        </p:spPr>
      </p:pic>
      <p:pic>
        <p:nvPicPr>
          <p:cNvPr id="5" name="图片 4"/>
          <p:cNvPicPr>
            <a:picLocks noChangeAspect="1"/>
          </p:cNvPicPr>
          <p:nvPr>
            <p:custDataLst>
              <p:tags r:id="rId2"/>
            </p:custDataLst>
          </p:nvPr>
        </p:nvPicPr>
        <p:blipFill>
          <a:blip r:embed="rId6"/>
          <a:srcRect l="39072" t="-20937" r="39060" b="-20937"/>
          <a:stretch>
            <a:fillRect/>
          </a:stretch>
        </p:blipFill>
        <p:spPr>
          <a:xfrm>
            <a:off x="4788535" y="4940935"/>
            <a:ext cx="2525395" cy="631825"/>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指数</a:t>
            </a:r>
            <a:r>
              <a:rPr lang="zh-CN" altLang="en-US" sz="2800" dirty="0" smtClean="0">
                <a:solidFill>
                  <a:schemeClr val="tx1"/>
                </a:solidFill>
                <a:latin typeface="华文楷体" panose="02010600040101010101" pitchFamily="2" charset="-122"/>
                <a:ea typeface="华文楷体" panose="02010600040101010101" pitchFamily="2" charset="-122"/>
              </a:rPr>
              <a:t>增强方法汇总</a:t>
            </a:r>
          </a:p>
        </p:txBody>
      </p:sp>
      <p:sp>
        <p:nvSpPr>
          <p:cNvPr id="4" name="标题 3"/>
          <p:cNvSpPr>
            <a:spLocks noGrp="1"/>
          </p:cNvSpPr>
          <p:nvPr>
            <p:ph type="title"/>
          </p:nvPr>
        </p:nvSpPr>
        <p:spPr/>
        <p:txBody>
          <a:bodyPr>
            <a:normAutofit/>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一、指数</a:t>
            </a:r>
            <a:r>
              <a:rPr lang="zh-CN" altLang="en-US" sz="4000" b="1" dirty="0">
                <a:latin typeface="华文楷体" panose="02010600040101010101" pitchFamily="2" charset="-122"/>
                <a:ea typeface="华文楷体" panose="02010600040101010101" pitchFamily="2" charset="-122"/>
              </a:rPr>
              <a:t>增强方法</a:t>
            </a:r>
            <a:r>
              <a:rPr lang="zh-CN" altLang="en-US" sz="4000" b="1" dirty="0" smtClean="0">
                <a:latin typeface="华文楷体" panose="02010600040101010101" pitchFamily="2" charset="-122"/>
                <a:ea typeface="华文楷体" panose="02010600040101010101" pitchFamily="2" charset="-122"/>
              </a:rPr>
              <a:t>简介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155" name="图片 155"/>
          <p:cNvPicPr>
            <a:picLocks noChangeAspect="1"/>
          </p:cNvPicPr>
          <p:nvPr>
            <p:custDataLst>
              <p:tags r:id="rId1"/>
            </p:custDataLst>
          </p:nvPr>
        </p:nvPicPr>
        <p:blipFill>
          <a:blip r:embed="rId3"/>
          <a:srcRect t="4338"/>
          <a:stretch>
            <a:fillRect/>
          </a:stretch>
        </p:blipFill>
        <p:spPr>
          <a:xfrm>
            <a:off x="1043608" y="2132856"/>
            <a:ext cx="7128792" cy="4234815"/>
          </a:xfrm>
          <a:prstGeom prst="rect">
            <a:avLst/>
          </a:prstGeom>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指数</a:t>
            </a:r>
            <a:r>
              <a:rPr lang="zh-CN" altLang="en-US" sz="2800" dirty="0" smtClean="0">
                <a:solidFill>
                  <a:schemeClr val="tx1"/>
                </a:solidFill>
                <a:latin typeface="华文楷体" panose="02010600040101010101" pitchFamily="2" charset="-122"/>
                <a:ea typeface="华文楷体" panose="02010600040101010101" pitchFamily="2" charset="-122"/>
              </a:rPr>
              <a:t>增强型基金的仓位，即持股持债的比例，只能在一个较小的范围内浮动</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仓位控制本质上就是中长线择时，其目的是预判大盘走势，在上涨时调高仓位，在下跌时降低仓位，以此来获得比基准更高的收益，调整频率一般在月频至年频</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股票净值占基金资产净值比从一定程度上反映投资者对于股票持仓的调整，也即投资者择时的思路</a:t>
            </a:r>
          </a:p>
        </p:txBody>
      </p:sp>
      <p:sp>
        <p:nvSpPr>
          <p:cNvPr id="4" name="标题 3"/>
          <p:cNvSpPr>
            <a:spLocks noGrp="1"/>
          </p:cNvSpPr>
          <p:nvPr>
            <p:ph type="title"/>
          </p:nvPr>
        </p:nvSpPr>
        <p:spPr>
          <a:xfrm>
            <a:off x="457200" y="274638"/>
            <a:ext cx="8229600" cy="994122"/>
          </a:xfrm>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二、仓位控制</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935720" cy="5283835"/>
          </a:xfrm>
        </p:spPr>
        <p:txBody>
          <a:bodyPr>
            <a:normAutofit/>
          </a:bodyPr>
          <a:lstStyle/>
          <a:p>
            <a:pPr>
              <a:buNone/>
            </a:pPr>
            <a:r>
              <a:rPr lang="zh-CN" altLang="en-US" sz="2800" dirty="0" smtClean="0">
                <a:solidFill>
                  <a:schemeClr val="tx1"/>
                </a:solidFill>
                <a:latin typeface="华文楷体" panose="02010600040101010101" pitchFamily="2" charset="-122"/>
                <a:ea typeface="华文楷体" panose="02010600040101010101" pitchFamily="2" charset="-122"/>
              </a:rPr>
              <a:t>行业</a:t>
            </a:r>
            <a:r>
              <a:rPr lang="zh-CN" altLang="en-US" sz="2800" dirty="0" smtClean="0">
                <a:solidFill>
                  <a:schemeClr val="tx1"/>
                </a:solidFill>
                <a:latin typeface="华文楷体" panose="02010600040101010101" pitchFamily="2" charset="-122"/>
                <a:ea typeface="华文楷体" panose="02010600040101010101" pitchFamily="2" charset="-122"/>
              </a:rPr>
              <a:t>轮动是利用行业间相对变化趋势而获利的策略。在轮动开始前进行配置，在轮动结束后进行调整，可以获取超额收益，实现指数增强的</a:t>
            </a:r>
            <a:r>
              <a:rPr lang="zh-CN" altLang="en-US" sz="2800" dirty="0" smtClean="0">
                <a:solidFill>
                  <a:schemeClr val="tx1"/>
                </a:solidFill>
                <a:latin typeface="华文楷体" panose="02010600040101010101" pitchFamily="2" charset="-122"/>
                <a:ea typeface="华文楷体" panose="02010600040101010101" pitchFamily="2" charset="-122"/>
              </a:rPr>
              <a:t>目标</a:t>
            </a:r>
            <a:endParaRPr lang="zh-CN" altLang="en-US" sz="2800" dirty="0" smtClean="0">
              <a:solidFill>
                <a:schemeClr val="tx1"/>
              </a:solidFill>
              <a:latin typeface="华文楷体" panose="02010600040101010101" pitchFamily="2" charset="-122"/>
              <a:ea typeface="华文楷体" panose="02010600040101010101" pitchFamily="2" charset="-122"/>
            </a:endParaRP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量化：通常基于长、中、短三个不同周期视角去定量梳理随着目标周期波动所展现的行业轮动规律，或者基于行业的基本面数据及行业指数行情进行规律挖掘</a:t>
            </a:r>
            <a:r>
              <a:rPr lang="zh-CN" altLang="en-US" dirty="0" smtClean="0">
                <a:solidFill>
                  <a:schemeClr val="tx1"/>
                </a:solidFill>
                <a:latin typeface="华文楷体" panose="02010600040101010101" pitchFamily="2" charset="-122"/>
                <a:ea typeface="华文楷体" panose="02010600040101010101" pitchFamily="2" charset="-122"/>
              </a:rPr>
              <a:t>。</a:t>
            </a:r>
            <a:endParaRPr lang="zh-CN" altLang="en-US" dirty="0" smtClean="0">
              <a:solidFill>
                <a:schemeClr val="tx1"/>
              </a:solidFill>
              <a:latin typeface="华文楷体" panose="02010600040101010101" pitchFamily="2" charset="-122"/>
              <a:ea typeface="华文楷体" panose="02010600040101010101" pitchFamily="2" charset="-122"/>
            </a:endParaRP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主动：依赖于基金经理对于周期和行业的理解</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三</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a:latin typeface="华文楷体" panose="02010600040101010101" pitchFamily="2" charset="-122"/>
                <a:ea typeface="华文楷体" panose="02010600040101010101" pitchFamily="2" charset="-122"/>
              </a:rPr>
              <a:t>行业轮动指数增强</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36"/>
            <a:ext cx="8229600" cy="5024600"/>
          </a:xfrm>
        </p:spPr>
        <p:txBody>
          <a:bodyPr>
            <a:normAutofit lnSpcReduction="10000"/>
          </a:bodyPr>
          <a:lstStyle/>
          <a:p>
            <a:pPr>
              <a:buNone/>
            </a:pPr>
            <a:r>
              <a:rPr lang="zh-CN" altLang="en-US" sz="2800" b="1" dirty="0" smtClean="0">
                <a:latin typeface="华文楷体" panose="02010600040101010101" pitchFamily="2" charset="-122"/>
                <a:ea typeface="华文楷体" panose="02010600040101010101" pitchFamily="2" charset="-122"/>
              </a:rPr>
              <a:t>一、多</a:t>
            </a:r>
            <a:r>
              <a:rPr lang="zh-CN" altLang="en-US" sz="2800" b="1" dirty="0" smtClean="0">
                <a:latin typeface="华文楷体" panose="02010600040101010101" pitchFamily="2" charset="-122"/>
                <a:ea typeface="华文楷体" panose="02010600040101010101" pitchFamily="2" charset="-122"/>
              </a:rPr>
              <a:t>因子模型的概念</a:t>
            </a:r>
            <a:endParaRPr lang="en-US" altLang="zh-CN" sz="2800" b="1" dirty="0">
              <a:latin typeface="华文楷体" panose="02010600040101010101" pitchFamily="2" charset="-122"/>
              <a:ea typeface="华文楷体" panose="02010600040101010101" pitchFamily="2" charset="-122"/>
            </a:endParaRPr>
          </a:p>
          <a:p>
            <a:pPr>
              <a:buFont typeface="Wingdings" panose="05000000000000000000" charset="0"/>
              <a:buChar char="u"/>
            </a:pPr>
            <a:r>
              <a:rPr lang="zh-CN" altLang="en-US" sz="2800" dirty="0" smtClean="0">
                <a:latin typeface="华文楷体" panose="02010600040101010101" pitchFamily="2" charset="-122"/>
                <a:ea typeface="华文楷体" panose="02010600040101010101" pitchFamily="2" charset="-122"/>
              </a:rPr>
              <a:t>Rosenberge(1974)提出的Barra模型</a:t>
            </a:r>
          </a:p>
          <a:p>
            <a:pPr>
              <a:buFont typeface="Wingdings" panose="05000000000000000000" charset="0"/>
              <a:buChar char="u"/>
            </a:pPr>
            <a:r>
              <a:rPr lang="zh-CN" altLang="en-US" sz="2800" dirty="0" smtClean="0">
                <a:latin typeface="华文楷体" panose="02010600040101010101" pitchFamily="2" charset="-122"/>
                <a:ea typeface="华文楷体" panose="02010600040101010101" pitchFamily="2" charset="-122"/>
              </a:rPr>
              <a:t>基本面多因子模型最基本的假设是：具有类似“属性”的股票，在市场上应该有相似的收益率</a:t>
            </a:r>
          </a:p>
          <a:p>
            <a:pPr>
              <a:buFont typeface="Wingdings" panose="05000000000000000000" charset="0"/>
              <a:buChar char="u"/>
            </a:pPr>
            <a:r>
              <a:rPr lang="zh-CN" altLang="en-US" sz="2800" dirty="0" smtClean="0">
                <a:latin typeface="华文楷体" panose="02010600040101010101" pitchFamily="2" charset="-122"/>
                <a:ea typeface="华文楷体" panose="02010600040101010101" pitchFamily="2" charset="-122"/>
              </a:rPr>
              <a:t>多因子模型识别这些共同的基本面因子，并且估计收益率对这些因子的敏感性，得出股票或者组合的预期收益率，最后通过风险模型，根据投资者的收益—风险偏好挑选合适的股票并进行权重分配</a:t>
            </a:r>
          </a:p>
          <a:p>
            <a:pPr>
              <a:buFont typeface="Wingdings" panose="05000000000000000000" charset="0"/>
              <a:buChar char="u"/>
            </a:pPr>
            <a:r>
              <a:rPr lang="zh-CN" altLang="en-US" sz="2800" dirty="0" smtClean="0">
                <a:latin typeface="华文楷体" panose="02010600040101010101" pitchFamily="2" charset="-122"/>
                <a:ea typeface="华文楷体" panose="02010600040101010101" pitchFamily="2" charset="-122"/>
              </a:rPr>
              <a:t>在多因子模型上对因子权重施加了一个惩罚函数进行约束</a:t>
            </a:r>
          </a:p>
        </p:txBody>
      </p:sp>
      <p:sp>
        <p:nvSpPr>
          <p:cNvPr id="4" name="标题 3"/>
          <p:cNvSpPr>
            <a:spLocks noGrp="1"/>
          </p:cNvSpPr>
          <p:nvPr>
            <p:ph type="title"/>
          </p:nvPr>
        </p:nvSpPr>
        <p:spPr>
          <a:xfrm>
            <a:off x="395536" y="404664"/>
            <a:ext cx="8229600" cy="868958"/>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第一节 多</a:t>
            </a:r>
            <a:r>
              <a:rPr lang="zh-CN" altLang="en-US" sz="4000" dirty="0" smtClean="0">
                <a:solidFill>
                  <a:schemeClr val="tx2"/>
                </a:solidFill>
                <a:latin typeface="华文楷体" panose="02010600040101010101" pitchFamily="2" charset="-122"/>
                <a:ea typeface="华文楷体" panose="02010600040101010101" pitchFamily="2" charset="-122"/>
              </a:rPr>
              <a:t>因子选股策略</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12777"/>
            <a:ext cx="8935720" cy="5112568"/>
          </a:xfrm>
        </p:spPr>
        <p:txBody>
          <a:bodyPr>
            <a:normAutofit/>
          </a:bodyPr>
          <a:lstStyle/>
          <a:p>
            <a:pPr>
              <a:buNone/>
            </a:pPr>
            <a:r>
              <a:rPr lang="zh-CN" altLang="en-US" sz="2800" dirty="0" smtClean="0">
                <a:solidFill>
                  <a:schemeClr val="tx1"/>
                </a:solidFill>
                <a:latin typeface="华文楷体" panose="02010600040101010101" pitchFamily="2" charset="-122"/>
                <a:ea typeface="华文楷体" panose="02010600040101010101" pitchFamily="2" charset="-122"/>
              </a:rPr>
              <a:t>“行业偏离度”</a:t>
            </a:r>
            <a:r>
              <a:rPr lang="zh-CN" altLang="en-US" sz="2800" dirty="0" smtClean="0">
                <a:solidFill>
                  <a:schemeClr val="tx1"/>
                </a:solidFill>
                <a:latin typeface="华文楷体" panose="02010600040101010101" pitchFamily="2" charset="-122"/>
                <a:ea typeface="华文楷体" panose="02010600040101010101" pitchFamily="2" charset="-122"/>
              </a:rPr>
              <a:t>指标衡量指数增强基金在行业配置上与标的指数的差异，取值范围为[0,1]</a:t>
            </a:r>
          </a:p>
          <a:p>
            <a:pPr fontAlgn="auto">
              <a:lnSpc>
                <a:spcPct val="150000"/>
              </a:lnSpc>
              <a:spcBef>
                <a:spcPts val="0"/>
              </a:spcBef>
              <a:buFont typeface="Wingdings" panose="05000000000000000000" charset="0"/>
              <a:buChar char="u"/>
            </a:pPr>
            <a:endParaRPr lang="zh-CN" altLang="en-US" sz="2800"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endParaRPr lang="zh-CN" altLang="en-US" sz="2800"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endParaRPr lang="zh-CN" altLang="en-US" sz="2800"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基金</a:t>
            </a:r>
            <a:r>
              <a:rPr lang="zh-CN" altLang="en-US" sz="2800" dirty="0" smtClean="0">
                <a:solidFill>
                  <a:schemeClr val="tx1"/>
                </a:solidFill>
                <a:latin typeface="华文楷体" panose="02010600040101010101" pitchFamily="2" charset="-122"/>
                <a:ea typeface="华文楷体" panose="02010600040101010101" pitchFamily="2" charset="-122"/>
              </a:rPr>
              <a:t>的行业权重配比可以在一定程度上反映实现增强收益的择时和行业轮动思路</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三</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a:latin typeface="华文楷体" panose="02010600040101010101" pitchFamily="2" charset="-122"/>
                <a:ea typeface="华文楷体" panose="02010600040101010101" pitchFamily="2" charset="-122"/>
              </a:rPr>
              <a:t>行业轮动指数增强</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custDataLst>
              <p:tags r:id="rId2"/>
            </p:custDataLst>
          </p:nvPr>
        </p:nvPicPr>
        <p:blipFill>
          <a:blip r:embed="rId4"/>
          <a:srcRect l="4583" r="3836" b="-1070"/>
          <a:stretch>
            <a:fillRect/>
          </a:stretch>
        </p:blipFill>
        <p:spPr>
          <a:xfrm>
            <a:off x="467995" y="2689225"/>
            <a:ext cx="8442960" cy="105537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量化</a:t>
            </a:r>
            <a:r>
              <a:rPr lang="zh-CN" altLang="en-US" sz="2800" dirty="0" smtClean="0">
                <a:solidFill>
                  <a:schemeClr val="tx1"/>
                </a:solidFill>
                <a:latin typeface="华文楷体" panose="02010600040101010101" pitchFamily="2" charset="-122"/>
                <a:ea typeface="华文楷体" panose="02010600040101010101" pitchFamily="2" charset="-122"/>
              </a:rPr>
              <a:t>：多因子模型、SmartBeta、基本面量化选股、事件驱动选股等模型</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主动：主要依靠公司研究，选择被错误低估的股票</a:t>
            </a:r>
          </a:p>
          <a:p>
            <a:pPr fontAlgn="auto">
              <a:lnSpc>
                <a:spcPct val="150000"/>
              </a:lnSpc>
              <a:spcBef>
                <a:spcPts val="0"/>
              </a:spcBef>
              <a:buFont typeface="Wingdings" panose="05000000000000000000" charset="0"/>
              <a:buChar char="u"/>
            </a:pPr>
            <a:r>
              <a:rPr lang="en-US" altLang="zh-CN" sz="2800" dirty="0" smtClean="0">
                <a:solidFill>
                  <a:schemeClr val="tx1"/>
                </a:solidFill>
                <a:latin typeface="华文楷体" panose="02010600040101010101" pitchFamily="2" charset="-122"/>
                <a:ea typeface="华文楷体" panose="02010600040101010101" pitchFamily="2" charset="-122"/>
              </a:rPr>
              <a:t>“</a:t>
            </a:r>
            <a:r>
              <a:rPr lang="zh-CN" altLang="en-US" sz="2800" dirty="0" smtClean="0">
                <a:solidFill>
                  <a:schemeClr val="tx1"/>
                </a:solidFill>
                <a:latin typeface="华文楷体" panose="02010600040101010101" pitchFamily="2" charset="-122"/>
                <a:ea typeface="华文楷体" panose="02010600040101010101" pitchFamily="2" charset="-122"/>
              </a:rPr>
              <a:t>个股权重偏离度</a:t>
            </a:r>
            <a:r>
              <a:rPr lang="en-US" altLang="zh-CN" sz="2800" dirty="0" smtClean="0">
                <a:solidFill>
                  <a:schemeClr val="tx1"/>
                </a:solidFill>
                <a:latin typeface="华文楷体" panose="02010600040101010101" pitchFamily="2" charset="-122"/>
                <a:ea typeface="华文楷体" panose="02010600040101010101" pitchFamily="2" charset="-122"/>
              </a:rPr>
              <a:t>”</a:t>
            </a:r>
            <a:r>
              <a:rPr lang="zh-CN" altLang="en-US" sz="2800" dirty="0" smtClean="0">
                <a:solidFill>
                  <a:schemeClr val="tx1"/>
                </a:solidFill>
                <a:latin typeface="华文楷体" panose="02010600040101010101" pitchFamily="2" charset="-122"/>
                <a:ea typeface="华文楷体" panose="02010600040101010101" pitchFamily="2" charset="-122"/>
              </a:rPr>
              <a:t>指标可以衡量基金持仓的股票与标的指数成份股之间的差异，取值范围为[0,1]</a:t>
            </a:r>
          </a:p>
          <a:p>
            <a:pPr marL="0"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994122"/>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四、选</a:t>
            </a:r>
            <a:r>
              <a:rPr lang="zh-CN" altLang="en-US" sz="4000" b="1" dirty="0">
                <a:latin typeface="华文楷体" panose="02010600040101010101" pitchFamily="2" charset="-122"/>
                <a:ea typeface="华文楷体" panose="02010600040101010101" pitchFamily="2" charset="-122"/>
              </a:rPr>
              <a:t>股指数增强</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5" name="图片 4"/>
          <p:cNvPicPr>
            <a:picLocks noChangeAspect="1"/>
          </p:cNvPicPr>
          <p:nvPr>
            <p:custDataLst>
              <p:tags r:id="rId2"/>
            </p:custDataLst>
          </p:nvPr>
        </p:nvPicPr>
        <p:blipFill>
          <a:blip r:embed="rId4"/>
          <a:srcRect l="4096" r="4361" b="3511"/>
          <a:stretch>
            <a:fillRect/>
          </a:stretch>
        </p:blipFill>
        <p:spPr>
          <a:xfrm>
            <a:off x="323850" y="4725035"/>
            <a:ext cx="8186420" cy="1296253"/>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fontScale="92500"/>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总体</a:t>
            </a:r>
            <a:r>
              <a:rPr lang="zh-CN" altLang="en-US" sz="2800" dirty="0" smtClean="0">
                <a:solidFill>
                  <a:schemeClr val="tx1"/>
                </a:solidFill>
                <a:latin typeface="华文楷体" panose="02010600040101010101" pitchFamily="2" charset="-122"/>
                <a:ea typeface="华文楷体" panose="02010600040101010101" pitchFamily="2" charset="-122"/>
              </a:rPr>
              <a:t>方法是“核心-卫星”资产配置策略</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“核心组合”：80%至95%，采用被动复制指数的方法，对投资组合的安全和收益起到“保驾护航”的作用</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“卫星组合”：5%～20%，以核心组合为基本依托，采用积极、主动、灵活的投资方法，创造超额收益</a:t>
            </a:r>
          </a:p>
          <a:p>
            <a:pPr lvl="1" fontAlgn="auto">
              <a:lnSpc>
                <a:spcPct val="150000"/>
              </a:lnSpc>
              <a:spcBef>
                <a:spcPts val="0"/>
              </a:spcBef>
              <a:buFont typeface="Wingdings" panose="05000000000000000000" charset="0"/>
              <a:buChar char="Ø"/>
            </a:pPr>
            <a:endParaRPr lang="zh-CN" altLang="en-US" dirty="0" smtClean="0">
              <a:solidFill>
                <a:schemeClr val="tx1"/>
              </a:solidFill>
              <a:latin typeface="华文楷体" panose="02010600040101010101" pitchFamily="2" charset="-122"/>
              <a:ea typeface="华文楷体" panose="02010600040101010101" pitchFamily="2" charset="-122"/>
            </a:endParaRPr>
          </a:p>
          <a:p>
            <a:pPr lvl="0"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投资的关键就在于如何确保主动投资部分能为投资组合带来正向收益，并且不致带来过大的</a:t>
            </a:r>
            <a:r>
              <a:rPr lang="zh-CN" altLang="en-US" sz="2800" dirty="0" smtClean="0">
                <a:solidFill>
                  <a:schemeClr val="tx1"/>
                </a:solidFill>
                <a:latin typeface="华文楷体" panose="02010600040101010101" pitchFamily="2" charset="-122"/>
                <a:ea typeface="华文楷体" panose="02010600040101010101" pitchFamily="2" charset="-122"/>
              </a:rPr>
              <a:t>跟踪误差</a:t>
            </a: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五、主动</a:t>
            </a:r>
            <a:r>
              <a:rPr lang="zh-CN" altLang="en-US" sz="4000" b="1" dirty="0">
                <a:latin typeface="华文楷体" panose="02010600040101010101" pitchFamily="2" charset="-122"/>
                <a:ea typeface="华文楷体" panose="02010600040101010101" pitchFamily="2" charset="-122"/>
              </a:rPr>
              <a:t>指数增强</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多</a:t>
            </a:r>
            <a:r>
              <a:rPr lang="zh-CN" altLang="en-US" sz="2800" dirty="0" smtClean="0">
                <a:solidFill>
                  <a:schemeClr val="tx1"/>
                </a:solidFill>
                <a:latin typeface="华文楷体" panose="02010600040101010101" pitchFamily="2" charset="-122"/>
                <a:ea typeface="华文楷体" panose="02010600040101010101" pitchFamily="2" charset="-122"/>
              </a:rPr>
              <a:t>因子模型</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目前管理较大规模量化产品的主流方法</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配对交易</a:t>
            </a:r>
          </a:p>
          <a:p>
            <a:pPr marL="742950" lvl="1" indent="-285750"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最经典的统计套利策略</a:t>
            </a: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endParaRPr>
          </a:p>
          <a:p>
            <a:pPr marL="0"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六、量化</a:t>
            </a:r>
            <a:r>
              <a:rPr lang="zh-CN" altLang="en-US" sz="4000" b="1" dirty="0">
                <a:latin typeface="华文楷体" panose="02010600040101010101" pitchFamily="2" charset="-122"/>
                <a:ea typeface="华文楷体" panose="02010600040101010101" pitchFamily="2" charset="-122"/>
              </a:rPr>
              <a:t>指数增强：以多因子模型</a:t>
            </a:r>
            <a:r>
              <a:rPr lang="zh-CN" altLang="en-US" sz="4000" b="1" dirty="0" smtClean="0">
                <a:latin typeface="华文楷体" panose="02010600040101010101" pitchFamily="2" charset="-122"/>
                <a:ea typeface="华文楷体" panose="02010600040101010101" pitchFamily="2" charset="-122"/>
              </a:rPr>
              <a:t>为主</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1</a:t>
            </a:r>
            <a:r>
              <a:rPr lang="zh-CN" altLang="en-US" sz="2800" b="1" dirty="0" smtClean="0">
                <a:solidFill>
                  <a:schemeClr val="tx1"/>
                </a:solidFill>
                <a:latin typeface="华文楷体" panose="02010600040101010101" pitchFamily="2" charset="-122"/>
                <a:ea typeface="华文楷体" panose="02010600040101010101" pitchFamily="2" charset="-122"/>
              </a:rPr>
              <a:t>、打新</a:t>
            </a:r>
          </a:p>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2</a:t>
            </a:r>
            <a:r>
              <a:rPr lang="zh-CN" altLang="en-US" sz="2800" b="1" dirty="0" smtClean="0">
                <a:solidFill>
                  <a:schemeClr val="tx1"/>
                </a:solidFill>
                <a:latin typeface="华文楷体" panose="02010600040101010101" pitchFamily="2" charset="-122"/>
                <a:ea typeface="华文楷体" panose="02010600040101010101" pitchFamily="2" charset="-122"/>
              </a:rPr>
              <a:t>、买入贴水的股指期货</a:t>
            </a:r>
            <a:endParaRPr lang="zh-CN" altLang="en-US" sz="2800"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股指期货是与指数价格高度相关的金融衍生品，国内交易的股指期货为沪深300、中证500和上证50股指期货</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指数增强效应</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从当前时间到交割日，股指期货带来的收益会高于股指现货</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由于股指期货保证金制度，投资股指期货可以降低资金占用率，结余的资金可以通过现金管理工具获取收益</a:t>
            </a: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endParaRPr>
          </a:p>
          <a:p>
            <a:pPr marL="0"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七、通过衍生金融工具或其它方式</a:t>
            </a:r>
            <a:r>
              <a:rPr lang="zh-CN" altLang="en-US" sz="4000" b="1" dirty="0" smtClean="0">
                <a:latin typeface="华文楷体" panose="02010600040101010101" pitchFamily="2" charset="-122"/>
                <a:ea typeface="华文楷体" panose="02010600040101010101" pitchFamily="2" charset="-122"/>
              </a:rPr>
              <a:t>增强</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3</a:t>
            </a:r>
            <a:r>
              <a:rPr lang="zh-CN" altLang="en-US" sz="2400" b="1" dirty="0" smtClean="0">
                <a:solidFill>
                  <a:schemeClr val="tx1"/>
                </a:solidFill>
                <a:latin typeface="华文楷体" panose="02010600040101010101" pitchFamily="2" charset="-122"/>
                <a:ea typeface="华文楷体" panose="02010600040101010101" pitchFamily="2" charset="-122"/>
              </a:rPr>
              <a:t>、融资融券</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指数增强效应</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当看好后市时，可以用自有股票或ETF作为保证金融资，放大杠杆</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通过转融券业务借出自己的股票获取收益</a:t>
            </a: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endParaRPr>
          </a:p>
          <a:p>
            <a:pPr marL="0"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274638"/>
            <a:ext cx="8229600" cy="850106"/>
          </a:xfrm>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七、通过衍生金融工具或其它方式</a:t>
            </a:r>
            <a:r>
              <a:rPr lang="zh-CN" altLang="en-US" sz="4000" b="1" dirty="0" smtClean="0">
                <a:latin typeface="华文楷体" panose="02010600040101010101" pitchFamily="2" charset="-122"/>
                <a:ea typeface="华文楷体" panose="02010600040101010101" pitchFamily="2" charset="-122"/>
              </a:rPr>
              <a:t>增强</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4</a:t>
            </a:r>
            <a:r>
              <a:rPr lang="zh-CN" altLang="en-US" sz="2800" b="1" dirty="0" smtClean="0">
                <a:solidFill>
                  <a:schemeClr val="tx1"/>
                </a:solidFill>
                <a:latin typeface="华文楷体" panose="02010600040101010101" pitchFamily="2" charset="-122"/>
                <a:ea typeface="华文楷体" panose="02010600040101010101" pitchFamily="2" charset="-122"/>
              </a:rPr>
              <a:t>、备兑卖出看涨期权或收益凭证</a:t>
            </a:r>
          </a:p>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5</a:t>
            </a:r>
            <a:r>
              <a:rPr lang="zh-CN" altLang="en-US" sz="2800" b="1" dirty="0" smtClean="0">
                <a:solidFill>
                  <a:schemeClr val="tx1"/>
                </a:solidFill>
                <a:latin typeface="华文楷体" panose="02010600040101010101" pitchFamily="2" charset="-122"/>
                <a:ea typeface="华文楷体" panose="02010600040101010101" pitchFamily="2" charset="-122"/>
              </a:rPr>
              <a:t>、可转债</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可转债和对应股票之间的价格可能不同步</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可转债的市场价格“虚高”，此时成为“正溢价”</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可转债的市场价格“虚低”，此时成为“负溢价”</a:t>
            </a:r>
          </a:p>
          <a:p>
            <a:pPr lvl="0"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利用可转债增强收益的风险相对可控</a:t>
            </a:r>
          </a:p>
          <a:p>
            <a:pPr marL="0"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七、通过</a:t>
            </a:r>
            <a:r>
              <a:rPr lang="zh-CN" altLang="en-US" sz="4000" b="1" dirty="0">
                <a:latin typeface="华文楷体" panose="02010600040101010101" pitchFamily="2" charset="-122"/>
                <a:ea typeface="华文楷体" panose="02010600040101010101" pitchFamily="2" charset="-122"/>
              </a:rPr>
              <a:t>衍生金融工具或其它方式</a:t>
            </a:r>
            <a:r>
              <a:rPr lang="zh-CN" altLang="en-US" sz="4000" b="1" dirty="0" smtClean="0">
                <a:latin typeface="华文楷体" panose="02010600040101010101" pitchFamily="2" charset="-122"/>
                <a:ea typeface="华文楷体" panose="02010600040101010101" pitchFamily="2" charset="-122"/>
              </a:rPr>
              <a:t>增强</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使用</a:t>
            </a:r>
            <a:r>
              <a:rPr lang="zh-CN" altLang="en-US" sz="2800" dirty="0" smtClean="0">
                <a:solidFill>
                  <a:schemeClr val="tx1"/>
                </a:solidFill>
                <a:latin typeface="华文楷体" panose="02010600040101010101" pitchFamily="2" charset="-122"/>
                <a:ea typeface="华文楷体" panose="02010600040101010101" pitchFamily="2" charset="-122"/>
              </a:rPr>
              <a:t>打分法对个股未来收益做预测，将各因子去极值、中性化、标准化后，等权相加作为股票未来收益的预测值</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八、指数增强策略</a:t>
            </a:r>
            <a:r>
              <a:rPr lang="zh-CN" altLang="en-US" sz="4000" b="1" dirty="0" smtClean="0">
                <a:latin typeface="华文楷体" panose="02010600040101010101" pitchFamily="2" charset="-122"/>
                <a:ea typeface="华文楷体" panose="02010600040101010101" pitchFamily="2" charset="-122"/>
              </a:rPr>
              <a:t>案例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nvPicPr>
        <p:blipFill>
          <a:blip r:embed="rId3"/>
          <a:srcRect l="12844" r="21226" b="10311"/>
          <a:stretch>
            <a:fillRect/>
          </a:stretch>
        </p:blipFill>
        <p:spPr>
          <a:xfrm>
            <a:off x="539750" y="3429000"/>
            <a:ext cx="8243570" cy="304673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zh-CN" altLang="en-US" sz="2800" b="1" dirty="0" smtClean="0">
                <a:solidFill>
                  <a:schemeClr val="tx1"/>
                </a:solidFill>
                <a:latin typeface="华文楷体" panose="02010600040101010101" pitchFamily="2" charset="-122"/>
                <a:ea typeface="华文楷体" panose="02010600040101010101" pitchFamily="2" charset="-122"/>
              </a:rPr>
              <a:t>（一）分层抽样</a:t>
            </a:r>
            <a:r>
              <a:rPr lang="zh-CN" altLang="en-US" sz="2800" b="1" dirty="0" smtClean="0">
                <a:solidFill>
                  <a:schemeClr val="tx1"/>
                </a:solidFill>
                <a:latin typeface="华文楷体" panose="02010600040101010101" pitchFamily="2" charset="-122"/>
                <a:ea typeface="华文楷体" panose="02010600040101010101" pitchFamily="2" charset="-122"/>
              </a:rPr>
              <a:t>策略</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使投资组合在市值、行业两个风险维度上与基准指数保持一致，在市值、行业属性比较相似的若干只股票中优选一只预期收益最高的进行投资，获取超额收益</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行业分类：</a:t>
            </a:r>
            <a:r>
              <a:rPr lang="en-US" altLang="zh-CN" sz="2400" dirty="0" smtClean="0">
                <a:solidFill>
                  <a:schemeClr val="tx1"/>
                </a:solidFill>
                <a:latin typeface="华文楷体" panose="02010600040101010101" pitchFamily="2" charset="-122"/>
                <a:ea typeface="华文楷体" panose="02010600040101010101" pitchFamily="2" charset="-122"/>
              </a:rPr>
              <a:t>32</a:t>
            </a:r>
            <a:r>
              <a:rPr lang="zh-CN" altLang="en-US" sz="2400" dirty="0" smtClean="0">
                <a:solidFill>
                  <a:schemeClr val="tx1"/>
                </a:solidFill>
                <a:latin typeface="华文楷体" panose="02010600040101010101" pitchFamily="2" charset="-122"/>
                <a:ea typeface="华文楷体" panose="02010600040101010101" pitchFamily="2" charset="-122"/>
              </a:rPr>
              <a:t>个</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市值分类：大市值、中市值、小市值（</a:t>
            </a:r>
            <a:r>
              <a:rPr lang="en-US" altLang="zh-CN" sz="2400" dirty="0" smtClean="0">
                <a:solidFill>
                  <a:schemeClr val="tx1"/>
                </a:solidFill>
                <a:latin typeface="华文楷体" panose="02010600040101010101" pitchFamily="2" charset="-122"/>
                <a:ea typeface="华文楷体" panose="02010600040101010101" pitchFamily="2" charset="-122"/>
              </a:rPr>
              <a:t>3</a:t>
            </a:r>
            <a:r>
              <a:rPr lang="zh-CN" altLang="en-US" sz="2400" dirty="0" smtClean="0">
                <a:solidFill>
                  <a:schemeClr val="tx1"/>
                </a:solidFill>
                <a:latin typeface="华文楷体" panose="02010600040101010101" pitchFamily="2" charset="-122"/>
                <a:ea typeface="华文楷体" panose="02010600040101010101" pitchFamily="2" charset="-122"/>
              </a:rPr>
              <a:t>组）</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选出包含96只股票的分层抽样组合</a:t>
            </a:r>
          </a:p>
        </p:txBody>
      </p:sp>
      <p:sp>
        <p:nvSpPr>
          <p:cNvPr id="4" name="标题 3"/>
          <p:cNvSpPr>
            <a:spLocks noGrp="1"/>
          </p:cNvSpPr>
          <p:nvPr>
            <p:ph type="title"/>
          </p:nvPr>
        </p:nvSpPr>
        <p:spPr>
          <a:xfrm>
            <a:off x="457200" y="274638"/>
            <a:ext cx="8229600" cy="850106"/>
          </a:xfrm>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八、指数增强策略</a:t>
            </a:r>
            <a:r>
              <a:rPr lang="zh-CN" altLang="en-US" sz="4000" b="1" dirty="0" smtClean="0">
                <a:latin typeface="华文楷体" panose="02010600040101010101" pitchFamily="2" charset="-122"/>
                <a:ea typeface="华文楷体" panose="02010600040101010101" pitchFamily="2" charset="-122"/>
              </a:rPr>
              <a:t>案例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分层抽样</a:t>
            </a:r>
            <a:r>
              <a:rPr lang="zh-CN" altLang="en-US" sz="2800" dirty="0" smtClean="0">
                <a:solidFill>
                  <a:schemeClr val="tx1"/>
                </a:solidFill>
                <a:latin typeface="华文楷体" panose="02010600040101010101" pitchFamily="2" charset="-122"/>
                <a:ea typeface="华文楷体" panose="02010600040101010101" pitchFamily="2" charset="-122"/>
              </a:rPr>
              <a:t>指数增强策略示意图</a:t>
            </a:r>
          </a:p>
        </p:txBody>
      </p:sp>
      <p:sp>
        <p:nvSpPr>
          <p:cNvPr id="4" name="标题 3"/>
          <p:cNvSpPr>
            <a:spLocks noGrp="1"/>
          </p:cNvSpPr>
          <p:nvPr>
            <p:ph type="title"/>
          </p:nvPr>
        </p:nvSpPr>
        <p:spPr/>
        <p:txBody>
          <a:bodyPr>
            <a:normAutofit/>
          </a:bodyPr>
          <a:lstStyle/>
          <a:p>
            <a:pPr>
              <a:lnSpc>
                <a:spcPct val="150000"/>
              </a:lnSpc>
            </a:pPr>
            <a:r>
              <a:rPr lang="zh-CN" altLang="en-US" sz="4000" b="1" dirty="0">
                <a:solidFill>
                  <a:schemeClr val="tx1"/>
                </a:solidFill>
                <a:latin typeface="华文楷体" panose="02010600040101010101" pitchFamily="2" charset="-122"/>
                <a:ea typeface="华文楷体" panose="02010600040101010101" pitchFamily="2" charset="-122"/>
              </a:rPr>
              <a:t>（一）分层抽样</a:t>
            </a:r>
            <a:r>
              <a:rPr lang="zh-CN" altLang="en-US" sz="4000" b="1" dirty="0" smtClean="0">
                <a:solidFill>
                  <a:schemeClr val="tx1"/>
                </a:solidFill>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158" name="图片 158"/>
          <p:cNvPicPr>
            <a:picLocks noChangeAspect="1"/>
          </p:cNvPicPr>
          <p:nvPr>
            <p:custDataLst>
              <p:tags r:id="rId2"/>
            </p:custDataLst>
          </p:nvPr>
        </p:nvPicPr>
        <p:blipFill>
          <a:blip r:embed="rId4"/>
          <a:srcRect t="7754" b="8878"/>
          <a:stretch>
            <a:fillRect/>
          </a:stretch>
        </p:blipFill>
        <p:spPr>
          <a:xfrm>
            <a:off x="827584" y="2420888"/>
            <a:ext cx="7200800" cy="3605155"/>
          </a:xfrm>
          <a:prstGeom prst="rect">
            <a:avLst/>
          </a:prstGeom>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100955"/>
          </a:xfrm>
        </p:spPr>
        <p:txBody>
          <a:bodyPr>
            <a:normAutofit/>
          </a:bodyPr>
          <a:lstStyle/>
          <a:p>
            <a:pPr>
              <a:buNone/>
            </a:pPr>
            <a:r>
              <a:rPr lang="zh-CN" altLang="en-US" sz="2800" dirty="0" smtClean="0">
                <a:latin typeface="华文楷体" panose="02010600040101010101" pitchFamily="2" charset="-122"/>
                <a:ea typeface="华文楷体" panose="02010600040101010101" pitchFamily="2" charset="-122"/>
              </a:rPr>
              <a:t>本质</a:t>
            </a:r>
            <a:r>
              <a:rPr lang="zh-CN" altLang="en-US" sz="2800" dirty="0" smtClean="0">
                <a:latin typeface="华文楷体" panose="02010600040101010101" pitchFamily="2" charset="-122"/>
                <a:ea typeface="华文楷体" panose="02010600040101010101" pitchFamily="2" charset="-122"/>
              </a:rPr>
              <a:t>上是将对于𝑁只股票的收益—风险预测转变成对𝐾个因子的收益—风险预测</a:t>
            </a:r>
          </a:p>
          <a:p>
            <a:pPr>
              <a:buFont typeface="Wingdings" panose="05000000000000000000" charset="0"/>
              <a:buChar char="u"/>
            </a:pPr>
            <a:r>
              <a:rPr lang="zh-CN" altLang="en-US" sz="2800" dirty="0" smtClean="0">
                <a:latin typeface="华文楷体" panose="02010600040101010101" pitchFamily="2" charset="-122"/>
                <a:ea typeface="华文楷体" panose="02010600040101010101" pitchFamily="2" charset="-122"/>
              </a:rPr>
              <a:t>因子类型</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市场风险</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行业风险</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风格风险</a:t>
            </a:r>
          </a:p>
          <a:p>
            <a:pPr marL="457200" lvl="1" indent="0">
              <a:buFont typeface="Wingdings" panose="05000000000000000000" charset="0"/>
              <a:buNone/>
            </a:pPr>
            <a:r>
              <a:rPr lang="zh-CN" altLang="en-US" dirty="0" smtClean="0">
                <a:solidFill>
                  <a:schemeClr val="tx1"/>
                </a:solidFill>
                <a:latin typeface="华文楷体" panose="02010600040101010101" pitchFamily="2" charset="-122"/>
                <a:ea typeface="华文楷体" panose="02010600040101010101" pitchFamily="2" charset="-122"/>
              </a:rPr>
              <a:t>估值因子、成长因子、财务质量因子、杠杆因子、规模因子、动量因子、波动率因子、换手率因子、改进的动量因子、分析师情绪因子、股东因子和技术因子</a:t>
            </a:r>
          </a:p>
          <a:p>
            <a:pPr>
              <a:buFont typeface="Wingdings" panose="05000000000000000000" charset="0"/>
              <a:buChar char="u"/>
            </a:pPr>
            <a:endParaRPr lang="zh-CN" altLang="en-US" sz="20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404664"/>
            <a:ext cx="8229600" cy="1012974"/>
          </a:xfrm>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二、</a:t>
            </a:r>
            <a:r>
              <a:rPr lang="zh-CN" altLang="en-US" sz="4000" b="1" dirty="0">
                <a:latin typeface="华文楷体" panose="02010600040101010101" pitchFamily="2" charset="-122"/>
                <a:ea typeface="华文楷体" panose="02010600040101010101" pitchFamily="2" charset="-122"/>
              </a:rPr>
              <a:t>多因子模型的风险</a:t>
            </a:r>
            <a:r>
              <a:rPr lang="zh-CN" altLang="en-US" sz="4000" b="1" dirty="0" smtClean="0">
                <a:latin typeface="华文楷体" panose="02010600040101010101" pitchFamily="2" charset="-122"/>
                <a:ea typeface="华文楷体" panose="02010600040101010101" pitchFamily="2" charset="-122"/>
              </a:rPr>
              <a:t>预测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分层抽样</a:t>
            </a:r>
            <a:r>
              <a:rPr lang="zh-CN" altLang="en-US" sz="2800" dirty="0" smtClean="0">
                <a:solidFill>
                  <a:schemeClr val="tx1"/>
                </a:solidFill>
                <a:latin typeface="华文楷体" panose="02010600040101010101" pitchFamily="2" charset="-122"/>
                <a:ea typeface="华文楷体" panose="02010600040101010101" pitchFamily="2" charset="-122"/>
              </a:rPr>
              <a:t>指数增强策略表现（沪深</a:t>
            </a:r>
            <a:r>
              <a:rPr lang="en-US" altLang="zh-CN" sz="2800" dirty="0" smtClean="0">
                <a:solidFill>
                  <a:schemeClr val="tx1"/>
                </a:solidFill>
                <a:latin typeface="华文楷体" panose="02010600040101010101" pitchFamily="2" charset="-122"/>
                <a:ea typeface="华文楷体" panose="02010600040101010101" pitchFamily="2" charset="-122"/>
              </a:rPr>
              <a:t>300</a:t>
            </a:r>
            <a:r>
              <a:rPr lang="zh-CN" altLang="en-US" sz="2800" dirty="0" smtClean="0">
                <a:solidFill>
                  <a:schemeClr val="tx1"/>
                </a:solidFill>
                <a:latin typeface="华文楷体" panose="02010600040101010101" pitchFamily="2" charset="-122"/>
                <a:ea typeface="华文楷体" panose="02010600040101010101" pitchFamily="2" charset="-122"/>
              </a:rPr>
              <a:t>指数）</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dirty="0" smtClean="0">
                <a:solidFill>
                  <a:schemeClr val="tx1"/>
                </a:solidFill>
                <a:latin typeface="华文楷体" panose="02010600040101010101" pitchFamily="2" charset="-122"/>
                <a:ea typeface="华文楷体" panose="02010600040101010101" pitchFamily="2" charset="-122"/>
              </a:rPr>
              <a:t>（二）分层抽样策略</a:t>
            </a:r>
            <a:r>
              <a:rPr lang="zh-CN" altLang="en-US" sz="4000" dirty="0">
                <a:solidFill>
                  <a:schemeClr val="tx1"/>
                </a:solidFill>
                <a:latin typeface="华文楷体" panose="02010600040101010101" pitchFamily="2" charset="-122"/>
                <a:ea typeface="华文楷体" panose="02010600040101010101" pitchFamily="2" charset="-122"/>
              </a:rPr>
              <a:t>表现</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159" name="图片 159"/>
          <p:cNvPicPr>
            <a:picLocks noChangeAspect="1"/>
          </p:cNvPicPr>
          <p:nvPr>
            <p:custDataLst>
              <p:tags r:id="rId2"/>
            </p:custDataLst>
          </p:nvPr>
        </p:nvPicPr>
        <p:blipFill>
          <a:blip r:embed="rId4"/>
          <a:srcRect t="8382" b="7011"/>
          <a:stretch>
            <a:fillRect/>
          </a:stretch>
        </p:blipFill>
        <p:spPr>
          <a:xfrm>
            <a:off x="457200" y="2564905"/>
            <a:ext cx="8164195" cy="3569196"/>
          </a:xfrm>
          <a:prstGeom prst="rect">
            <a:avLst/>
          </a:prstGeom>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sz="2800" dirty="0" err="1" smtClean="0">
                <a:solidFill>
                  <a:schemeClr val="tx1"/>
                </a:solidFill>
                <a:latin typeface="华文楷体" panose="02010600040101010101" pitchFamily="2" charset="-122"/>
                <a:ea typeface="华文楷体" panose="02010600040101010101" pitchFamily="2" charset="-122"/>
              </a:rPr>
              <a:t>除了行业和市值因子之外</a:t>
            </a:r>
            <a:r>
              <a:rPr sz="2800" dirty="0" err="1" smtClean="0">
                <a:solidFill>
                  <a:schemeClr val="tx1"/>
                </a:solidFill>
                <a:latin typeface="华文楷体" panose="02010600040101010101" pitchFamily="2" charset="-122"/>
                <a:ea typeface="华文楷体" panose="02010600040101010101" pitchFamily="2" charset="-122"/>
              </a:rPr>
              <a:t>，还可以考虑控制投资组合在更多的风险因子上的暴露与基准指数一致，以期获得更小的跟踪误差</a:t>
            </a:r>
            <a:endParaRPr sz="2800"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sz="2800" dirty="0" smtClean="0">
                <a:solidFill>
                  <a:schemeClr val="tx1"/>
                </a:solidFill>
                <a:latin typeface="华文楷体" panose="02010600040101010101" pitchFamily="2" charset="-122"/>
                <a:ea typeface="华文楷体" panose="02010600040101010101" pitchFamily="2" charset="-122"/>
              </a:rPr>
              <a:t>中国市场大致有十类风险因子，分别是市值因子、Beta因子、动量反转因子、残差波动率因子、非线性市值因子、估值因子、流动性因子、盈利因子、成长因子和杠杆因子</a:t>
            </a:r>
          </a:p>
        </p:txBody>
      </p:sp>
      <p:sp>
        <p:nvSpPr>
          <p:cNvPr id="4" name="标题 3"/>
          <p:cNvSpPr>
            <a:spLocks noGrp="1"/>
          </p:cNvSpPr>
          <p:nvPr>
            <p:ph type="title"/>
          </p:nvPr>
        </p:nvSpPr>
        <p:spPr>
          <a:xfrm>
            <a:off x="457200" y="274638"/>
            <a:ext cx="8229600" cy="994122"/>
          </a:xfrm>
        </p:spPr>
        <p:txBody>
          <a:bodyPr>
            <a:normAutofit fontScale="90000"/>
          </a:bodyPr>
          <a:lstStyle/>
          <a:p>
            <a:pPr>
              <a:lnSpc>
                <a:spcPct val="150000"/>
              </a:lnSpc>
            </a:pPr>
            <a:r>
              <a:rPr lang="zh-CN" altLang="en-US" sz="4000" b="1" dirty="0">
                <a:solidFill>
                  <a:schemeClr val="tx1"/>
                </a:solidFill>
                <a:latin typeface="华文楷体" panose="02010600040101010101" pitchFamily="2" charset="-122"/>
                <a:ea typeface="华文楷体" panose="02010600040101010101" pitchFamily="2" charset="-122"/>
              </a:rPr>
              <a:t>（三）多因子线性优化</a:t>
            </a:r>
            <a:r>
              <a:rPr lang="zh-CN" altLang="en-US" sz="4000" b="1" dirty="0" smtClean="0">
                <a:solidFill>
                  <a:schemeClr val="tx1"/>
                </a:solidFill>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sz="2800" dirty="0" smtClean="0">
                <a:solidFill>
                  <a:schemeClr val="tx1"/>
                </a:solidFill>
                <a:latin typeface="华文楷体" panose="02010600040101010101" pitchFamily="2" charset="-122"/>
                <a:ea typeface="华文楷体" panose="02010600040101010101" pitchFamily="2" charset="-122"/>
              </a:rPr>
              <a:t>多</a:t>
            </a:r>
            <a:r>
              <a:rPr lang="zh-CN" sz="2800" dirty="0" smtClean="0">
                <a:solidFill>
                  <a:schemeClr val="tx1"/>
                </a:solidFill>
                <a:latin typeface="华文楷体" panose="02010600040101010101" pitchFamily="2" charset="-122"/>
                <a:ea typeface="华文楷体" panose="02010600040101010101" pitchFamily="2" charset="-122"/>
              </a:rPr>
              <a:t>因子线性优化策略表现（沪深</a:t>
            </a:r>
            <a:r>
              <a:rPr lang="en-US" altLang="zh-CN" sz="2800" dirty="0" smtClean="0">
                <a:solidFill>
                  <a:schemeClr val="tx1"/>
                </a:solidFill>
                <a:latin typeface="华文楷体" panose="02010600040101010101" pitchFamily="2" charset="-122"/>
                <a:ea typeface="华文楷体" panose="02010600040101010101" pitchFamily="2" charset="-122"/>
              </a:rPr>
              <a:t>300</a:t>
            </a:r>
            <a:r>
              <a:rPr lang="zh-CN" altLang="en-US" sz="2800" dirty="0" smtClean="0">
                <a:solidFill>
                  <a:schemeClr val="tx1"/>
                </a:solidFill>
                <a:latin typeface="华文楷体" panose="02010600040101010101" pitchFamily="2" charset="-122"/>
                <a:ea typeface="华文楷体" panose="02010600040101010101" pitchFamily="2" charset="-122"/>
              </a:rPr>
              <a:t>指数）</a:t>
            </a:r>
          </a:p>
        </p:txBody>
      </p:sp>
      <p:sp>
        <p:nvSpPr>
          <p:cNvPr id="4" name="标题 3"/>
          <p:cNvSpPr>
            <a:spLocks noGrp="1"/>
          </p:cNvSpPr>
          <p:nvPr>
            <p:ph type="title"/>
          </p:nvPr>
        </p:nvSpPr>
        <p:spPr/>
        <p:txBody>
          <a:bodyPr>
            <a:normAutofit/>
          </a:bodyPr>
          <a:lstStyle/>
          <a:p>
            <a:pPr>
              <a:lnSpc>
                <a:spcPct val="150000"/>
              </a:lnSpc>
            </a:pPr>
            <a:r>
              <a:rPr lang="zh-CN" altLang="en-US" sz="4000" b="1" dirty="0" smtClean="0">
                <a:solidFill>
                  <a:schemeClr val="tx1"/>
                </a:solidFill>
                <a:latin typeface="华文楷体" panose="02010600040101010101" pitchFamily="2" charset="-122"/>
                <a:ea typeface="华文楷体" panose="02010600040101010101" pitchFamily="2" charset="-122"/>
              </a:rPr>
              <a:t>（四）</a:t>
            </a:r>
            <a:r>
              <a:rPr lang="zh-CN" altLang="en-US" sz="4000" b="1" dirty="0">
                <a:solidFill>
                  <a:schemeClr val="tx1"/>
                </a:solidFill>
                <a:latin typeface="华文楷体" panose="02010600040101010101" pitchFamily="2" charset="-122"/>
                <a:ea typeface="华文楷体" panose="02010600040101010101" pitchFamily="2" charset="-122"/>
              </a:rPr>
              <a:t>多因子线性优化</a:t>
            </a:r>
            <a:r>
              <a:rPr lang="zh-CN" altLang="en-US" sz="4000" b="1" dirty="0" smtClean="0">
                <a:solidFill>
                  <a:schemeClr val="tx1"/>
                </a:solidFill>
                <a:latin typeface="华文楷体" panose="02010600040101010101" pitchFamily="2" charset="-122"/>
                <a:ea typeface="华文楷体" panose="02010600040101010101" pitchFamily="2" charset="-122"/>
              </a:rPr>
              <a:t>策略表现</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6240" name="图片 6240"/>
          <p:cNvPicPr>
            <a:picLocks noChangeAspect="1"/>
          </p:cNvPicPr>
          <p:nvPr>
            <p:custDataLst>
              <p:tags r:id="rId2"/>
            </p:custDataLst>
          </p:nvPr>
        </p:nvPicPr>
        <p:blipFill>
          <a:blip r:embed="rId4"/>
          <a:srcRect t="8166" b="7662"/>
          <a:stretch>
            <a:fillRect/>
          </a:stretch>
        </p:blipFill>
        <p:spPr>
          <a:xfrm>
            <a:off x="348837" y="2492896"/>
            <a:ext cx="8456930" cy="2990215"/>
          </a:xfrm>
          <a:prstGeom prst="rect">
            <a:avLst/>
          </a:prstGeom>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a:buNone/>
            </a:pPr>
            <a:r>
              <a:rPr lang="zh-CN" altLang="en-US" sz="2800" b="1" dirty="0" smtClean="0">
                <a:latin typeface="华文楷体" panose="02010600040101010101" pitchFamily="2" charset="-122"/>
                <a:ea typeface="华文楷体" panose="02010600040101010101" pitchFamily="2" charset="-122"/>
              </a:rPr>
              <a:t>一、量化</a:t>
            </a:r>
            <a:r>
              <a:rPr lang="zh-CN" altLang="en-US" sz="2800" b="1" dirty="0" smtClean="0">
                <a:latin typeface="华文楷体" panose="02010600040101010101" pitchFamily="2" charset="-122"/>
                <a:ea typeface="华文楷体" panose="02010600040101010101" pitchFamily="2" charset="-122"/>
              </a:rPr>
              <a:t>择时策略原理</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利用数量化方法，通过对各种宏观微观指标的量化分析，试图通过回溯历史数据，找到影响大盘走势的关键信息，并且对未来走势进行预测</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关键在于数据和数量模型，利用历史数据建立模型来选择合适的时机做多或做空，从而获得超额收益</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趋势择时、牛熊线择时、市场情绪择时、Hurst指数择时、支持向量机分类择时以及SWARCH模型择时方法等</a:t>
            </a:r>
          </a:p>
        </p:txBody>
      </p:sp>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第四节 量化</a:t>
            </a:r>
            <a:r>
              <a:rPr lang="zh-CN" altLang="en-US" sz="4000" dirty="0" smtClean="0">
                <a:solidFill>
                  <a:schemeClr val="tx2"/>
                </a:solidFill>
                <a:latin typeface="华文楷体" panose="02010600040101010101" pitchFamily="2" charset="-122"/>
                <a:ea typeface="华文楷体" panose="02010600040101010101" pitchFamily="2" charset="-122"/>
              </a:rPr>
              <a:t>择时策略</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模型</a:t>
            </a:r>
            <a:r>
              <a:rPr lang="zh-CN" altLang="en-US" sz="2800" dirty="0" smtClean="0">
                <a:solidFill>
                  <a:schemeClr val="tx1"/>
                </a:solidFill>
                <a:latin typeface="华文楷体" panose="02010600040101010101" pitchFamily="2" charset="-122"/>
                <a:ea typeface="华文楷体" panose="02010600040101010101" pitchFamily="2" charset="-122"/>
              </a:rPr>
              <a:t>发出信号的频率</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根据资金规模的大小来决定量化择时模型的频率</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模型发出信号的准确率</a:t>
            </a:r>
          </a:p>
          <a:p>
            <a:pPr marL="742950" lvl="1" indent="-285750"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正确概率是量化择时模型的根本</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二、量化</a:t>
            </a:r>
            <a:r>
              <a:rPr lang="zh-CN" altLang="en-US" sz="4000" b="1" dirty="0">
                <a:latin typeface="华文楷体" panose="02010600040101010101" pitchFamily="2" charset="-122"/>
                <a:ea typeface="华文楷体" panose="02010600040101010101" pitchFamily="2" charset="-122"/>
              </a:rPr>
              <a:t>择时模型的</a:t>
            </a:r>
            <a:r>
              <a:rPr lang="zh-CN" altLang="en-US" sz="4000" b="1" dirty="0" smtClean="0">
                <a:latin typeface="华文楷体" panose="02010600040101010101" pitchFamily="2" charset="-122"/>
                <a:ea typeface="华文楷体" panose="02010600040101010101" pitchFamily="2" charset="-122"/>
              </a:rPr>
              <a:t>评价</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12776"/>
            <a:ext cx="8935720" cy="5299809"/>
          </a:xfrm>
        </p:spPr>
        <p:txBody>
          <a:bodyPr>
            <a:normAutofit/>
          </a:bodyPr>
          <a:lstStyle/>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1</a:t>
            </a:r>
            <a:r>
              <a:rPr lang="zh-CN" altLang="en-US" sz="2400" b="1" dirty="0" smtClean="0">
                <a:solidFill>
                  <a:schemeClr val="tx1"/>
                </a:solidFill>
                <a:latin typeface="华文楷体" panose="02010600040101010101" pitchFamily="2" charset="-122"/>
                <a:ea typeface="华文楷体" panose="02010600040101010101" pitchFamily="2" charset="-122"/>
              </a:rPr>
              <a:t>、均线理论</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移动平均线：一定交易时间内(日、周、月、年)的算术平均线</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市场中的趋势之所以能够维持，是因为市场成本的推动力</a:t>
            </a:r>
          </a:p>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2</a:t>
            </a:r>
            <a:r>
              <a:rPr lang="zh-CN" altLang="en-US" sz="2400" b="1" dirty="0" smtClean="0">
                <a:solidFill>
                  <a:schemeClr val="tx1"/>
                </a:solidFill>
                <a:latin typeface="华文楷体" panose="02010600040101010101" pitchFamily="2" charset="-122"/>
                <a:ea typeface="华文楷体" panose="02010600040101010101" pitchFamily="2" charset="-122"/>
              </a:rPr>
              <a:t>、指标或指标组合择时</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趋势指标、超买超卖指标、能量指标、量价指标、大盘指标、压力支撑指标等</a:t>
            </a:r>
          </a:p>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3</a:t>
            </a:r>
            <a:r>
              <a:rPr lang="zh-CN" altLang="en-US" sz="2400" b="1" dirty="0" smtClean="0">
                <a:solidFill>
                  <a:schemeClr val="tx1"/>
                </a:solidFill>
                <a:latin typeface="华文楷体" panose="02010600040101010101" pitchFamily="2" charset="-122"/>
                <a:ea typeface="华文楷体" panose="02010600040101010101" pitchFamily="2" charset="-122"/>
              </a:rPr>
              <a:t>、市场情绪择时</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市场情绪通过封闭基金的折溢价水平、投资者调查和新增开户数等信息来判断</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b="1" dirty="0">
                <a:latin typeface="华文楷体" panose="02010600040101010101" pitchFamily="2" charset="-122"/>
                <a:ea typeface="华文楷体" panose="02010600040101010101" pitchFamily="2" charset="-122"/>
              </a:rPr>
              <a:t>三、量化择时策略的</a:t>
            </a:r>
            <a:r>
              <a:rPr lang="zh-CN" altLang="en-US" sz="4000" b="1" dirty="0" smtClean="0">
                <a:latin typeface="华文楷体" panose="02010600040101010101" pitchFamily="2" charset="-122"/>
                <a:ea typeface="华文楷体" panose="02010600040101010101" pitchFamily="2" charset="-122"/>
              </a:rPr>
              <a:t>方法</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4</a:t>
            </a:r>
            <a:r>
              <a:rPr lang="zh-CN" altLang="en-US" sz="2400" b="1" dirty="0" smtClean="0">
                <a:solidFill>
                  <a:schemeClr val="tx1"/>
                </a:solidFill>
                <a:latin typeface="华文楷体" panose="02010600040101010101" pitchFamily="2" charset="-122"/>
                <a:ea typeface="华文楷体" panose="02010600040101010101" pitchFamily="2" charset="-122"/>
              </a:rPr>
              <a:t>、趋势跟踪择时</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ADX、BOLL、MA、MACD等常用技术指标</a:t>
            </a:r>
          </a:p>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5</a:t>
            </a:r>
            <a:r>
              <a:rPr lang="zh-CN" altLang="en-US" sz="2400" b="1" dirty="0" smtClean="0">
                <a:solidFill>
                  <a:schemeClr val="tx1"/>
                </a:solidFill>
                <a:latin typeface="华文楷体" panose="02010600040101010101" pitchFamily="2" charset="-122"/>
                <a:ea typeface="华文楷体" panose="02010600040101010101" pitchFamily="2" charset="-122"/>
              </a:rPr>
              <a:t>、噪音择时策略</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通过发现市场噪音突然放大的时候，就可以跟随大型知情交易者来获取利润。</a:t>
            </a:r>
          </a:p>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6</a:t>
            </a:r>
            <a:r>
              <a:rPr lang="zh-CN" altLang="en-US" sz="2400" b="1" dirty="0" smtClean="0">
                <a:solidFill>
                  <a:schemeClr val="tx1"/>
                </a:solidFill>
                <a:latin typeface="华文楷体" panose="02010600040101010101" pitchFamily="2" charset="-122"/>
                <a:ea typeface="华文楷体" panose="02010600040101010101" pitchFamily="2" charset="-122"/>
              </a:rPr>
              <a:t>、有效资金择时</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大势走势通过判断不同时点推动大盘运行的有效资金的多寡来判断</a:t>
            </a:r>
          </a:p>
        </p:txBody>
      </p:sp>
      <p:sp>
        <p:nvSpPr>
          <p:cNvPr id="4" name="标题 3"/>
          <p:cNvSpPr>
            <a:spLocks noGrp="1"/>
          </p:cNvSpPr>
          <p:nvPr>
            <p:ph type="title"/>
          </p:nvPr>
        </p:nvSpPr>
        <p:spPr/>
        <p:txBody>
          <a:bodyPr>
            <a:normAutofit/>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三、量化</a:t>
            </a:r>
            <a:r>
              <a:rPr lang="zh-CN" altLang="en-US" sz="4000" b="1" dirty="0">
                <a:latin typeface="华文楷体" panose="02010600040101010101" pitchFamily="2" charset="-122"/>
                <a:ea typeface="华文楷体" panose="02010600040101010101" pitchFamily="2" charset="-122"/>
              </a:rPr>
              <a:t>择时策略的</a:t>
            </a:r>
            <a:r>
              <a:rPr lang="zh-CN" altLang="en-US" sz="4000" b="1" dirty="0" smtClean="0">
                <a:latin typeface="华文楷体" panose="02010600040101010101" pitchFamily="2" charset="-122"/>
                <a:ea typeface="华文楷体" panose="02010600040101010101" pitchFamily="2" charset="-122"/>
              </a:rPr>
              <a:t>方法</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7</a:t>
            </a:r>
            <a:r>
              <a:rPr lang="zh-CN" altLang="en-US" sz="2400" b="1" dirty="0" smtClean="0">
                <a:solidFill>
                  <a:schemeClr val="tx1"/>
                </a:solidFill>
                <a:latin typeface="华文楷体" panose="02010600040101010101" pitchFamily="2" charset="-122"/>
                <a:ea typeface="华文楷体" panose="02010600040101010101" pitchFamily="2" charset="-122"/>
              </a:rPr>
              <a:t>、分形理论择时</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认为资产价格具有趋势增强性</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目前走势偏离随机游走的程度可以通过HURST指数判断</a:t>
            </a:r>
          </a:p>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8</a:t>
            </a:r>
            <a:r>
              <a:rPr lang="zh-CN" altLang="en-US" sz="2400" b="1" dirty="0" smtClean="0">
                <a:solidFill>
                  <a:schemeClr val="tx1"/>
                </a:solidFill>
                <a:latin typeface="华文楷体" panose="02010600040101010101" pitchFamily="2" charset="-122"/>
                <a:ea typeface="华文楷体" panose="02010600040101010101" pitchFamily="2" charset="-122"/>
              </a:rPr>
              <a:t>、机器学习择时</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认为大量信息直接产生的关系往往是非线性的</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支持向量机SVM，卷积神经网络CNN等</a:t>
            </a:r>
          </a:p>
          <a:p>
            <a:pPr marL="0"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a:bodyPr>
          <a:lstStyle/>
          <a:p>
            <a:pPr>
              <a:lnSpc>
                <a:spcPct val="150000"/>
              </a:lnSpc>
            </a:pPr>
            <a:r>
              <a:rPr lang="zh-CN" altLang="en-US" sz="4000" b="1" dirty="0">
                <a:latin typeface="华文楷体" panose="02010600040101010101" pitchFamily="2" charset="-122"/>
                <a:ea typeface="华文楷体" panose="02010600040101010101" pitchFamily="2" charset="-122"/>
              </a:rPr>
              <a:t>三、量化择时策略的</a:t>
            </a:r>
            <a:r>
              <a:rPr lang="zh-CN" altLang="en-US" sz="4000" b="1" dirty="0" smtClean="0">
                <a:latin typeface="华文楷体" panose="02010600040101010101" pitchFamily="2" charset="-122"/>
                <a:ea typeface="华文楷体" panose="02010600040101010101" pitchFamily="2" charset="-122"/>
              </a:rPr>
              <a:t>方法</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a:buNone/>
            </a:pPr>
            <a:r>
              <a:rPr lang="zh-CN" altLang="en-US" sz="2800" dirty="0" smtClean="0">
                <a:solidFill>
                  <a:schemeClr val="tx1"/>
                </a:solidFill>
                <a:latin typeface="华文楷体" panose="02010600040101010101" pitchFamily="2" charset="-122"/>
                <a:ea typeface="华文楷体" panose="02010600040101010101" pitchFamily="2" charset="-122"/>
              </a:rPr>
              <a:t>很</a:t>
            </a:r>
            <a:r>
              <a:rPr lang="zh-CN" altLang="en-US" sz="2800" dirty="0" smtClean="0">
                <a:solidFill>
                  <a:schemeClr val="tx1"/>
                </a:solidFill>
                <a:latin typeface="华文楷体" panose="02010600040101010101" pitchFamily="2" charset="-122"/>
                <a:ea typeface="华文楷体" panose="02010600040101010101" pitchFamily="2" charset="-122"/>
              </a:rPr>
              <a:t>多指标在逻辑上有预设的假设，市场未来是趋势市还是震荡市，这些指标本身实际上无法提供任何信息</a:t>
            </a:r>
          </a:p>
          <a:p>
            <a:pPr fontAlgn="auto">
              <a:lnSpc>
                <a:spcPct val="150000"/>
              </a:lnSpc>
              <a:spcBef>
                <a:spcPts val="0"/>
              </a:spcBef>
              <a:buFont typeface="Wingdings" panose="05000000000000000000" charset="0"/>
              <a:buChar char="u"/>
            </a:pPr>
            <a:endParaRPr lang="zh-CN" altLang="en-US" sz="2800" dirty="0" smtClean="0">
              <a:solidFill>
                <a:schemeClr val="tx1"/>
              </a:solidFill>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很多经典的技术指标对于逻辑的刻画过于依赖参数的选取，历史上合适的参数，未来未必会继续有效</a:t>
            </a:r>
          </a:p>
        </p:txBody>
      </p:sp>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四</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a:latin typeface="华文楷体" panose="02010600040101010101" pitchFamily="2" charset="-122"/>
                <a:ea typeface="华文楷体" panose="02010600040101010101" pitchFamily="2" charset="-122"/>
              </a:rPr>
              <a:t>常见量化择时策略失效的</a:t>
            </a:r>
            <a:r>
              <a:rPr lang="zh-CN" altLang="en-US" sz="4000" b="1" dirty="0" smtClean="0">
                <a:latin typeface="华文楷体" panose="02010600040101010101" pitchFamily="2" charset="-122"/>
                <a:ea typeface="华文楷体" panose="02010600040101010101" pitchFamily="2" charset="-122"/>
              </a:rPr>
              <a:t>原因</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400" b="1" dirty="0" smtClean="0">
                <a:solidFill>
                  <a:schemeClr val="tx1"/>
                </a:solidFill>
                <a:latin typeface="华文楷体" panose="02010600040101010101" pitchFamily="2" charset="-122"/>
                <a:ea typeface="华文楷体" panose="02010600040101010101" pitchFamily="2" charset="-122"/>
              </a:rPr>
              <a:t>1</a:t>
            </a:r>
            <a:r>
              <a:rPr lang="zh-CN" altLang="en-US" sz="2400" b="1" dirty="0" smtClean="0">
                <a:solidFill>
                  <a:schemeClr val="tx1"/>
                </a:solidFill>
                <a:latin typeface="华文楷体" panose="02010600040101010101" pitchFamily="2" charset="-122"/>
                <a:ea typeface="华文楷体" panose="02010600040101010101" pitchFamily="2" charset="-122"/>
              </a:rPr>
              <a:t>、阻力位与支撑位策略原理</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阻力位与支撑位</a:t>
            </a:r>
          </a:p>
          <a:p>
            <a:pPr marL="742950" lvl="1" indent="-285750"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在趋势市中构造突破策略</a:t>
            </a:r>
          </a:p>
          <a:p>
            <a:pPr marL="742950" lvl="1" indent="-285750"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在震荡行情中构建反转策略</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方差一定程度上反应的是该阻力位与支撑位的强度大小，强度越大，方差越小</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支撑位强度大于阻力位的强度：倾向于向牛市发展</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支撑位强度小于阻力位的强度：倾向于像熊市发展</a:t>
            </a:r>
          </a:p>
        </p:txBody>
      </p:sp>
      <p:sp>
        <p:nvSpPr>
          <p:cNvPr id="4" name="标题 3"/>
          <p:cNvSpPr>
            <a:spLocks noGrp="1"/>
          </p:cNvSpPr>
          <p:nvPr>
            <p:ph type="title"/>
          </p:nvPr>
        </p:nvSpPr>
        <p:spPr>
          <a:xfrm>
            <a:off x="323528" y="274638"/>
            <a:ext cx="8568952" cy="1143000"/>
          </a:xfrm>
        </p:spPr>
        <p:txBody>
          <a:bodyPr>
            <a:normAutofit fontScale="90000"/>
          </a:bodyPr>
          <a:lstStyle/>
          <a:p>
            <a:r>
              <a:rPr lang="zh-CN" altLang="en-US" sz="4000" b="1" dirty="0" smtClean="0">
                <a:latin typeface="华文楷体" panose="02010600040101010101" pitchFamily="2" charset="-122"/>
                <a:ea typeface="华文楷体" panose="02010600040101010101" pitchFamily="2" charset="-122"/>
              </a:rPr>
              <a:t>五、</a:t>
            </a:r>
            <a:r>
              <a:rPr lang="en-US" altLang="zh-CN" sz="4000" b="1" dirty="0" err="1" smtClean="0">
                <a:latin typeface="华文楷体" panose="02010600040101010101" pitchFamily="2" charset="-122"/>
                <a:ea typeface="华文楷体" panose="02010600040101010101" pitchFamily="2" charset="-122"/>
              </a:rPr>
              <a:t>阻力支撑相对强度</a:t>
            </a:r>
            <a:r>
              <a:rPr lang="en-US" altLang="zh-CN" sz="4000" b="1" dirty="0" err="1">
                <a:latin typeface="华文楷体" panose="02010600040101010101" pitchFamily="2" charset="-122"/>
                <a:ea typeface="华文楷体" panose="02010600040101010101" pitchFamily="2" charset="-122"/>
              </a:rPr>
              <a:t>（QRS）择时策略</a:t>
            </a:r>
            <a:r>
              <a:rPr lang="zh-CN" altLang="en-US" sz="4000" b="1" dirty="0" smtClean="0">
                <a:latin typeface="华文楷体" panose="02010600040101010101" pitchFamily="2" charset="-122"/>
                <a:ea typeface="华文楷体" panose="02010600040101010101" pitchFamily="2" charset="-122"/>
              </a:rPr>
              <a:t>案例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557895" cy="5100955"/>
          </a:xfrm>
        </p:spPr>
        <p:txBody>
          <a:bodyPr>
            <a:normAutofit/>
          </a:bodyPr>
          <a:lstStyle/>
          <a:p>
            <a:pPr marL="0" indent="0">
              <a:buFont typeface="Wingdings" panose="05000000000000000000" charset="0"/>
              <a:buNone/>
            </a:pPr>
            <a:endParaRPr lang="zh-CN" altLang="en-US" sz="20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a:xfrm>
            <a:off x="457200" y="332656"/>
            <a:ext cx="8219256" cy="720080"/>
          </a:xfrm>
        </p:spPr>
        <p:txBody>
          <a:bodyPr>
            <a:normAutofit/>
          </a:bodyPr>
          <a:lstStyle/>
          <a:p>
            <a:r>
              <a:rPr lang="zh-CN" altLang="en-US" sz="4000" b="1" dirty="0" smtClean="0">
                <a:latin typeface="华文楷体" panose="02010600040101010101" pitchFamily="2" charset="-122"/>
                <a:ea typeface="华文楷体" panose="02010600040101010101" pitchFamily="2" charset="-122"/>
              </a:rPr>
              <a:t>三、多因子模型的构建</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149" name="图片 149"/>
          <p:cNvPicPr>
            <a:picLocks noChangeAspect="1"/>
          </p:cNvPicPr>
          <p:nvPr>
            <p:custDataLst>
              <p:tags r:id="rId1"/>
            </p:custDataLst>
          </p:nvPr>
        </p:nvPicPr>
        <p:blipFill>
          <a:blip r:embed="rId3"/>
          <a:srcRect t="4896" b="4548"/>
          <a:stretch>
            <a:fillRect/>
          </a:stretch>
        </p:blipFill>
        <p:spPr>
          <a:xfrm>
            <a:off x="1115616" y="1196752"/>
            <a:ext cx="6984776" cy="5400600"/>
          </a:xfrm>
          <a:prstGeom prst="rect">
            <a:avLst/>
          </a:prstGeom>
          <a:ln>
            <a:noFill/>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2</a:t>
            </a:r>
            <a:r>
              <a:rPr lang="zh-CN" altLang="en-US" sz="2800" b="1" dirty="0" smtClean="0">
                <a:solidFill>
                  <a:schemeClr val="tx1"/>
                </a:solidFill>
                <a:latin typeface="华文楷体" panose="02010600040101010101" pitchFamily="2" charset="-122"/>
                <a:ea typeface="华文楷体" panose="02010600040101010101" pitchFamily="2" charset="-122"/>
              </a:rPr>
              <a:t>、代理指标的构建</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阻力支撑相对强度择时技术指标</a:t>
            </a:r>
            <a:r>
              <a:rPr lang="en-US" altLang="zh-CN" sz="2800" dirty="0" smtClean="0">
                <a:solidFill>
                  <a:schemeClr val="tx1"/>
                </a:solidFill>
                <a:latin typeface="华文楷体" panose="02010600040101010101" pitchFamily="2" charset="-122"/>
                <a:ea typeface="华文楷体" panose="02010600040101010101" pitchFamily="2" charset="-122"/>
              </a:rPr>
              <a:t>Q</a:t>
            </a:r>
            <a:r>
              <a:rPr lang="zh-CN" altLang="en-US" sz="2800" dirty="0" smtClean="0">
                <a:solidFill>
                  <a:schemeClr val="tx1"/>
                </a:solidFill>
                <a:latin typeface="华文楷体" panose="02010600040101010101" pitchFamily="2" charset="-122"/>
                <a:ea typeface="华文楷体" panose="02010600040101010101" pitchFamily="2" charset="-122"/>
              </a:rPr>
              <a:t>RS构建流程</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取最近N日最高价与同期最低价序列进行线性回归，记录回归模型的β值与𝑅2</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取最近M日所有的β值作为样本，计算当日β值的正态标准分zscore值</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Zscore值与𝑅2相乘即为最终指标值。</a:t>
            </a:r>
          </a:p>
          <a:p>
            <a:pPr marL="0"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fontScale="90000"/>
          </a:bodyPr>
          <a:lstStyle/>
          <a:p>
            <a:r>
              <a:rPr lang="zh-CN" altLang="en-US" sz="4000" b="1" dirty="0" smtClean="0">
                <a:latin typeface="华文楷体" panose="02010600040101010101" pitchFamily="2" charset="-122"/>
                <a:ea typeface="华文楷体" panose="02010600040101010101" pitchFamily="2" charset="-122"/>
              </a:rPr>
              <a:t>五、</a:t>
            </a:r>
            <a:r>
              <a:rPr lang="en-US" altLang="zh-CN" sz="4000" b="1" dirty="0" err="1" smtClean="0">
                <a:latin typeface="华文楷体" panose="02010600040101010101" pitchFamily="2" charset="-122"/>
                <a:ea typeface="华文楷体" panose="02010600040101010101" pitchFamily="2" charset="-122"/>
              </a:rPr>
              <a:t>阻力支撑相对强度</a:t>
            </a:r>
            <a:r>
              <a:rPr lang="en-US" altLang="zh-CN" sz="4000" b="1" dirty="0" err="1">
                <a:latin typeface="华文楷体" panose="02010600040101010101" pitchFamily="2" charset="-122"/>
                <a:ea typeface="华文楷体" panose="02010600040101010101" pitchFamily="2" charset="-122"/>
              </a:rPr>
              <a:t>（QRS）择时策略</a:t>
            </a:r>
            <a:r>
              <a:rPr lang="zh-CN" altLang="en-US" sz="4000" b="1" dirty="0" smtClean="0">
                <a:latin typeface="华文楷体" panose="02010600040101010101" pitchFamily="2" charset="-122"/>
                <a:ea typeface="华文楷体" panose="02010600040101010101" pitchFamily="2" charset="-122"/>
              </a:rPr>
              <a:t>案例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2</a:t>
            </a:r>
            <a:r>
              <a:rPr lang="zh-CN" altLang="en-US" sz="2800" b="1" dirty="0" smtClean="0">
                <a:solidFill>
                  <a:schemeClr val="tx1"/>
                </a:solidFill>
                <a:latin typeface="华文楷体" panose="02010600040101010101" pitchFamily="2" charset="-122"/>
                <a:ea typeface="华文楷体" panose="02010600040101010101" pitchFamily="2" charset="-122"/>
              </a:rPr>
              <a:t>、代理指标的构建</a:t>
            </a:r>
          </a:p>
          <a:p>
            <a:pPr fontAlgn="auto">
              <a:lnSpc>
                <a:spcPct val="150000"/>
              </a:lnSpc>
              <a:spcBef>
                <a:spcPts val="0"/>
              </a:spcBef>
              <a:buFont typeface="Wingdings" panose="05000000000000000000" charset="0"/>
              <a:buChar char="u"/>
            </a:pPr>
            <a:r>
              <a:rPr sz="2800" dirty="0" smtClean="0">
                <a:solidFill>
                  <a:schemeClr val="tx1"/>
                </a:solidFill>
                <a:latin typeface="华文楷体" panose="02010600040101010101" pitchFamily="2" charset="-122"/>
                <a:ea typeface="华文楷体" panose="02010600040101010101" pitchFamily="2" charset="-122"/>
              </a:rPr>
              <a:t>利用QRS指标构建择时策略，测试其择时能力。择时模型策略为：</a:t>
            </a:r>
          </a:p>
          <a:p>
            <a:pPr lvl="1" fontAlgn="auto">
              <a:lnSpc>
                <a:spcPct val="150000"/>
              </a:lnSpc>
              <a:spcBef>
                <a:spcPts val="0"/>
              </a:spcBef>
              <a:buFont typeface="Wingdings" panose="05000000000000000000" charset="0"/>
              <a:buChar char="Ø"/>
            </a:pPr>
            <a:r>
              <a:rPr dirty="0" smtClean="0">
                <a:solidFill>
                  <a:schemeClr val="tx1"/>
                </a:solidFill>
                <a:latin typeface="华文楷体" panose="02010600040101010101" pitchFamily="2" charset="-122"/>
                <a:ea typeface="华文楷体" panose="02010600040101010101" pitchFamily="2" charset="-122"/>
              </a:rPr>
              <a:t>计算QRS指标值</a:t>
            </a:r>
          </a:p>
          <a:p>
            <a:pPr lvl="1" fontAlgn="auto">
              <a:lnSpc>
                <a:spcPct val="150000"/>
              </a:lnSpc>
              <a:spcBef>
                <a:spcPts val="0"/>
              </a:spcBef>
              <a:buFont typeface="Wingdings" panose="05000000000000000000" charset="0"/>
              <a:buChar char="Ø"/>
            </a:pPr>
            <a:r>
              <a:rPr dirty="0" smtClean="0">
                <a:solidFill>
                  <a:schemeClr val="tx1"/>
                </a:solidFill>
                <a:latin typeface="华文楷体" panose="02010600040101010101" pitchFamily="2" charset="-122"/>
                <a:ea typeface="华文楷体" panose="02010600040101010101" pitchFamily="2" charset="-122"/>
              </a:rPr>
              <a:t>若指标值向上穿过开仓阈值S，则买入持有</a:t>
            </a:r>
          </a:p>
          <a:p>
            <a:pPr lvl="1" fontAlgn="auto">
              <a:lnSpc>
                <a:spcPct val="150000"/>
              </a:lnSpc>
              <a:spcBef>
                <a:spcPts val="0"/>
              </a:spcBef>
              <a:buFont typeface="Wingdings" panose="05000000000000000000" charset="0"/>
              <a:buChar char="Ø"/>
            </a:pPr>
            <a:r>
              <a:rPr dirty="0" smtClean="0">
                <a:solidFill>
                  <a:schemeClr val="tx1"/>
                </a:solidFill>
                <a:latin typeface="华文楷体" panose="02010600040101010101" pitchFamily="2" charset="-122"/>
                <a:ea typeface="华文楷体" panose="02010600040101010101" pitchFamily="2" charset="-122"/>
              </a:rPr>
              <a:t>若指标值向下穿过平仓阈值-S，则卖出平仓</a:t>
            </a:r>
          </a:p>
          <a:p>
            <a:pPr lvl="1" fontAlgn="auto">
              <a:lnSpc>
                <a:spcPct val="150000"/>
              </a:lnSpc>
              <a:spcBef>
                <a:spcPts val="0"/>
              </a:spcBef>
              <a:buFont typeface="Wingdings" panose="05000000000000000000" charset="0"/>
              <a:buChar char="Ø"/>
            </a:pPr>
            <a:r>
              <a:rPr dirty="0" smtClean="0">
                <a:solidFill>
                  <a:schemeClr val="tx1"/>
                </a:solidFill>
                <a:latin typeface="华文楷体" panose="02010600040101010101" pitchFamily="2" charset="-122"/>
                <a:ea typeface="华文楷体" panose="02010600040101010101" pitchFamily="2" charset="-122"/>
              </a:rPr>
              <a:t>其余时候维持仓位不变。</a:t>
            </a:r>
          </a:p>
        </p:txBody>
      </p:sp>
      <p:sp>
        <p:nvSpPr>
          <p:cNvPr id="4" name="标题 3"/>
          <p:cNvSpPr>
            <a:spLocks noGrp="1"/>
          </p:cNvSpPr>
          <p:nvPr>
            <p:ph type="title"/>
          </p:nvPr>
        </p:nvSpPr>
        <p:spPr>
          <a:xfrm>
            <a:off x="251520" y="274638"/>
            <a:ext cx="8640960" cy="1143000"/>
          </a:xfrm>
        </p:spPr>
        <p:txBody>
          <a:bodyPr>
            <a:normAutofit fontScale="90000"/>
          </a:bodyPr>
          <a:lstStyle/>
          <a:p>
            <a:r>
              <a:rPr lang="zh-CN" altLang="en-US" sz="4000" b="1" dirty="0">
                <a:latin typeface="华文楷体" panose="02010600040101010101" pitchFamily="2" charset="-122"/>
                <a:ea typeface="华文楷体" panose="02010600040101010101" pitchFamily="2" charset="-122"/>
              </a:rPr>
              <a:t>五、</a:t>
            </a:r>
            <a:r>
              <a:rPr lang="en-US" altLang="zh-CN" sz="4000" b="1" dirty="0" err="1">
                <a:latin typeface="华文楷体" panose="02010600040101010101" pitchFamily="2" charset="-122"/>
                <a:ea typeface="华文楷体" panose="02010600040101010101" pitchFamily="2" charset="-122"/>
              </a:rPr>
              <a:t>阻力支撑相对强度（QRS）择时策略</a:t>
            </a:r>
            <a:r>
              <a:rPr lang="zh-CN" altLang="en-US" sz="4000" b="1" dirty="0" smtClean="0">
                <a:latin typeface="华文楷体" panose="02010600040101010101" pitchFamily="2" charset="-122"/>
                <a:ea typeface="华文楷体" panose="02010600040101010101" pitchFamily="2" charset="-122"/>
              </a:rPr>
              <a:t>案例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3</a:t>
            </a:r>
            <a:r>
              <a:rPr lang="zh-CN" altLang="en-US" sz="2800" b="1" dirty="0" smtClean="0">
                <a:solidFill>
                  <a:schemeClr val="tx1"/>
                </a:solidFill>
                <a:latin typeface="华文楷体" panose="02010600040101010101" pitchFamily="2" charset="-122"/>
                <a:ea typeface="华文楷体" panose="02010600040101010101" pitchFamily="2" charset="-122"/>
              </a:rPr>
              <a:t>、回测（N=18, M=600, S=0.7）</a:t>
            </a:r>
          </a:p>
          <a:p>
            <a:pPr fontAlgn="auto">
              <a:lnSpc>
                <a:spcPct val="150000"/>
              </a:lnSpc>
              <a:spcBef>
                <a:spcPts val="0"/>
              </a:spcBef>
              <a:buFont typeface="Wingdings" panose="05000000000000000000" charset="0"/>
              <a:buChar char="u"/>
            </a:pPr>
            <a:r>
              <a:rPr sz="2800" dirty="0" smtClean="0">
                <a:solidFill>
                  <a:schemeClr val="tx1"/>
                </a:solidFill>
                <a:latin typeface="华文楷体" panose="02010600040101010101" pitchFamily="2" charset="-122"/>
                <a:ea typeface="华文楷体" panose="02010600040101010101" pitchFamily="2" charset="-122"/>
              </a:rPr>
              <a:t>沪深300指数QRS择时模型样本内外净值表现</a:t>
            </a:r>
          </a:p>
        </p:txBody>
      </p:sp>
      <p:sp>
        <p:nvSpPr>
          <p:cNvPr id="4" name="标题 3"/>
          <p:cNvSpPr>
            <a:spLocks noGrp="1"/>
          </p:cNvSpPr>
          <p:nvPr>
            <p:ph type="title"/>
          </p:nvPr>
        </p:nvSpPr>
        <p:spPr/>
        <p:txBody>
          <a:bodyPr>
            <a:normAutofit fontScale="90000"/>
          </a:bodyPr>
          <a:lstStyle/>
          <a:p>
            <a:r>
              <a:rPr lang="zh-CN" altLang="en-US" sz="4000" b="1" dirty="0">
                <a:latin typeface="华文楷体" panose="02010600040101010101" pitchFamily="2" charset="-122"/>
                <a:ea typeface="华文楷体" panose="02010600040101010101" pitchFamily="2" charset="-122"/>
              </a:rPr>
              <a:t>五、</a:t>
            </a:r>
            <a:r>
              <a:rPr lang="en-US" altLang="zh-CN" sz="4000" b="1" dirty="0" err="1">
                <a:latin typeface="华文楷体" panose="02010600040101010101" pitchFamily="2" charset="-122"/>
                <a:ea typeface="华文楷体" panose="02010600040101010101" pitchFamily="2" charset="-122"/>
              </a:rPr>
              <a:t>阻力支撑相对强度（QRS）择时策略</a:t>
            </a:r>
            <a:r>
              <a:rPr lang="zh-CN" altLang="en-US" sz="4000" b="1" dirty="0" smtClean="0">
                <a:latin typeface="华文楷体" panose="02010600040101010101" pitchFamily="2" charset="-122"/>
                <a:ea typeface="华文楷体" panose="02010600040101010101" pitchFamily="2" charset="-122"/>
              </a:rPr>
              <a:t>案例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6241" name="图片 6241"/>
          <p:cNvPicPr>
            <a:picLocks noChangeAspect="1"/>
          </p:cNvPicPr>
          <p:nvPr>
            <p:custDataLst>
              <p:tags r:id="rId2"/>
            </p:custDataLst>
          </p:nvPr>
        </p:nvPicPr>
        <p:blipFill>
          <a:blip r:embed="rId4"/>
          <a:srcRect t="12224" b="6774"/>
          <a:stretch>
            <a:fillRect/>
          </a:stretch>
        </p:blipFill>
        <p:spPr>
          <a:xfrm>
            <a:off x="683894" y="2924944"/>
            <a:ext cx="7632521" cy="3195989"/>
          </a:xfrm>
          <a:prstGeom prst="rect">
            <a:avLst/>
          </a:prstGeom>
          <a:ln>
            <a:noFill/>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custDataLst>
              <p:tags r:id="rId1"/>
            </p:custDataLst>
          </p:nvPr>
        </p:nvSpPr>
        <p:spPr>
          <a:xfrm>
            <a:off x="128905" y="1428750"/>
            <a:ext cx="8935720" cy="5283835"/>
          </a:xfrm>
        </p:spPr>
        <p:txBody>
          <a:bodyPr>
            <a:normAutofit/>
          </a:bodyPr>
          <a:lstStyle/>
          <a:p>
            <a:pPr marL="0" indent="0" fontAlgn="auto">
              <a:lnSpc>
                <a:spcPct val="150000"/>
              </a:lnSpc>
              <a:spcBef>
                <a:spcPts val="0"/>
              </a:spcBef>
              <a:buFont typeface="Wingdings" panose="05000000000000000000" charset="0"/>
              <a:buNone/>
            </a:pPr>
            <a:r>
              <a:rPr lang="en-US" altLang="zh-CN" sz="2800" b="1" dirty="0" smtClean="0">
                <a:solidFill>
                  <a:schemeClr val="tx1"/>
                </a:solidFill>
                <a:latin typeface="华文楷体" panose="02010600040101010101" pitchFamily="2" charset="-122"/>
                <a:ea typeface="华文楷体" panose="02010600040101010101" pitchFamily="2" charset="-122"/>
              </a:rPr>
              <a:t>3</a:t>
            </a:r>
            <a:r>
              <a:rPr lang="zh-CN" altLang="en-US" sz="2800" b="1" dirty="0" smtClean="0">
                <a:solidFill>
                  <a:schemeClr val="tx1"/>
                </a:solidFill>
                <a:latin typeface="华文楷体" panose="02010600040101010101" pitchFamily="2" charset="-122"/>
                <a:ea typeface="华文楷体" panose="02010600040101010101" pitchFamily="2" charset="-122"/>
              </a:rPr>
              <a:t>、回测（N=18, M=600, S=0.7）</a:t>
            </a:r>
          </a:p>
          <a:p>
            <a:pPr fontAlgn="auto">
              <a:lnSpc>
                <a:spcPct val="150000"/>
              </a:lnSpc>
              <a:spcBef>
                <a:spcPts val="0"/>
              </a:spcBef>
              <a:buFont typeface="Wingdings" panose="05000000000000000000" charset="0"/>
              <a:buChar char="u"/>
            </a:pPr>
            <a:r>
              <a:rPr sz="2800" dirty="0" smtClean="0">
                <a:solidFill>
                  <a:schemeClr val="tx1"/>
                </a:solidFill>
                <a:latin typeface="华文楷体" panose="02010600040101010101" pitchFamily="2" charset="-122"/>
                <a:ea typeface="华文楷体" panose="02010600040101010101" pitchFamily="2" charset="-122"/>
              </a:rPr>
              <a:t>沪深300指数QRS择时模型</a:t>
            </a:r>
            <a:r>
              <a:rPr lang="zh-CN" sz="2800" dirty="0" smtClean="0">
                <a:solidFill>
                  <a:schemeClr val="tx1"/>
                </a:solidFill>
                <a:latin typeface="华文楷体" panose="02010600040101010101" pitchFamily="2" charset="-122"/>
                <a:ea typeface="华文楷体" panose="02010600040101010101" pitchFamily="2" charset="-122"/>
              </a:rPr>
              <a:t>统计</a:t>
            </a:r>
            <a:r>
              <a:rPr lang="zh-CN" sz="2800" dirty="0" smtClean="0">
                <a:solidFill>
                  <a:schemeClr val="tx1"/>
                </a:solidFill>
                <a:latin typeface="华文楷体" panose="02010600040101010101" pitchFamily="2" charset="-122"/>
                <a:ea typeface="华文楷体" panose="02010600040101010101" pitchFamily="2" charset="-122"/>
              </a:rPr>
              <a:t>结果</a:t>
            </a:r>
            <a:endParaRPr lang="en-US" altLang="zh-CN" sz="28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fontScale="90000"/>
          </a:bodyPr>
          <a:lstStyle/>
          <a:p>
            <a:r>
              <a:rPr lang="zh-CN" altLang="en-US" sz="4000" b="1" dirty="0">
                <a:latin typeface="华文楷体" panose="02010600040101010101" pitchFamily="2" charset="-122"/>
                <a:ea typeface="华文楷体" panose="02010600040101010101" pitchFamily="2" charset="-122"/>
              </a:rPr>
              <a:t>五、</a:t>
            </a:r>
            <a:r>
              <a:rPr lang="en-US" altLang="zh-CN" sz="4000" b="1" dirty="0" err="1">
                <a:latin typeface="华文楷体" panose="02010600040101010101" pitchFamily="2" charset="-122"/>
                <a:ea typeface="华文楷体" panose="02010600040101010101" pitchFamily="2" charset="-122"/>
              </a:rPr>
              <a:t>阻力支撑相对强度（QRS）择时策略</a:t>
            </a:r>
            <a:r>
              <a:rPr lang="zh-CN" altLang="en-US" sz="4000" b="1" dirty="0" smtClean="0">
                <a:latin typeface="华文楷体" panose="02010600040101010101" pitchFamily="2" charset="-122"/>
                <a:ea typeface="华文楷体" panose="02010600040101010101" pitchFamily="2" charset="-122"/>
              </a:rPr>
              <a:t>案例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nvPicPr>
        <p:blipFill>
          <a:blip r:embed="rId3"/>
          <a:srcRect r="18303" b="5875"/>
          <a:stretch>
            <a:fillRect/>
          </a:stretch>
        </p:blipFill>
        <p:spPr>
          <a:xfrm>
            <a:off x="323528" y="2996953"/>
            <a:ext cx="8416925" cy="2846952"/>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548680"/>
            <a:ext cx="8229600" cy="864096"/>
          </a:xfrm>
        </p:spPr>
        <p:txBody>
          <a:bodyPr>
            <a:normAutofit/>
          </a:bodyPr>
          <a:lstStyle/>
          <a:p>
            <a:r>
              <a:rPr lang="x-none" altLang="zh-CN" sz="3600" b="1" dirty="0" smtClean="0">
                <a:latin typeface="华文楷体" panose="02010600040101010101" pitchFamily="2" charset="-122"/>
                <a:ea typeface="华文楷体" panose="02010600040101010101" pitchFamily="2" charset="-122"/>
              </a:rPr>
              <a:t>本章小结</a:t>
            </a:r>
            <a:endParaRPr lang="zh-CN" altLang="en-US" sz="3600" dirty="0"/>
          </a:p>
        </p:txBody>
      </p:sp>
      <p:sp>
        <p:nvSpPr>
          <p:cNvPr id="3" name="内容占位符 2"/>
          <p:cNvSpPr>
            <a:spLocks noGrp="1"/>
          </p:cNvSpPr>
          <p:nvPr>
            <p:ph idx="1"/>
          </p:nvPr>
        </p:nvSpPr>
        <p:spPr>
          <a:xfrm>
            <a:off x="457200" y="1412776"/>
            <a:ext cx="8229600" cy="4873744"/>
          </a:xfrm>
        </p:spPr>
        <p:txBody>
          <a:bodyPr/>
          <a:lstStyle/>
          <a:p>
            <a:r>
              <a:rPr lang="zh-CN" altLang="zh-CN" sz="2800" dirty="0" smtClean="0">
                <a:latin typeface="华文楷体" panose="02010600040101010101" pitchFamily="2" charset="-122"/>
                <a:ea typeface="华文楷体" panose="02010600040101010101" pitchFamily="2" charset="-122"/>
              </a:rPr>
              <a:t>本章</a:t>
            </a:r>
            <a:r>
              <a:rPr lang="zh-CN" altLang="zh-CN" sz="2800" dirty="0">
                <a:latin typeface="华文楷体" panose="02010600040101010101" pitchFamily="2" charset="-122"/>
                <a:ea typeface="华文楷体" panose="02010600040101010101" pitchFamily="2" charset="-122"/>
              </a:rPr>
              <a:t>对当前金融市场中应用最为广泛的股票量化投资策略：多因子选股、市场中性、指数增强策略和量化择时策略都进行了较为详细的</a:t>
            </a:r>
            <a:r>
              <a:rPr lang="zh-CN" altLang="zh-CN" sz="2800" dirty="0" smtClean="0">
                <a:latin typeface="华文楷体" panose="02010600040101010101" pitchFamily="2" charset="-122"/>
                <a:ea typeface="华文楷体" panose="02010600040101010101" pitchFamily="2" charset="-122"/>
              </a:rPr>
              <a:t>分析</a:t>
            </a:r>
            <a:r>
              <a:rPr lang="zh-CN" altLang="en-US" sz="2800" dirty="0" smtClean="0">
                <a:latin typeface="华文楷体" panose="02010600040101010101" pitchFamily="2" charset="-122"/>
                <a:ea typeface="华文楷体" panose="02010600040101010101" pitchFamily="2" charset="-122"/>
              </a:rPr>
              <a:t>；</a:t>
            </a:r>
            <a:endParaRPr lang="en-US" altLang="zh-CN" sz="2800" dirty="0" smtClean="0">
              <a:latin typeface="华文楷体" panose="02010600040101010101" pitchFamily="2" charset="-122"/>
              <a:ea typeface="华文楷体" panose="02010600040101010101" pitchFamily="2" charset="-122"/>
            </a:endParaRPr>
          </a:p>
          <a:p>
            <a:r>
              <a:rPr lang="zh-CN" altLang="zh-CN" sz="2800" dirty="0" smtClean="0">
                <a:latin typeface="华文楷体" panose="02010600040101010101" pitchFamily="2" charset="-122"/>
                <a:ea typeface="华文楷体" panose="02010600040101010101" pitchFamily="2" charset="-122"/>
              </a:rPr>
              <a:t>利用</a:t>
            </a:r>
            <a:r>
              <a:rPr lang="zh-CN" altLang="zh-CN" sz="2800" dirty="0">
                <a:latin typeface="华文楷体" panose="02010600040101010101" pitchFamily="2" charset="-122"/>
                <a:ea typeface="华文楷体" panose="02010600040101010101" pitchFamily="2" charset="-122"/>
              </a:rPr>
              <a:t>具体的案例对各策略的逻辑、执行细节、收益和风险进行了</a:t>
            </a:r>
            <a:r>
              <a:rPr lang="zh-CN" altLang="zh-CN" sz="2800" dirty="0" smtClean="0">
                <a:latin typeface="华文楷体" panose="02010600040101010101" pitchFamily="2" charset="-122"/>
                <a:ea typeface="华文楷体" panose="02010600040101010101" pitchFamily="2" charset="-122"/>
              </a:rPr>
              <a:t>说明。</a:t>
            </a:r>
            <a:endParaRPr lang="zh-CN" altLang="zh-CN" sz="2800" dirty="0">
              <a:latin typeface="华文楷体" panose="02010600040101010101" pitchFamily="2" charset="-122"/>
              <a:ea typeface="华文楷体" panose="02010600040101010101" pitchFamily="2" charset="-122"/>
            </a:endParaRPr>
          </a:p>
          <a:p>
            <a:endParaRPr lang="zh-CN" altLang="en-US" dirty="0"/>
          </a:p>
        </p:txBody>
      </p:sp>
    </p:spTree>
    <p:extLst>
      <p:ext uri="{BB962C8B-B14F-4D97-AF65-F5344CB8AC3E}">
        <p14:creationId xmlns:p14="http://schemas.microsoft.com/office/powerpoint/2010/main" val="642632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557895" cy="5283835"/>
          </a:xfrm>
        </p:spPr>
        <p:txBody>
          <a:bodyPr>
            <a:normAutofit fontScale="95000" lnSpcReduction="10000"/>
          </a:bodyPr>
          <a:lstStyle/>
          <a:p>
            <a:pPr>
              <a:buNone/>
            </a:pPr>
            <a:r>
              <a:rPr lang="en-US" altLang="zh-CN" sz="3000" b="1" dirty="0" smtClean="0">
                <a:latin typeface="华文楷体" panose="02010600040101010101" pitchFamily="2" charset="-122"/>
                <a:ea typeface="华文楷体" panose="02010600040101010101" pitchFamily="2" charset="-122"/>
              </a:rPr>
              <a:t>1</a:t>
            </a:r>
            <a:r>
              <a:rPr lang="zh-CN" altLang="en-US" sz="3000" b="1" dirty="0" smtClean="0">
                <a:latin typeface="华文楷体" panose="02010600040101010101" pitchFamily="2" charset="-122"/>
                <a:ea typeface="华文楷体" panose="02010600040101010101" pitchFamily="2" charset="-122"/>
              </a:rPr>
              <a:t>、数据集</a:t>
            </a:r>
          </a:p>
          <a:p>
            <a:pPr lvl="1">
              <a:buFont typeface="Wingdings" panose="05000000000000000000" charset="0"/>
              <a:buChar char="Ø"/>
            </a:pPr>
            <a:r>
              <a:rPr lang="zh-CN" altLang="en-US" sz="2500" dirty="0" smtClean="0">
                <a:solidFill>
                  <a:schemeClr val="tx1"/>
                </a:solidFill>
                <a:latin typeface="华文楷体" panose="02010600040101010101" pitchFamily="2" charset="-122"/>
                <a:ea typeface="华文楷体" panose="02010600040101010101" pitchFamily="2" charset="-122"/>
              </a:rPr>
              <a:t>行情数据：总股本（日数据）、流通股本（日数据）、日成交额、日收盘价、周收盘价、月收盘价、上证综指（日数据、周数据、月数据）。并取复权股价对数收益率作为回归的因变量。</a:t>
            </a:r>
          </a:p>
          <a:p>
            <a:pPr lvl="1">
              <a:buFont typeface="Wingdings" panose="05000000000000000000" charset="0"/>
              <a:buChar char="Ø"/>
            </a:pPr>
            <a:r>
              <a:rPr lang="zh-CN" altLang="en-US" sz="2500" dirty="0" smtClean="0">
                <a:latin typeface="华文楷体" panose="02010600040101010101" pitchFamily="2" charset="-122"/>
                <a:ea typeface="华文楷体" panose="02010600040101010101" pitchFamily="2" charset="-122"/>
              </a:rPr>
              <a:t>时间周期：2000年1月至2010年7月</a:t>
            </a:r>
          </a:p>
          <a:p>
            <a:pPr lvl="1">
              <a:buFont typeface="Wingdings" panose="05000000000000000000" charset="0"/>
              <a:buChar char="Ø"/>
            </a:pPr>
            <a:r>
              <a:rPr lang="zh-CN" altLang="en-US" sz="2500" dirty="0" smtClean="0">
                <a:latin typeface="华文楷体" panose="02010600040101010101" pitchFamily="2" charset="-122"/>
                <a:ea typeface="华文楷体" panose="02010600040101010101" pitchFamily="2" charset="-122"/>
              </a:rPr>
              <a:t>财务数据：总资产、总负债、所有者权益、营业收入、营业利润，以上皆为季度数据。采用年报或一季报数据（4月底出）代表5、6、7、8月数据 采用中报数据（8月底出）代表9、10月数据。采用三季报数据（10月底出）代表11、12月，下年1、2、3、4月数据</a:t>
            </a:r>
          </a:p>
          <a:p>
            <a:pPr lvl="1">
              <a:buFont typeface="Wingdings" panose="05000000000000000000" charset="0"/>
              <a:buChar char="Ø"/>
            </a:pPr>
            <a:r>
              <a:rPr lang="zh-CN" altLang="en-US" sz="2500" dirty="0" smtClean="0">
                <a:latin typeface="华文楷体" panose="02010600040101010101" pitchFamily="2" charset="-122"/>
                <a:ea typeface="华文楷体" panose="02010600040101010101" pitchFamily="2" charset="-122"/>
              </a:rPr>
              <a:t>时间周期：1999年12月至2010年6月</a:t>
            </a:r>
          </a:p>
          <a:p>
            <a:pPr lvl="1">
              <a:buFont typeface="Wingdings" panose="05000000000000000000" charset="0"/>
              <a:buChar char="Ø"/>
            </a:pPr>
            <a:r>
              <a:rPr lang="zh-CN" altLang="en-US" sz="2500" dirty="0" smtClean="0">
                <a:latin typeface="华文楷体" panose="02010600040101010101" pitchFamily="2" charset="-122"/>
                <a:ea typeface="华文楷体" panose="02010600040101010101" pitchFamily="2" charset="-122"/>
              </a:rPr>
              <a:t>选股股票范围：每个月沪深300指数成分股</a:t>
            </a:r>
          </a:p>
          <a:p>
            <a:pPr marL="0" indent="0">
              <a:buFont typeface="Wingdings" panose="05000000000000000000" charset="0"/>
              <a:buNone/>
            </a:pPr>
            <a:endParaRPr lang="zh-CN" altLang="en-US" sz="2500" dirty="0" smtClean="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四、</a:t>
            </a:r>
            <a:r>
              <a:rPr lang="zh-CN" altLang="en-US" sz="3600" b="1" dirty="0">
                <a:latin typeface="华文楷体" panose="02010600040101010101" pitchFamily="2" charset="-122"/>
                <a:ea typeface="华文楷体" panose="02010600040101010101" pitchFamily="2" charset="-122"/>
              </a:rPr>
              <a:t>多因子选股策略</a:t>
            </a:r>
            <a:r>
              <a:rPr lang="zh-CN" altLang="en-US" sz="3600" b="1" dirty="0" smtClean="0">
                <a:latin typeface="华文楷体" panose="02010600040101010101" pitchFamily="2" charset="-122"/>
                <a:ea typeface="华文楷体" panose="02010600040101010101" pitchFamily="2" charset="-122"/>
              </a:rPr>
              <a:t>案例</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8905" y="1428750"/>
            <a:ext cx="8557895" cy="5283835"/>
          </a:xfrm>
        </p:spPr>
        <p:txBody>
          <a:bodyPr>
            <a:normAutofit/>
          </a:bodyPr>
          <a:lstStyle/>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在</a:t>
            </a:r>
            <a:r>
              <a:rPr lang="zh-CN" altLang="en-US" dirty="0" smtClean="0">
                <a:solidFill>
                  <a:schemeClr val="tx1"/>
                </a:solidFill>
                <a:latin typeface="华文楷体" panose="02010600040101010101" pitchFamily="2" charset="-122"/>
                <a:ea typeface="华文楷体" panose="02010600040101010101" pitchFamily="2" charset="-122"/>
              </a:rPr>
              <a:t>逻辑上应该和收益率存在一定的相关性</a:t>
            </a:r>
          </a:p>
          <a:p>
            <a:pPr lvl="1">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rPr>
              <a:t>在实证中确实和收益率存在比较明显的相关性</a:t>
            </a:r>
          </a:p>
        </p:txBody>
      </p:sp>
      <p:sp>
        <p:nvSpPr>
          <p:cNvPr id="4" name="标题 3"/>
          <p:cNvSpPr>
            <a:spLocks noGrp="1"/>
          </p:cNvSpPr>
          <p:nvPr>
            <p:ph type="title"/>
          </p:nvPr>
        </p:nvSpPr>
        <p:spPr>
          <a:xfrm>
            <a:off x="1115616" y="476672"/>
            <a:ext cx="6696744" cy="940966"/>
          </a:xfrm>
        </p:spPr>
        <p:txBody>
          <a:bodyPr>
            <a:normAutofit fontScale="90000"/>
          </a:bodyPr>
          <a:lstStyle/>
          <a:p>
            <a:pPr>
              <a:lnSpc>
                <a:spcPct val="150000"/>
              </a:lnSpc>
            </a:pPr>
            <a:r>
              <a:rPr lang="en-US" altLang="zh-CN" sz="4000" b="1" dirty="0">
                <a:latin typeface="华文楷体" panose="02010600040101010101" pitchFamily="2" charset="-122"/>
                <a:ea typeface="华文楷体" panose="02010600040101010101" pitchFamily="2" charset="-122"/>
              </a:rPr>
              <a:t>2</a:t>
            </a:r>
            <a:r>
              <a:rPr lang="zh-CN" altLang="en-US" sz="4000" b="1" dirty="0">
                <a:latin typeface="华文楷体" panose="02010600040101010101" pitchFamily="2" charset="-122"/>
                <a:ea typeface="华文楷体" panose="02010600040101010101" pitchFamily="2" charset="-122"/>
              </a:rPr>
              <a:t>、因子</a:t>
            </a:r>
            <a:r>
              <a:rPr lang="zh-CN" altLang="en-US" sz="4000" b="1" dirty="0" smtClean="0">
                <a:latin typeface="华文楷体" panose="02010600040101010101" pitchFamily="2" charset="-122"/>
                <a:ea typeface="华文楷体" panose="02010600040101010101" pitchFamily="2" charset="-122"/>
              </a:rPr>
              <a:t>选取</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5" name="图片 4"/>
          <p:cNvPicPr>
            <a:picLocks noChangeAspect="1"/>
          </p:cNvPicPr>
          <p:nvPr/>
        </p:nvPicPr>
        <p:blipFill>
          <a:blip r:embed="rId2"/>
          <a:srcRect r="19441" b="5546"/>
          <a:stretch>
            <a:fillRect/>
          </a:stretch>
        </p:blipFill>
        <p:spPr>
          <a:xfrm>
            <a:off x="827584" y="2708920"/>
            <a:ext cx="8100886" cy="338437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rcRect r="19651" b="4110"/>
          <a:stretch>
            <a:fillRect/>
          </a:stretch>
        </p:blipFill>
        <p:spPr>
          <a:xfrm>
            <a:off x="611560" y="694817"/>
            <a:ext cx="7488832" cy="5589039"/>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rcRect r="20579" b="3765"/>
          <a:stretch>
            <a:fillRect/>
          </a:stretch>
        </p:blipFill>
        <p:spPr>
          <a:xfrm>
            <a:off x="309074" y="1124744"/>
            <a:ext cx="8511397" cy="468052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llZWM2MmQ4MDAzOTNmNTJiODQ3MjRkMGVmODYyODA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69</TotalTime>
  <Words>3092</Words>
  <Application>Microsoft Office PowerPoint</Application>
  <PresentationFormat>全屏显示(4:3)</PresentationFormat>
  <Paragraphs>253</Paragraphs>
  <Slides>54</Slides>
  <Notes>1</Notes>
  <HiddenSlides>0</HiddenSlides>
  <MMClips>0</MMClips>
  <ScaleCrop>false</ScaleCrop>
  <HeadingPairs>
    <vt:vector size="4" baseType="variant">
      <vt:variant>
        <vt:lpstr>主题</vt:lpstr>
      </vt:variant>
      <vt:variant>
        <vt:i4>1</vt:i4>
      </vt:variant>
      <vt:variant>
        <vt:lpstr>幻灯片标题</vt:lpstr>
      </vt:variant>
      <vt:variant>
        <vt:i4>54</vt:i4>
      </vt:variant>
    </vt:vector>
  </HeadingPairs>
  <TitlesOfParts>
    <vt:vector size="55" baseType="lpstr">
      <vt:lpstr>暗香扑面</vt:lpstr>
      <vt:lpstr>第十七章  股票量化投资策略</vt:lpstr>
      <vt:lpstr>本章学习提要 </vt:lpstr>
      <vt:lpstr>第一节 多因子选股策略</vt:lpstr>
      <vt:lpstr>二、多因子模型的风险预测</vt:lpstr>
      <vt:lpstr>三、多因子模型的构建</vt:lpstr>
      <vt:lpstr>四、多因子选股策略案例</vt:lpstr>
      <vt:lpstr>2、因子选取</vt:lpstr>
      <vt:lpstr>PowerPoint 演示文稿</vt:lpstr>
      <vt:lpstr>PowerPoint 演示文稿</vt:lpstr>
      <vt:lpstr>3、实证流程</vt:lpstr>
      <vt:lpstr>4、实证结果</vt:lpstr>
      <vt:lpstr>4、实证结果</vt:lpstr>
      <vt:lpstr>第二节 市场中性策略</vt:lpstr>
      <vt:lpstr>二、不同对冲策略的市场中性特征</vt:lpstr>
      <vt:lpstr>二、不同对冲策略的市场中性特征</vt:lpstr>
      <vt:lpstr>二、不同对冲策略的市场中性特征</vt:lpstr>
      <vt:lpstr>三、市场中性策略案例：Alpha套利策略</vt:lpstr>
      <vt:lpstr>1、Alpha套利策略概念</vt:lpstr>
      <vt:lpstr>1、Alpha套利策略概念</vt:lpstr>
      <vt:lpstr>2、选股条件</vt:lpstr>
      <vt:lpstr>3、参数设置</vt:lpstr>
      <vt:lpstr>4、数据类型与处理</vt:lpstr>
      <vt:lpstr>5、策略实证</vt:lpstr>
      <vt:lpstr>5、策略实证</vt:lpstr>
      <vt:lpstr>5、策略实证</vt:lpstr>
      <vt:lpstr>第三节 指数增强策略</vt:lpstr>
      <vt:lpstr>一、指数增强方法简介</vt:lpstr>
      <vt:lpstr>二、仓位控制策略</vt:lpstr>
      <vt:lpstr>三、行业轮动指数增强策略</vt:lpstr>
      <vt:lpstr>三、行业轮动指数增强策略</vt:lpstr>
      <vt:lpstr>四、选股指数增强策略</vt:lpstr>
      <vt:lpstr>五、主动指数增强策略</vt:lpstr>
      <vt:lpstr>六、量化指数增强：以多因子模型为主</vt:lpstr>
      <vt:lpstr>七、通过衍生金融工具或其它方式增强</vt:lpstr>
      <vt:lpstr>七、通过衍生金融工具或其它方式增强</vt:lpstr>
      <vt:lpstr>七、通过衍生金融工具或其它方式增强</vt:lpstr>
      <vt:lpstr>八、指数增强策略案例</vt:lpstr>
      <vt:lpstr>八、指数增强策略案例</vt:lpstr>
      <vt:lpstr>（一）分层抽样策略</vt:lpstr>
      <vt:lpstr>（二）分层抽样策略表现</vt:lpstr>
      <vt:lpstr>（三）多因子线性优化策略</vt:lpstr>
      <vt:lpstr>（四）多因子线性优化策略表现</vt:lpstr>
      <vt:lpstr>第四节 量化择时策略</vt:lpstr>
      <vt:lpstr>二、量化择时模型的评价</vt:lpstr>
      <vt:lpstr>三、量化择时策略的方法</vt:lpstr>
      <vt:lpstr>三、量化择时策略的方法</vt:lpstr>
      <vt:lpstr>三、量化择时策略的方法</vt:lpstr>
      <vt:lpstr>四、常见量化择时策略失效的原因</vt:lpstr>
      <vt:lpstr>五、阻力支撑相对强度（QRS）择时策略案例</vt:lpstr>
      <vt:lpstr>五、阻力支撑相对强度（QRS）择时策略案例</vt:lpstr>
      <vt:lpstr>五、阻力支撑相对强度（QRS）择时策略案例</vt:lpstr>
      <vt:lpstr>五、阻力支撑相对强度（QRS）择时策略案例</vt:lpstr>
      <vt:lpstr>五、阻力支撑相对强度（QRS）择时策略案例</vt:lpstr>
      <vt:lpstr>本章小结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资产证券化、资产管理业务的运作模式</dc:title>
  <dc:creator>JDH</dc:creator>
  <cp:lastModifiedBy>mtwang</cp:lastModifiedBy>
  <cp:revision>61</cp:revision>
  <dcterms:created xsi:type="dcterms:W3CDTF">2014-10-25T17:37:00Z</dcterms:created>
  <dcterms:modified xsi:type="dcterms:W3CDTF">2024-01-16T07:22:45Z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52BFA38040A9442096472726120DE057_12</vt:lpwstr>
  </property>
  <property fmtid="{D5CDD505-2E9C-101B-9397-08002B2CF9AE}" pid="3" name="KSOProductBuildVer">
    <vt:lpwstr>2052-12.1.0.15712</vt:lpwstr>
  </property>
</Properties>
</file>