
<file path=[Content_Types].xml><?xml version="1.0" encoding="utf-8"?>
<Types xmlns="http://schemas.openxmlformats.org/package/2006/content-types">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6"/>
  </p:notesMasterIdLst>
  <p:sldIdLst>
    <p:sldId id="256" r:id="rId2"/>
    <p:sldId id="314" r:id="rId3"/>
    <p:sldId id="257" r:id="rId4"/>
    <p:sldId id="258" r:id="rId5"/>
    <p:sldId id="259" r:id="rId6"/>
    <p:sldId id="293" r:id="rId7"/>
    <p:sldId id="298" r:id="rId8"/>
    <p:sldId id="260" r:id="rId9"/>
    <p:sldId id="308" r:id="rId10"/>
    <p:sldId id="302" r:id="rId11"/>
    <p:sldId id="263" r:id="rId12"/>
    <p:sldId id="264" r:id="rId13"/>
    <p:sldId id="265" r:id="rId14"/>
    <p:sldId id="266" r:id="rId15"/>
    <p:sldId id="267" r:id="rId16"/>
    <p:sldId id="268" r:id="rId17"/>
    <p:sldId id="271" r:id="rId18"/>
    <p:sldId id="273" r:id="rId19"/>
    <p:sldId id="307" r:id="rId20"/>
    <p:sldId id="274" r:id="rId21"/>
    <p:sldId id="269" r:id="rId22"/>
    <p:sldId id="270" r:id="rId23"/>
    <p:sldId id="275" r:id="rId24"/>
    <p:sldId id="276" r:id="rId25"/>
    <p:sldId id="277" r:id="rId26"/>
    <p:sldId id="278" r:id="rId27"/>
    <p:sldId id="279" r:id="rId28"/>
    <p:sldId id="280" r:id="rId29"/>
    <p:sldId id="281" r:id="rId30"/>
    <p:sldId id="282" r:id="rId31"/>
    <p:sldId id="283" r:id="rId32"/>
    <p:sldId id="309" r:id="rId33"/>
    <p:sldId id="310" r:id="rId34"/>
    <p:sldId id="312" r:id="rId35"/>
  </p:sldIdLst>
  <p:sldSz cx="9144000" cy="6858000" type="screen4x3"/>
  <p:notesSz cx="6858000" cy="9144000"/>
  <p:custDataLst>
    <p:tags r:id="rId37"/>
  </p:custDataLst>
  <p:defaultTex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 xmlns:p15="http://schemas.microsoft.com/office/powerpoint/2012/main">
        <p15:guide id="1" orient="horz" pos="2183"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71" autoAdjust="0"/>
    <p:restoredTop sz="86397"/>
  </p:normalViewPr>
  <p:slideViewPr>
    <p:cSldViewPr showGuides="1">
      <p:cViewPr varScale="1">
        <p:scale>
          <a:sx n="48" d="100"/>
          <a:sy n="48" d="100"/>
        </p:scale>
        <p:origin x="-706" y="-45"/>
      </p:cViewPr>
      <p:guideLst>
        <p:guide orient="horz" pos="2183"/>
        <p:guide pos="2880"/>
      </p:guideLst>
    </p:cSldViewPr>
  </p:slideViewPr>
  <p:outlineViewPr>
    <p:cViewPr>
      <p:scale>
        <a:sx n="33" d="100"/>
        <a:sy n="33" d="100"/>
      </p:scale>
      <p:origin x="103"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gs" Target="tags/tag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7.wmf"/><Relationship Id="rId7" Type="http://schemas.openxmlformats.org/officeDocument/2006/relationships/image" Target="../media/image11.wmf"/><Relationship Id="rId2" Type="http://schemas.openxmlformats.org/officeDocument/2006/relationships/image" Target="../media/image6.wmf"/><Relationship Id="rId1" Type="http://schemas.openxmlformats.org/officeDocument/2006/relationships/image" Target="../media/image5.wmf"/><Relationship Id="rId6" Type="http://schemas.openxmlformats.org/officeDocument/2006/relationships/image" Target="../media/image10.wmf"/><Relationship Id="rId5" Type="http://schemas.openxmlformats.org/officeDocument/2006/relationships/image" Target="../media/image9.wmf"/><Relationship Id="rId4" Type="http://schemas.openxmlformats.org/officeDocument/2006/relationships/image" Target="../media/image8.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anose="020B0604020202020204" pitchFamily="34" charset="0"/>
              </a:defRPr>
            </a:lvl1pPr>
          </a:lstStyle>
          <a:p>
            <a:pPr marL="0" marR="0" lvl="0" indent="0" algn="r" defTabSz="914400" rtl="0" eaLnBrk="0" fontAlgn="base" latinLnBrk="0" hangingPunct="0">
              <a:lnSpc>
                <a:spcPct val="100000"/>
              </a:lnSpc>
              <a:spcBef>
                <a:spcPct val="0"/>
              </a:spcBef>
              <a:spcAft>
                <a:spcPct val="0"/>
              </a:spcAft>
              <a:buClrTx/>
              <a:buSzTx/>
              <a:buFontTx/>
              <a:buNone/>
              <a:defRPr/>
            </a:pPr>
            <a:fld id="{89BF93C4-90E2-46D2-8B42-00A3FA4EB969}" type="datetimeFigureOut">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2024/1/16</a:t>
            </a:fld>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单击此处编辑母版文本样式</a:t>
            </a: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第二级</a:t>
            </a: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第三级</a:t>
            </a: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第四级</a:t>
            </a: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p>
            <a:pPr lvl="0" algn="r"/>
            <a:fld id="{9A0DB2DC-4C9A-4742-B13C-FB6460FD3503}" type="slidenum">
              <a:rPr lang="zh-CN" altLang="en-US" sz="1200" dirty="0"/>
              <a:t>‹#›</a:t>
            </a:fld>
            <a:endParaRPr lang="zh-CN" altLang="en-US" sz="1200" dirty="0"/>
          </a:p>
        </p:txBody>
      </p:sp>
    </p:spTree>
    <p:extLst>
      <p:ext uri="{BB962C8B-B14F-4D97-AF65-F5344CB8AC3E}">
        <p14:creationId xmlns:p14="http://schemas.microsoft.com/office/powerpoint/2010/main" val="2856171667"/>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a:solidFill>
              <a:srgbClr val="000000">
                <a:alpha val="100000"/>
              </a:srgbClr>
            </a:solidFill>
            <a:miter lim="800000"/>
          </a:ln>
        </p:spPr>
      </p:sp>
      <p:sp>
        <p:nvSpPr>
          <p:cNvPr id="18435" name="Notes Placeholder 2"/>
          <p:cNvSpPr>
            <a:spLocks noGrp="1"/>
          </p:cNvSpPr>
          <p:nvPr>
            <p:ph type="body" idx="1"/>
          </p:nvPr>
        </p:nvSpPr>
        <p:spPr>
          <a:noFill/>
          <a:ln>
            <a:noFill/>
          </a:ln>
        </p:spPr>
        <p:txBody>
          <a:bodyPr wrap="square" lIns="91440" tIns="45720" rIns="91440" bIns="45720" anchor="t" anchorCtr="0"/>
          <a:lstStyle/>
          <a:p>
            <a:pPr lvl="0" eaLnBrk="1" hangingPunct="1"/>
            <a:endParaRPr lang="zh-CN" altLang="zh-CN" dirty="0"/>
          </a:p>
        </p:txBody>
      </p:sp>
      <p:sp>
        <p:nvSpPr>
          <p:cNvPr id="18436" name="Slide Number Placeholder 3"/>
          <p:cNvSpPr txBox="1">
            <a:spLocks noGrp="1"/>
          </p:cNvSpPr>
          <p:nvPr>
            <p:ph type="sldNum" sz="quarter"/>
          </p:nvPr>
        </p:nvSpPr>
        <p:spPr>
          <a:xfrm>
            <a:off x="3884613" y="8685213"/>
            <a:ext cx="2971800" cy="457200"/>
          </a:xfrm>
          <a:prstGeom prst="rect">
            <a:avLst/>
          </a:prstGeom>
          <a:noFill/>
          <a:ln w="9525">
            <a:noFill/>
          </a:ln>
        </p:spPr>
        <p:txBody>
          <a:bodyPr anchor="b" anchorCtr="0"/>
          <a:lstStyle/>
          <a:p>
            <a:pPr lvl="0" algn="r"/>
            <a:fld id="{9A0DB2DC-4C9A-4742-B13C-FB6460FD3503}" type="slidenum">
              <a:rPr lang="en-US" altLang="zh-CN" sz="1200" dirty="0"/>
              <a:t>6</a:t>
            </a:fld>
            <a:endParaRPr lang="en-US" altLang="zh-CN" sz="12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幻灯片图像占位符 1"/>
          <p:cNvSpPr>
            <a:spLocks noGrp="1" noRot="1" noChangeAspect="1" noTextEdit="1"/>
          </p:cNvSpPr>
          <p:nvPr>
            <p:ph type="sldImg"/>
          </p:nvPr>
        </p:nvSpPr>
        <p:spPr>
          <a:ln>
            <a:solidFill>
              <a:srgbClr val="000000">
                <a:alpha val="100000"/>
              </a:srgbClr>
            </a:solidFill>
            <a:miter lim="800000"/>
          </a:ln>
        </p:spPr>
      </p:sp>
      <p:sp>
        <p:nvSpPr>
          <p:cNvPr id="32771" name="备注占位符 2"/>
          <p:cNvSpPr>
            <a:spLocks noGrp="1"/>
          </p:cNvSpPr>
          <p:nvPr>
            <p:ph type="body" idx="1"/>
          </p:nvPr>
        </p:nvSpPr>
        <p:spPr>
          <a:noFill/>
          <a:ln>
            <a:noFill/>
          </a:ln>
        </p:spPr>
        <p:txBody>
          <a:bodyPr wrap="square" lIns="91440" tIns="45720" rIns="91440" bIns="45720" anchor="t" anchorCtr="0"/>
          <a:lstStyle/>
          <a:p>
            <a:pPr lvl="0"/>
            <a:endParaRPr lang="zh-CN" altLang="en-US" dirty="0"/>
          </a:p>
        </p:txBody>
      </p:sp>
      <p:sp>
        <p:nvSpPr>
          <p:cNvPr id="32772" name="灯片编号占位符 3"/>
          <p:cNvSpPr txBox="1">
            <a:spLocks noGrp="1"/>
          </p:cNvSpPr>
          <p:nvPr>
            <p:ph type="sldNum" sz="quarter"/>
          </p:nvPr>
        </p:nvSpPr>
        <p:spPr>
          <a:xfrm>
            <a:off x="3884613" y="8685213"/>
            <a:ext cx="2971800" cy="457200"/>
          </a:xfrm>
          <a:prstGeom prst="rect">
            <a:avLst/>
          </a:prstGeom>
          <a:noFill/>
          <a:ln w="9525">
            <a:noFill/>
          </a:ln>
        </p:spPr>
        <p:txBody>
          <a:bodyPr anchor="b" anchorCtr="0"/>
          <a:lstStyle/>
          <a:p>
            <a:pPr lvl="0" algn="r"/>
            <a:fld id="{9A0DB2DC-4C9A-4742-B13C-FB6460FD3503}" type="slidenum">
              <a:rPr lang="zh-CN" altLang="en-US" sz="1200" dirty="0"/>
              <a:t>19</a:t>
            </a:fld>
            <a:endParaRPr lang="zh-CN" altLang="en-US" sz="1200"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blipFill rotWithShape="0">
          <a:blip r:embed="rId2"/>
          <a:stretch>
            <a:fillRect/>
          </a:stretch>
        </a:blipFill>
        <a:effectLst/>
      </p:bgPr>
    </p:bg>
    <p:spTree>
      <p:nvGrpSpPr>
        <p:cNvPr id="1" name=""/>
        <p:cNvGrpSpPr/>
        <p:nvPr/>
      </p:nvGrpSpPr>
      <p:grpSpPr>
        <a:xfrm>
          <a:off x="0" y="0"/>
          <a:ext cx="0" cy="0"/>
          <a:chOff x="0" y="0"/>
          <a:chExt cx="0" cy="0"/>
        </a:xfrm>
      </p:grpSpPr>
      <p:sp>
        <p:nvSpPr>
          <p:cNvPr id="4" name="矩形 1"/>
          <p:cNvSpPr/>
          <p:nvPr/>
        </p:nvSpPr>
        <p:spPr>
          <a:xfrm>
            <a:off x="685800" y="3197225"/>
            <a:ext cx="7772400" cy="17463"/>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标题 1"/>
          <p:cNvSpPr>
            <a:spLocks noGrp="1"/>
          </p:cNvSpPr>
          <p:nvPr>
            <p:ph type="ctrTitle"/>
          </p:nvPr>
        </p:nvSpPr>
        <p:spPr>
          <a:xfrm>
            <a:off x="685800" y="1676401"/>
            <a:ext cx="7772400" cy="1538286"/>
          </a:xfrm>
        </p:spPr>
        <p:txBody>
          <a:bodyPr anchor="b"/>
          <a:lstStyle/>
          <a:p>
            <a:r>
              <a:rPr lang="zh-CN" altLang="en-US"/>
              <a:t>单击此处编辑母版标题样式</a:t>
            </a:r>
            <a:endParaRPr lang="en-US"/>
          </a:p>
        </p:txBody>
      </p:sp>
      <p:sp>
        <p:nvSpPr>
          <p:cNvPr id="3" name="副标题 2"/>
          <p:cNvSpPr>
            <a:spLocks noGrp="1"/>
          </p:cNvSpPr>
          <p:nvPr>
            <p:ph type="subTitle" idx="1"/>
          </p:nvPr>
        </p:nvSpPr>
        <p:spPr>
          <a:xfrm>
            <a:off x="1371600" y="3214686"/>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en-US"/>
          </a:p>
        </p:txBody>
      </p:sp>
      <p:sp>
        <p:nvSpPr>
          <p:cNvPr id="5" name="日期占位符 3"/>
          <p:cNvSpPr>
            <a:spLocks noGrp="1"/>
          </p:cNvSpPr>
          <p:nvPr>
            <p:ph type="dt" sz="half" idx="2"/>
          </p:nvPr>
        </p:nvSpPr>
        <p:spPr>
          <a:xfrm>
            <a:off x="76200" y="6400800"/>
            <a:ext cx="3200400" cy="284163"/>
          </a:xfrm>
          <a:prstGeom prst="rect">
            <a:avLst/>
          </a:prstGeom>
        </p:spPr>
        <p:txBody>
          <a:bodyPr vert="horz" rtlCol="0" anchor="b"/>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9" name="页脚占位符 4"/>
          <p:cNvSpPr>
            <a:spLocks noGrp="1"/>
          </p:cNvSpPr>
          <p:nvPr>
            <p:ph type="ftr" sz="quarter" idx="3"/>
          </p:nvPr>
        </p:nvSpPr>
        <p:spPr>
          <a:xfrm>
            <a:off x="5334000" y="6400800"/>
            <a:ext cx="3733800" cy="284163"/>
          </a:xfrm>
          <a:prstGeom prst="rect">
            <a:avLst/>
          </a:prstGeom>
        </p:spPr>
        <p:txBody>
          <a:bodyPr vert="horz" rtlCol="0" anchor="ctr"/>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0" name="灯片编号占位符 5"/>
          <p:cNvSpPr>
            <a:spLocks noGrp="1"/>
          </p:cNvSpPr>
          <p:nvPr>
            <p:ph type="sldNum" sz="quarter" idx="4"/>
          </p:nvPr>
        </p:nvSpPr>
        <p:spPr>
          <a:xfrm>
            <a:off x="4114800" y="6400800"/>
            <a:ext cx="914400" cy="284163"/>
          </a:xfrm>
          <a:prstGeom prst="rect">
            <a:avLst/>
          </a:prstGeom>
        </p:spPr>
        <p:txBody>
          <a:bodyPr vert="horz" wrap="square" lIns="45720" tIns="45720" rIns="45720" bIns="45720" numCol="1" anchor="ctr" anchorCtr="0" compatLnSpc="1"/>
          <a:lstStyle/>
          <a:p>
            <a:pPr algn="ctr" eaLnBrk="1" hangingPunct="1"/>
            <a:fld id="{9A0DB2DC-4C9A-4742-B13C-FB6460FD3503}" type="slidenum">
              <a:rPr lang="zh-CN" altLang="zh-CN" dirty="0"/>
              <a:t>‹#›</a:t>
            </a:fld>
            <a:endParaRPr lang="zh-CN" altLang="zh-CN"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bg>
      <p:bgPr>
        <a:blipFill rotWithShape="0">
          <a:blip r:embed="rId2"/>
          <a:stretch>
            <a:fillRect/>
          </a:stretch>
        </a:blipFill>
        <a:effectLst/>
      </p:bgPr>
    </p:bg>
    <p:spTree>
      <p:nvGrpSpPr>
        <p:cNvPr id="1" name=""/>
        <p:cNvGrpSpPr/>
        <p:nvPr/>
      </p:nvGrpSpPr>
      <p:grpSpPr>
        <a:xfrm>
          <a:off x="0" y="0"/>
          <a:ext cx="0" cy="0"/>
          <a:chOff x="0" y="0"/>
          <a:chExt cx="0" cy="0"/>
        </a:xfrm>
      </p:grpSpPr>
      <p:sp>
        <p:nvSpPr>
          <p:cNvPr id="4" name="矩形 1"/>
          <p:cNvSpPr/>
          <p:nvPr/>
        </p:nvSpPr>
        <p:spPr>
          <a:xfrm>
            <a:off x="457200" y="1411288"/>
            <a:ext cx="8229600" cy="17463"/>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标题 1"/>
          <p:cNvSpPr>
            <a:spLocks noGrp="1"/>
          </p:cNvSpPr>
          <p:nvPr>
            <p:ph type="title"/>
          </p:nvPr>
        </p:nvSpPr>
        <p:spPr/>
        <p:txBody>
          <a:bodyPr/>
          <a:lstStyle/>
          <a:p>
            <a:r>
              <a:rPr lang="zh-CN" altLang="en-US"/>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5" name="日期占位符 3"/>
          <p:cNvSpPr>
            <a:spLocks noGrp="1"/>
          </p:cNvSpPr>
          <p:nvPr>
            <p:ph type="dt" sz="half" idx="2"/>
          </p:nvPr>
        </p:nvSpPr>
        <p:spPr>
          <a:xfrm>
            <a:off x="76200" y="6400800"/>
            <a:ext cx="3200400" cy="284163"/>
          </a:xfrm>
          <a:prstGeom prst="rect">
            <a:avLst/>
          </a:prstGeom>
        </p:spPr>
        <p:txBody>
          <a:bodyPr vert="horz" rtlCol="0" anchor="b"/>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9" name="页脚占位符 4"/>
          <p:cNvSpPr>
            <a:spLocks noGrp="1"/>
          </p:cNvSpPr>
          <p:nvPr>
            <p:ph type="ftr" sz="quarter" idx="3"/>
          </p:nvPr>
        </p:nvSpPr>
        <p:spPr>
          <a:xfrm>
            <a:off x="5334000" y="6400800"/>
            <a:ext cx="3733800" cy="284163"/>
          </a:xfrm>
          <a:prstGeom prst="rect">
            <a:avLst/>
          </a:prstGeom>
        </p:spPr>
        <p:txBody>
          <a:bodyPr vert="horz" rtlCol="0" anchor="ctr"/>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0" name="灯片编号占位符 5"/>
          <p:cNvSpPr>
            <a:spLocks noGrp="1"/>
          </p:cNvSpPr>
          <p:nvPr>
            <p:ph type="sldNum" sz="quarter" idx="4"/>
          </p:nvPr>
        </p:nvSpPr>
        <p:spPr>
          <a:xfrm>
            <a:off x="4114800" y="6400800"/>
            <a:ext cx="914400" cy="284163"/>
          </a:xfrm>
          <a:prstGeom prst="rect">
            <a:avLst/>
          </a:prstGeom>
        </p:spPr>
        <p:txBody>
          <a:bodyPr vert="horz" wrap="square" lIns="45720" tIns="45720" rIns="45720" bIns="45720" numCol="1" anchor="ctr" anchorCtr="0" compatLnSpc="1"/>
          <a:lstStyle/>
          <a:p>
            <a:pPr algn="ctr" eaLnBrk="1" hangingPunct="1"/>
            <a:fld id="{9A0DB2DC-4C9A-4742-B13C-FB6460FD3503}" type="slidenum">
              <a:rPr lang="zh-CN" altLang="zh-CN" dirty="0"/>
              <a:t>‹#›</a:t>
            </a:fld>
            <a:endParaRPr lang="zh-CN" altLang="zh-CN"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215206" y="274638"/>
            <a:ext cx="1471594" cy="6011882"/>
          </a:xfrm>
        </p:spPr>
        <p:txBody>
          <a:bodyPr vert="eaVert"/>
          <a:lstStyle/>
          <a:p>
            <a:r>
              <a:rPr lang="zh-CN" altLang="en-US"/>
              <a:t>单击此处编辑母版标题样式</a:t>
            </a:r>
            <a:endParaRPr lang="en-US"/>
          </a:p>
        </p:txBody>
      </p:sp>
      <p:sp>
        <p:nvSpPr>
          <p:cNvPr id="3" name="竖排文字占位符 2"/>
          <p:cNvSpPr>
            <a:spLocks noGrp="1"/>
          </p:cNvSpPr>
          <p:nvPr>
            <p:ph type="body" orient="vert" idx="1"/>
          </p:nvPr>
        </p:nvSpPr>
        <p:spPr>
          <a:xfrm>
            <a:off x="457200" y="274638"/>
            <a:ext cx="6686568" cy="6011882"/>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eaLnBrk="1" hangingPunct="1"/>
            <a:fld id="{9A0DB2DC-4C9A-4742-B13C-FB6460FD3503}" type="slidenum">
              <a:rPr lang="zh-CN" altLang="zh-CN" dirty="0">
                <a:latin typeface="Arial" panose="020B0604020202020204" pitchFamily="34" charset="0"/>
              </a:rPr>
              <a:t>‹#›</a:t>
            </a:fld>
            <a:endParaRPr lang="zh-CN" altLang="zh-CN"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4" name="矩形 1"/>
          <p:cNvSpPr/>
          <p:nvPr/>
        </p:nvSpPr>
        <p:spPr>
          <a:xfrm>
            <a:off x="457200" y="1411288"/>
            <a:ext cx="8229600" cy="17463"/>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标题 1"/>
          <p:cNvSpPr>
            <a:spLocks noGrp="1"/>
          </p:cNvSpPr>
          <p:nvPr>
            <p:ph type="title"/>
          </p:nvPr>
        </p:nvSpPr>
        <p:spPr/>
        <p:txBody>
          <a:bodyPr/>
          <a:lstStyle/>
          <a:p>
            <a:r>
              <a:rPr lang="zh-CN" altLang="en-US"/>
              <a:t>单击此处编辑母版标题样式</a:t>
            </a:r>
            <a:endParaRPr lang="en-US"/>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5" name="日期占位符 3"/>
          <p:cNvSpPr>
            <a:spLocks noGrp="1"/>
          </p:cNvSpPr>
          <p:nvPr>
            <p:ph type="dt" sz="half" idx="2"/>
          </p:nvPr>
        </p:nvSpPr>
        <p:spPr>
          <a:xfrm>
            <a:off x="73025" y="6400800"/>
            <a:ext cx="3200400" cy="284163"/>
          </a:xfrm>
          <a:prstGeom prst="rect">
            <a:avLst/>
          </a:prstGeom>
        </p:spPr>
        <p:txBody>
          <a:bodyPr vert="horz" rtlCol="0" anchor="b"/>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9" name="页脚占位符 4"/>
          <p:cNvSpPr>
            <a:spLocks noGrp="1"/>
          </p:cNvSpPr>
          <p:nvPr>
            <p:ph type="ftr" sz="quarter" idx="3"/>
          </p:nvPr>
        </p:nvSpPr>
        <p:spPr>
          <a:xfrm>
            <a:off x="5330825" y="6400800"/>
            <a:ext cx="3733800" cy="284163"/>
          </a:xfrm>
          <a:prstGeom prst="rect">
            <a:avLst/>
          </a:prstGeom>
        </p:spPr>
        <p:txBody>
          <a:bodyPr vert="horz" rtlCol="0" anchor="ctr"/>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0" name="灯片编号占位符 5"/>
          <p:cNvSpPr>
            <a:spLocks noGrp="1"/>
          </p:cNvSpPr>
          <p:nvPr>
            <p:ph type="sldNum" sz="quarter" idx="4"/>
          </p:nvPr>
        </p:nvSpPr>
        <p:spPr>
          <a:xfrm>
            <a:off x="4114800" y="6400800"/>
            <a:ext cx="914400" cy="284163"/>
          </a:xfrm>
          <a:prstGeom prst="rect">
            <a:avLst/>
          </a:prstGeom>
        </p:spPr>
        <p:txBody>
          <a:bodyPr vert="horz" wrap="square" lIns="45720" tIns="45720" rIns="45720" bIns="45720" numCol="1" anchor="ctr" anchorCtr="0" compatLnSpc="1"/>
          <a:lstStyle/>
          <a:p>
            <a:pPr algn="ctr" eaLnBrk="1" hangingPunct="1"/>
            <a:fld id="{9A0DB2DC-4C9A-4742-B13C-FB6460FD3503}" type="slidenum">
              <a:rPr lang="zh-CN" altLang="zh-CN" dirty="0"/>
              <a:t>‹#›</a:t>
            </a:fld>
            <a:endParaRPr lang="zh-CN" altLang="zh-CN"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blipFill rotWithShape="0">
          <a:blip r:embed="rId2"/>
          <a:stretch>
            <a:fillRect/>
          </a:stretch>
        </a:blipFill>
        <a:effectLst/>
      </p:bgPr>
    </p:bg>
    <p:spTree>
      <p:nvGrpSpPr>
        <p:cNvPr id="1" name=""/>
        <p:cNvGrpSpPr/>
        <p:nvPr/>
      </p:nvGrpSpPr>
      <p:grpSpPr>
        <a:xfrm>
          <a:off x="0" y="0"/>
          <a:ext cx="0" cy="0"/>
          <a:chOff x="0" y="0"/>
          <a:chExt cx="0" cy="0"/>
        </a:xfrm>
      </p:grpSpPr>
      <p:sp>
        <p:nvSpPr>
          <p:cNvPr id="4" name="矩形 1"/>
          <p:cNvSpPr/>
          <p:nvPr/>
        </p:nvSpPr>
        <p:spPr>
          <a:xfrm>
            <a:off x="685800" y="3143250"/>
            <a:ext cx="7772400" cy="17463"/>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标题 1"/>
          <p:cNvSpPr>
            <a:spLocks noGrp="1"/>
          </p:cNvSpPr>
          <p:nvPr>
            <p:ph type="title"/>
          </p:nvPr>
        </p:nvSpPr>
        <p:spPr>
          <a:xfrm>
            <a:off x="722313" y="3143248"/>
            <a:ext cx="7772400" cy="1362075"/>
          </a:xfrm>
        </p:spPr>
        <p:txBody>
          <a:bodyPr anchor="t"/>
          <a:lstStyle>
            <a:lvl1pPr algn="ctr">
              <a:defRPr sz="4000" b="0" cap="all"/>
            </a:lvl1pPr>
          </a:lstStyle>
          <a:p>
            <a:r>
              <a:rPr lang="zh-CN" altLang="en-US"/>
              <a:t>单击此处编辑母版标题样式</a:t>
            </a:r>
            <a:endParaRPr lang="en-US"/>
          </a:p>
        </p:txBody>
      </p:sp>
      <p:sp>
        <p:nvSpPr>
          <p:cNvPr id="3" name="文本占位符 2"/>
          <p:cNvSpPr>
            <a:spLocks noGrp="1"/>
          </p:cNvSpPr>
          <p:nvPr>
            <p:ph type="body" idx="1"/>
          </p:nvPr>
        </p:nvSpPr>
        <p:spPr>
          <a:xfrm>
            <a:off x="722313" y="1643061"/>
            <a:ext cx="7772400" cy="1500187"/>
          </a:xfrm>
        </p:spPr>
        <p:txBody>
          <a:bodyPr anchor="b"/>
          <a:lstStyle>
            <a:lvl1pPr marL="0" indent="0" algn="ctr">
              <a:buNone/>
              <a:defRPr sz="2000">
                <a:solidFill>
                  <a:schemeClr val="tx1">
                    <a:tint val="75000"/>
                  </a:schemeClr>
                </a:solidFill>
              </a:defRPr>
            </a:lvl1pPr>
            <a:lvl2pPr marL="457200" indent="0" algn="ctr">
              <a:buNone/>
              <a:defRPr sz="1800">
                <a:solidFill>
                  <a:schemeClr val="tx1">
                    <a:tint val="75000"/>
                  </a:schemeClr>
                </a:solidFill>
              </a:defRPr>
            </a:lvl2pPr>
            <a:lvl3pPr marL="914400" indent="0" algn="ctr">
              <a:buNone/>
              <a:defRPr sz="1600">
                <a:solidFill>
                  <a:schemeClr val="tx1">
                    <a:tint val="75000"/>
                  </a:schemeClr>
                </a:solidFill>
              </a:defRPr>
            </a:lvl3pPr>
            <a:lvl4pPr marL="1371600" indent="0" algn="ctr">
              <a:buNone/>
              <a:defRPr sz="1400">
                <a:solidFill>
                  <a:schemeClr val="tx1">
                    <a:tint val="75000"/>
                  </a:schemeClr>
                </a:solidFill>
              </a:defRPr>
            </a:lvl4pPr>
            <a:lvl5pPr marL="1828800" indent="0" algn="ctr">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5" name="日期占位符 3"/>
          <p:cNvSpPr>
            <a:spLocks noGrp="1"/>
          </p:cNvSpPr>
          <p:nvPr>
            <p:ph type="dt" sz="half" idx="2"/>
          </p:nvPr>
        </p:nvSpPr>
        <p:spPr>
          <a:xfrm>
            <a:off x="76200" y="6400800"/>
            <a:ext cx="3200400" cy="284163"/>
          </a:xfrm>
          <a:prstGeom prst="rect">
            <a:avLst/>
          </a:prstGeom>
        </p:spPr>
        <p:txBody>
          <a:bodyPr vert="horz" rtlCol="0" anchor="b"/>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9" name="页脚占位符 4"/>
          <p:cNvSpPr>
            <a:spLocks noGrp="1"/>
          </p:cNvSpPr>
          <p:nvPr>
            <p:ph type="ftr" sz="quarter" idx="3"/>
          </p:nvPr>
        </p:nvSpPr>
        <p:spPr>
          <a:xfrm>
            <a:off x="5334000" y="6400800"/>
            <a:ext cx="3733800" cy="284163"/>
          </a:xfrm>
          <a:prstGeom prst="rect">
            <a:avLst/>
          </a:prstGeom>
        </p:spPr>
        <p:txBody>
          <a:bodyPr vert="horz" rtlCol="0" anchor="ctr"/>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0" name="灯片编号占位符 5"/>
          <p:cNvSpPr>
            <a:spLocks noGrp="1"/>
          </p:cNvSpPr>
          <p:nvPr>
            <p:ph type="sldNum" sz="quarter" idx="4"/>
          </p:nvPr>
        </p:nvSpPr>
        <p:spPr>
          <a:xfrm>
            <a:off x="4114800" y="6400800"/>
            <a:ext cx="914400" cy="284163"/>
          </a:xfrm>
          <a:prstGeom prst="rect">
            <a:avLst/>
          </a:prstGeom>
        </p:spPr>
        <p:txBody>
          <a:bodyPr vert="horz" wrap="square" lIns="45720" tIns="45720" rIns="45720" bIns="45720" numCol="1" anchor="ctr" anchorCtr="0" compatLnSpc="1"/>
          <a:lstStyle/>
          <a:p>
            <a:pPr algn="ctr" eaLnBrk="1" hangingPunct="1"/>
            <a:fld id="{9A0DB2DC-4C9A-4742-B13C-FB6460FD3503}" type="slidenum">
              <a:rPr lang="zh-CN" altLang="zh-CN" dirty="0"/>
              <a:t>‹#›</a:t>
            </a:fld>
            <a:endParaRPr lang="zh-CN" altLang="zh-CN"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5" name="矩形 1"/>
          <p:cNvSpPr/>
          <p:nvPr/>
        </p:nvSpPr>
        <p:spPr>
          <a:xfrm>
            <a:off x="457200" y="1411288"/>
            <a:ext cx="8229600" cy="17463"/>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标题 1"/>
          <p:cNvSpPr>
            <a:spLocks noGrp="1"/>
          </p:cNvSpPr>
          <p:nvPr>
            <p:ph type="title"/>
          </p:nvPr>
        </p:nvSpPr>
        <p:spPr/>
        <p:txBody>
          <a:bodyPr/>
          <a:lstStyle/>
          <a:p>
            <a:r>
              <a:rPr lang="zh-CN" altLang="en-US"/>
              <a:t>单击此处编辑母版标题样式</a:t>
            </a:r>
            <a:endParaRPr 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6" name="日期占位符 4"/>
          <p:cNvSpPr>
            <a:spLocks noGrp="1"/>
          </p:cNvSpPr>
          <p:nvPr>
            <p:ph type="dt" sz="half" idx="12"/>
          </p:nvPr>
        </p:nvSpPr>
        <p:spPr>
          <a:xfrm>
            <a:off x="76200" y="6400800"/>
            <a:ext cx="3200400" cy="284163"/>
          </a:xfrm>
          <a:prstGeom prst="rect">
            <a:avLst/>
          </a:prstGeom>
        </p:spPr>
        <p:txBody>
          <a:bodyPr vert="horz" rtlCol="0" anchor="b"/>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9" name="页脚占位符 5"/>
          <p:cNvSpPr>
            <a:spLocks noGrp="1"/>
          </p:cNvSpPr>
          <p:nvPr>
            <p:ph type="ftr" sz="quarter" idx="3"/>
          </p:nvPr>
        </p:nvSpPr>
        <p:spPr>
          <a:xfrm>
            <a:off x="5334000" y="6400800"/>
            <a:ext cx="3733800" cy="284163"/>
          </a:xfrm>
          <a:prstGeom prst="rect">
            <a:avLst/>
          </a:prstGeom>
        </p:spPr>
        <p:txBody>
          <a:bodyPr vert="horz" rtlCol="0" anchor="ctr"/>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0" name="灯片编号占位符 6"/>
          <p:cNvSpPr>
            <a:spLocks noGrp="1"/>
          </p:cNvSpPr>
          <p:nvPr>
            <p:ph type="sldNum" sz="quarter" idx="4"/>
          </p:nvPr>
        </p:nvSpPr>
        <p:spPr>
          <a:xfrm>
            <a:off x="4114800" y="6400800"/>
            <a:ext cx="914400" cy="284163"/>
          </a:xfrm>
          <a:prstGeom prst="rect">
            <a:avLst/>
          </a:prstGeom>
        </p:spPr>
        <p:txBody>
          <a:bodyPr vert="horz" wrap="square" lIns="45720" tIns="45720" rIns="45720" bIns="45720" numCol="1" anchor="ctr" anchorCtr="0" compatLnSpc="1"/>
          <a:lstStyle/>
          <a:p>
            <a:pPr algn="ctr" eaLnBrk="1" hangingPunct="1"/>
            <a:fld id="{9A0DB2DC-4C9A-4742-B13C-FB6460FD3503}" type="slidenum">
              <a:rPr lang="zh-CN" altLang="zh-CN" dirty="0"/>
              <a:t>‹#›</a:t>
            </a:fld>
            <a:endParaRPr lang="zh-CN" altLang="zh-CN"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blipFill rotWithShape="0">
          <a:blip r:embed="rId2"/>
          <a:stretch>
            <a:fillRect/>
          </a:stretch>
        </a:blipFill>
        <a:effectLst/>
      </p:bgPr>
    </p:bg>
    <p:spTree>
      <p:nvGrpSpPr>
        <p:cNvPr id="1" name=""/>
        <p:cNvGrpSpPr/>
        <p:nvPr/>
      </p:nvGrpSpPr>
      <p:grpSpPr>
        <a:xfrm>
          <a:off x="0" y="0"/>
          <a:ext cx="0" cy="0"/>
          <a:chOff x="0" y="0"/>
          <a:chExt cx="0" cy="0"/>
        </a:xfrm>
      </p:grpSpPr>
      <p:sp>
        <p:nvSpPr>
          <p:cNvPr id="7" name="矩形 1"/>
          <p:cNvSpPr/>
          <p:nvPr/>
        </p:nvSpPr>
        <p:spPr>
          <a:xfrm>
            <a:off x="457200" y="1411288"/>
            <a:ext cx="8229600" cy="17463"/>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标题 1"/>
          <p:cNvSpPr>
            <a:spLocks noGrp="1"/>
          </p:cNvSpPr>
          <p:nvPr>
            <p:ph type="title"/>
          </p:nvPr>
        </p:nvSpPr>
        <p:spPr/>
        <p:txBody>
          <a:bodyPr/>
          <a:lstStyle>
            <a:lvl1pPr>
              <a:defRPr/>
            </a:lvl1pPr>
          </a:lstStyle>
          <a:p>
            <a:r>
              <a:rPr lang="zh-CN" altLang="en-US"/>
              <a:t>单击此处编辑母版标题样式</a:t>
            </a:r>
            <a:endParaRPr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effectLst>
                  <a:outerShdw blurRad="50800" dist="25400" dir="5400000" algn="tl" rotWithShape="0">
                    <a:srgbClr val="000000">
                      <a:alpha val="43137"/>
                    </a:srgbClr>
                  </a:outerShdw>
                </a:effectLst>
              </a:defRPr>
            </a:lvl1pPr>
            <a:lvl2pPr marL="457200" indent="0">
              <a:buNone/>
              <a:defRPr sz="2000" b="1">
                <a:effectLst>
                  <a:outerShdw blurRad="50800" dist="25400" dir="5400000" algn="tl" rotWithShape="0">
                    <a:srgbClr val="000000">
                      <a:alpha val="43137"/>
                    </a:srgbClr>
                  </a:outerShdw>
                </a:effectLst>
              </a:defRPr>
            </a:lvl2pPr>
            <a:lvl3pPr marL="914400" indent="0">
              <a:buNone/>
              <a:defRPr sz="1800" b="1">
                <a:effectLst>
                  <a:outerShdw blurRad="50800" dist="25400" dir="5400000" algn="tl" rotWithShape="0">
                    <a:srgbClr val="000000">
                      <a:alpha val="43137"/>
                    </a:srgbClr>
                  </a:outerShdw>
                </a:effectLst>
              </a:defRPr>
            </a:lvl3pPr>
            <a:lvl4pPr marL="1371600" indent="0">
              <a:buNone/>
              <a:defRPr sz="1600" b="1">
                <a:effectLst>
                  <a:outerShdw blurRad="50800" dist="25400" dir="5400000" algn="tl" rotWithShape="0">
                    <a:srgbClr val="000000">
                      <a:alpha val="43137"/>
                    </a:srgbClr>
                  </a:outerShdw>
                </a:effectLst>
              </a:defRPr>
            </a:lvl4pPr>
            <a:lvl5pPr marL="1828800" indent="0">
              <a:buNone/>
              <a:defRPr sz="1600" b="1">
                <a:effectLst>
                  <a:outerShdw blurRad="50800" dist="25400" dir="5400000" algn="tl" rotWithShape="0">
                    <a:srgbClr val="000000">
                      <a:alpha val="43137"/>
                    </a:srgbClr>
                  </a:outerShdw>
                </a:effectLst>
              </a:defRPr>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effectLst>
                  <a:outerShdw blurRad="50800" dist="25400" dir="5400000" algn="tl" rotWithShape="0">
                    <a:srgbClr val="000000">
                      <a:alpha val="43137"/>
                    </a:srgbClr>
                  </a:outerShdw>
                </a:effectLst>
              </a:defRPr>
            </a:lvl1pPr>
            <a:lvl2pPr marL="457200" indent="0">
              <a:buNone/>
              <a:defRPr sz="2000" b="1">
                <a:effectLst>
                  <a:outerShdw blurRad="50800" dist="25400" dir="5400000" algn="tl" rotWithShape="0">
                    <a:srgbClr val="000000">
                      <a:alpha val="43137"/>
                    </a:srgbClr>
                  </a:outerShdw>
                </a:effectLst>
              </a:defRPr>
            </a:lvl2pPr>
            <a:lvl3pPr marL="914400" indent="0">
              <a:buNone/>
              <a:defRPr sz="1800" b="1">
                <a:effectLst>
                  <a:outerShdw blurRad="50800" dist="25400" dir="5400000" algn="tl" rotWithShape="0">
                    <a:srgbClr val="000000">
                      <a:alpha val="43137"/>
                    </a:srgbClr>
                  </a:outerShdw>
                </a:effectLst>
              </a:defRPr>
            </a:lvl3pPr>
            <a:lvl4pPr marL="1371600" indent="0">
              <a:buNone/>
              <a:defRPr sz="1600" b="1">
                <a:effectLst>
                  <a:outerShdw blurRad="50800" dist="25400" dir="5400000" algn="tl" rotWithShape="0">
                    <a:srgbClr val="000000">
                      <a:alpha val="43137"/>
                    </a:srgbClr>
                  </a:outerShdw>
                </a:effectLst>
              </a:defRPr>
            </a:lvl4pPr>
            <a:lvl5pPr marL="1828800" indent="0">
              <a:buNone/>
              <a:defRPr sz="1600" b="1">
                <a:effectLst>
                  <a:outerShdw blurRad="50800" dist="25400" dir="5400000" algn="tl" rotWithShape="0">
                    <a:srgbClr val="000000">
                      <a:alpha val="43137"/>
                    </a:srgbClr>
                  </a:outerShdw>
                </a:effectLst>
              </a:defRPr>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8" name="日期占位符 6"/>
          <p:cNvSpPr>
            <a:spLocks noGrp="1"/>
          </p:cNvSpPr>
          <p:nvPr>
            <p:ph type="dt" sz="half" idx="12"/>
          </p:nvPr>
        </p:nvSpPr>
        <p:spPr>
          <a:xfrm>
            <a:off x="76200" y="6400800"/>
            <a:ext cx="3200400" cy="284163"/>
          </a:xfrm>
          <a:prstGeom prst="rect">
            <a:avLst/>
          </a:prstGeom>
        </p:spPr>
        <p:txBody>
          <a:bodyPr vert="horz" rtlCol="0" anchor="b"/>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9" name="页脚占位符 7"/>
          <p:cNvSpPr>
            <a:spLocks noGrp="1"/>
          </p:cNvSpPr>
          <p:nvPr>
            <p:ph type="ftr" sz="quarter" idx="13"/>
          </p:nvPr>
        </p:nvSpPr>
        <p:spPr>
          <a:xfrm>
            <a:off x="5334000" y="6400800"/>
            <a:ext cx="3733800" cy="284163"/>
          </a:xfrm>
          <a:prstGeom prst="rect">
            <a:avLst/>
          </a:prstGeom>
        </p:spPr>
        <p:txBody>
          <a:bodyPr vert="horz" rtlCol="0" anchor="ctr"/>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0" name="灯片编号占位符 8"/>
          <p:cNvSpPr>
            <a:spLocks noGrp="1"/>
          </p:cNvSpPr>
          <p:nvPr>
            <p:ph type="sldNum" sz="quarter" idx="14"/>
          </p:nvPr>
        </p:nvSpPr>
        <p:spPr>
          <a:xfrm>
            <a:off x="4114800" y="6400800"/>
            <a:ext cx="914400" cy="284163"/>
          </a:xfrm>
          <a:prstGeom prst="rect">
            <a:avLst/>
          </a:prstGeom>
        </p:spPr>
        <p:txBody>
          <a:bodyPr vert="horz" wrap="square" lIns="45720" tIns="45720" rIns="45720" bIns="45720" numCol="1" anchor="ctr" anchorCtr="0" compatLnSpc="1"/>
          <a:lstStyle/>
          <a:p>
            <a:pPr algn="ctr" eaLnBrk="1" hangingPunct="1"/>
            <a:fld id="{9A0DB2DC-4C9A-4742-B13C-FB6460FD3503}" type="slidenum">
              <a:rPr lang="zh-CN" altLang="zh-CN" dirty="0"/>
              <a:t>‹#›</a:t>
            </a:fld>
            <a:endParaRPr lang="zh-CN" altLang="zh-CN"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blipFill rotWithShape="0">
          <a:blip r:embed="rId2"/>
          <a:stretch>
            <a:fillRect/>
          </a:stretch>
        </a:blipFill>
        <a:effectLst/>
      </p:bgPr>
    </p:bg>
    <p:spTree>
      <p:nvGrpSpPr>
        <p:cNvPr id="1" name=""/>
        <p:cNvGrpSpPr/>
        <p:nvPr/>
      </p:nvGrpSpPr>
      <p:grpSpPr>
        <a:xfrm>
          <a:off x="0" y="0"/>
          <a:ext cx="0" cy="0"/>
          <a:chOff x="0" y="0"/>
          <a:chExt cx="0" cy="0"/>
        </a:xfrm>
      </p:grpSpPr>
      <p:sp>
        <p:nvSpPr>
          <p:cNvPr id="3" name="矩形 1"/>
          <p:cNvSpPr/>
          <p:nvPr/>
        </p:nvSpPr>
        <p:spPr>
          <a:xfrm>
            <a:off x="457200" y="1411288"/>
            <a:ext cx="8229600" cy="17463"/>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标题 1"/>
          <p:cNvSpPr>
            <a:spLocks noGrp="1"/>
          </p:cNvSpPr>
          <p:nvPr>
            <p:ph type="title"/>
          </p:nvPr>
        </p:nvSpPr>
        <p:spPr/>
        <p:txBody>
          <a:bodyPr/>
          <a:lstStyle/>
          <a:p>
            <a:r>
              <a:rPr lang="zh-CN" altLang="en-US"/>
              <a:t>单击此处编辑母版标题样式</a:t>
            </a:r>
            <a:endParaRPr lang="en-US"/>
          </a:p>
        </p:txBody>
      </p:sp>
      <p:sp>
        <p:nvSpPr>
          <p:cNvPr id="4" name="日期占位符 2"/>
          <p:cNvSpPr>
            <a:spLocks noGrp="1"/>
          </p:cNvSpPr>
          <p:nvPr>
            <p:ph type="dt" sz="half" idx="2"/>
          </p:nvPr>
        </p:nvSpPr>
        <p:spPr>
          <a:xfrm>
            <a:off x="76200" y="6400800"/>
            <a:ext cx="3200400" cy="284163"/>
          </a:xfrm>
          <a:prstGeom prst="rect">
            <a:avLst/>
          </a:prstGeom>
        </p:spPr>
        <p:txBody>
          <a:bodyPr vert="horz" rtlCol="0" anchor="b"/>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9" name="页脚占位符 3"/>
          <p:cNvSpPr>
            <a:spLocks noGrp="1"/>
          </p:cNvSpPr>
          <p:nvPr>
            <p:ph type="ftr" sz="quarter" idx="3"/>
          </p:nvPr>
        </p:nvSpPr>
        <p:spPr>
          <a:xfrm>
            <a:off x="5334000" y="6400800"/>
            <a:ext cx="3733800" cy="284163"/>
          </a:xfrm>
          <a:prstGeom prst="rect">
            <a:avLst/>
          </a:prstGeom>
        </p:spPr>
        <p:txBody>
          <a:bodyPr vert="horz" rtlCol="0" anchor="ctr"/>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0" name="灯片编号占位符 4"/>
          <p:cNvSpPr>
            <a:spLocks noGrp="1"/>
          </p:cNvSpPr>
          <p:nvPr>
            <p:ph type="sldNum" sz="quarter" idx="4"/>
          </p:nvPr>
        </p:nvSpPr>
        <p:spPr>
          <a:xfrm>
            <a:off x="4114800" y="6400800"/>
            <a:ext cx="914400" cy="284163"/>
          </a:xfrm>
          <a:prstGeom prst="rect">
            <a:avLst/>
          </a:prstGeom>
        </p:spPr>
        <p:txBody>
          <a:bodyPr vert="horz" wrap="square" lIns="45720" tIns="45720" rIns="45720" bIns="45720" numCol="1" anchor="ctr" anchorCtr="0" compatLnSpc="1"/>
          <a:lstStyle/>
          <a:p>
            <a:pPr algn="ctr" eaLnBrk="1" hangingPunct="1"/>
            <a:fld id="{9A0DB2DC-4C9A-4742-B13C-FB6460FD3503}" type="slidenum">
              <a:rPr lang="zh-CN" altLang="zh-CN" dirty="0"/>
              <a:t>‹#›</a:t>
            </a:fld>
            <a:endParaRPr lang="zh-CN" altLang="zh-CN"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日期占位符 1"/>
          <p:cNvSpPr>
            <a:spLocks noGrp="1"/>
          </p:cNvSpPr>
          <p:nvPr>
            <p:ph type="dt" sz="half" idx="2"/>
          </p:nvPr>
        </p:nvSpPr>
        <p:spPr>
          <a:xfrm>
            <a:off x="76200" y="6400800"/>
            <a:ext cx="3200400" cy="284163"/>
          </a:xfrm>
          <a:prstGeom prst="rect">
            <a:avLst/>
          </a:prstGeom>
        </p:spPr>
        <p:txBody>
          <a:bodyPr vert="horz" rtlCol="0" anchor="b"/>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3"/>
          </p:nvPr>
        </p:nvSpPr>
        <p:spPr>
          <a:xfrm>
            <a:off x="5334000" y="6400800"/>
            <a:ext cx="3733800" cy="284163"/>
          </a:xfrm>
          <a:prstGeom prst="rect">
            <a:avLst/>
          </a:prstGeom>
        </p:spPr>
        <p:txBody>
          <a:bodyPr vert="horz" rtlCol="0" anchor="ctr"/>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9" name="灯片编号占位符 3"/>
          <p:cNvSpPr>
            <a:spLocks noGrp="1"/>
          </p:cNvSpPr>
          <p:nvPr>
            <p:ph type="sldNum" sz="quarter" idx="4"/>
          </p:nvPr>
        </p:nvSpPr>
        <p:spPr>
          <a:xfrm>
            <a:off x="4114800" y="6400800"/>
            <a:ext cx="914400" cy="284163"/>
          </a:xfrm>
          <a:prstGeom prst="rect">
            <a:avLst/>
          </a:prstGeom>
        </p:spPr>
        <p:txBody>
          <a:bodyPr vert="horz" wrap="square" lIns="45720" tIns="45720" rIns="45720" bIns="45720" numCol="1" anchor="ctr" anchorCtr="0" compatLnSpc="1"/>
          <a:lstStyle/>
          <a:p>
            <a:pPr algn="ctr" eaLnBrk="1" hangingPunct="1"/>
            <a:fld id="{9A0DB2DC-4C9A-4742-B13C-FB6460FD3503}" type="slidenum">
              <a:rPr lang="zh-CN" altLang="zh-CN" dirty="0"/>
              <a:t>‹#›</a:t>
            </a:fld>
            <a:endParaRPr lang="zh-CN" altLang="zh-CN" dirty="0"/>
          </a:p>
        </p:txBody>
      </p:sp>
    </p:spTree>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bg>
      <p:bgPr>
        <a:blipFill rotWithShape="0">
          <a:blip r:embed="rId2"/>
          <a:stretch>
            <a:fillRect/>
          </a:stretch>
        </a:blipFill>
        <a:effectLst/>
      </p:bgPr>
    </p:bg>
    <p:spTree>
      <p:nvGrpSpPr>
        <p:cNvPr id="1" name=""/>
        <p:cNvGrpSpPr/>
        <p:nvPr/>
      </p:nvGrpSpPr>
      <p:grpSpPr>
        <a:xfrm>
          <a:off x="0" y="0"/>
          <a:ext cx="0" cy="0"/>
          <a:chOff x="0" y="0"/>
          <a:chExt cx="0" cy="0"/>
        </a:xfrm>
      </p:grpSpPr>
      <p:sp>
        <p:nvSpPr>
          <p:cNvPr id="5" name="矩形 1"/>
          <p:cNvSpPr/>
          <p:nvPr/>
        </p:nvSpPr>
        <p:spPr>
          <a:xfrm>
            <a:off x="2786063" y="1054100"/>
            <a:ext cx="5903913" cy="17463"/>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标题 1"/>
          <p:cNvSpPr>
            <a:spLocks noGrp="1"/>
          </p:cNvSpPr>
          <p:nvPr>
            <p:ph type="title"/>
          </p:nvPr>
        </p:nvSpPr>
        <p:spPr>
          <a:xfrm>
            <a:off x="2786050" y="228600"/>
            <a:ext cx="5900752" cy="842946"/>
          </a:xfrm>
        </p:spPr>
        <p:txBody>
          <a:bodyPr anchor="b"/>
          <a:lstStyle>
            <a:lvl1pPr algn="ctr">
              <a:defRPr sz="2800" b="0"/>
            </a:lvl1pPr>
          </a:lstStyle>
          <a:p>
            <a:r>
              <a:rPr lang="zh-CN" altLang="en-US"/>
              <a:t>单击此处编辑母版标题样式</a:t>
            </a:r>
            <a:endParaRPr lang="en-US"/>
          </a:p>
        </p:txBody>
      </p:sp>
      <p:sp>
        <p:nvSpPr>
          <p:cNvPr id="3" name="内容占位符 2"/>
          <p:cNvSpPr>
            <a:spLocks noGrp="1"/>
          </p:cNvSpPr>
          <p:nvPr>
            <p:ph idx="1"/>
          </p:nvPr>
        </p:nvSpPr>
        <p:spPr>
          <a:xfrm>
            <a:off x="2786050" y="1142984"/>
            <a:ext cx="5900750" cy="514353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文本占位符 3"/>
          <p:cNvSpPr>
            <a:spLocks noGrp="1"/>
          </p:cNvSpPr>
          <p:nvPr>
            <p:ph type="body" sz="half" idx="2"/>
          </p:nvPr>
        </p:nvSpPr>
        <p:spPr>
          <a:xfrm>
            <a:off x="457205" y="1142984"/>
            <a:ext cx="2257408" cy="5143536"/>
          </a:xfrm>
        </p:spPr>
        <p:txBody>
          <a:bodyPr anchor="ct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6" name="日期占位符 4"/>
          <p:cNvSpPr>
            <a:spLocks noGrp="1"/>
          </p:cNvSpPr>
          <p:nvPr>
            <p:ph type="dt" sz="half" idx="12"/>
          </p:nvPr>
        </p:nvSpPr>
        <p:spPr>
          <a:xfrm>
            <a:off x="76200" y="6400800"/>
            <a:ext cx="3200400" cy="284163"/>
          </a:xfrm>
          <a:prstGeom prst="rect">
            <a:avLst/>
          </a:prstGeom>
        </p:spPr>
        <p:txBody>
          <a:bodyPr vert="horz" rtlCol="0" anchor="b"/>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9" name="页脚占位符 5"/>
          <p:cNvSpPr>
            <a:spLocks noGrp="1"/>
          </p:cNvSpPr>
          <p:nvPr>
            <p:ph type="ftr" sz="quarter" idx="3"/>
          </p:nvPr>
        </p:nvSpPr>
        <p:spPr>
          <a:xfrm>
            <a:off x="5334000" y="6400800"/>
            <a:ext cx="3733800" cy="284163"/>
          </a:xfrm>
          <a:prstGeom prst="rect">
            <a:avLst/>
          </a:prstGeom>
        </p:spPr>
        <p:txBody>
          <a:bodyPr vert="horz" rtlCol="0" anchor="ctr"/>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0" name="灯片编号占位符 6"/>
          <p:cNvSpPr>
            <a:spLocks noGrp="1"/>
          </p:cNvSpPr>
          <p:nvPr>
            <p:ph type="sldNum" sz="quarter" idx="4"/>
          </p:nvPr>
        </p:nvSpPr>
        <p:spPr>
          <a:xfrm>
            <a:off x="4114800" y="6400800"/>
            <a:ext cx="914400" cy="284163"/>
          </a:xfrm>
          <a:prstGeom prst="rect">
            <a:avLst/>
          </a:prstGeom>
        </p:spPr>
        <p:txBody>
          <a:bodyPr vert="horz" wrap="square" lIns="45720" tIns="45720" rIns="45720" bIns="45720" numCol="1" anchor="ctr" anchorCtr="0" compatLnSpc="1"/>
          <a:lstStyle/>
          <a:p>
            <a:pPr algn="ctr" eaLnBrk="1" hangingPunct="1"/>
            <a:fld id="{9A0DB2DC-4C9A-4742-B13C-FB6460FD3503}" type="slidenum">
              <a:rPr lang="zh-CN" altLang="zh-CN" dirty="0"/>
              <a:t>‹#›</a:t>
            </a:fld>
            <a:endParaRPr lang="zh-CN" altLang="zh-CN"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533400" y="304800"/>
            <a:ext cx="6400800" cy="685800"/>
          </a:xfrm>
        </p:spPr>
        <p:txBody>
          <a:bodyPr/>
          <a:lstStyle>
            <a:lvl1pPr algn="l">
              <a:defRPr sz="2400" b="0"/>
            </a:lvl1pPr>
          </a:lstStyle>
          <a:p>
            <a:r>
              <a:rPr lang="zh-CN" altLang="en-US"/>
              <a:t>单击此处编辑母版标题样式</a:t>
            </a:r>
            <a:endParaRPr lang="en-US"/>
          </a:p>
        </p:txBody>
      </p:sp>
      <p:sp>
        <p:nvSpPr>
          <p:cNvPr id="3" name="图片占位符 2"/>
          <p:cNvSpPr>
            <a:spLocks noGrp="1"/>
          </p:cNvSpPr>
          <p:nvPr>
            <p:ph type="pic" idx="1"/>
          </p:nvPr>
        </p:nvSpPr>
        <p:spPr>
          <a:xfrm>
            <a:off x="701552" y="1143000"/>
            <a:ext cx="7223248" cy="3980172"/>
          </a:xfrm>
          <a:prstGeom prst="roundRect">
            <a:avLst>
              <a:gd name="adj" fmla="val 18278"/>
            </a:avLst>
          </a:prstGeom>
          <a:solidFill>
            <a:schemeClr val="accent1">
              <a:tint val="40000"/>
            </a:schemeClr>
          </a:solidFill>
          <a:ln w="50800" cap="rnd">
            <a:gradFill flip="none" rotWithShape="1">
              <a:gsLst>
                <a:gs pos="0">
                  <a:schemeClr val="accent1">
                    <a:shade val="50000"/>
                  </a:schemeClr>
                </a:gs>
                <a:gs pos="20000">
                  <a:schemeClr val="accent2">
                    <a:shade val="50000"/>
                  </a:schemeClr>
                </a:gs>
                <a:gs pos="40000">
                  <a:schemeClr val="accent3">
                    <a:shade val="50000"/>
                  </a:schemeClr>
                </a:gs>
                <a:gs pos="60000">
                  <a:schemeClr val="accent4">
                    <a:shade val="50000"/>
                  </a:schemeClr>
                </a:gs>
                <a:gs pos="80000">
                  <a:schemeClr val="accent5">
                    <a:shade val="50000"/>
                  </a:schemeClr>
                </a:gs>
                <a:gs pos="100000">
                  <a:schemeClr val="accent6">
                    <a:shade val="50000"/>
                  </a:schemeClr>
                </a:gs>
              </a:gsLst>
              <a:path path="circle">
                <a:fillToRect l="50000" t="50000" r="50000" b="50000"/>
              </a:path>
              <a:tileRect/>
            </a:gradFill>
            <a:round/>
          </a:ln>
          <a:effectLst>
            <a:outerShdw blurRad="50800" dist="38100" dir="5400000" algn="tl" rotWithShape="0">
              <a:prstClr val="black">
                <a:alpha val="50000"/>
              </a:prstClr>
            </a:outerShdw>
          </a:effectLst>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tx2"/>
              </a:buClr>
              <a:buSzPct val="50000"/>
              <a:buFont typeface="Wingdings 2" panose="05020102010507070707" pitchFamily="18" charset="2"/>
              <a:buNone/>
              <a:defRPr/>
            </a:pPr>
            <a:r>
              <a:rPr kumimoji="0" lang="zh-CN" altLang="en-US" sz="3200" b="0" i="0" u="none" strike="noStrike" kern="1200" cap="none" spc="0" normalizeH="0" baseline="0" noProof="0">
                <a:ln>
                  <a:noFill/>
                </a:ln>
                <a:solidFill>
                  <a:schemeClr val="tx1"/>
                </a:solidFill>
                <a:effectLst/>
                <a:uLnTx/>
                <a:uFillTx/>
                <a:latin typeface="+mn-lt"/>
                <a:ea typeface="+mn-ea"/>
                <a:cs typeface="+mn-cs"/>
              </a:rPr>
              <a:t>单击图标添加图片</a:t>
            </a:r>
            <a:endParaRPr kumimoji="0" lang="en-US" sz="3200" b="0" i="0" u="none" strike="noStrike" kern="120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62200" y="5410200"/>
            <a:ext cx="5657888" cy="804862"/>
          </a:xfrm>
        </p:spPr>
        <p:txBody>
          <a:bodyPr anchor="ctr"/>
          <a:lstStyle>
            <a:lvl1pPr marL="0" indent="0" algn="r">
              <a:buNone/>
              <a:defRPr sz="1200" b="0"/>
            </a:lvl1pPr>
            <a:lvl2pPr marL="457200" indent="0" algn="r">
              <a:buNone/>
              <a:defRPr sz="1200" b="0"/>
            </a:lvl2pPr>
            <a:lvl3pPr marL="914400" indent="0" algn="r">
              <a:buNone/>
              <a:defRPr sz="1200" b="0"/>
            </a:lvl3pPr>
            <a:lvl4pPr marL="1371600" indent="0" algn="r">
              <a:buNone/>
              <a:defRPr sz="1200" b="0"/>
            </a:lvl4pPr>
            <a:lvl5pPr marL="1828800" indent="0" algn="r">
              <a:buNone/>
              <a:defRPr sz="1200" b="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5" name="日期占位符 4"/>
          <p:cNvSpPr>
            <a:spLocks noGrp="1"/>
          </p:cNvSpPr>
          <p:nvPr>
            <p:ph type="dt" sz="half" idx="12"/>
          </p:nvPr>
        </p:nvSpPr>
        <p:spPr>
          <a:xfrm>
            <a:off x="76200" y="6400800"/>
            <a:ext cx="3200400" cy="284163"/>
          </a:xfrm>
          <a:prstGeom prst="rect">
            <a:avLst/>
          </a:prstGeom>
        </p:spPr>
        <p:txBody>
          <a:bodyPr vert="horz" rtlCol="0" anchor="b"/>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3"/>
          </p:nvPr>
        </p:nvSpPr>
        <p:spPr>
          <a:xfrm>
            <a:off x="5334000" y="6400800"/>
            <a:ext cx="3733800" cy="284163"/>
          </a:xfrm>
          <a:prstGeom prst="rect">
            <a:avLst/>
          </a:prstGeom>
        </p:spPr>
        <p:txBody>
          <a:bodyPr vert="horz" rtlCol="0" anchor="ctr"/>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9" name="灯片编号占位符 6"/>
          <p:cNvSpPr>
            <a:spLocks noGrp="1"/>
          </p:cNvSpPr>
          <p:nvPr>
            <p:ph type="sldNum" sz="quarter" idx="4"/>
          </p:nvPr>
        </p:nvSpPr>
        <p:spPr>
          <a:xfrm>
            <a:off x="4114800" y="6400800"/>
            <a:ext cx="914400" cy="284163"/>
          </a:xfrm>
          <a:prstGeom prst="rect">
            <a:avLst/>
          </a:prstGeom>
        </p:spPr>
        <p:txBody>
          <a:bodyPr vert="horz" wrap="square" lIns="45720" tIns="45720" rIns="45720" bIns="45720" numCol="1" anchor="ctr" anchorCtr="0" compatLnSpc="1"/>
          <a:lstStyle/>
          <a:p>
            <a:pPr algn="ctr" eaLnBrk="1" hangingPunct="1"/>
            <a:fld id="{9A0DB2DC-4C9A-4742-B13C-FB6460FD3503}" type="slidenum">
              <a:rPr lang="zh-CN" altLang="zh-CN" dirty="0"/>
              <a:t>‹#›</a:t>
            </a:fld>
            <a:endParaRPr lang="zh-CN" altLang="zh-CN"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3"/>
          <a:stretch>
            <a:fillRect/>
          </a:stretch>
        </a:blipFill>
        <a:effectLst/>
      </p:bgPr>
    </p:bg>
    <p:spTree>
      <p:nvGrpSpPr>
        <p:cNvPr id="1" name=""/>
        <p:cNvGrpSpPr/>
        <p:nvPr/>
      </p:nvGrpSpPr>
      <p:grpSpPr>
        <a:xfrm>
          <a:off x="0" y="0"/>
          <a:ext cx="0" cy="0"/>
          <a:chOff x="0" y="0"/>
          <a:chExt cx="0" cy="0"/>
        </a:xfrm>
      </p:grpSpPr>
      <p:sp>
        <p:nvSpPr>
          <p:cNvPr id="7" name="矩形 6"/>
          <p:cNvSpPr/>
          <p:nvPr/>
        </p:nvSpPr>
        <p:spPr>
          <a:xfrm>
            <a:off x="0" y="6678613"/>
            <a:ext cx="9144000" cy="179388"/>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027" name="标题占位符 1"/>
          <p:cNvSpPr>
            <a:spLocks noGrp="1"/>
          </p:cNvSpPr>
          <p:nvPr>
            <p:ph type="title"/>
          </p:nvPr>
        </p:nvSpPr>
        <p:spPr>
          <a:xfrm>
            <a:off x="457200" y="274638"/>
            <a:ext cx="8229600" cy="1143000"/>
          </a:xfrm>
          <a:prstGeom prst="rect">
            <a:avLst/>
          </a:prstGeom>
          <a:noFill/>
          <a:ln w="9525">
            <a:noFill/>
          </a:ln>
        </p:spPr>
        <p:txBody>
          <a:bodyPr anchor="ctr" anchorCtr="0"/>
          <a:lstStyle/>
          <a:p>
            <a:pPr lvl="0"/>
            <a:r>
              <a:rPr lang="zh-CN" altLang="en-US" dirty="0"/>
              <a:t>单击此处编辑母版标题样式</a:t>
            </a:r>
            <a:endParaRPr lang="en-US" altLang="zh-CN" dirty="0"/>
          </a:p>
        </p:txBody>
      </p:sp>
      <p:sp>
        <p:nvSpPr>
          <p:cNvPr id="1028" name="文本占位符 2"/>
          <p:cNvSpPr>
            <a:spLocks noGrp="1"/>
          </p:cNvSpPr>
          <p:nvPr>
            <p:ph type="body" idx="1"/>
          </p:nvPr>
        </p:nvSpPr>
        <p:spPr>
          <a:xfrm>
            <a:off x="457200" y="1600200"/>
            <a:ext cx="8229600" cy="4686300"/>
          </a:xfrm>
          <a:prstGeom prst="rect">
            <a:avLst/>
          </a:prstGeom>
          <a:noFill/>
          <a:ln w="9525">
            <a:noFill/>
          </a:ln>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endParaRPr lang="en-US" altLang="zh-CN" dirty="0"/>
          </a:p>
        </p:txBody>
      </p:sp>
      <p:sp>
        <p:nvSpPr>
          <p:cNvPr id="4" name="日期占位符 3"/>
          <p:cNvSpPr>
            <a:spLocks noGrp="1"/>
          </p:cNvSpPr>
          <p:nvPr>
            <p:ph type="dt" sz="half" idx="2"/>
          </p:nvPr>
        </p:nvSpPr>
        <p:spPr>
          <a:xfrm>
            <a:off x="76200" y="6400800"/>
            <a:ext cx="3200400" cy="284163"/>
          </a:xfrm>
          <a:prstGeom prst="rect">
            <a:avLst/>
          </a:prstGeom>
        </p:spPr>
        <p:txBody>
          <a:bodyPr vert="horz" rtlCol="0" anchor="b"/>
          <a:lstStyle>
            <a:lvl1pPr algn="l" eaLnBrk="1" latinLnBrk="0" hangingPunct="1">
              <a:buFont typeface="Arial" panose="020B0604020202020204" pitchFamily="34" charset="0"/>
              <a:buNone/>
              <a:defRPr kumimoji="0" sz="1100">
                <a:solidFill>
                  <a:schemeClr val="tx2">
                    <a:lumMod val="75000"/>
                    <a:lumOff val="25000"/>
                  </a:schemeClr>
                </a:solidFill>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3"/>
          </p:nvPr>
        </p:nvSpPr>
        <p:spPr>
          <a:xfrm>
            <a:off x="5334000" y="6400800"/>
            <a:ext cx="3733800" cy="284163"/>
          </a:xfrm>
          <a:prstGeom prst="rect">
            <a:avLst/>
          </a:prstGeom>
        </p:spPr>
        <p:txBody>
          <a:bodyPr vert="horz" rtlCol="0" anchor="ctr"/>
          <a:lstStyle>
            <a:lvl1pPr algn="r" eaLnBrk="1" latinLnBrk="0" hangingPunct="1">
              <a:buFont typeface="Arial" panose="020B0604020202020204" pitchFamily="34" charset="0"/>
              <a:buNone/>
              <a:defRPr kumimoji="0" sz="1100">
                <a:solidFill>
                  <a:schemeClr val="tx2">
                    <a:lumMod val="75000"/>
                    <a:lumOff val="25000"/>
                  </a:schemeClr>
                </a:solidFill>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4"/>
          </p:nvPr>
        </p:nvSpPr>
        <p:spPr>
          <a:xfrm>
            <a:off x="4114800" y="6400800"/>
            <a:ext cx="914400" cy="284163"/>
          </a:xfrm>
          <a:prstGeom prst="rect">
            <a:avLst/>
          </a:prstGeom>
          <a:noFill/>
        </p:spPr>
        <p:txBody>
          <a:bodyPr vert="horz" wrap="square" lIns="45720" tIns="45720" rIns="45720" bIns="45720" numCol="1" anchor="ctr" anchorCtr="0" compatLnSpc="1"/>
          <a:lstStyle>
            <a:lvl1pPr algn="ctr">
              <a:defRPr sz="1100">
                <a:solidFill>
                  <a:srgbClr val="636363"/>
                </a:solidFill>
              </a:defRPr>
            </a:lvl1pPr>
          </a:lstStyle>
          <a:p>
            <a:pPr lvl="0" eaLnBrk="1" hangingPunct="1"/>
            <a:fld id="{9A0DB2DC-4C9A-4742-B13C-FB6460FD3503}" type="slidenum">
              <a:rPr lang="zh-CN" altLang="zh-CN" dirty="0">
                <a:latin typeface="Arial" panose="020B0604020202020204" pitchFamily="34" charset="0"/>
              </a:rPr>
              <a:t>‹#›</a:t>
            </a:fld>
            <a:endParaRPr lang="zh-CN" altLang="zh-CN" dirty="0">
              <a:latin typeface="Arial" panose="020B0604020202020204" pitchFamily="34" charset="0"/>
            </a:endParaRPr>
          </a:p>
        </p:txBody>
      </p:sp>
      <p:sp>
        <p:nvSpPr>
          <p:cNvPr id="8" name="矩形 7"/>
          <p:cNvSpPr/>
          <p:nvPr/>
        </p:nvSpPr>
        <p:spPr>
          <a:xfrm>
            <a:off x="0" y="0"/>
            <a:ext cx="9144000" cy="10795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Franklin Gothic Medium" panose="020B0603020102020204" pitchFamily="34" charset="0"/>
          <a:ea typeface="微软雅黑" panose="020B0503020204020204" pitchFamily="34" charset="-122"/>
        </a:defRPr>
      </a:lvl2pPr>
      <a:lvl3pPr algn="ctr" rtl="0" eaLnBrk="0" fontAlgn="base" hangingPunct="0">
        <a:spcBef>
          <a:spcPct val="0"/>
        </a:spcBef>
        <a:spcAft>
          <a:spcPct val="0"/>
        </a:spcAft>
        <a:defRPr sz="4400">
          <a:solidFill>
            <a:schemeClr val="tx2"/>
          </a:solidFill>
          <a:latin typeface="Franklin Gothic Medium" panose="020B0603020102020204" pitchFamily="34" charset="0"/>
          <a:ea typeface="微软雅黑" panose="020B0503020204020204" pitchFamily="34" charset="-122"/>
        </a:defRPr>
      </a:lvl3pPr>
      <a:lvl4pPr algn="ctr" rtl="0" eaLnBrk="0" fontAlgn="base" hangingPunct="0">
        <a:spcBef>
          <a:spcPct val="0"/>
        </a:spcBef>
        <a:spcAft>
          <a:spcPct val="0"/>
        </a:spcAft>
        <a:defRPr sz="4400">
          <a:solidFill>
            <a:schemeClr val="tx2"/>
          </a:solidFill>
          <a:latin typeface="Franklin Gothic Medium" panose="020B0603020102020204" pitchFamily="34" charset="0"/>
          <a:ea typeface="微软雅黑" panose="020B0503020204020204" pitchFamily="34" charset="-122"/>
        </a:defRPr>
      </a:lvl4pPr>
      <a:lvl5pPr algn="ctr" rtl="0" eaLnBrk="0" fontAlgn="base" hangingPunct="0">
        <a:spcBef>
          <a:spcPct val="0"/>
        </a:spcBef>
        <a:spcAft>
          <a:spcPct val="0"/>
        </a:spcAft>
        <a:defRPr sz="4400">
          <a:solidFill>
            <a:schemeClr val="tx2"/>
          </a:solidFill>
          <a:latin typeface="Franklin Gothic Medium" panose="020B0603020102020204" pitchFamily="34" charset="0"/>
          <a:ea typeface="微软雅黑" panose="020B0503020204020204" pitchFamily="34" charset="-122"/>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0" fontAlgn="base" hangingPunct="0">
        <a:spcBef>
          <a:spcPct val="20000"/>
        </a:spcBef>
        <a:spcAft>
          <a:spcPct val="0"/>
        </a:spcAft>
        <a:buClr>
          <a:schemeClr val="tx2"/>
        </a:buClr>
        <a:buSzPct val="50000"/>
        <a:buFont typeface="Wingdings 2" panose="05020102010507070707" pitchFamily="18" charset="2"/>
        <a:buChar char="ß"/>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50000"/>
        <a:buFont typeface="Wingdings 2" panose="05020102010507070707" pitchFamily="18" charset="2"/>
        <a:buChar char="Þ"/>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tx2"/>
        </a:buClr>
        <a:buSzPct val="50000"/>
        <a:buFont typeface="Wingdings 2" panose="05020102010507070707" pitchFamily="18" charset="2"/>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tx2"/>
        </a:buClr>
        <a:buSzPct val="50000"/>
        <a:buFont typeface="Wingdings 2" panose="05020102010507070707" pitchFamily="18" charset="2"/>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2"/>
        </a:buClr>
        <a:buSzPct val="50000"/>
        <a:buFont typeface="Wingdings 2" panose="05020102010507070707" pitchFamily="18" charset="2"/>
        <a:buChar char=""/>
        <a:defRPr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7.wmf"/><Relationship Id="rId13" Type="http://schemas.openxmlformats.org/officeDocument/2006/relationships/oleObject" Target="../embeddings/oleObject6.bin"/><Relationship Id="rId3" Type="http://schemas.openxmlformats.org/officeDocument/2006/relationships/oleObject" Target="../embeddings/oleObject1.bin"/><Relationship Id="rId7" Type="http://schemas.openxmlformats.org/officeDocument/2006/relationships/oleObject" Target="../embeddings/oleObject3.bin"/><Relationship Id="rId12" Type="http://schemas.openxmlformats.org/officeDocument/2006/relationships/image" Target="../media/image9.wmf"/><Relationship Id="rId2" Type="http://schemas.openxmlformats.org/officeDocument/2006/relationships/slideLayout" Target="../slideLayouts/slideLayout2.xml"/><Relationship Id="rId16" Type="http://schemas.openxmlformats.org/officeDocument/2006/relationships/image" Target="../media/image11.wmf"/><Relationship Id="rId1" Type="http://schemas.openxmlformats.org/officeDocument/2006/relationships/vmlDrawing" Target="../drawings/vmlDrawing1.vml"/><Relationship Id="rId6" Type="http://schemas.openxmlformats.org/officeDocument/2006/relationships/image" Target="../media/image6.wmf"/><Relationship Id="rId11" Type="http://schemas.openxmlformats.org/officeDocument/2006/relationships/oleObject" Target="../embeddings/oleObject5.bin"/><Relationship Id="rId5" Type="http://schemas.openxmlformats.org/officeDocument/2006/relationships/oleObject" Target="../embeddings/oleObject2.bin"/><Relationship Id="rId15" Type="http://schemas.openxmlformats.org/officeDocument/2006/relationships/oleObject" Target="../embeddings/oleObject7.bin"/><Relationship Id="rId10" Type="http://schemas.openxmlformats.org/officeDocument/2006/relationships/image" Target="../media/image8.wmf"/><Relationship Id="rId4" Type="http://schemas.openxmlformats.org/officeDocument/2006/relationships/image" Target="../media/image5.wmf"/><Relationship Id="rId9" Type="http://schemas.openxmlformats.org/officeDocument/2006/relationships/oleObject" Target="../embeddings/oleObject4.bin"/><Relationship Id="rId14" Type="http://schemas.openxmlformats.org/officeDocument/2006/relationships/image" Target="../media/image10.wmf"/></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12.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13.w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p:cNvSpPr>
          <p:nvPr>
            <p:ph type="ctrTitle"/>
          </p:nvPr>
        </p:nvSpPr>
        <p:spPr>
          <a:xfrm>
            <a:off x="685800" y="1676400"/>
            <a:ext cx="7772400" cy="1538288"/>
          </a:xfrm>
          <a:ln/>
        </p:spPr>
        <p:txBody>
          <a:bodyPr vert="horz" wrap="square" lIns="91440" tIns="45720" rIns="91440" bIns="45720" anchor="b" anchorCtr="0"/>
          <a:lstStyle/>
          <a:p>
            <a:pPr eaLnBrk="1" hangingPunct="1">
              <a:buClrTx/>
              <a:buSzTx/>
              <a:buFontTx/>
            </a:pPr>
            <a:r>
              <a:rPr lang="zh-CN" altLang="en-US" dirty="0">
                <a:latin typeface="华文楷体" panose="02010600040101010101" pitchFamily="2" charset="-122"/>
                <a:ea typeface="华文楷体" panose="02010600040101010101" pitchFamily="2" charset="-122"/>
              </a:rPr>
              <a:t>第三章  有效市场假说</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p:cNvSpPr>
          <p:nvPr>
            <p:ph type="title"/>
          </p:nvPr>
        </p:nvSpPr>
        <p:spPr>
          <a:xfrm>
            <a:off x="428625" y="357188"/>
            <a:ext cx="8229600" cy="785812"/>
          </a:xfrm>
          <a:ln/>
        </p:spPr>
        <p:txBody>
          <a:bodyPr vert="horz" wrap="square" lIns="91440" tIns="45720" rIns="91440" bIns="45720" anchor="ctr" anchorCtr="0"/>
          <a:lstStyle/>
          <a:p>
            <a:pPr eaLnBrk="1" hangingPunct="1">
              <a:buNone/>
            </a:pPr>
            <a:r>
              <a:rPr lang="zh-CN" altLang="en-US" sz="4000" dirty="0">
                <a:latin typeface="华文楷体" panose="02010600040101010101" pitchFamily="2" charset="-122"/>
                <a:ea typeface="华文楷体" panose="02010600040101010101" pitchFamily="2" charset="-122"/>
              </a:rPr>
              <a:t>（二）</a:t>
            </a:r>
            <a:r>
              <a:rPr lang="en-US" altLang="zh-CN" sz="4000" dirty="0">
                <a:latin typeface="华文楷体" panose="02010600040101010101" pitchFamily="2" charset="-122"/>
                <a:ea typeface="华文楷体" panose="02010600040101010101" pitchFamily="2" charset="-122"/>
              </a:rPr>
              <a:t>EMH</a:t>
            </a:r>
            <a:r>
              <a:rPr lang="zh-CN" altLang="en-US" sz="4000" dirty="0">
                <a:latin typeface="华文楷体" panose="02010600040101010101" pitchFamily="2" charset="-122"/>
                <a:ea typeface="华文楷体" panose="02010600040101010101" pitchFamily="2" charset="-122"/>
              </a:rPr>
              <a:t>的实证</a:t>
            </a:r>
            <a:r>
              <a:rPr lang="zh-CN" altLang="en-US" sz="4000" dirty="0" smtClean="0">
                <a:latin typeface="华文楷体" panose="02010600040101010101" pitchFamily="2" charset="-122"/>
                <a:ea typeface="华文楷体" panose="02010600040101010101" pitchFamily="2" charset="-122"/>
              </a:rPr>
              <a:t>基础</a:t>
            </a:r>
            <a:endParaRPr lang="zh-CN" altLang="zh-CN" sz="4000" dirty="0">
              <a:latin typeface="华文楷体" panose="02010600040101010101" pitchFamily="2" charset="-122"/>
              <a:ea typeface="华文楷体" panose="02010600040101010101" pitchFamily="2" charset="-122"/>
            </a:endParaRPr>
          </a:p>
        </p:txBody>
      </p:sp>
      <p:sp>
        <p:nvSpPr>
          <p:cNvPr id="22531" name="Rectangle 3"/>
          <p:cNvSpPr>
            <a:spLocks noGrp="1"/>
          </p:cNvSpPr>
          <p:nvPr>
            <p:ph idx="1"/>
          </p:nvPr>
        </p:nvSpPr>
        <p:spPr>
          <a:xfrm>
            <a:off x="285750" y="1428750"/>
            <a:ext cx="8572500" cy="5000625"/>
          </a:xfrm>
          <a:ln/>
        </p:spPr>
        <p:txBody>
          <a:bodyPr vert="horz" wrap="square" lIns="91440" tIns="45720" rIns="91440" bIns="45720" anchor="t" anchorCtr="0"/>
          <a:lstStyle/>
          <a:p>
            <a:pPr eaLnBrk="1" hangingPunct="1">
              <a:buNone/>
            </a:pPr>
            <a:r>
              <a:rPr lang="zh-CN" altLang="en-US" sz="2800" dirty="0">
                <a:latin typeface="华文楷体" panose="02010600040101010101" pitchFamily="2" charset="-122"/>
                <a:ea typeface="华文楷体" panose="02010600040101010101" pitchFamily="2" charset="-122"/>
              </a:rPr>
              <a:t>两种思路：</a:t>
            </a:r>
            <a:endParaRPr lang="zh-CN" altLang="zh-CN" sz="2800" dirty="0">
              <a:latin typeface="华文楷体" panose="02010600040101010101" pitchFamily="2" charset="-122"/>
              <a:ea typeface="华文楷体" panose="02010600040101010101" pitchFamily="2" charset="-122"/>
            </a:endParaRPr>
          </a:p>
          <a:p>
            <a:pPr eaLnBrk="1" hangingPunct="1">
              <a:buNone/>
            </a:pPr>
            <a:r>
              <a:rPr lang="en-US" altLang="zh-CN" sz="2800" dirty="0">
                <a:latin typeface="华文楷体" panose="02010600040101010101" pitchFamily="2" charset="-122"/>
                <a:ea typeface="华文楷体" panose="02010600040101010101" pitchFamily="2" charset="-122"/>
              </a:rPr>
              <a:t>1</a:t>
            </a:r>
            <a:r>
              <a:rPr lang="zh-CN" altLang="en-US" sz="2800" dirty="0">
                <a:latin typeface="华文楷体" panose="02010600040101010101" pitchFamily="2" charset="-122"/>
                <a:ea typeface="华文楷体" panose="02010600040101010101" pitchFamily="2" charset="-122"/>
              </a:rPr>
              <a:t>、一旦有影响证券基本价值的新信息冲击市场</a:t>
            </a:r>
            <a:r>
              <a:rPr lang="en-US" altLang="zh-CN" sz="2800" dirty="0">
                <a:latin typeface="华文楷体" panose="02010600040101010101" pitchFamily="2" charset="-122"/>
                <a:ea typeface="华文楷体" panose="02010600040101010101" pitchFamily="2" charset="-122"/>
              </a:rPr>
              <a:t>,</a:t>
            </a:r>
            <a:r>
              <a:rPr lang="zh-CN" altLang="en-US" sz="2800" dirty="0">
                <a:latin typeface="华文楷体" panose="02010600040101010101" pitchFamily="2" charset="-122"/>
                <a:ea typeface="华文楷体" panose="02010600040101010101" pitchFamily="2" charset="-122"/>
              </a:rPr>
              <a:t>证券价格应该迅速并准确地对信息做出反应，这种反应既不会反应过度也不会反应不足，而是价格对信息做出恰到好处的调整</a:t>
            </a:r>
            <a:r>
              <a:rPr lang="en-US" altLang="zh-CN" sz="2800" dirty="0">
                <a:latin typeface="华文楷体" panose="02010600040101010101" pitchFamily="2" charset="-122"/>
                <a:ea typeface="华文楷体" panose="02010600040101010101" pitchFamily="2" charset="-122"/>
              </a:rPr>
              <a:t>;</a:t>
            </a:r>
            <a:endParaRPr lang="zh-CN" altLang="zh-CN" sz="2800" dirty="0">
              <a:latin typeface="华文楷体" panose="02010600040101010101" pitchFamily="2" charset="-122"/>
              <a:ea typeface="华文楷体" panose="02010600040101010101" pitchFamily="2" charset="-122"/>
            </a:endParaRPr>
          </a:p>
          <a:p>
            <a:pPr eaLnBrk="1" hangingPunct="1">
              <a:buNone/>
            </a:pPr>
            <a:r>
              <a:rPr lang="en-US" altLang="zh-CN" sz="2800" dirty="0">
                <a:latin typeface="华文楷体" panose="02010600040101010101" pitchFamily="2" charset="-122"/>
                <a:ea typeface="华文楷体" panose="02010600040101010101" pitchFamily="2" charset="-122"/>
              </a:rPr>
              <a:t>2</a:t>
            </a:r>
            <a:r>
              <a:rPr lang="zh-CN" altLang="en-US" sz="2800" dirty="0">
                <a:latin typeface="华文楷体" panose="02010600040101010101" pitchFamily="2" charset="-122"/>
                <a:ea typeface="华文楷体" panose="02010600040101010101" pitchFamily="2" charset="-122"/>
              </a:rPr>
              <a:t>、因为证券的价格变动要服从于其基本价值的变动规律</a:t>
            </a:r>
            <a:r>
              <a:rPr lang="en-US" altLang="zh-CN" sz="2800" dirty="0">
                <a:latin typeface="华文楷体" panose="02010600040101010101" pitchFamily="2" charset="-122"/>
                <a:ea typeface="华文楷体" panose="02010600040101010101" pitchFamily="2" charset="-122"/>
              </a:rPr>
              <a:t>,</a:t>
            </a:r>
            <a:r>
              <a:rPr lang="zh-CN" altLang="en-US" sz="2800" dirty="0">
                <a:latin typeface="华文楷体" panose="02010600040101010101" pitchFamily="2" charset="-122"/>
                <a:ea typeface="华文楷体" panose="02010600040101010101" pitchFamily="2" charset="-122"/>
              </a:rPr>
              <a:t>那么在没有任何有关证券基本价值的信息的情况下</a:t>
            </a:r>
            <a:r>
              <a:rPr lang="en-US" altLang="zh-CN" sz="2800" dirty="0">
                <a:latin typeface="华文楷体" panose="02010600040101010101" pitchFamily="2" charset="-122"/>
                <a:ea typeface="华文楷体" panose="02010600040101010101" pitchFamily="2" charset="-122"/>
              </a:rPr>
              <a:t>,</a:t>
            </a:r>
            <a:r>
              <a:rPr lang="zh-CN" altLang="en-US" sz="2800" dirty="0">
                <a:latin typeface="华文楷体" panose="02010600040101010101" pitchFamily="2" charset="-122"/>
                <a:ea typeface="华文楷体" panose="02010600040101010101" pitchFamily="2" charset="-122"/>
              </a:rPr>
              <a:t>证券价格不应该对因证券供给、需求或者其他因素的变动而有所反应。</a:t>
            </a:r>
            <a:endParaRPr lang="zh-CN" altLang="zh-CN" sz="2800" dirty="0">
              <a:latin typeface="华文楷体" panose="02010600040101010101" pitchFamily="2" charset="-122"/>
              <a:ea typeface="华文楷体" panose="02010600040101010101" pitchFamily="2" charset="-122"/>
            </a:endParaRPr>
          </a:p>
          <a:p>
            <a:pPr eaLnBrk="1" hangingPunct="1">
              <a:lnSpc>
                <a:spcPct val="90000"/>
              </a:lnSpc>
              <a:buNone/>
            </a:pPr>
            <a:endParaRPr lang="zh-CN" altLang="en-US" sz="3000" dirty="0">
              <a:latin typeface="华文楷体" panose="02010600040101010101" pitchFamily="2" charset="-122"/>
              <a:ea typeface="华文楷体" panose="02010600040101010101" pitchFamily="2"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p:cNvSpPr>
          <p:nvPr>
            <p:ph type="title"/>
          </p:nvPr>
        </p:nvSpPr>
        <p:spPr>
          <a:xfrm>
            <a:off x="457200" y="500063"/>
            <a:ext cx="8229600" cy="785812"/>
          </a:xfrm>
          <a:ln/>
        </p:spPr>
        <p:txBody>
          <a:bodyPr vert="horz" wrap="square" lIns="91440" tIns="45720" rIns="91440" bIns="45720" anchor="ctr" anchorCtr="0"/>
          <a:lstStyle/>
          <a:p>
            <a:pPr eaLnBrk="1" hangingPunct="1"/>
            <a:r>
              <a:rPr lang="zh-CN" altLang="en-US" sz="4000" dirty="0">
                <a:latin typeface="华文楷体" panose="02010600040101010101" pitchFamily="2" charset="-122"/>
                <a:ea typeface="华文楷体" panose="02010600040101010101" pitchFamily="2" charset="-122"/>
              </a:rPr>
              <a:t>国内研究情况：</a:t>
            </a:r>
            <a:endParaRPr lang="zh-CN" altLang="zh-CN" dirty="0">
              <a:latin typeface="华文楷体" panose="02010600040101010101" pitchFamily="2" charset="-122"/>
              <a:ea typeface="华文楷体" panose="02010600040101010101" pitchFamily="2" charset="-122"/>
            </a:endParaRPr>
          </a:p>
        </p:txBody>
      </p:sp>
      <p:sp>
        <p:nvSpPr>
          <p:cNvPr id="23555" name="Rectangle 3"/>
          <p:cNvSpPr>
            <a:spLocks noGrp="1"/>
          </p:cNvSpPr>
          <p:nvPr>
            <p:ph idx="1"/>
          </p:nvPr>
        </p:nvSpPr>
        <p:spPr>
          <a:xfrm>
            <a:off x="285750" y="1428750"/>
            <a:ext cx="8572500" cy="5000625"/>
          </a:xfrm>
          <a:ln/>
        </p:spPr>
        <p:txBody>
          <a:bodyPr vert="horz" wrap="square" lIns="91440" tIns="45720" rIns="91440" bIns="45720" anchor="t" anchorCtr="0"/>
          <a:lstStyle/>
          <a:p>
            <a:pPr eaLnBrk="1" hangingPunct="1">
              <a:lnSpc>
                <a:spcPct val="90000"/>
              </a:lnSpc>
            </a:pPr>
            <a:r>
              <a:rPr lang="zh-CN" altLang="en-US" sz="3000" dirty="0">
                <a:latin typeface="华文楷体" panose="02010600040101010101" pitchFamily="2" charset="-122"/>
                <a:ea typeface="华文楷体" panose="02010600040101010101" pitchFamily="2" charset="-122"/>
              </a:rPr>
              <a:t>1993年以前的研究数据得出的结论是非有效市场</a:t>
            </a:r>
          </a:p>
          <a:p>
            <a:pPr eaLnBrk="1" hangingPunct="1">
              <a:lnSpc>
                <a:spcPct val="90000"/>
              </a:lnSpc>
            </a:pPr>
            <a:r>
              <a:rPr lang="zh-CN" altLang="en-US" sz="3000" dirty="0">
                <a:latin typeface="华文楷体" panose="02010600040101010101" pitchFamily="2" charset="-122"/>
                <a:ea typeface="华文楷体" panose="02010600040101010101" pitchFamily="2" charset="-122"/>
              </a:rPr>
              <a:t>此后的研究大多支持弱式有效，反映出中国股市存在着明显的阶段性变化</a:t>
            </a:r>
          </a:p>
          <a:p>
            <a:pPr eaLnBrk="1" hangingPunct="1">
              <a:lnSpc>
                <a:spcPct val="90000"/>
              </a:lnSpc>
            </a:pPr>
            <a:r>
              <a:rPr lang="zh-CN" altLang="en-US" sz="3000" dirty="0">
                <a:latin typeface="华文楷体" panose="02010600040101010101" pitchFamily="2" charset="-122"/>
                <a:ea typeface="华文楷体" panose="02010600040101010101" pitchFamily="2" charset="-122"/>
              </a:rPr>
              <a:t>一些学者对若干个区间子样本的实证结果，也说明市场效率随发展阶段而不断提高。</a:t>
            </a:r>
          </a:p>
          <a:p>
            <a:pPr eaLnBrk="1" hangingPunct="1">
              <a:lnSpc>
                <a:spcPct val="90000"/>
              </a:lnSpc>
            </a:pPr>
            <a:r>
              <a:rPr lang="zh-CN" altLang="en-US" sz="3000" dirty="0">
                <a:latin typeface="华文楷体" panose="02010600040101010101" pitchFamily="2" charset="-122"/>
                <a:ea typeface="华文楷体" panose="02010600040101010101" pitchFamily="2" charset="-122"/>
              </a:rPr>
              <a:t>许多学者研究得出比较一致的结论：我国股票市场还不是半强式有效市场,因而尚存在利用基本面消息获取超额利润的可能。</a:t>
            </a:r>
          </a:p>
          <a:p>
            <a:pPr eaLnBrk="1" hangingPunct="1">
              <a:lnSpc>
                <a:spcPct val="90000"/>
              </a:lnSpc>
            </a:pPr>
            <a:endParaRPr lang="zh-CN" altLang="en-US" sz="3000" dirty="0">
              <a:latin typeface="华文楷体" panose="02010600040101010101" pitchFamily="2" charset="-122"/>
              <a:ea typeface="华文楷体" panose="02010600040101010101" pitchFamily="2"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p:cNvSpPr>
          <p:nvPr>
            <p:ph idx="1"/>
          </p:nvPr>
        </p:nvSpPr>
        <p:spPr>
          <a:xfrm>
            <a:off x="285750" y="1428750"/>
            <a:ext cx="8572500" cy="4857750"/>
          </a:xfrm>
          <a:ln/>
        </p:spPr>
        <p:txBody>
          <a:bodyPr vert="horz" wrap="square" lIns="91440" tIns="45720" rIns="91440" bIns="45720" anchor="t" anchorCtr="0"/>
          <a:lstStyle/>
          <a:p>
            <a:pPr eaLnBrk="1" hangingPunct="1">
              <a:buFontTx/>
              <a:buNone/>
            </a:pPr>
            <a:r>
              <a:rPr lang="zh-CN" altLang="en-US" dirty="0">
                <a:latin typeface="华文楷体" panose="02010600040101010101" pitchFamily="2" charset="-122"/>
                <a:ea typeface="华文楷体" panose="02010600040101010101" pitchFamily="2" charset="-122"/>
              </a:rPr>
              <a:t>1、弱式有效市场的检验</a:t>
            </a:r>
          </a:p>
          <a:p>
            <a:pPr eaLnBrk="1" hangingPunct="1">
              <a:buFontTx/>
              <a:buNone/>
            </a:pPr>
            <a:r>
              <a:rPr lang="zh-CN" altLang="en-US" sz="2800" dirty="0">
                <a:latin typeface="华文楷体" panose="02010600040101010101" pitchFamily="2" charset="-122"/>
                <a:ea typeface="华文楷体" panose="02010600040101010101" pitchFamily="2" charset="-122"/>
              </a:rPr>
              <a:t>   </a:t>
            </a:r>
            <a:r>
              <a:rPr lang="zh-CN" altLang="en-US" sz="2800" b="1" dirty="0">
                <a:latin typeface="华文楷体" panose="02010600040101010101" pitchFamily="2" charset="-122"/>
                <a:ea typeface="华文楷体" panose="02010600040101010101" pitchFamily="2" charset="-122"/>
              </a:rPr>
              <a:t>思路</a:t>
            </a:r>
            <a:r>
              <a:rPr lang="zh-CN" altLang="en-US" sz="2800" dirty="0">
                <a:latin typeface="华文楷体" panose="02010600040101010101" pitchFamily="2" charset="-122"/>
                <a:ea typeface="华文楷体" panose="02010600040101010101" pitchFamily="2" charset="-122"/>
              </a:rPr>
              <a:t>：采用随机游走假设检验思路，如果实证结论支持随机游走的假设，则认为市场弱式有效成立。</a:t>
            </a:r>
          </a:p>
          <a:p>
            <a:pPr eaLnBrk="1" hangingPunct="1">
              <a:buFontTx/>
              <a:buNone/>
            </a:pPr>
            <a:endParaRPr lang="zh-CN" altLang="en-US" sz="2800" dirty="0">
              <a:latin typeface="华文楷体" panose="02010600040101010101" pitchFamily="2" charset="-122"/>
              <a:ea typeface="华文楷体" panose="02010600040101010101" pitchFamily="2" charset="-122"/>
            </a:endParaRPr>
          </a:p>
          <a:p>
            <a:pPr eaLnBrk="1" hangingPunct="1">
              <a:buFontTx/>
              <a:buNone/>
            </a:pPr>
            <a:r>
              <a:rPr lang="zh-CN" altLang="en-US" sz="2800" dirty="0">
                <a:latin typeface="华文楷体" panose="02010600040101010101" pitchFamily="2" charset="-122"/>
                <a:ea typeface="华文楷体" panose="02010600040101010101" pitchFamily="2" charset="-122"/>
              </a:rPr>
              <a:t>    </a:t>
            </a:r>
            <a:r>
              <a:rPr lang="zh-CN" altLang="en-US" sz="2800" b="1" dirty="0">
                <a:latin typeface="华文楷体" panose="02010600040101010101" pitchFamily="2" charset="-122"/>
                <a:ea typeface="华文楷体" panose="02010600040101010101" pitchFamily="2" charset="-122"/>
              </a:rPr>
              <a:t>检验方法</a:t>
            </a:r>
            <a:r>
              <a:rPr lang="zh-CN" altLang="en-US" sz="2800" dirty="0">
                <a:latin typeface="华文楷体" panose="02010600040101010101" pitchFamily="2" charset="-122"/>
                <a:ea typeface="华文楷体" panose="02010600040101010101" pitchFamily="2" charset="-122"/>
              </a:rPr>
              <a:t>：Box-Pierce Q检验、Ljung-Box Q检验、游程检验、Dicky-Fuller检验、Phillips-Perron检验等。</a:t>
            </a:r>
          </a:p>
          <a:p>
            <a:pPr eaLnBrk="1" hangingPunct="1">
              <a:buFontTx/>
              <a:buNone/>
            </a:pPr>
            <a:endParaRPr lang="zh-CN" altLang="en-US" dirty="0">
              <a:latin typeface="华文楷体" panose="02010600040101010101" pitchFamily="2" charset="-122"/>
              <a:ea typeface="华文楷体" panose="02010600040101010101" pitchFamily="2" charset="-122"/>
            </a:endParaRPr>
          </a:p>
        </p:txBody>
      </p:sp>
      <p:sp>
        <p:nvSpPr>
          <p:cNvPr id="24579" name="Rectangle 2"/>
          <p:cNvSpPr txBox="1"/>
          <p:nvPr/>
        </p:nvSpPr>
        <p:spPr>
          <a:xfrm>
            <a:off x="428625" y="357188"/>
            <a:ext cx="8229600" cy="1000125"/>
          </a:xfrm>
          <a:prstGeom prst="rect">
            <a:avLst/>
          </a:prstGeom>
          <a:noFill/>
          <a:ln w="9525">
            <a:noFill/>
          </a:ln>
        </p:spPr>
        <p:txBody>
          <a:bodyPr/>
          <a:lstStyle>
            <a:lvl1pPr marL="342900" indent="-342900" algn="l" rtl="0" eaLnBrk="0" fontAlgn="base" hangingPunct="0">
              <a:spcBef>
                <a:spcPct val="20000"/>
              </a:spcBef>
              <a:spcAft>
                <a:spcPct val="0"/>
              </a:spcAft>
              <a:buClr>
                <a:schemeClr val="tx2"/>
              </a:buClr>
              <a:buSzPct val="50000"/>
              <a:buFont typeface="Wingdings 2" panose="05020102010507070707" pitchFamily="18" charset="2"/>
              <a:buChar char="ß"/>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50000"/>
              <a:buFont typeface="Wingdings 2" panose="05020102010507070707" pitchFamily="18" charset="2"/>
              <a:buChar char="Þ"/>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tx2"/>
              </a:buClr>
              <a:buSzPct val="50000"/>
              <a:buFont typeface="Wingdings 2" panose="05020102010507070707" pitchFamily="18" charset="2"/>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tx2"/>
              </a:buClr>
              <a:buSzPct val="50000"/>
              <a:buFont typeface="Wingdings 2" panose="05020102010507070707" pitchFamily="18" charset="2"/>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2"/>
              </a:buClr>
              <a:buSzPct val="50000"/>
              <a:buFont typeface="Wingdings 2" panose="05020102010507070707" pitchFamily="18" charset="2"/>
              <a:buChar char=""/>
              <a:defRPr sz="2000" kern="1200">
                <a:solidFill>
                  <a:schemeClr val="tx1"/>
                </a:solidFill>
                <a:latin typeface="+mn-lt"/>
                <a:ea typeface="+mn-ea"/>
                <a:cs typeface="+mn-cs"/>
              </a:defRPr>
            </a:lvl5pPr>
          </a:lstStyle>
          <a:p>
            <a:pPr marL="342900" lvl="0" indent="-342900" algn="ctr" eaLnBrk="1" hangingPunct="1">
              <a:buFontTx/>
              <a:buNone/>
            </a:pPr>
            <a:r>
              <a:rPr lang="zh-CN" altLang="en-US" sz="3600" dirty="0">
                <a:latin typeface="华文楷体" panose="02010600040101010101" pitchFamily="2" charset="-122"/>
                <a:ea typeface="华文楷体" panose="02010600040101010101" pitchFamily="2" charset="-122"/>
              </a:rPr>
              <a:t>（三）EMH的实证方法</a:t>
            </a:r>
            <a:endParaRPr lang="zh-CN" altLang="en-US" dirty="0">
              <a:latin typeface="华文楷体" panose="02010600040101010101" pitchFamily="2" charset="-122"/>
              <a:ea typeface="华文楷体" panose="02010600040101010101" pitchFamily="2"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p:cNvSpPr>
          <p:nvPr>
            <p:ph type="title"/>
          </p:nvPr>
        </p:nvSpPr>
        <p:spPr>
          <a:xfrm>
            <a:off x="857250" y="500063"/>
            <a:ext cx="7358063" cy="917575"/>
          </a:xfrm>
          <a:ln/>
        </p:spPr>
        <p:txBody>
          <a:bodyPr vert="horz" wrap="square" lIns="91440" tIns="45720" rIns="91440" bIns="45720" anchor="ctr" anchorCtr="0"/>
          <a:lstStyle/>
          <a:p>
            <a:pPr eaLnBrk="1" hangingPunct="1"/>
            <a:r>
              <a:rPr lang="zh-CN" altLang="en-US" sz="3600" dirty="0">
                <a:latin typeface="华文楷体" panose="02010600040101010101" pitchFamily="2" charset="-122"/>
                <a:ea typeface="华文楷体" panose="02010600040101010101" pitchFamily="2" charset="-122"/>
              </a:rPr>
              <a:t>游程检验和方差比率检验</a:t>
            </a:r>
          </a:p>
        </p:txBody>
      </p:sp>
      <p:sp>
        <p:nvSpPr>
          <p:cNvPr id="25603" name="Rectangle 3"/>
          <p:cNvSpPr>
            <a:spLocks noGrp="1"/>
          </p:cNvSpPr>
          <p:nvPr>
            <p:ph idx="1"/>
          </p:nvPr>
        </p:nvSpPr>
        <p:spPr>
          <a:ln/>
        </p:spPr>
        <p:txBody>
          <a:bodyPr vert="horz" wrap="square" lIns="91440" tIns="45720" rIns="91440" bIns="45720" anchor="t" anchorCtr="0"/>
          <a:lstStyle/>
          <a:p>
            <a:pPr eaLnBrk="1" hangingPunct="1"/>
            <a:r>
              <a:rPr lang="zh-CN" altLang="en-US" sz="2400" dirty="0">
                <a:latin typeface="华文楷体" panose="02010600040101010101" pitchFamily="2" charset="-122"/>
                <a:ea typeface="华文楷体" panose="02010600040101010101" pitchFamily="2" charset="-122"/>
              </a:rPr>
              <a:t>考虑样本值</a:t>
            </a:r>
          </a:p>
          <a:p>
            <a:pPr eaLnBrk="1" hangingPunct="1"/>
            <a:r>
              <a:rPr lang="zh-CN" altLang="en-US" sz="2400" dirty="0">
                <a:latin typeface="华文楷体" panose="02010600040101010101" pitchFamily="2" charset="-122"/>
                <a:ea typeface="华文楷体" panose="02010600040101010101" pitchFamily="2" charset="-122"/>
              </a:rPr>
              <a:t>记M为样本中位数，样本中大于等于M的值记为+，小于M的记为-，用           依次表示序列中“+”和“-”的个数。</a:t>
            </a:r>
          </a:p>
          <a:p>
            <a:pPr eaLnBrk="1" hangingPunct="1"/>
            <a:r>
              <a:rPr lang="zh-CN" altLang="en-US" sz="2400" dirty="0">
                <a:latin typeface="华文楷体" panose="02010600040101010101" pitchFamily="2" charset="-122"/>
                <a:ea typeface="华文楷体" panose="02010600040101010101" pitchFamily="2" charset="-122"/>
              </a:rPr>
              <a:t>称序列中连续同号的一段为一个游程</a:t>
            </a:r>
          </a:p>
          <a:p>
            <a:pPr eaLnBrk="1" hangingPunct="1"/>
            <a:r>
              <a:rPr lang="zh-CN" altLang="en-US" sz="2400" dirty="0">
                <a:latin typeface="华文楷体" panose="02010600040101010101" pitchFamily="2" charset="-122"/>
                <a:ea typeface="华文楷体" panose="02010600040101010101" pitchFamily="2" charset="-122"/>
              </a:rPr>
              <a:t>记R为游程的个数，可以证明，当          充分大时，          近似地服从均值为0，方差为1的标准正态分布。其中</a:t>
            </a:r>
          </a:p>
          <a:p>
            <a:pPr eaLnBrk="1" hangingPunct="1"/>
            <a:endParaRPr lang="zh-CN" altLang="en-US" sz="2400" dirty="0">
              <a:latin typeface="华文楷体" panose="02010600040101010101" pitchFamily="2" charset="-122"/>
              <a:ea typeface="华文楷体" panose="02010600040101010101" pitchFamily="2" charset="-122"/>
            </a:endParaRPr>
          </a:p>
          <a:p>
            <a:pPr eaLnBrk="1" hangingPunct="1"/>
            <a:endParaRPr lang="zh-CN" altLang="en-US" sz="2400" dirty="0">
              <a:latin typeface="华文楷体" panose="02010600040101010101" pitchFamily="2" charset="-122"/>
              <a:ea typeface="华文楷体" panose="02010600040101010101" pitchFamily="2" charset="-122"/>
            </a:endParaRPr>
          </a:p>
          <a:p>
            <a:pPr eaLnBrk="1" hangingPunct="1"/>
            <a:r>
              <a:rPr lang="zh-CN" altLang="en-US" sz="2400" dirty="0">
                <a:latin typeface="华文楷体" panose="02010600040101010101" pitchFamily="2" charset="-122"/>
                <a:ea typeface="华文楷体" panose="02010600040101010101" pitchFamily="2" charset="-122"/>
              </a:rPr>
              <a:t>因此在5%的显著水平下，  如果                           ，则可以拒绝样本是随机的原假设。</a:t>
            </a:r>
          </a:p>
          <a:p>
            <a:pPr eaLnBrk="1" hangingPunct="1">
              <a:buFontTx/>
              <a:buNone/>
            </a:pPr>
            <a:endParaRPr lang="zh-CN" altLang="en-US" sz="2400" dirty="0">
              <a:latin typeface="华文楷体" panose="02010600040101010101" pitchFamily="2" charset="-122"/>
              <a:ea typeface="华文楷体" panose="02010600040101010101" pitchFamily="2" charset="-122"/>
            </a:endParaRPr>
          </a:p>
        </p:txBody>
      </p:sp>
      <p:graphicFrame>
        <p:nvGraphicFramePr>
          <p:cNvPr id="25604" name="Picture 1"/>
          <p:cNvGraphicFramePr>
            <a:graphicFrameLocks noChangeAspect="1"/>
          </p:cNvGraphicFramePr>
          <p:nvPr/>
        </p:nvGraphicFramePr>
        <p:xfrm>
          <a:off x="2555875" y="1485900"/>
          <a:ext cx="3022600" cy="560388"/>
        </p:xfrm>
        <a:graphic>
          <a:graphicData uri="http://schemas.openxmlformats.org/presentationml/2006/ole">
            <mc:AlternateContent xmlns:mc="http://schemas.openxmlformats.org/markup-compatibility/2006">
              <mc:Choice xmlns:v="urn:schemas-microsoft-com:vml" Requires="v">
                <p:oleObj spid="_x0000_s3121" r:id="rId3" imgW="1232535" imgH="228600" progId="Equation.3">
                  <p:embed/>
                </p:oleObj>
              </mc:Choice>
              <mc:Fallback>
                <p:oleObj r:id="rId3" imgW="1232535" imgH="228600" progId="Equation.3">
                  <p:embed/>
                  <p:pic>
                    <p:nvPicPr>
                      <p:cNvPr id="0" name="图片 3076"/>
                      <p:cNvPicPr/>
                      <p:nvPr/>
                    </p:nvPicPr>
                    <p:blipFill>
                      <a:blip r:embed="rId4"/>
                      <a:stretch>
                        <a:fillRect/>
                      </a:stretch>
                    </p:blipFill>
                    <p:spPr>
                      <a:xfrm>
                        <a:off x="2555875" y="1485900"/>
                        <a:ext cx="3022600" cy="560388"/>
                      </a:xfrm>
                      <a:prstGeom prst="rect">
                        <a:avLst/>
                      </a:prstGeom>
                      <a:noFill/>
                      <a:ln w="38100">
                        <a:noFill/>
                        <a:miter/>
                      </a:ln>
                    </p:spPr>
                  </p:pic>
                </p:oleObj>
              </mc:Fallback>
            </mc:AlternateContent>
          </a:graphicData>
        </a:graphic>
      </p:graphicFrame>
      <p:graphicFrame>
        <p:nvGraphicFramePr>
          <p:cNvPr id="25605" name="Picture 5"/>
          <p:cNvGraphicFramePr>
            <a:graphicFrameLocks noChangeAspect="1"/>
          </p:cNvGraphicFramePr>
          <p:nvPr/>
        </p:nvGraphicFramePr>
        <p:xfrm>
          <a:off x="2555875" y="2420938"/>
          <a:ext cx="792163" cy="419100"/>
        </p:xfrm>
        <a:graphic>
          <a:graphicData uri="http://schemas.openxmlformats.org/presentationml/2006/ole">
            <mc:AlternateContent xmlns:mc="http://schemas.openxmlformats.org/markup-compatibility/2006">
              <mc:Choice xmlns:v="urn:schemas-microsoft-com:vml" Requires="v">
                <p:oleObj spid="_x0000_s3122" r:id="rId5" imgW="432435" imgH="228600" progId="Equation.3">
                  <p:embed/>
                </p:oleObj>
              </mc:Choice>
              <mc:Fallback>
                <p:oleObj r:id="rId5" imgW="432435" imgH="228600" progId="Equation.3">
                  <p:embed/>
                  <p:pic>
                    <p:nvPicPr>
                      <p:cNvPr id="0" name="图片 3080"/>
                      <p:cNvPicPr/>
                      <p:nvPr/>
                    </p:nvPicPr>
                    <p:blipFill>
                      <a:blip r:embed="rId6"/>
                      <a:stretch>
                        <a:fillRect/>
                      </a:stretch>
                    </p:blipFill>
                    <p:spPr>
                      <a:xfrm>
                        <a:off x="2555875" y="2420938"/>
                        <a:ext cx="792163" cy="419100"/>
                      </a:xfrm>
                      <a:prstGeom prst="rect">
                        <a:avLst/>
                      </a:prstGeom>
                      <a:noFill/>
                      <a:ln w="38100">
                        <a:noFill/>
                        <a:miter/>
                      </a:ln>
                    </p:spPr>
                  </p:pic>
                </p:oleObj>
              </mc:Fallback>
            </mc:AlternateContent>
          </a:graphicData>
        </a:graphic>
      </p:graphicFrame>
      <p:graphicFrame>
        <p:nvGraphicFramePr>
          <p:cNvPr id="25606" name="Picture 8"/>
          <p:cNvGraphicFramePr>
            <a:graphicFrameLocks noChangeAspect="1"/>
          </p:cNvGraphicFramePr>
          <p:nvPr/>
        </p:nvGraphicFramePr>
        <p:xfrm>
          <a:off x="5437188" y="3319463"/>
          <a:ext cx="719137" cy="381000"/>
        </p:xfrm>
        <a:graphic>
          <a:graphicData uri="http://schemas.openxmlformats.org/presentationml/2006/ole">
            <mc:AlternateContent xmlns:mc="http://schemas.openxmlformats.org/markup-compatibility/2006">
              <mc:Choice xmlns:v="urn:schemas-microsoft-com:vml" Requires="v">
                <p:oleObj spid="_x0000_s3123" r:id="rId7" imgW="432435" imgH="228600" progId="Equation.3">
                  <p:embed/>
                </p:oleObj>
              </mc:Choice>
              <mc:Fallback>
                <p:oleObj r:id="rId7" imgW="432435" imgH="228600" progId="Equation.3">
                  <p:embed/>
                  <p:pic>
                    <p:nvPicPr>
                      <p:cNvPr id="0" name="图片 3081"/>
                      <p:cNvPicPr/>
                      <p:nvPr/>
                    </p:nvPicPr>
                    <p:blipFill>
                      <a:blip r:embed="rId8"/>
                      <a:stretch>
                        <a:fillRect/>
                      </a:stretch>
                    </p:blipFill>
                    <p:spPr>
                      <a:xfrm>
                        <a:off x="5437188" y="3319463"/>
                        <a:ext cx="719137" cy="381000"/>
                      </a:xfrm>
                      <a:prstGeom prst="rect">
                        <a:avLst/>
                      </a:prstGeom>
                      <a:noFill/>
                      <a:ln w="38100">
                        <a:noFill/>
                        <a:miter/>
                      </a:ln>
                    </p:spPr>
                  </p:pic>
                </p:oleObj>
              </mc:Fallback>
            </mc:AlternateContent>
          </a:graphicData>
        </a:graphic>
      </p:graphicFrame>
      <p:graphicFrame>
        <p:nvGraphicFramePr>
          <p:cNvPr id="25607" name="Picture 9"/>
          <p:cNvGraphicFramePr>
            <a:graphicFrameLocks noChangeAspect="1"/>
          </p:cNvGraphicFramePr>
          <p:nvPr/>
        </p:nvGraphicFramePr>
        <p:xfrm>
          <a:off x="7597775" y="2997200"/>
          <a:ext cx="1189038" cy="793750"/>
        </p:xfrm>
        <a:graphic>
          <a:graphicData uri="http://schemas.openxmlformats.org/presentationml/2006/ole">
            <mc:AlternateContent xmlns:mc="http://schemas.openxmlformats.org/markup-compatibility/2006">
              <mc:Choice xmlns:v="urn:schemas-microsoft-com:vml" Requires="v">
                <p:oleObj spid="_x0000_s3124" r:id="rId9" imgW="686435" imgH="457835" progId="Equation.3">
                  <p:embed/>
                </p:oleObj>
              </mc:Choice>
              <mc:Fallback>
                <p:oleObj r:id="rId9" imgW="686435" imgH="457835" progId="Equation.3">
                  <p:embed/>
                  <p:pic>
                    <p:nvPicPr>
                      <p:cNvPr id="0" name="图片 3077"/>
                      <p:cNvPicPr/>
                      <p:nvPr/>
                    </p:nvPicPr>
                    <p:blipFill>
                      <a:blip r:embed="rId10"/>
                      <a:stretch>
                        <a:fillRect/>
                      </a:stretch>
                    </p:blipFill>
                    <p:spPr>
                      <a:xfrm>
                        <a:off x="7597775" y="2997200"/>
                        <a:ext cx="1189038" cy="793750"/>
                      </a:xfrm>
                      <a:prstGeom prst="rect">
                        <a:avLst/>
                      </a:prstGeom>
                      <a:noFill/>
                      <a:ln w="38100">
                        <a:noFill/>
                        <a:miter/>
                      </a:ln>
                    </p:spPr>
                  </p:pic>
                </p:oleObj>
              </mc:Fallback>
            </mc:AlternateContent>
          </a:graphicData>
        </a:graphic>
      </p:graphicFrame>
      <p:graphicFrame>
        <p:nvGraphicFramePr>
          <p:cNvPr id="25608" name="Picture 10"/>
          <p:cNvGraphicFramePr>
            <a:graphicFrameLocks noChangeAspect="1"/>
          </p:cNvGraphicFramePr>
          <p:nvPr/>
        </p:nvGraphicFramePr>
        <p:xfrm>
          <a:off x="900113" y="4005263"/>
          <a:ext cx="2740025" cy="889000"/>
        </p:xfrm>
        <a:graphic>
          <a:graphicData uri="http://schemas.openxmlformats.org/presentationml/2006/ole">
            <mc:AlternateContent xmlns:mc="http://schemas.openxmlformats.org/markup-compatibility/2006">
              <mc:Choice xmlns:v="urn:schemas-microsoft-com:vml" Requires="v">
                <p:oleObj spid="_x0000_s3125" r:id="rId11" imgW="1410970" imgH="457835" progId="Equation.3">
                  <p:embed/>
                </p:oleObj>
              </mc:Choice>
              <mc:Fallback>
                <p:oleObj r:id="rId11" imgW="1410970" imgH="457835" progId="Equation.3">
                  <p:embed/>
                  <p:pic>
                    <p:nvPicPr>
                      <p:cNvPr id="0" name="图片 3082"/>
                      <p:cNvPicPr/>
                      <p:nvPr/>
                    </p:nvPicPr>
                    <p:blipFill>
                      <a:blip r:embed="rId12"/>
                      <a:stretch>
                        <a:fillRect/>
                      </a:stretch>
                    </p:blipFill>
                    <p:spPr>
                      <a:xfrm>
                        <a:off x="900113" y="4005263"/>
                        <a:ext cx="2740025" cy="889000"/>
                      </a:xfrm>
                      <a:prstGeom prst="rect">
                        <a:avLst/>
                      </a:prstGeom>
                      <a:noFill/>
                      <a:ln w="38100">
                        <a:noFill/>
                        <a:miter/>
                      </a:ln>
                    </p:spPr>
                  </p:pic>
                </p:oleObj>
              </mc:Fallback>
            </mc:AlternateContent>
          </a:graphicData>
        </a:graphic>
      </p:graphicFrame>
      <p:graphicFrame>
        <p:nvGraphicFramePr>
          <p:cNvPr id="25609" name="Picture 11"/>
          <p:cNvGraphicFramePr>
            <a:graphicFrameLocks noChangeAspect="1"/>
          </p:cNvGraphicFramePr>
          <p:nvPr/>
        </p:nvGraphicFramePr>
        <p:xfrm>
          <a:off x="3924300" y="4005263"/>
          <a:ext cx="3946525" cy="830262"/>
        </p:xfrm>
        <a:graphic>
          <a:graphicData uri="http://schemas.openxmlformats.org/presentationml/2006/ole">
            <mc:AlternateContent xmlns:mc="http://schemas.openxmlformats.org/markup-compatibility/2006">
              <mc:Choice xmlns:v="urn:schemas-microsoft-com:vml" Requires="v">
                <p:oleObj spid="_x0000_s3126" r:id="rId13" imgW="2236470" imgH="469900" progId="Equation.3">
                  <p:embed/>
                </p:oleObj>
              </mc:Choice>
              <mc:Fallback>
                <p:oleObj r:id="rId13" imgW="2236470" imgH="469900" progId="Equation.3">
                  <p:embed/>
                  <p:pic>
                    <p:nvPicPr>
                      <p:cNvPr id="0" name="图片 3078"/>
                      <p:cNvPicPr/>
                      <p:nvPr/>
                    </p:nvPicPr>
                    <p:blipFill>
                      <a:blip r:embed="rId14"/>
                      <a:stretch>
                        <a:fillRect/>
                      </a:stretch>
                    </p:blipFill>
                    <p:spPr>
                      <a:xfrm>
                        <a:off x="3924300" y="4005263"/>
                        <a:ext cx="3946525" cy="830262"/>
                      </a:xfrm>
                      <a:prstGeom prst="rect">
                        <a:avLst/>
                      </a:prstGeom>
                      <a:noFill/>
                      <a:ln w="38100">
                        <a:noFill/>
                        <a:miter/>
                      </a:ln>
                    </p:spPr>
                  </p:pic>
                </p:oleObj>
              </mc:Fallback>
            </mc:AlternateContent>
          </a:graphicData>
        </a:graphic>
      </p:graphicFrame>
      <p:graphicFrame>
        <p:nvGraphicFramePr>
          <p:cNvPr id="25610" name="Picture 12"/>
          <p:cNvGraphicFramePr>
            <a:graphicFrameLocks noChangeAspect="1"/>
          </p:cNvGraphicFramePr>
          <p:nvPr/>
        </p:nvGraphicFramePr>
        <p:xfrm>
          <a:off x="5148263" y="4797425"/>
          <a:ext cx="1947862" cy="795338"/>
        </p:xfrm>
        <a:graphic>
          <a:graphicData uri="http://schemas.openxmlformats.org/presentationml/2006/ole">
            <mc:AlternateContent xmlns:mc="http://schemas.openxmlformats.org/markup-compatibility/2006">
              <mc:Choice xmlns:v="urn:schemas-microsoft-com:vml" Requires="v">
                <p:oleObj spid="_x0000_s3127" r:id="rId15" imgW="1245870" imgH="508635" progId="Equation.3">
                  <p:embed/>
                </p:oleObj>
              </mc:Choice>
              <mc:Fallback>
                <p:oleObj r:id="rId15" imgW="1245870" imgH="508635" progId="Equation.3">
                  <p:embed/>
                  <p:pic>
                    <p:nvPicPr>
                      <p:cNvPr id="0" name="图片 3079"/>
                      <p:cNvPicPr/>
                      <p:nvPr/>
                    </p:nvPicPr>
                    <p:blipFill>
                      <a:blip r:embed="rId16"/>
                      <a:stretch>
                        <a:fillRect/>
                      </a:stretch>
                    </p:blipFill>
                    <p:spPr>
                      <a:xfrm>
                        <a:off x="5148263" y="4797425"/>
                        <a:ext cx="1947862" cy="795338"/>
                      </a:xfrm>
                      <a:prstGeom prst="rect">
                        <a:avLst/>
                      </a:prstGeom>
                      <a:noFill/>
                      <a:ln w="38100">
                        <a:noFill/>
                        <a:miter/>
                      </a:ln>
                    </p:spPr>
                  </p:pic>
                </p:oleObj>
              </mc:Fallback>
            </mc:AlternateContent>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p:cNvSpPr>
          <p:nvPr>
            <p:ph type="title"/>
          </p:nvPr>
        </p:nvSpPr>
        <p:spPr>
          <a:xfrm>
            <a:off x="457200" y="274638"/>
            <a:ext cx="8229600" cy="939800"/>
          </a:xfrm>
          <a:ln/>
        </p:spPr>
        <p:txBody>
          <a:bodyPr vert="horz" wrap="square" lIns="91440" tIns="45720" rIns="91440" bIns="45720" anchor="ctr" anchorCtr="0"/>
          <a:lstStyle/>
          <a:p>
            <a:pPr eaLnBrk="1" hangingPunct="1"/>
            <a:r>
              <a:rPr lang="zh-CN" altLang="zh-CN" sz="3200" dirty="0">
                <a:latin typeface="华文楷体" panose="02010600040101010101" pitchFamily="2" charset="-122"/>
                <a:ea typeface="华文楷体" panose="02010600040101010101" pitchFamily="2" charset="-122"/>
              </a:rPr>
              <a:t>2. 半强式有效市场的检验</a:t>
            </a:r>
          </a:p>
        </p:txBody>
      </p:sp>
      <p:sp>
        <p:nvSpPr>
          <p:cNvPr id="26627" name="Rectangle 3"/>
          <p:cNvSpPr>
            <a:spLocks noGrp="1"/>
          </p:cNvSpPr>
          <p:nvPr>
            <p:ph idx="1"/>
          </p:nvPr>
        </p:nvSpPr>
        <p:spPr>
          <a:xfrm>
            <a:off x="357188" y="1428750"/>
            <a:ext cx="8501062" cy="5000625"/>
          </a:xfrm>
          <a:ln/>
        </p:spPr>
        <p:txBody>
          <a:bodyPr vert="horz" wrap="square" lIns="91440" tIns="45720" rIns="91440" bIns="45720" anchor="t" anchorCtr="0"/>
          <a:lstStyle/>
          <a:p>
            <a:pPr eaLnBrk="1" hangingPunct="1"/>
            <a:r>
              <a:rPr lang="zh-CN" altLang="en-US" sz="2800" dirty="0">
                <a:latin typeface="华文楷体" panose="02010600040101010101" pitchFamily="2" charset="-122"/>
                <a:ea typeface="华文楷体" panose="02010600040101010101" pitchFamily="2" charset="-122"/>
              </a:rPr>
              <a:t>事件研究法</a:t>
            </a:r>
            <a:endParaRPr lang="en-US" altLang="zh-CN" sz="2800" dirty="0">
              <a:latin typeface="华文楷体" panose="02010600040101010101" pitchFamily="2" charset="-122"/>
              <a:ea typeface="华文楷体" panose="02010600040101010101" pitchFamily="2" charset="-122"/>
            </a:endParaRPr>
          </a:p>
          <a:p>
            <a:pPr eaLnBrk="1" hangingPunct="1">
              <a:buNone/>
            </a:pPr>
            <a:r>
              <a:rPr lang="zh-CN" altLang="en-US" sz="2800" dirty="0">
                <a:latin typeface="华文楷体" panose="02010600040101010101" pitchFamily="2" charset="-122"/>
                <a:ea typeface="华文楷体" panose="02010600040101010101" pitchFamily="2" charset="-122"/>
              </a:rPr>
              <a:t>该方法最早由法马（</a:t>
            </a:r>
            <a:r>
              <a:rPr lang="en-US" altLang="zh-CN" sz="2800" dirty="0">
                <a:latin typeface="华文楷体" panose="02010600040101010101" pitchFamily="2" charset="-122"/>
                <a:ea typeface="华文楷体" panose="02010600040101010101" pitchFamily="2" charset="-122"/>
              </a:rPr>
              <a:t>1969</a:t>
            </a:r>
            <a:r>
              <a:rPr lang="zh-CN" altLang="en-US" sz="2800" dirty="0">
                <a:latin typeface="华文楷体" panose="02010600040101010101" pitchFamily="2" charset="-122"/>
                <a:ea typeface="华文楷体" panose="02010600040101010101" pitchFamily="2" charset="-122"/>
              </a:rPr>
              <a:t>）提出。理论基础是：在半强有效市场中，在</a:t>
            </a:r>
            <a:r>
              <a:rPr lang="zh-CN" altLang="en-US" sz="2800" dirty="0">
                <a:solidFill>
                  <a:srgbClr val="FF0000"/>
                </a:solidFill>
                <a:latin typeface="华文楷体" panose="02010600040101010101" pitchFamily="2" charset="-122"/>
                <a:ea typeface="华文楷体" panose="02010600040101010101" pitchFamily="2" charset="-122"/>
              </a:rPr>
              <a:t>信息公布日</a:t>
            </a:r>
            <a:r>
              <a:rPr lang="zh-CN" altLang="en-US" sz="2800" dirty="0">
                <a:latin typeface="华文楷体" panose="02010600040101010101" pitchFamily="2" charset="-122"/>
                <a:ea typeface="华文楷体" panose="02010600040101010101" pitchFamily="2" charset="-122"/>
              </a:rPr>
              <a:t>，累积超额收益应该有显著变化；信息公布后，</a:t>
            </a:r>
            <a:r>
              <a:rPr lang="zh-CN" altLang="en-US" sz="2800" dirty="0">
                <a:solidFill>
                  <a:srgbClr val="FF0000"/>
                </a:solidFill>
                <a:latin typeface="华文楷体" panose="02010600040101010101" pitchFamily="2" charset="-122"/>
                <a:ea typeface="华文楷体" panose="02010600040101010101" pitchFamily="2" charset="-122"/>
              </a:rPr>
              <a:t>累积超额收益</a:t>
            </a:r>
            <a:r>
              <a:rPr lang="zh-CN" altLang="en-US" sz="2800" dirty="0">
                <a:latin typeface="华文楷体" panose="02010600040101010101" pitchFamily="2" charset="-122"/>
                <a:ea typeface="华文楷体" panose="02010600040101010101" pitchFamily="2" charset="-122"/>
              </a:rPr>
              <a:t>不再变化或变动很小。</a:t>
            </a:r>
            <a:endParaRPr lang="en-US" altLang="zh-CN" sz="2800" dirty="0">
              <a:latin typeface="华文楷体" panose="02010600040101010101" pitchFamily="2" charset="-122"/>
              <a:ea typeface="华文楷体" panose="02010600040101010101" pitchFamily="2" charset="-122"/>
            </a:endParaRPr>
          </a:p>
          <a:p>
            <a:pPr eaLnBrk="1" hangingPunct="1">
              <a:buNone/>
            </a:pPr>
            <a:endParaRPr lang="en-US" altLang="zh-CN" sz="2800" dirty="0">
              <a:latin typeface="华文楷体" panose="02010600040101010101" pitchFamily="2" charset="-122"/>
              <a:ea typeface="华文楷体" panose="02010600040101010101" pitchFamily="2" charset="-122"/>
            </a:endParaRPr>
          </a:p>
          <a:p>
            <a:pPr eaLnBrk="1" hangingPunct="1">
              <a:buNone/>
            </a:pPr>
            <a:endParaRPr lang="en-US" altLang="zh-CN" sz="2800" dirty="0">
              <a:latin typeface="华文楷体" panose="02010600040101010101" pitchFamily="2" charset="-122"/>
              <a:ea typeface="华文楷体" panose="02010600040101010101" pitchFamily="2" charset="-122"/>
            </a:endParaRPr>
          </a:p>
          <a:p>
            <a:pPr eaLnBrk="1" hangingPunct="1">
              <a:buNone/>
            </a:pPr>
            <a:endParaRPr lang="en-US" altLang="zh-CN" sz="2800" dirty="0">
              <a:latin typeface="华文楷体" panose="02010600040101010101" pitchFamily="2" charset="-122"/>
              <a:ea typeface="华文楷体" panose="02010600040101010101" pitchFamily="2" charset="-122"/>
            </a:endParaRPr>
          </a:p>
          <a:p>
            <a:pPr eaLnBrk="1" hangingPunct="1">
              <a:buNone/>
            </a:pPr>
            <a:r>
              <a:rPr lang="zh-CN" altLang="en-US" sz="2800" dirty="0">
                <a:latin typeface="华文楷体" panose="02010600040101010101" pitchFamily="2" charset="-122"/>
                <a:ea typeface="华文楷体" panose="02010600040101010101" pitchFamily="2" charset="-122"/>
              </a:rPr>
              <a:t>事件：公司盈利公布、巨额交易、股票分割、公司并购、新股发行与股票回购、管理人员薪酬等。</a:t>
            </a:r>
            <a:endParaRPr lang="en-US" altLang="zh-CN" sz="2800" dirty="0">
              <a:latin typeface="华文楷体" panose="02010600040101010101" pitchFamily="2" charset="-122"/>
              <a:ea typeface="华文楷体" panose="02010600040101010101" pitchFamily="2" charset="-122"/>
            </a:endParaRPr>
          </a:p>
          <a:p>
            <a:pPr eaLnBrk="1" hangingPunct="1">
              <a:buNone/>
            </a:pPr>
            <a:endParaRPr lang="zh-CN" altLang="en-US" sz="2400" dirty="0">
              <a:latin typeface="华文楷体" panose="02010600040101010101" pitchFamily="2" charset="-122"/>
              <a:ea typeface="华文楷体" panose="02010600040101010101" pitchFamily="2" charset="-122"/>
            </a:endParaRPr>
          </a:p>
        </p:txBody>
      </p:sp>
      <p:graphicFrame>
        <p:nvGraphicFramePr>
          <p:cNvPr id="26628" name="Picture 18"/>
          <p:cNvGraphicFramePr>
            <a:graphicFrameLocks noChangeAspect="1"/>
          </p:cNvGraphicFramePr>
          <p:nvPr/>
        </p:nvGraphicFramePr>
        <p:xfrm>
          <a:off x="714375" y="3929063"/>
          <a:ext cx="7500938" cy="1071562"/>
        </p:xfrm>
        <a:graphic>
          <a:graphicData uri="http://schemas.openxmlformats.org/presentationml/2006/ole">
            <mc:AlternateContent xmlns:mc="http://schemas.openxmlformats.org/markup-compatibility/2006">
              <mc:Choice xmlns:v="urn:schemas-microsoft-com:vml" Requires="v">
                <p:oleObj spid="_x0000_s4103" r:id="rId3" imgW="9437370" imgH="1918970" progId="">
                  <p:embed/>
                </p:oleObj>
              </mc:Choice>
              <mc:Fallback>
                <p:oleObj r:id="rId3" imgW="9437370" imgH="1918970" progId="">
                  <p:embed/>
                  <p:pic>
                    <p:nvPicPr>
                      <p:cNvPr id="0" name="图片 3075"/>
                      <p:cNvPicPr/>
                      <p:nvPr/>
                    </p:nvPicPr>
                    <p:blipFill>
                      <a:blip r:embed="rId4"/>
                      <a:stretch>
                        <a:fillRect/>
                      </a:stretch>
                    </p:blipFill>
                    <p:spPr>
                      <a:xfrm>
                        <a:off x="714375" y="3929063"/>
                        <a:ext cx="7500938" cy="1071562"/>
                      </a:xfrm>
                      <a:prstGeom prst="rect">
                        <a:avLst/>
                      </a:prstGeom>
                      <a:noFill/>
                      <a:ln w="38100">
                        <a:noFill/>
                        <a:miter/>
                      </a:ln>
                    </p:spPr>
                  </p:pic>
                </p:oleObj>
              </mc:Fallback>
            </mc:AlternateContent>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p:cNvSpPr>
          <p:nvPr>
            <p:ph type="title"/>
          </p:nvPr>
        </p:nvSpPr>
        <p:spPr>
          <a:ln/>
        </p:spPr>
        <p:txBody>
          <a:bodyPr vert="horz" wrap="square" lIns="91440" tIns="45720" rIns="91440" bIns="45720" anchor="ctr" anchorCtr="0"/>
          <a:lstStyle/>
          <a:p>
            <a:pPr eaLnBrk="1" hangingPunct="1"/>
            <a:r>
              <a:rPr lang="zh-CN" altLang="en-US" sz="4000" dirty="0">
                <a:latin typeface="华文楷体" panose="02010600040101010101" pitchFamily="2" charset="-122"/>
                <a:ea typeface="华文楷体" panose="02010600040101010101" pitchFamily="2" charset="-122"/>
              </a:rPr>
              <a:t>第二节 行为金融的兴起和发展</a:t>
            </a:r>
          </a:p>
        </p:txBody>
      </p:sp>
      <p:sp>
        <p:nvSpPr>
          <p:cNvPr id="27651" name="Rectangle 3"/>
          <p:cNvSpPr>
            <a:spLocks noGrp="1"/>
          </p:cNvSpPr>
          <p:nvPr>
            <p:ph idx="1"/>
          </p:nvPr>
        </p:nvSpPr>
        <p:spPr>
          <a:xfrm>
            <a:off x="457200" y="1428750"/>
            <a:ext cx="8229600" cy="4857750"/>
          </a:xfrm>
          <a:ln/>
        </p:spPr>
        <p:txBody>
          <a:bodyPr vert="horz" wrap="square" lIns="91440" tIns="45720" rIns="91440" bIns="45720" anchor="t" anchorCtr="0"/>
          <a:lstStyle/>
          <a:p>
            <a:pPr eaLnBrk="1" hangingPunct="1">
              <a:lnSpc>
                <a:spcPct val="90000"/>
              </a:lnSpc>
            </a:pPr>
            <a:r>
              <a:rPr lang="zh-CN" altLang="zh-CN" sz="2800" dirty="0">
                <a:latin typeface="华文楷体" panose="02010600040101010101" pitchFamily="2" charset="-122"/>
                <a:ea typeface="华文楷体" panose="02010600040101010101" pitchFamily="2" charset="-122"/>
              </a:rPr>
              <a:t>Thaler(1993)将行为金融定义为“思路开放式金融研究”(open-minded finance)，认为只要是对现实世界关注，考虑经济系统中的</a:t>
            </a:r>
            <a:r>
              <a:rPr lang="zh-CN" altLang="zh-CN" sz="2800" dirty="0">
                <a:solidFill>
                  <a:srgbClr val="FF0000"/>
                </a:solidFill>
                <a:latin typeface="华文楷体" panose="02010600040101010101" pitchFamily="2" charset="-122"/>
                <a:ea typeface="华文楷体" panose="02010600040101010101" pitchFamily="2" charset="-122"/>
              </a:rPr>
              <a:t>人有可能不是完全理性的</a:t>
            </a:r>
            <a:r>
              <a:rPr lang="zh-CN" altLang="zh-CN" sz="2800" dirty="0">
                <a:latin typeface="华文楷体" panose="02010600040101010101" pitchFamily="2" charset="-122"/>
                <a:ea typeface="华文楷体" panose="02010600040101010101" pitchFamily="2" charset="-122"/>
              </a:rPr>
              <a:t>，就可以认为是开始研究行为金融了。</a:t>
            </a:r>
          </a:p>
          <a:p>
            <a:pPr eaLnBrk="1" hangingPunct="1">
              <a:lnSpc>
                <a:spcPct val="90000"/>
              </a:lnSpc>
            </a:pPr>
            <a:endParaRPr lang="zh-CN" altLang="zh-CN" sz="2800" dirty="0">
              <a:latin typeface="华文楷体" panose="02010600040101010101" pitchFamily="2" charset="-122"/>
              <a:ea typeface="华文楷体" panose="02010600040101010101" pitchFamily="2" charset="-122"/>
            </a:endParaRPr>
          </a:p>
          <a:p>
            <a:pPr eaLnBrk="1" hangingPunct="1">
              <a:lnSpc>
                <a:spcPct val="90000"/>
              </a:lnSpc>
            </a:pPr>
            <a:r>
              <a:rPr lang="zh-CN" altLang="zh-CN" sz="2800" dirty="0">
                <a:latin typeface="华文楷体" panose="02010600040101010101" pitchFamily="2" charset="-122"/>
                <a:ea typeface="华文楷体" panose="02010600040101010101" pitchFamily="2" charset="-122"/>
              </a:rPr>
              <a:t>Hsee(2000)认为，行为金融是将</a:t>
            </a:r>
            <a:r>
              <a:rPr lang="zh-CN" altLang="zh-CN" sz="2800" dirty="0">
                <a:solidFill>
                  <a:srgbClr val="FF0000"/>
                </a:solidFill>
                <a:latin typeface="华文楷体" panose="02010600040101010101" pitchFamily="2" charset="-122"/>
                <a:ea typeface="华文楷体" panose="02010600040101010101" pitchFamily="2" charset="-122"/>
              </a:rPr>
              <a:t>行为科学、心理学和认知科学上的成果</a:t>
            </a:r>
            <a:r>
              <a:rPr lang="zh-CN" altLang="zh-CN" sz="2800" dirty="0">
                <a:latin typeface="华文楷体" panose="02010600040101010101" pitchFamily="2" charset="-122"/>
                <a:ea typeface="华文楷体" panose="02010600040101010101" pitchFamily="2" charset="-122"/>
              </a:rPr>
              <a:t>运用到金融市场中产生的学科，它的主要研究方法是基于</a:t>
            </a:r>
            <a:r>
              <a:rPr lang="zh-CN" altLang="zh-CN" sz="2800" dirty="0">
                <a:solidFill>
                  <a:srgbClr val="FF0000"/>
                </a:solidFill>
                <a:latin typeface="华文楷体" panose="02010600040101010101" pitchFamily="2" charset="-122"/>
                <a:ea typeface="华文楷体" panose="02010600040101010101" pitchFamily="2" charset="-122"/>
              </a:rPr>
              <a:t>心理学实验结果</a:t>
            </a:r>
            <a:r>
              <a:rPr lang="zh-CN" altLang="zh-CN" sz="2800" dirty="0">
                <a:latin typeface="华文楷体" panose="02010600040101010101" pitchFamily="2" charset="-122"/>
                <a:ea typeface="华文楷体" panose="02010600040101010101" pitchFamily="2" charset="-122"/>
              </a:rPr>
              <a:t>提出投资者决策时的心理特征假设来研究投资者的实际投资决策行为。</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p:cNvSpPr>
          <p:nvPr>
            <p:ph type="title"/>
          </p:nvPr>
        </p:nvSpPr>
        <p:spPr>
          <a:ln/>
        </p:spPr>
        <p:txBody>
          <a:bodyPr vert="horz" wrap="square" lIns="91440" tIns="45720" rIns="91440" bIns="45720" anchor="ctr" anchorCtr="0"/>
          <a:lstStyle/>
          <a:p>
            <a:pPr eaLnBrk="1" hangingPunct="1"/>
            <a:r>
              <a:rPr lang="zh-CN" altLang="zh-CN" sz="3600" dirty="0">
                <a:latin typeface="华文楷体" panose="02010600040101010101" pitchFamily="2" charset="-122"/>
                <a:ea typeface="华文楷体" panose="02010600040101010101" pitchFamily="2" charset="-122"/>
              </a:rPr>
              <a:t>一</a:t>
            </a:r>
            <a:r>
              <a:rPr lang="zh-CN" altLang="en-US" sz="3600" dirty="0">
                <a:latin typeface="华文楷体" panose="02010600040101010101" pitchFamily="2" charset="-122"/>
                <a:ea typeface="华文楷体" panose="02010600040101010101" pitchFamily="2" charset="-122"/>
              </a:rPr>
              <a:t>、</a:t>
            </a:r>
            <a:r>
              <a:rPr lang="zh-CN" altLang="zh-CN" sz="3600" dirty="0">
                <a:latin typeface="华文楷体" panose="02010600040101010101" pitchFamily="2" charset="-122"/>
                <a:ea typeface="华文楷体" panose="02010600040101010101" pitchFamily="2" charset="-122"/>
              </a:rPr>
              <a:t>对EMH理论基础的质疑</a:t>
            </a:r>
          </a:p>
        </p:txBody>
      </p:sp>
      <p:sp>
        <p:nvSpPr>
          <p:cNvPr id="28675" name="Rectangle 3"/>
          <p:cNvSpPr>
            <a:spLocks noGrp="1"/>
          </p:cNvSpPr>
          <p:nvPr>
            <p:ph idx="1"/>
          </p:nvPr>
        </p:nvSpPr>
        <p:spPr>
          <a:ln/>
        </p:spPr>
        <p:txBody>
          <a:bodyPr vert="horz" wrap="square" lIns="91440" tIns="45720" rIns="91440" bIns="45720" anchor="t" anchorCtr="0"/>
          <a:lstStyle/>
          <a:p>
            <a:pPr eaLnBrk="1" hangingPunct="1"/>
            <a:endParaRPr lang="zh-CN" altLang="zh-CN" dirty="0">
              <a:latin typeface="华文楷体" panose="02010600040101010101" pitchFamily="2" charset="-122"/>
              <a:ea typeface="华文楷体" panose="02010600040101010101" pitchFamily="2" charset="-122"/>
            </a:endParaRPr>
          </a:p>
          <a:p>
            <a:pPr eaLnBrk="1" hangingPunct="1"/>
            <a:r>
              <a:rPr lang="zh-CN" altLang="zh-CN" dirty="0">
                <a:latin typeface="华文楷体" panose="02010600040101010101" pitchFamily="2" charset="-122"/>
                <a:ea typeface="华文楷体" panose="02010600040101010101" pitchFamily="2" charset="-122"/>
              </a:rPr>
              <a:t>对投资者理性的挑战</a:t>
            </a:r>
          </a:p>
          <a:p>
            <a:pPr eaLnBrk="1" hangingPunct="1"/>
            <a:endParaRPr lang="zh-CN" altLang="zh-CN" dirty="0">
              <a:latin typeface="华文楷体" panose="02010600040101010101" pitchFamily="2" charset="-122"/>
              <a:ea typeface="华文楷体" panose="02010600040101010101" pitchFamily="2" charset="-122"/>
            </a:endParaRPr>
          </a:p>
          <a:p>
            <a:pPr eaLnBrk="1" hangingPunct="1"/>
            <a:r>
              <a:rPr lang="zh-CN" altLang="zh-CN" dirty="0">
                <a:latin typeface="华文楷体" panose="02010600040101010101" pitchFamily="2" charset="-122"/>
                <a:ea typeface="华文楷体" panose="02010600040101010101" pitchFamily="2" charset="-122"/>
              </a:rPr>
              <a:t>对投资者交易无关性的挑战</a:t>
            </a:r>
          </a:p>
          <a:p>
            <a:pPr eaLnBrk="1" hangingPunct="1">
              <a:buFontTx/>
              <a:buNone/>
            </a:pPr>
            <a:endParaRPr lang="zh-CN" altLang="zh-CN" dirty="0">
              <a:latin typeface="华文楷体" panose="02010600040101010101" pitchFamily="2" charset="-122"/>
              <a:ea typeface="华文楷体" panose="02010600040101010101" pitchFamily="2" charset="-122"/>
            </a:endParaRPr>
          </a:p>
          <a:p>
            <a:pPr eaLnBrk="1" hangingPunct="1"/>
            <a:r>
              <a:rPr lang="zh-CN" altLang="zh-CN" dirty="0">
                <a:latin typeface="华文楷体" panose="02010600040101010101" pitchFamily="2" charset="-122"/>
                <a:ea typeface="华文楷体" panose="02010600040101010101" pitchFamily="2" charset="-122"/>
              </a:rPr>
              <a:t>对套利的挑战</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p:cNvSpPr>
          <p:nvPr>
            <p:ph type="title"/>
          </p:nvPr>
        </p:nvSpPr>
        <p:spPr>
          <a:xfrm>
            <a:off x="457200" y="276225"/>
            <a:ext cx="8229600" cy="777875"/>
          </a:xfrm>
          <a:ln/>
        </p:spPr>
        <p:txBody>
          <a:bodyPr vert="horz" wrap="square" lIns="91440" tIns="45720" rIns="91440" bIns="45720" anchor="ctr" anchorCtr="0"/>
          <a:lstStyle/>
          <a:p>
            <a:pPr eaLnBrk="1" hangingPunct="1"/>
            <a:r>
              <a:rPr lang="zh-CN" altLang="zh-CN" sz="3600" dirty="0">
                <a:latin typeface="华文楷体" panose="02010600040101010101" pitchFamily="2" charset="-122"/>
                <a:ea typeface="华文楷体" panose="02010600040101010101" pitchFamily="2" charset="-122"/>
              </a:rPr>
              <a:t>（一）对投资者理性的挑战</a:t>
            </a:r>
          </a:p>
        </p:txBody>
      </p:sp>
      <p:sp>
        <p:nvSpPr>
          <p:cNvPr id="29699" name="Rectangle 3"/>
          <p:cNvSpPr>
            <a:spLocks noGrp="1"/>
          </p:cNvSpPr>
          <p:nvPr>
            <p:ph idx="1"/>
          </p:nvPr>
        </p:nvSpPr>
        <p:spPr>
          <a:ln/>
        </p:spPr>
        <p:txBody>
          <a:bodyPr vert="horz" wrap="square" lIns="91440" tIns="45720" rIns="91440" bIns="45720" anchor="t" anchorCtr="0"/>
          <a:lstStyle/>
          <a:p>
            <a:pPr eaLnBrk="1" hangingPunct="1"/>
            <a:r>
              <a:rPr lang="zh-CN" altLang="en-US" dirty="0">
                <a:latin typeface="华文楷体" panose="02010600040101010101" pitchFamily="2" charset="-122"/>
                <a:ea typeface="华文楷体" panose="02010600040101010101" pitchFamily="2" charset="-122"/>
              </a:rPr>
              <a:t>行为金融理论发现,某些投资者的行为实际上并不满足收益最大化 (或效用最大化 )要求,这些投资者被称为“噪声交易者”。</a:t>
            </a:r>
          </a:p>
          <a:p>
            <a:pPr lvl="1" eaLnBrk="1" hangingPunct="1"/>
            <a:r>
              <a:rPr lang="zh-CN" altLang="en-US" dirty="0">
                <a:latin typeface="华文楷体" panose="02010600040101010101" pitchFamily="2" charset="-122"/>
                <a:ea typeface="华文楷体" panose="02010600040101010101" pitchFamily="2" charset="-122"/>
              </a:rPr>
              <a:t>他们主要在对待风险的态度，投资决策等方面偏离理性要求。</a:t>
            </a:r>
          </a:p>
          <a:p>
            <a:pPr lvl="1" eaLnBrk="1" hangingPunct="1"/>
            <a:r>
              <a:rPr lang="zh-CN" altLang="en-US" dirty="0">
                <a:latin typeface="华文楷体" panose="02010600040101010101" pitchFamily="2" charset="-122"/>
                <a:ea typeface="华文楷体" panose="02010600040101010101" pitchFamily="2" charset="-122"/>
              </a:rPr>
              <a:t>投资者的非理性心理将对EMH形成致命的挑战。</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a:xfrm>
            <a:off x="457200" y="276225"/>
            <a:ext cx="8229600" cy="849313"/>
          </a:xfrm>
          <a:ln/>
        </p:spPr>
        <p:txBody>
          <a:bodyPr vert="horz" wrap="square" lIns="91440" tIns="45720" rIns="91440" bIns="45720" anchor="ctr" anchorCtr="0"/>
          <a:lstStyle/>
          <a:p>
            <a:pPr eaLnBrk="1" hangingPunct="1"/>
            <a:r>
              <a:rPr lang="zh-CN" altLang="zh-CN" sz="3600" dirty="0">
                <a:latin typeface="华文楷体" panose="02010600040101010101" pitchFamily="2" charset="-122"/>
                <a:ea typeface="华文楷体" panose="02010600040101010101" pitchFamily="2" charset="-122"/>
              </a:rPr>
              <a:t>（二）对投资者交易无关性的挑战</a:t>
            </a:r>
          </a:p>
        </p:txBody>
      </p:sp>
      <p:sp>
        <p:nvSpPr>
          <p:cNvPr id="30723" name="Rectangle 3"/>
          <p:cNvSpPr>
            <a:spLocks noGrp="1"/>
          </p:cNvSpPr>
          <p:nvPr>
            <p:ph idx="1"/>
          </p:nvPr>
        </p:nvSpPr>
        <p:spPr>
          <a:ln/>
        </p:spPr>
        <p:txBody>
          <a:bodyPr vert="horz" wrap="square" lIns="91440" tIns="45720" rIns="91440" bIns="45720" anchor="t" anchorCtr="0"/>
          <a:lstStyle/>
          <a:p>
            <a:pPr eaLnBrk="1" hangingPunct="1">
              <a:lnSpc>
                <a:spcPct val="90000"/>
              </a:lnSpc>
            </a:pPr>
            <a:r>
              <a:rPr lang="zh-CN" altLang="en-US" dirty="0">
                <a:latin typeface="华文楷体" panose="02010600040101010101" pitchFamily="2" charset="-122"/>
                <a:ea typeface="华文楷体" panose="02010600040101010101" pitchFamily="2" charset="-122"/>
              </a:rPr>
              <a:t>心理学研究表明,即使个人投资者依靠自己的判断来做交易决策,他们的交易仍然有很强的相关性。</a:t>
            </a:r>
          </a:p>
          <a:p>
            <a:pPr eaLnBrk="1" hangingPunct="1">
              <a:lnSpc>
                <a:spcPct val="90000"/>
              </a:lnSpc>
            </a:pPr>
            <a:r>
              <a:rPr lang="zh-CN" altLang="en-US" dirty="0">
                <a:latin typeface="华文楷体" panose="02010600040101010101" pitchFamily="2" charset="-122"/>
                <a:ea typeface="华文楷体" panose="02010600040101010101" pitchFamily="2" charset="-122"/>
              </a:rPr>
              <a:t>Kahneman和 Riepe(1998)指出,人们的</a:t>
            </a:r>
            <a:r>
              <a:rPr lang="zh-CN" altLang="en-US" dirty="0">
                <a:solidFill>
                  <a:srgbClr val="FF0000"/>
                </a:solidFill>
                <a:latin typeface="华文楷体" panose="02010600040101010101" pitchFamily="2" charset="-122"/>
                <a:ea typeface="华文楷体" panose="02010600040101010101" pitchFamily="2" charset="-122"/>
              </a:rPr>
              <a:t>行为偏差</a:t>
            </a:r>
            <a:r>
              <a:rPr lang="zh-CN" altLang="en-US" dirty="0">
                <a:latin typeface="华文楷体" panose="02010600040101010101" pitchFamily="2" charset="-122"/>
                <a:ea typeface="华文楷体" panose="02010600040101010101" pitchFamily="2" charset="-122"/>
              </a:rPr>
              <a:t>其实是系统性的。许多投资者倾向于在相同的时间买卖相同的证券。</a:t>
            </a:r>
          </a:p>
          <a:p>
            <a:pPr eaLnBrk="1" hangingPunct="1">
              <a:lnSpc>
                <a:spcPct val="90000"/>
              </a:lnSpc>
            </a:pPr>
            <a:r>
              <a:rPr lang="zh-CN" altLang="en-US" dirty="0">
                <a:latin typeface="华文楷体" panose="02010600040101010101" pitchFamily="2" charset="-122"/>
                <a:ea typeface="华文楷体" panose="02010600040101010101" pitchFamily="2" charset="-122"/>
              </a:rPr>
              <a:t>Falkenstein(1 996 )指出 ,专业管理人员可能做出偏离资产价值最大化的行为使基金的业绩看上去好一些。</a:t>
            </a:r>
            <a:endParaRPr lang="en-US" altLang="zh-CN" dirty="0">
              <a:latin typeface="华文楷体" panose="02010600040101010101" pitchFamily="2" charset="-122"/>
              <a:ea typeface="华文楷体" panose="02010600040101010101" pitchFamily="2" charset="-122"/>
            </a:endParaRPr>
          </a:p>
          <a:p>
            <a:pPr eaLnBrk="1" hangingPunct="1">
              <a:lnSpc>
                <a:spcPct val="90000"/>
              </a:lnSpc>
            </a:pPr>
            <a:endParaRPr lang="zh-CN" altLang="en-US" dirty="0">
              <a:latin typeface="华文楷体" panose="02010600040101010101" pitchFamily="2" charset="-122"/>
              <a:ea typeface="华文楷体" panose="02010600040101010101" pitchFamily="2"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p:cNvSpPr>
          <p:nvPr>
            <p:ph type="title"/>
          </p:nvPr>
        </p:nvSpPr>
        <p:spPr>
          <a:xfrm>
            <a:off x="1357313" y="533400"/>
            <a:ext cx="6796087" cy="584200"/>
          </a:xfrm>
          <a:ln/>
        </p:spPr>
        <p:txBody>
          <a:bodyPr vert="horz" wrap="square" lIns="91440" tIns="45720" rIns="91440" bIns="45720" anchor="ctr" anchorCtr="0"/>
          <a:lstStyle/>
          <a:p>
            <a:r>
              <a:rPr lang="zh-CN" altLang="en-US" sz="3600" dirty="0">
                <a:latin typeface="华文楷体" panose="02010600040101010101" pitchFamily="2" charset="-122"/>
                <a:ea typeface="华文楷体" panose="02010600040101010101" pitchFamily="2" charset="-122"/>
              </a:rPr>
              <a:t>行为偏差</a:t>
            </a:r>
          </a:p>
        </p:txBody>
      </p:sp>
      <p:sp>
        <p:nvSpPr>
          <p:cNvPr id="14339" name="Rectangle 3"/>
          <p:cNvSpPr>
            <a:spLocks noGrp="1" noChangeArrowheads="1"/>
          </p:cNvSpPr>
          <p:nvPr>
            <p:ph idx="1"/>
          </p:nvPr>
        </p:nvSpPr>
        <p:spPr>
          <a:xfrm>
            <a:off x="228600" y="1428750"/>
            <a:ext cx="8686800" cy="5214938"/>
          </a:xfrm>
        </p:spPr>
        <p:txBody>
          <a:bodyPr vert="horz" wrap="square" lIns="91440" tIns="45720" rIns="91440" bIns="45720" numCol="1" rtlCol="0" anchor="t" anchorCtr="0" compatLnSpc="1">
            <a:normAutofit fontScale="72500"/>
          </a:bodyPr>
          <a:lstStyle/>
          <a:p>
            <a:pPr marL="342900" marR="0" lvl="0" indent="-342900" algn="l" defTabSz="914400" rtl="0" fontAlgn="auto" latinLnBrk="0">
              <a:lnSpc>
                <a:spcPct val="100000"/>
              </a:lnSpc>
              <a:spcBef>
                <a:spcPts val="0"/>
              </a:spcBef>
              <a:spcAft>
                <a:spcPts val="0"/>
              </a:spcAft>
              <a:buClr>
                <a:schemeClr val="tx2"/>
              </a:buClr>
              <a:buSzPct val="50000"/>
              <a:buFontTx/>
              <a:buNone/>
              <a:defRPr/>
            </a:pPr>
            <a:r>
              <a:rPr kumimoji="0" lang="en-US" altLang="zh-CN" sz="3000" b="0" i="0" u="none" strike="noStrike" kern="1200" cap="none" spc="0" normalizeH="0" baseline="0" noProof="0" dirty="0">
                <a:ln>
                  <a:noFill/>
                </a:ln>
                <a:solidFill>
                  <a:schemeClr val="tx1"/>
                </a:solidFill>
                <a:effectLst/>
                <a:uLnTx/>
                <a:uFillTx/>
                <a:latin typeface="华文楷体" panose="02010600040101010101" pitchFamily="2" charset="-122"/>
                <a:ea typeface="华文楷体" panose="02010600040101010101" pitchFamily="2" charset="-122"/>
                <a:cs typeface="+mn-cs"/>
              </a:rPr>
              <a:t>1</a:t>
            </a:r>
            <a:r>
              <a:rPr kumimoji="0" lang="zh-CN" altLang="en-US" sz="3000" b="0" i="0" u="none" strike="noStrike" kern="1200" cap="none" spc="0" normalizeH="0" baseline="0" noProof="0" dirty="0">
                <a:ln>
                  <a:noFill/>
                </a:ln>
                <a:solidFill>
                  <a:schemeClr val="tx1"/>
                </a:solidFill>
                <a:effectLst/>
                <a:uLnTx/>
                <a:uFillTx/>
                <a:latin typeface="华文楷体" panose="02010600040101010101" pitchFamily="2" charset="-122"/>
                <a:ea typeface="华文楷体" panose="02010600040101010101" pitchFamily="2" charset="-122"/>
                <a:cs typeface="+mn-cs"/>
              </a:rPr>
              <a:t>）框定偏差：对于收益，人们是风险厌恶；对于损失人们是风险偏好。</a:t>
            </a:r>
          </a:p>
          <a:p>
            <a:pPr marL="342900" marR="0" lvl="0" indent="-342900" algn="l" defTabSz="914400" rtl="0" fontAlgn="auto" latinLnBrk="0">
              <a:lnSpc>
                <a:spcPct val="100000"/>
              </a:lnSpc>
              <a:spcBef>
                <a:spcPts val="0"/>
              </a:spcBef>
              <a:spcAft>
                <a:spcPts val="0"/>
              </a:spcAft>
              <a:buClr>
                <a:schemeClr val="tx2"/>
              </a:buClr>
              <a:buSzPct val="50000"/>
              <a:buFontTx/>
              <a:buNone/>
              <a:defRPr/>
            </a:pPr>
            <a:r>
              <a:rPr kumimoji="0" lang="en-US" altLang="zh-CN" sz="3000" b="0" i="0" u="none" strike="noStrike" kern="1200" cap="none" spc="0" normalizeH="0" baseline="0" noProof="0" dirty="0">
                <a:ln>
                  <a:noFill/>
                </a:ln>
                <a:solidFill>
                  <a:schemeClr val="tx1"/>
                </a:solidFill>
                <a:effectLst/>
                <a:uLnTx/>
                <a:uFillTx/>
                <a:latin typeface="华文楷体" panose="02010600040101010101" pitchFamily="2" charset="-122"/>
                <a:ea typeface="华文楷体" panose="02010600040101010101" pitchFamily="2" charset="-122"/>
                <a:cs typeface="+mn-cs"/>
              </a:rPr>
              <a:t>2</a:t>
            </a:r>
            <a:r>
              <a:rPr kumimoji="0" lang="zh-CN" altLang="en-US" sz="3000" b="0" i="0" u="none" strike="noStrike" kern="1200" cap="none" spc="0" normalizeH="0" baseline="0" noProof="0" dirty="0">
                <a:ln>
                  <a:noFill/>
                </a:ln>
                <a:solidFill>
                  <a:schemeClr val="tx1"/>
                </a:solidFill>
                <a:effectLst/>
                <a:uLnTx/>
                <a:uFillTx/>
                <a:latin typeface="华文楷体" panose="02010600040101010101" pitchFamily="2" charset="-122"/>
                <a:ea typeface="华文楷体" panose="02010600040101010101" pitchFamily="2" charset="-122"/>
                <a:cs typeface="+mn-cs"/>
              </a:rPr>
              <a:t>）心理账户：心理账户是指投资者在其头脑中会把资金按用途划分为不同的类别而并非作为一个统一的资产组合看待。投资者常常会把一些资金归类于现金资产</a:t>
            </a:r>
            <a:r>
              <a:rPr kumimoji="0" lang="en-US" altLang="zh-CN" sz="3000" b="0" i="0" u="none" strike="noStrike" kern="1200" cap="none" spc="0" normalizeH="0" baseline="0" noProof="0" dirty="0">
                <a:ln>
                  <a:noFill/>
                </a:ln>
                <a:solidFill>
                  <a:schemeClr val="tx1"/>
                </a:solidFill>
                <a:effectLst/>
                <a:uLnTx/>
                <a:uFillTx/>
                <a:latin typeface="华文楷体" panose="02010600040101010101" pitchFamily="2" charset="-122"/>
                <a:ea typeface="华文楷体" panose="02010600040101010101" pitchFamily="2" charset="-122"/>
                <a:cs typeface="+mn-cs"/>
              </a:rPr>
              <a:t>(</a:t>
            </a:r>
            <a:r>
              <a:rPr kumimoji="0" lang="zh-CN" altLang="en-US" sz="3000" b="0" i="0" u="none" strike="noStrike" kern="1200" cap="none" spc="0" normalizeH="0" baseline="0" noProof="0" dirty="0">
                <a:ln>
                  <a:noFill/>
                </a:ln>
                <a:solidFill>
                  <a:schemeClr val="tx1"/>
                </a:solidFill>
                <a:effectLst/>
                <a:uLnTx/>
                <a:uFillTx/>
                <a:latin typeface="华文楷体" panose="02010600040101010101" pitchFamily="2" charset="-122"/>
                <a:ea typeface="华文楷体" panose="02010600040101010101" pitchFamily="2" charset="-122"/>
                <a:cs typeface="+mn-cs"/>
              </a:rPr>
              <a:t>如现金、支票账户，致力于子女的教育</a:t>
            </a:r>
            <a:r>
              <a:rPr kumimoji="0" lang="en-US" altLang="zh-CN" sz="3000" b="0" i="0" u="none" strike="noStrike" kern="1200" cap="none" spc="0" normalizeH="0" baseline="0" noProof="0" dirty="0">
                <a:ln>
                  <a:noFill/>
                </a:ln>
                <a:solidFill>
                  <a:schemeClr val="tx1"/>
                </a:solidFill>
                <a:effectLst/>
                <a:uLnTx/>
                <a:uFillTx/>
                <a:latin typeface="华文楷体" panose="02010600040101010101" pitchFamily="2" charset="-122"/>
                <a:ea typeface="华文楷体" panose="02010600040101010101" pitchFamily="2" charset="-122"/>
                <a:cs typeface="+mn-cs"/>
              </a:rPr>
              <a:t>)</a:t>
            </a:r>
            <a:r>
              <a:rPr kumimoji="0" lang="zh-CN" altLang="en-US" sz="3000" b="0" i="0" u="none" strike="noStrike" kern="1200" cap="none" spc="0" normalizeH="0" baseline="0" noProof="0" dirty="0">
                <a:ln>
                  <a:noFill/>
                </a:ln>
                <a:solidFill>
                  <a:schemeClr val="tx1"/>
                </a:solidFill>
                <a:effectLst/>
                <a:uLnTx/>
                <a:uFillTx/>
                <a:latin typeface="华文楷体" panose="02010600040101010101" pitchFamily="2" charset="-122"/>
                <a:ea typeface="华文楷体" panose="02010600040101010101" pitchFamily="2" charset="-122"/>
                <a:cs typeface="+mn-cs"/>
              </a:rPr>
              <a:t>；另一些资金则归类于证券资产</a:t>
            </a:r>
            <a:r>
              <a:rPr kumimoji="0" lang="en-US" altLang="zh-CN" sz="3000" b="0" i="0" u="none" strike="noStrike" kern="1200" cap="none" spc="0" normalizeH="0" baseline="0" noProof="0" dirty="0">
                <a:ln>
                  <a:noFill/>
                </a:ln>
                <a:solidFill>
                  <a:schemeClr val="tx1"/>
                </a:solidFill>
                <a:effectLst/>
                <a:uLnTx/>
                <a:uFillTx/>
                <a:latin typeface="华文楷体" panose="02010600040101010101" pitchFamily="2" charset="-122"/>
                <a:ea typeface="华文楷体" panose="02010600040101010101" pitchFamily="2" charset="-122"/>
                <a:cs typeface="+mn-cs"/>
              </a:rPr>
              <a:t>(</a:t>
            </a:r>
            <a:r>
              <a:rPr kumimoji="0" lang="zh-CN" altLang="en-US" sz="3000" b="0" i="0" u="none" strike="noStrike" kern="1200" cap="none" spc="0" normalizeH="0" baseline="0" noProof="0" dirty="0">
                <a:ln>
                  <a:noFill/>
                </a:ln>
                <a:solidFill>
                  <a:schemeClr val="tx1"/>
                </a:solidFill>
                <a:effectLst/>
                <a:uLnTx/>
                <a:uFillTx/>
                <a:latin typeface="华文楷体" panose="02010600040101010101" pitchFamily="2" charset="-122"/>
                <a:ea typeface="华文楷体" panose="02010600040101010101" pitchFamily="2" charset="-122"/>
                <a:cs typeface="+mn-cs"/>
              </a:rPr>
              <a:t>如股票、债券、互利基金</a:t>
            </a:r>
            <a:r>
              <a:rPr kumimoji="0" lang="en-US" altLang="zh-CN" sz="3000" b="0" i="0" u="none" strike="noStrike" kern="1200" cap="none" spc="0" normalizeH="0" baseline="0" noProof="0" dirty="0">
                <a:ln>
                  <a:noFill/>
                </a:ln>
                <a:solidFill>
                  <a:schemeClr val="tx1"/>
                </a:solidFill>
                <a:effectLst/>
                <a:uLnTx/>
                <a:uFillTx/>
                <a:latin typeface="华文楷体" panose="02010600040101010101" pitchFamily="2" charset="-122"/>
                <a:ea typeface="华文楷体" panose="02010600040101010101" pitchFamily="2" charset="-122"/>
                <a:cs typeface="+mn-cs"/>
              </a:rPr>
              <a:t>)</a:t>
            </a:r>
            <a:r>
              <a:rPr kumimoji="0" lang="zh-CN" altLang="en-US" sz="3000" b="0" i="0" u="none" strike="noStrike" kern="1200" cap="none" spc="0" normalizeH="0" baseline="0" noProof="0" dirty="0">
                <a:ln>
                  <a:noFill/>
                </a:ln>
                <a:solidFill>
                  <a:schemeClr val="tx1"/>
                </a:solidFill>
                <a:effectLst/>
                <a:uLnTx/>
                <a:uFillTx/>
                <a:latin typeface="华文楷体" panose="02010600040101010101" pitchFamily="2" charset="-122"/>
                <a:ea typeface="华文楷体" panose="02010600040101010101" pitchFamily="2" charset="-122"/>
                <a:cs typeface="+mn-cs"/>
              </a:rPr>
              <a:t>。他们有长期持有亏损股票头寸的倾向。</a:t>
            </a:r>
          </a:p>
          <a:p>
            <a:pPr marL="342900" marR="0" lvl="0" indent="-342900" algn="l" defTabSz="914400" rtl="0" fontAlgn="auto" latinLnBrk="0">
              <a:lnSpc>
                <a:spcPct val="100000"/>
              </a:lnSpc>
              <a:spcBef>
                <a:spcPts val="0"/>
              </a:spcBef>
              <a:spcAft>
                <a:spcPts val="0"/>
              </a:spcAft>
              <a:buClr>
                <a:schemeClr val="tx2"/>
              </a:buClr>
              <a:buSzPct val="50000"/>
              <a:buFontTx/>
              <a:buNone/>
              <a:defRPr/>
            </a:pPr>
            <a:r>
              <a:rPr kumimoji="0" lang="en-US" altLang="zh-CN" sz="3000" b="0" i="0" u="none" strike="noStrike" kern="1200" cap="none" spc="0" normalizeH="0" baseline="0" noProof="0" dirty="0">
                <a:ln>
                  <a:noFill/>
                </a:ln>
                <a:solidFill>
                  <a:schemeClr val="tx1"/>
                </a:solidFill>
                <a:effectLst/>
                <a:uLnTx/>
                <a:uFillTx/>
                <a:latin typeface="华文楷体" panose="02010600040101010101" pitchFamily="2" charset="-122"/>
                <a:ea typeface="华文楷体" panose="02010600040101010101" pitchFamily="2" charset="-122"/>
                <a:cs typeface="+mn-cs"/>
              </a:rPr>
              <a:t>3</a:t>
            </a:r>
            <a:r>
              <a:rPr kumimoji="0" lang="zh-CN" altLang="en-US" sz="3000" b="0" i="0" u="none" strike="noStrike" kern="1200" cap="none" spc="0" normalizeH="0" baseline="0" noProof="0" dirty="0">
                <a:ln>
                  <a:noFill/>
                </a:ln>
                <a:solidFill>
                  <a:schemeClr val="tx1"/>
                </a:solidFill>
                <a:effectLst/>
                <a:uLnTx/>
                <a:uFillTx/>
                <a:latin typeface="华文楷体" panose="02010600040101010101" pitchFamily="2" charset="-122"/>
                <a:ea typeface="华文楷体" panose="02010600040101010101" pitchFamily="2" charset="-122"/>
                <a:cs typeface="+mn-cs"/>
              </a:rPr>
              <a:t>）逃避后悔：如果与投资者选择的方案所不同的方案能得到更好结果的话，投资者会有一种痛苦感觉，即后悔。后悔厌恶是指当人们做出错误的决策时，对自己的行为感到痛苦。</a:t>
            </a:r>
          </a:p>
          <a:p>
            <a:pPr marL="514350" marR="0" lvl="0" indent="-514350" algn="l" defTabSz="914400" rtl="0" fontAlgn="base" latinLnBrk="0">
              <a:lnSpc>
                <a:spcPct val="100000"/>
              </a:lnSpc>
              <a:spcBef>
                <a:spcPts val="0"/>
              </a:spcBef>
              <a:spcAft>
                <a:spcPct val="0"/>
              </a:spcAft>
              <a:buClr>
                <a:schemeClr val="tx2"/>
              </a:buClr>
              <a:buSzPct val="50000"/>
              <a:buFont typeface="Calibri" panose="020F0502020204030204" pitchFamily="34" charset="0"/>
              <a:buNone/>
              <a:defRPr/>
            </a:pPr>
            <a:r>
              <a:rPr kumimoji="0" lang="en-US" altLang="zh-CN" sz="3000" b="0" i="0" u="none" strike="noStrike" kern="1200" cap="none" spc="0" normalizeH="0" baseline="0" noProof="0" dirty="0">
                <a:ln>
                  <a:noFill/>
                </a:ln>
                <a:solidFill>
                  <a:schemeClr val="tx1"/>
                </a:solidFill>
                <a:effectLst/>
                <a:uLnTx/>
                <a:uFillTx/>
                <a:latin typeface="华文楷体" panose="02010600040101010101" pitchFamily="2" charset="-122"/>
                <a:ea typeface="华文楷体" panose="02010600040101010101" pitchFamily="2" charset="-122"/>
                <a:cs typeface="+mn-cs"/>
              </a:rPr>
              <a:t>4) </a:t>
            </a:r>
            <a:r>
              <a:rPr kumimoji="0" lang="zh-CN" altLang="en-US" sz="3000" b="0" i="0" u="none" strike="noStrike" kern="1200" cap="none" spc="0" normalizeH="0" baseline="0" noProof="0" dirty="0">
                <a:ln>
                  <a:noFill/>
                </a:ln>
                <a:solidFill>
                  <a:schemeClr val="tx1"/>
                </a:solidFill>
                <a:effectLst/>
                <a:uLnTx/>
                <a:uFillTx/>
                <a:latin typeface="华文楷体" panose="02010600040101010101" pitchFamily="2" charset="-122"/>
                <a:ea typeface="华文楷体" panose="02010600040101010101" pitchFamily="2" charset="-122"/>
                <a:cs typeface="+mn-cs"/>
              </a:rPr>
              <a:t>前景理论</a:t>
            </a:r>
            <a:r>
              <a:rPr kumimoji="0" lang="en-US" altLang="zh-CN" sz="3000" b="0" i="0" u="none" strike="noStrike" kern="1200" cap="none" spc="0" normalizeH="0" baseline="0" noProof="0" dirty="0">
                <a:ln>
                  <a:noFill/>
                </a:ln>
                <a:solidFill>
                  <a:schemeClr val="tx1"/>
                </a:solidFill>
                <a:effectLst/>
                <a:uLnTx/>
                <a:uFillTx/>
                <a:latin typeface="华文楷体" panose="02010600040101010101" pitchFamily="2" charset="-122"/>
                <a:ea typeface="华文楷体" panose="02010600040101010101" pitchFamily="2" charset="-122"/>
                <a:cs typeface="+mn-cs"/>
              </a:rPr>
              <a:t>:</a:t>
            </a:r>
          </a:p>
          <a:p>
            <a:pPr marL="742950" marR="0" lvl="1" indent="-285750" algn="l" defTabSz="914400" rtl="0" fontAlgn="base" latinLnBrk="0">
              <a:lnSpc>
                <a:spcPct val="100000"/>
              </a:lnSpc>
              <a:spcBef>
                <a:spcPts val="0"/>
              </a:spcBef>
              <a:spcAft>
                <a:spcPct val="0"/>
              </a:spcAft>
              <a:buClr>
                <a:schemeClr val="tx2"/>
              </a:buClr>
              <a:buSzPct val="50000"/>
              <a:buFont typeface="Wingdings 2" panose="05020102010507070707" pitchFamily="18" charset="2"/>
              <a:buChar char="Þ"/>
              <a:defRPr/>
            </a:pPr>
            <a:r>
              <a:rPr kumimoji="0" lang="zh-CN" altLang="en-US" sz="3000" b="0" i="0" u="none" strike="noStrike" kern="1200" cap="none" spc="0" normalizeH="0" baseline="0" noProof="0" dirty="0">
                <a:ln>
                  <a:noFill/>
                </a:ln>
                <a:solidFill>
                  <a:schemeClr val="tx1"/>
                </a:solidFill>
                <a:effectLst/>
                <a:uLnTx/>
                <a:uFillTx/>
                <a:latin typeface="华文楷体" panose="02010600040101010101" pitchFamily="2" charset="-122"/>
                <a:ea typeface="华文楷体" panose="02010600040101010101" pitchFamily="2" charset="-122"/>
                <a:cs typeface="+mn-cs"/>
              </a:rPr>
              <a:t>行为金融的观点</a:t>
            </a:r>
            <a:r>
              <a:rPr kumimoji="0" lang="en-US" altLang="zh-CN" sz="3000" b="0" i="0" u="none" strike="noStrike" kern="1200" cap="none" spc="0" normalizeH="0" baseline="0" noProof="0" dirty="0">
                <a:ln>
                  <a:noFill/>
                </a:ln>
                <a:solidFill>
                  <a:schemeClr val="tx1"/>
                </a:solidFill>
                <a:effectLst/>
                <a:uLnTx/>
                <a:uFillTx/>
                <a:latin typeface="华文楷体" panose="02010600040101010101" pitchFamily="2" charset="-122"/>
                <a:ea typeface="华文楷体" panose="02010600040101010101" pitchFamily="2" charset="-122"/>
                <a:cs typeface="+mn-cs"/>
              </a:rPr>
              <a:t>:</a:t>
            </a:r>
            <a:r>
              <a:rPr kumimoji="0" lang="zh-CN" altLang="en-US" sz="3000" b="0" i="0" u="none" strike="noStrike" kern="1200" cap="none" spc="0" normalizeH="0" baseline="0" noProof="0" dirty="0">
                <a:ln>
                  <a:noFill/>
                </a:ln>
                <a:solidFill>
                  <a:schemeClr val="tx1"/>
                </a:solidFill>
                <a:effectLst/>
                <a:uLnTx/>
                <a:uFillTx/>
                <a:latin typeface="华文楷体" panose="02010600040101010101" pitchFamily="2" charset="-122"/>
                <a:ea typeface="华文楷体" panose="02010600040101010101" pitchFamily="2" charset="-122"/>
                <a:cs typeface="+mn-cs"/>
              </a:rPr>
              <a:t>效用取决于财富水平的变化量。当面临损失时，投资者是风险追求者，而非风险厌恶者。</a:t>
            </a:r>
            <a:endParaRPr kumimoji="0" lang="en-US" altLang="zh-CN" sz="3000" b="0" i="0" u="none" strike="noStrike" kern="1200" cap="none" spc="0" normalizeH="0" baseline="0" noProof="0" dirty="0">
              <a:ln>
                <a:noFill/>
              </a:ln>
              <a:solidFill>
                <a:schemeClr val="tx1"/>
              </a:solidFill>
              <a:effectLst/>
              <a:uLnTx/>
              <a:uFillTx/>
              <a:latin typeface="华文楷体" panose="02010600040101010101" pitchFamily="2" charset="-122"/>
              <a:ea typeface="华文楷体" panose="02010600040101010101" pitchFamily="2" charset="-122"/>
              <a:cs typeface="+mn-cs"/>
            </a:endParaRPr>
          </a:p>
          <a:p>
            <a:pPr marL="514350" marR="0" lvl="0" indent="-514350" algn="l" defTabSz="914400" rtl="0" eaLnBrk="0" fontAlgn="base" latinLnBrk="0" hangingPunct="0">
              <a:lnSpc>
                <a:spcPct val="100000"/>
              </a:lnSpc>
              <a:spcBef>
                <a:spcPct val="20000"/>
              </a:spcBef>
              <a:spcAft>
                <a:spcPct val="0"/>
              </a:spcAft>
              <a:buClr>
                <a:schemeClr val="tx2"/>
              </a:buClr>
              <a:buSzPct val="50000"/>
              <a:buFont typeface="Wingdings 2" panose="05020102010507070707" pitchFamily="18" charset="2"/>
              <a:buChar char="ß"/>
              <a:defRPr/>
            </a:pPr>
            <a:endParaRPr kumimoji="0" lang="zh-CN" altLang="en-US" sz="2400" b="0" i="0" u="none" strike="noStrike" kern="1200" cap="none" spc="0" normalizeH="0" baseline="0" noProof="0" dirty="0">
              <a:ln>
                <a:noFill/>
              </a:ln>
              <a:solidFill>
                <a:schemeClr val="tx1"/>
              </a:solidFill>
              <a:effectLst/>
              <a:uLnTx/>
              <a:uFillTx/>
              <a:latin typeface="华文楷体" panose="02010600040101010101" pitchFamily="2" charset="-122"/>
              <a:ea typeface="华文楷体" panose="02010600040101010101" pitchFamily="2" charset="-122"/>
              <a:cs typeface="+mn-c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p:cNvSpPr>
          <p:nvPr>
            <p:ph type="title"/>
          </p:nvPr>
        </p:nvSpPr>
        <p:spPr/>
        <p:txBody>
          <a:bodyPr/>
          <a:lstStyle/>
          <a:p>
            <a:pPr eaLnBrk="1" hangingPunct="1"/>
            <a:r>
              <a:rPr lang="zh-CN" altLang="zh-CN" dirty="0" smtClean="0">
                <a:latin typeface="华文楷体" pitchFamily="2" charset="-122"/>
                <a:ea typeface="华文楷体" pitchFamily="2" charset="-122"/>
              </a:rPr>
              <a:t>本章学习提要 </a:t>
            </a:r>
          </a:p>
        </p:txBody>
      </p:sp>
      <p:sp>
        <p:nvSpPr>
          <p:cNvPr id="15363" name="Rectangle 3"/>
          <p:cNvSpPr>
            <a:spLocks noGrp="1"/>
          </p:cNvSpPr>
          <p:nvPr>
            <p:ph idx="1"/>
          </p:nvPr>
        </p:nvSpPr>
        <p:spPr>
          <a:xfrm>
            <a:off x="381000" y="1447800"/>
            <a:ext cx="8305800" cy="4838700"/>
          </a:xfrm>
        </p:spPr>
        <p:txBody>
          <a:bodyPr/>
          <a:lstStyle/>
          <a:p>
            <a:pPr eaLnBrk="1" hangingPunct="1"/>
            <a:r>
              <a:rPr lang="zh-CN" altLang="zh-CN" sz="2800" kern="1200" dirty="0" smtClean="0">
                <a:solidFill>
                  <a:schemeClr val="tx1"/>
                </a:solidFill>
                <a:effectLst/>
                <a:latin typeface="华文楷体" panose="02010600040101010101" pitchFamily="2" charset="-122"/>
                <a:ea typeface="华文楷体" panose="02010600040101010101" pitchFamily="2" charset="-122"/>
              </a:rPr>
              <a:t>有效市场假说</a:t>
            </a:r>
            <a:r>
              <a:rPr lang="zh-CN" altLang="zh-CN" sz="2800" kern="1200" smtClean="0">
                <a:solidFill>
                  <a:schemeClr val="tx1"/>
                </a:solidFill>
                <a:effectLst/>
                <a:latin typeface="华文楷体" panose="02010600040101010101" pitchFamily="2" charset="-122"/>
                <a:ea typeface="华文楷体" panose="02010600040101010101" pitchFamily="2" charset="-122"/>
              </a:rPr>
              <a:t>的含义</a:t>
            </a:r>
            <a:r>
              <a:rPr lang="zh-CN" altLang="en-US" sz="2800" kern="1200" smtClean="0">
                <a:solidFill>
                  <a:schemeClr val="tx1"/>
                </a:solidFill>
                <a:effectLst/>
                <a:latin typeface="华文楷体" panose="02010600040101010101" pitchFamily="2" charset="-122"/>
                <a:ea typeface="华文楷体" panose="02010600040101010101" pitchFamily="2" charset="-122"/>
              </a:rPr>
              <a:t>与分类</a:t>
            </a:r>
            <a:endParaRPr lang="en-US" altLang="zh-CN" sz="2800" kern="1200" dirty="0" smtClean="0">
              <a:solidFill>
                <a:schemeClr val="tx1"/>
              </a:solidFill>
              <a:effectLst/>
              <a:latin typeface="华文楷体" panose="02010600040101010101" pitchFamily="2" charset="-122"/>
              <a:ea typeface="华文楷体" panose="02010600040101010101" pitchFamily="2" charset="-122"/>
            </a:endParaRPr>
          </a:p>
          <a:p>
            <a:pPr lvl="0" eaLnBrk="1" hangingPunct="1"/>
            <a:r>
              <a:rPr lang="zh-CN" altLang="zh-CN" sz="2800" dirty="0">
                <a:latin typeface="华文楷体" panose="02010600040101010101" pitchFamily="2" charset="-122"/>
                <a:ea typeface="华文楷体" panose="02010600040101010101" pitchFamily="2" charset="-122"/>
              </a:rPr>
              <a:t>有效市场的实证方法</a:t>
            </a:r>
          </a:p>
          <a:p>
            <a:pPr eaLnBrk="1" hangingPunct="1"/>
            <a:r>
              <a:rPr lang="zh-CN" altLang="zh-CN" sz="2800" dirty="0">
                <a:latin typeface="华文楷体" panose="02010600040101010101" pitchFamily="2" charset="-122"/>
                <a:ea typeface="华文楷体" panose="02010600040101010101" pitchFamily="2" charset="-122"/>
              </a:rPr>
              <a:t>行为</a:t>
            </a:r>
            <a:r>
              <a:rPr lang="zh-CN" altLang="zh-CN" sz="2800" dirty="0" smtClean="0">
                <a:latin typeface="华文楷体" panose="02010600040101010101" pitchFamily="2" charset="-122"/>
                <a:ea typeface="华文楷体" panose="02010600040101010101" pitchFamily="2" charset="-122"/>
              </a:rPr>
              <a:t>金融</a:t>
            </a:r>
            <a:r>
              <a:rPr lang="zh-CN" altLang="en-US" sz="2800" dirty="0" smtClean="0">
                <a:latin typeface="华文楷体" panose="02010600040101010101" pitchFamily="2" charset="-122"/>
                <a:ea typeface="华文楷体" panose="02010600040101010101" pitchFamily="2" charset="-122"/>
              </a:rPr>
              <a:t>理论</a:t>
            </a:r>
            <a:r>
              <a:rPr lang="en-US" altLang="zh-CN" sz="2800" dirty="0">
                <a:latin typeface="华文楷体" panose="02010600040101010101" pitchFamily="2" charset="-122"/>
                <a:ea typeface="华文楷体" panose="02010600040101010101" pitchFamily="2" charset="-122"/>
              </a:rPr>
              <a:t> </a:t>
            </a:r>
            <a:endParaRPr lang="en-US" altLang="zh-CN" sz="2800" dirty="0" smtClean="0">
              <a:latin typeface="华文楷体" panose="02010600040101010101" pitchFamily="2" charset="-122"/>
              <a:ea typeface="华文楷体" panose="02010600040101010101" pitchFamily="2" charset="-122"/>
            </a:endParaRPr>
          </a:p>
          <a:p>
            <a:pPr eaLnBrk="1" hangingPunct="1"/>
            <a:r>
              <a:rPr lang="zh-CN" altLang="zh-CN" sz="2800" dirty="0">
                <a:latin typeface="华文楷体" panose="02010600040101010101" pitchFamily="2" charset="-122"/>
                <a:ea typeface="华文楷体" panose="02010600040101010101" pitchFamily="2" charset="-122"/>
              </a:rPr>
              <a:t>其他投资理论</a:t>
            </a:r>
            <a:endParaRPr lang="zh-CN" altLang="zh-CN" sz="2800" kern="1200" dirty="0" smtClean="0">
              <a:solidFill>
                <a:schemeClr val="tx1"/>
              </a:solidFill>
              <a:effectLst/>
              <a:latin typeface="华文楷体" panose="02010600040101010101" pitchFamily="2" charset="-122"/>
              <a:ea typeface="华文楷体" panose="02010600040101010101" pitchFamily="2" charset="-122"/>
            </a:endParaRPr>
          </a:p>
          <a:p>
            <a:pPr eaLnBrk="1" hangingPunct="1">
              <a:buFont typeface="Wingdings 2" pitchFamily="18" charset="2"/>
              <a:buNone/>
            </a:pPr>
            <a:endParaRPr lang="zh-CN" altLang="zh-CN" dirty="0" smtClean="0">
              <a:latin typeface="华文楷体" pitchFamily="2" charset="-122"/>
              <a:ea typeface="华文楷体" pitchFamily="2" charset="-122"/>
            </a:endParaRPr>
          </a:p>
        </p:txBody>
      </p:sp>
      <p:sp>
        <p:nvSpPr>
          <p:cNvPr id="15364" name="灯片编号占位符 5"/>
          <p:cNvSpPr>
            <a:spLocks noGrp="1"/>
          </p:cNvSpPr>
          <p:nvPr>
            <p:ph type="sldNum" sz="quarter" idx="4294967295"/>
          </p:nvPr>
        </p:nvSpPr>
        <p:spPr bwMode="auto">
          <a:xfrm>
            <a:off x="4114800" y="6400800"/>
            <a:ext cx="914400" cy="28416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tx2"/>
              </a:buClr>
              <a:buSzPct val="50000"/>
              <a:buFont typeface="Wingdings 2" pitchFamily="18" charset="2"/>
              <a:buChar char="ß"/>
              <a:defRPr sz="3200">
                <a:solidFill>
                  <a:schemeClr val="tx1"/>
                </a:solidFill>
                <a:latin typeface="Franklin Gothic Book" pitchFamily="34" charset="0"/>
                <a:ea typeface="黑体" pitchFamily="49" charset="-122"/>
              </a:defRPr>
            </a:lvl1pPr>
            <a:lvl2pPr marL="742950" indent="-285750">
              <a:spcBef>
                <a:spcPct val="20000"/>
              </a:spcBef>
              <a:buClr>
                <a:schemeClr val="tx2"/>
              </a:buClr>
              <a:buSzPct val="50000"/>
              <a:buFont typeface="Wingdings 2" pitchFamily="18" charset="2"/>
              <a:buChar char="Þ"/>
              <a:defRPr sz="2800">
                <a:solidFill>
                  <a:schemeClr val="tx1"/>
                </a:solidFill>
                <a:latin typeface="Franklin Gothic Book" pitchFamily="34" charset="0"/>
                <a:ea typeface="黑体" pitchFamily="49" charset="-122"/>
              </a:defRPr>
            </a:lvl2pPr>
            <a:lvl3pPr marL="1143000" indent="-228600">
              <a:spcBef>
                <a:spcPct val="20000"/>
              </a:spcBef>
              <a:buClr>
                <a:schemeClr val="tx2"/>
              </a:buClr>
              <a:buSzPct val="50000"/>
              <a:buFont typeface="Wingdings 2" pitchFamily="18" charset="2"/>
              <a:buChar char=""/>
              <a:defRPr sz="2400">
                <a:solidFill>
                  <a:schemeClr val="tx1"/>
                </a:solidFill>
                <a:latin typeface="Franklin Gothic Book" pitchFamily="34" charset="0"/>
                <a:ea typeface="黑体" pitchFamily="49" charset="-122"/>
              </a:defRPr>
            </a:lvl3pPr>
            <a:lvl4pPr marL="1600200" indent="-228600">
              <a:spcBef>
                <a:spcPct val="20000"/>
              </a:spcBef>
              <a:buClr>
                <a:schemeClr val="tx2"/>
              </a:buClr>
              <a:buSzPct val="50000"/>
              <a:buFont typeface="Wingdings 2" pitchFamily="18" charset="2"/>
              <a:buChar char=""/>
              <a:defRPr sz="2000">
                <a:solidFill>
                  <a:schemeClr val="tx1"/>
                </a:solidFill>
                <a:latin typeface="Franklin Gothic Book" pitchFamily="34" charset="0"/>
                <a:ea typeface="黑体" pitchFamily="49" charset="-122"/>
              </a:defRPr>
            </a:lvl4pPr>
            <a:lvl5pPr marL="2057400" indent="-228600">
              <a:spcBef>
                <a:spcPct val="20000"/>
              </a:spcBef>
              <a:buClr>
                <a:schemeClr val="tx2"/>
              </a:buClr>
              <a:buSzPct val="50000"/>
              <a:buFont typeface="Wingdings 2" pitchFamily="18" charset="2"/>
              <a:buChar char=""/>
              <a:defRPr sz="2000">
                <a:solidFill>
                  <a:schemeClr val="tx1"/>
                </a:solidFill>
                <a:latin typeface="Franklin Gothic Book" pitchFamily="34" charset="0"/>
                <a:ea typeface="黑体" pitchFamily="49" charset="-122"/>
              </a:defRPr>
            </a:lvl5pPr>
            <a:lvl6pPr marL="2514600" indent="-228600" eaLnBrk="0" fontAlgn="base" hangingPunct="0">
              <a:spcBef>
                <a:spcPct val="20000"/>
              </a:spcBef>
              <a:spcAft>
                <a:spcPct val="0"/>
              </a:spcAft>
              <a:buClr>
                <a:schemeClr val="tx2"/>
              </a:buClr>
              <a:buSzPct val="50000"/>
              <a:buFont typeface="Wingdings 2" pitchFamily="18" charset="2"/>
              <a:buChar char=""/>
              <a:defRPr sz="2000">
                <a:solidFill>
                  <a:schemeClr val="tx1"/>
                </a:solidFill>
                <a:latin typeface="Franklin Gothic Book" pitchFamily="34" charset="0"/>
                <a:ea typeface="黑体" pitchFamily="49" charset="-122"/>
              </a:defRPr>
            </a:lvl6pPr>
            <a:lvl7pPr marL="2971800" indent="-228600" eaLnBrk="0" fontAlgn="base" hangingPunct="0">
              <a:spcBef>
                <a:spcPct val="20000"/>
              </a:spcBef>
              <a:spcAft>
                <a:spcPct val="0"/>
              </a:spcAft>
              <a:buClr>
                <a:schemeClr val="tx2"/>
              </a:buClr>
              <a:buSzPct val="50000"/>
              <a:buFont typeface="Wingdings 2" pitchFamily="18" charset="2"/>
              <a:buChar char=""/>
              <a:defRPr sz="2000">
                <a:solidFill>
                  <a:schemeClr val="tx1"/>
                </a:solidFill>
                <a:latin typeface="Franklin Gothic Book" pitchFamily="34" charset="0"/>
                <a:ea typeface="黑体" pitchFamily="49" charset="-122"/>
              </a:defRPr>
            </a:lvl7pPr>
            <a:lvl8pPr marL="3429000" indent="-228600" eaLnBrk="0" fontAlgn="base" hangingPunct="0">
              <a:spcBef>
                <a:spcPct val="20000"/>
              </a:spcBef>
              <a:spcAft>
                <a:spcPct val="0"/>
              </a:spcAft>
              <a:buClr>
                <a:schemeClr val="tx2"/>
              </a:buClr>
              <a:buSzPct val="50000"/>
              <a:buFont typeface="Wingdings 2" pitchFamily="18" charset="2"/>
              <a:buChar char=""/>
              <a:defRPr sz="2000">
                <a:solidFill>
                  <a:schemeClr val="tx1"/>
                </a:solidFill>
                <a:latin typeface="Franklin Gothic Book" pitchFamily="34" charset="0"/>
                <a:ea typeface="黑体" pitchFamily="49" charset="-122"/>
              </a:defRPr>
            </a:lvl8pPr>
            <a:lvl9pPr marL="3886200" indent="-228600" eaLnBrk="0" fontAlgn="base" hangingPunct="0">
              <a:spcBef>
                <a:spcPct val="20000"/>
              </a:spcBef>
              <a:spcAft>
                <a:spcPct val="0"/>
              </a:spcAft>
              <a:buClr>
                <a:schemeClr val="tx2"/>
              </a:buClr>
              <a:buSzPct val="50000"/>
              <a:buFont typeface="Wingdings 2" pitchFamily="18" charset="2"/>
              <a:buChar char=""/>
              <a:defRPr sz="2000">
                <a:solidFill>
                  <a:schemeClr val="tx1"/>
                </a:solidFill>
                <a:latin typeface="Franklin Gothic Book" pitchFamily="34" charset="0"/>
                <a:ea typeface="黑体" pitchFamily="49" charset="-122"/>
              </a:defRPr>
            </a:lvl9pPr>
          </a:lstStyle>
          <a:p>
            <a:pPr>
              <a:spcBef>
                <a:spcPct val="0"/>
              </a:spcBef>
              <a:buClrTx/>
              <a:buSzTx/>
              <a:buFontTx/>
              <a:buNone/>
            </a:pPr>
            <a:fld id="{C806C281-5223-4F47-8FCC-F75269989503}" type="slidenum">
              <a:rPr lang="zh-CN" altLang="zh-CN" sz="1100">
                <a:solidFill>
                  <a:srgbClr val="636363"/>
                </a:solidFill>
                <a:latin typeface="Arial" pitchFamily="34" charset="0"/>
                <a:ea typeface="宋体" pitchFamily="2" charset="-122"/>
              </a:rPr>
              <a:pPr>
                <a:spcBef>
                  <a:spcPct val="0"/>
                </a:spcBef>
                <a:buClrTx/>
                <a:buSzTx/>
                <a:buFontTx/>
                <a:buNone/>
              </a:pPr>
              <a:t>2</a:t>
            </a:fld>
            <a:endParaRPr lang="zh-CN" altLang="zh-CN" sz="1100">
              <a:solidFill>
                <a:srgbClr val="636363"/>
              </a:solidFill>
              <a:latin typeface="Arial" pitchFamily="34" charset="0"/>
              <a:ea typeface="宋体" pitchFamily="2" charset="-122"/>
            </a:endParaRPr>
          </a:p>
        </p:txBody>
      </p:sp>
    </p:spTree>
    <p:extLst>
      <p:ext uri="{BB962C8B-B14F-4D97-AF65-F5344CB8AC3E}">
        <p14:creationId xmlns:p14="http://schemas.microsoft.com/office/powerpoint/2010/main" val="6021948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p:cNvSpPr>
          <p:nvPr>
            <p:ph type="title"/>
          </p:nvPr>
        </p:nvSpPr>
        <p:spPr>
          <a:xfrm>
            <a:off x="457200" y="276225"/>
            <a:ext cx="8229600" cy="777875"/>
          </a:xfrm>
          <a:ln/>
        </p:spPr>
        <p:txBody>
          <a:bodyPr vert="horz" wrap="square" lIns="91440" tIns="45720" rIns="91440" bIns="45720" anchor="ctr" anchorCtr="0"/>
          <a:lstStyle/>
          <a:p>
            <a:pPr eaLnBrk="1" hangingPunct="1"/>
            <a:r>
              <a:rPr lang="zh-CN" altLang="zh-CN" sz="3600" dirty="0">
                <a:latin typeface="华文楷体" panose="02010600040101010101" pitchFamily="2" charset="-122"/>
                <a:ea typeface="华文楷体" panose="02010600040101010101" pitchFamily="2" charset="-122"/>
              </a:rPr>
              <a:t>（三）对套利的挑战</a:t>
            </a:r>
          </a:p>
        </p:txBody>
      </p:sp>
      <p:sp>
        <p:nvSpPr>
          <p:cNvPr id="33795" name="Rectangle 3"/>
          <p:cNvSpPr>
            <a:spLocks noGrp="1"/>
          </p:cNvSpPr>
          <p:nvPr>
            <p:ph idx="1"/>
          </p:nvPr>
        </p:nvSpPr>
        <p:spPr>
          <a:xfrm>
            <a:off x="214313" y="1071563"/>
            <a:ext cx="8715375" cy="5500687"/>
          </a:xfrm>
          <a:ln/>
        </p:spPr>
        <p:txBody>
          <a:bodyPr vert="horz" wrap="square" lIns="91440" tIns="45720" rIns="91440" bIns="45720" anchor="t" anchorCtr="0"/>
          <a:lstStyle/>
          <a:p>
            <a:pPr eaLnBrk="1" hangingPunct="1"/>
            <a:r>
              <a:rPr lang="zh-CN" altLang="zh-CN" dirty="0">
                <a:latin typeface="华文楷体" panose="02010600040101010101" pitchFamily="2" charset="-122"/>
                <a:ea typeface="华文楷体" panose="02010600040101010101" pitchFamily="2" charset="-122"/>
              </a:rPr>
              <a:t>实际市场的套利是有限的、有风险的。</a:t>
            </a:r>
          </a:p>
          <a:p>
            <a:pPr>
              <a:lnSpc>
                <a:spcPct val="80000"/>
              </a:lnSpc>
              <a:buFontTx/>
              <a:buNone/>
            </a:pPr>
            <a:r>
              <a:rPr lang="zh-CN" altLang="en-US" sz="2800" dirty="0">
                <a:latin typeface="华文楷体" panose="02010600040101010101" pitchFamily="2" charset="-122"/>
                <a:ea typeface="华文楷体" panose="02010600040101010101" pitchFamily="2" charset="-122"/>
              </a:rPr>
              <a:t>如果理性套利者能够利用行为投资者的失误，那么行为偏差将不会对股票价格定价产生影响。但行为金融认为，有一些因素限制了从错误定价中获利的能力。</a:t>
            </a:r>
          </a:p>
          <a:p>
            <a:pPr>
              <a:lnSpc>
                <a:spcPct val="80000"/>
              </a:lnSpc>
              <a:buFontTx/>
              <a:buNone/>
            </a:pPr>
            <a:r>
              <a:rPr lang="zh-CN" altLang="en-US" sz="2800" dirty="0" smtClean="0">
                <a:latin typeface="华文楷体" panose="02010600040101010101" pitchFamily="2" charset="-122"/>
                <a:ea typeface="华文楷体" panose="02010600040101010101" pitchFamily="2" charset="-122"/>
              </a:rPr>
              <a:t>基本</a:t>
            </a:r>
            <a:r>
              <a:rPr lang="zh-CN" altLang="en-US" sz="2800" dirty="0">
                <a:latin typeface="华文楷体" panose="02010600040101010101" pitchFamily="2" charset="-122"/>
                <a:ea typeface="华文楷体" panose="02010600040101010101" pitchFamily="2" charset="-122"/>
              </a:rPr>
              <a:t>面风险</a:t>
            </a:r>
            <a:r>
              <a:rPr lang="en-US" altLang="zh-CN" sz="2800" dirty="0">
                <a:latin typeface="华文楷体" panose="02010600040101010101" pitchFamily="2" charset="-122"/>
                <a:ea typeface="华文楷体" panose="02010600040101010101" pitchFamily="2" charset="-122"/>
              </a:rPr>
              <a:t>: </a:t>
            </a:r>
          </a:p>
          <a:p>
            <a:r>
              <a:rPr lang="zh-CN" altLang="en-US" sz="2800" dirty="0">
                <a:latin typeface="华文楷体" panose="02010600040101010101" pitchFamily="2" charset="-122"/>
                <a:ea typeface="华文楷体" panose="02010600040101010101" pitchFamily="2" charset="-122"/>
              </a:rPr>
              <a:t>市场维持非理性的时间可能会长到你失去偿付能力。</a:t>
            </a:r>
          </a:p>
          <a:p>
            <a:r>
              <a:rPr lang="zh-CN" altLang="en-US" sz="2800" dirty="0">
                <a:latin typeface="华文楷体" panose="02010600040101010101" pitchFamily="2" charset="-122"/>
                <a:ea typeface="华文楷体" panose="02010600040101010101" pitchFamily="2" charset="-122"/>
              </a:rPr>
              <a:t>股票价格可能需要相当长的时间才能回归到其真实价格。</a:t>
            </a:r>
          </a:p>
          <a:p>
            <a:pPr>
              <a:lnSpc>
                <a:spcPct val="80000"/>
              </a:lnSpc>
              <a:buFontTx/>
              <a:buNone/>
            </a:pPr>
            <a:r>
              <a:rPr lang="zh-CN" altLang="en-US" sz="2800" dirty="0">
                <a:latin typeface="华文楷体" panose="02010600040101010101" pitchFamily="2" charset="-122"/>
                <a:ea typeface="华文楷体" panose="02010600040101010101" pitchFamily="2" charset="-122"/>
              </a:rPr>
              <a:t>     股价低时购买，可能会更低；虽然价格可能收敛到内在价值，但这一过程也许会在跌破投资者底线后发生，而对于短期投资者是等不及的（基金经理短期业绩差，会失去客户；投资者会在市场变化不利于他时出清其股票），这些会限制套利行为。</a:t>
            </a:r>
            <a:endParaRPr lang="en-US" altLang="zh-CN" sz="2800" dirty="0">
              <a:latin typeface="华文楷体" panose="02010600040101010101" pitchFamily="2" charset="-122"/>
              <a:ea typeface="华文楷体" panose="02010600040101010101" pitchFamily="2" charset="-122"/>
            </a:endParaRPr>
          </a:p>
          <a:p>
            <a:pPr>
              <a:lnSpc>
                <a:spcPct val="80000"/>
              </a:lnSpc>
              <a:buFontTx/>
              <a:buNone/>
            </a:pPr>
            <a:endParaRPr lang="en-US" altLang="zh-CN" sz="2800" dirty="0">
              <a:latin typeface="华文楷体" panose="02010600040101010101" pitchFamily="2" charset="-122"/>
              <a:ea typeface="华文楷体" panose="02010600040101010101" pitchFamily="2" charset="-122"/>
            </a:endParaRPr>
          </a:p>
          <a:p>
            <a:pPr>
              <a:lnSpc>
                <a:spcPct val="80000"/>
              </a:lnSpc>
              <a:buFontTx/>
              <a:buNone/>
            </a:pPr>
            <a:endParaRPr lang="zh-CN" altLang="zh-CN" dirty="0">
              <a:latin typeface="华文楷体" panose="02010600040101010101" pitchFamily="2" charset="-122"/>
              <a:ea typeface="华文楷体" panose="02010600040101010101" pitchFamily="2"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p:cNvSpPr>
          <p:nvPr>
            <p:ph type="title"/>
          </p:nvPr>
        </p:nvSpPr>
        <p:spPr>
          <a:ln/>
        </p:spPr>
        <p:txBody>
          <a:bodyPr vert="horz" wrap="square" lIns="91440" tIns="45720" rIns="91440" bIns="45720" anchor="ctr" anchorCtr="0"/>
          <a:lstStyle/>
          <a:p>
            <a:pPr eaLnBrk="1" hangingPunct="1"/>
            <a:r>
              <a:rPr lang="zh-CN" altLang="zh-CN" sz="3600" dirty="0">
                <a:latin typeface="华文楷体" panose="02010600040101010101" pitchFamily="2" charset="-122"/>
                <a:ea typeface="华文楷体" panose="02010600040101010101" pitchFamily="2" charset="-122"/>
              </a:rPr>
              <a:t>二</a:t>
            </a:r>
            <a:r>
              <a:rPr lang="zh-CN" altLang="en-US" sz="3600" dirty="0">
                <a:latin typeface="华文楷体" panose="02010600040101010101" pitchFamily="2" charset="-122"/>
                <a:ea typeface="华文楷体" panose="02010600040101010101" pitchFamily="2" charset="-122"/>
              </a:rPr>
              <a:t>、</a:t>
            </a:r>
            <a:r>
              <a:rPr lang="zh-CN" altLang="zh-CN" sz="3600" dirty="0">
                <a:latin typeface="华文楷体" panose="02010600040101010101" pitchFamily="2" charset="-122"/>
                <a:ea typeface="华文楷体" panose="02010600040101010101" pitchFamily="2" charset="-122"/>
              </a:rPr>
              <a:t>对EMH实证基础的质疑</a:t>
            </a:r>
          </a:p>
        </p:txBody>
      </p:sp>
      <p:sp>
        <p:nvSpPr>
          <p:cNvPr id="34819" name="Rectangle 3"/>
          <p:cNvSpPr>
            <a:spLocks noGrp="1"/>
          </p:cNvSpPr>
          <p:nvPr>
            <p:ph idx="1"/>
          </p:nvPr>
        </p:nvSpPr>
        <p:spPr>
          <a:xfrm>
            <a:off x="457200" y="1428750"/>
            <a:ext cx="8401050" cy="5000625"/>
          </a:xfrm>
          <a:ln/>
        </p:spPr>
        <p:txBody>
          <a:bodyPr vert="horz" wrap="square" lIns="91440" tIns="45720" rIns="91440" bIns="45720" anchor="t" anchorCtr="0"/>
          <a:lstStyle/>
          <a:p>
            <a:pPr eaLnBrk="1" hangingPunct="1"/>
            <a:r>
              <a:rPr lang="zh-CN" altLang="zh-CN" dirty="0">
                <a:latin typeface="华文楷体" panose="02010600040101010101" pitchFamily="2" charset="-122"/>
                <a:ea typeface="华文楷体" panose="02010600040101010101" pitchFamily="2" charset="-122"/>
              </a:rPr>
              <a:t>小公司现象与规模现象</a:t>
            </a:r>
          </a:p>
          <a:p>
            <a:pPr eaLnBrk="1" hangingPunct="1"/>
            <a:endParaRPr lang="zh-CN" altLang="zh-CN" dirty="0">
              <a:latin typeface="华文楷体" panose="02010600040101010101" pitchFamily="2" charset="-122"/>
              <a:ea typeface="华文楷体" panose="02010600040101010101" pitchFamily="2" charset="-122"/>
            </a:endParaRPr>
          </a:p>
          <a:p>
            <a:pPr eaLnBrk="1" hangingPunct="1"/>
            <a:r>
              <a:rPr lang="zh-CN" altLang="zh-CN" dirty="0">
                <a:latin typeface="华文楷体" panose="02010600040101010101" pitchFamily="2" charset="-122"/>
                <a:ea typeface="华文楷体" panose="02010600040101010101" pitchFamily="2" charset="-122"/>
              </a:rPr>
              <a:t>期间效应现象</a:t>
            </a:r>
          </a:p>
          <a:p>
            <a:pPr eaLnBrk="1" hangingPunct="1"/>
            <a:endParaRPr lang="zh-CN" altLang="zh-CN" dirty="0">
              <a:latin typeface="华文楷体" panose="02010600040101010101" pitchFamily="2" charset="-122"/>
              <a:ea typeface="华文楷体" panose="02010600040101010101" pitchFamily="2" charset="-122"/>
            </a:endParaRPr>
          </a:p>
          <a:p>
            <a:pPr eaLnBrk="1" hangingPunct="1"/>
            <a:r>
              <a:rPr lang="zh-CN" altLang="zh-CN" dirty="0">
                <a:latin typeface="华文楷体" panose="02010600040101010101" pitchFamily="2" charset="-122"/>
                <a:ea typeface="华文楷体" panose="02010600040101010101" pitchFamily="2" charset="-122"/>
              </a:rPr>
              <a:t>股票价格反应不足和过度反应的现象</a:t>
            </a:r>
          </a:p>
          <a:p>
            <a:pPr eaLnBrk="1" hangingPunct="1"/>
            <a:endParaRPr lang="zh-CN" altLang="zh-CN" dirty="0">
              <a:latin typeface="华文楷体" panose="02010600040101010101" pitchFamily="2" charset="-122"/>
              <a:ea typeface="华文楷体" panose="02010600040101010101" pitchFamily="2" charset="-122"/>
            </a:endParaRPr>
          </a:p>
          <a:p>
            <a:pPr eaLnBrk="1" hangingPunct="1"/>
            <a:r>
              <a:rPr lang="zh-CN" altLang="zh-CN" dirty="0">
                <a:latin typeface="华文楷体" panose="02010600040101010101" pitchFamily="2" charset="-122"/>
                <a:ea typeface="华文楷体" panose="02010600040101010101" pitchFamily="2" charset="-122"/>
              </a:rPr>
              <a:t>一价定律的违背现象</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p:cNvSpPr>
          <p:nvPr>
            <p:ph type="title"/>
          </p:nvPr>
        </p:nvSpPr>
        <p:spPr>
          <a:ln/>
        </p:spPr>
        <p:txBody>
          <a:bodyPr vert="horz" wrap="square" lIns="91440" tIns="45720" rIns="91440" bIns="45720" anchor="ctr" anchorCtr="0"/>
          <a:lstStyle/>
          <a:p>
            <a:pPr eaLnBrk="1" hangingPunct="1"/>
            <a:r>
              <a:rPr lang="zh-CN" altLang="zh-CN" sz="3600" dirty="0">
                <a:latin typeface="华文楷体" panose="02010600040101010101" pitchFamily="2" charset="-122"/>
                <a:ea typeface="华文楷体" panose="02010600040101010101" pitchFamily="2" charset="-122"/>
              </a:rPr>
              <a:t>三.行为金融理论主要的理论研究进展</a:t>
            </a:r>
          </a:p>
        </p:txBody>
      </p:sp>
      <p:sp>
        <p:nvSpPr>
          <p:cNvPr id="35843" name="Rectangle 3"/>
          <p:cNvSpPr>
            <a:spLocks noGrp="1"/>
          </p:cNvSpPr>
          <p:nvPr>
            <p:ph idx="1"/>
          </p:nvPr>
        </p:nvSpPr>
        <p:spPr>
          <a:ln/>
        </p:spPr>
        <p:txBody>
          <a:bodyPr vert="horz" wrap="square" lIns="91440" tIns="45720" rIns="91440" bIns="45720" anchor="t" anchorCtr="0"/>
          <a:lstStyle/>
          <a:p>
            <a:pPr eaLnBrk="1" hangingPunct="1">
              <a:lnSpc>
                <a:spcPct val="90000"/>
              </a:lnSpc>
            </a:pPr>
            <a:r>
              <a:rPr lang="zh-CN" altLang="zh-CN" sz="2800" dirty="0">
                <a:latin typeface="华文楷体" panose="02010600040101010101" pitchFamily="2" charset="-122"/>
                <a:ea typeface="华文楷体" panose="02010600040101010101" pitchFamily="2" charset="-122"/>
              </a:rPr>
              <a:t>前景理论（Prospect Theory）</a:t>
            </a:r>
          </a:p>
          <a:p>
            <a:pPr eaLnBrk="1" hangingPunct="1">
              <a:lnSpc>
                <a:spcPct val="90000"/>
              </a:lnSpc>
            </a:pPr>
            <a:r>
              <a:rPr lang="zh-CN" altLang="zh-CN" sz="2800" dirty="0">
                <a:latin typeface="华文楷体" panose="02010600040101010101" pitchFamily="2" charset="-122"/>
                <a:ea typeface="华文楷体" panose="02010600040101010101" pitchFamily="2" charset="-122"/>
              </a:rPr>
              <a:t>行为资产定价模型(Behavior Asset Pricing Model)</a:t>
            </a:r>
          </a:p>
          <a:p>
            <a:pPr eaLnBrk="1" hangingPunct="1">
              <a:lnSpc>
                <a:spcPct val="90000"/>
              </a:lnSpc>
            </a:pPr>
            <a:r>
              <a:rPr lang="zh-CN" altLang="zh-CN" sz="2800" dirty="0">
                <a:latin typeface="华文楷体" panose="02010600040101010101" pitchFamily="2" charset="-122"/>
                <a:ea typeface="华文楷体" panose="02010600040101010101" pitchFamily="2" charset="-122"/>
              </a:rPr>
              <a:t>噪声交易者模型</a:t>
            </a:r>
          </a:p>
          <a:p>
            <a:pPr eaLnBrk="1" hangingPunct="1">
              <a:lnSpc>
                <a:spcPct val="90000"/>
              </a:lnSpc>
            </a:pPr>
            <a:r>
              <a:rPr lang="zh-CN" altLang="zh-CN" sz="2800" dirty="0">
                <a:latin typeface="华文楷体" panose="02010600040101010101" pitchFamily="2" charset="-122"/>
                <a:ea typeface="华文楷体" panose="02010600040101010101" pitchFamily="2" charset="-122"/>
              </a:rPr>
              <a:t>有限套利模型</a:t>
            </a:r>
          </a:p>
          <a:p>
            <a:pPr eaLnBrk="1" hangingPunct="1">
              <a:lnSpc>
                <a:spcPct val="90000"/>
              </a:lnSpc>
            </a:pPr>
            <a:r>
              <a:rPr lang="zh-CN" altLang="zh-CN" sz="2800" dirty="0">
                <a:latin typeface="华文楷体" panose="02010600040101010101" pitchFamily="2" charset="-122"/>
                <a:ea typeface="华文楷体" panose="02010600040101010101" pitchFamily="2" charset="-122"/>
              </a:rPr>
              <a:t>过度反应与反应不足的理论</a:t>
            </a:r>
          </a:p>
          <a:p>
            <a:pPr eaLnBrk="1" hangingPunct="1">
              <a:lnSpc>
                <a:spcPct val="90000"/>
              </a:lnSpc>
            </a:pPr>
            <a:r>
              <a:rPr lang="zh-CN" altLang="zh-CN" sz="2800" dirty="0">
                <a:latin typeface="华文楷体" panose="02010600040101010101" pitchFamily="2" charset="-122"/>
                <a:ea typeface="华文楷体" panose="02010600040101010101" pitchFamily="2" charset="-122"/>
              </a:rPr>
              <a:t>羊群效应模型</a:t>
            </a:r>
          </a:p>
          <a:p>
            <a:pPr eaLnBrk="1" hangingPunct="1">
              <a:lnSpc>
                <a:spcPct val="90000"/>
              </a:lnSpc>
            </a:pPr>
            <a:r>
              <a:rPr lang="zh-CN" altLang="zh-CN" sz="2800" dirty="0">
                <a:latin typeface="华文楷体" panose="02010600040101010101" pitchFamily="2" charset="-122"/>
                <a:ea typeface="华文楷体" panose="02010600040101010101" pitchFamily="2" charset="-122"/>
              </a:rPr>
              <a:t>心理账户（Mental Accounting）</a:t>
            </a:r>
          </a:p>
          <a:p>
            <a:pPr eaLnBrk="1" hangingPunct="1">
              <a:lnSpc>
                <a:spcPct val="90000"/>
              </a:lnSpc>
            </a:pPr>
            <a:r>
              <a:rPr lang="zh-CN" altLang="zh-CN" sz="2800" dirty="0">
                <a:latin typeface="华文楷体" panose="02010600040101010101" pitchFamily="2" charset="-122"/>
                <a:ea typeface="华文楷体" panose="02010600040101010101" pitchFamily="2" charset="-122"/>
              </a:rPr>
              <a:t>锚定效应（Anchoring Effect）</a:t>
            </a:r>
          </a:p>
          <a:p>
            <a:pPr eaLnBrk="1" hangingPunct="1">
              <a:lnSpc>
                <a:spcPct val="90000"/>
              </a:lnSpc>
            </a:pPr>
            <a:r>
              <a:rPr lang="zh-CN" altLang="zh-CN" sz="2800" dirty="0">
                <a:latin typeface="华文楷体" panose="02010600040101010101" pitchFamily="2" charset="-122"/>
                <a:ea typeface="华文楷体" panose="02010600040101010101" pitchFamily="2" charset="-122"/>
              </a:rPr>
              <a:t>行为金融理论的其他进展</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p:cNvSpPr>
          <p:nvPr>
            <p:ph type="title"/>
          </p:nvPr>
        </p:nvSpPr>
        <p:spPr>
          <a:xfrm>
            <a:off x="457200" y="276225"/>
            <a:ext cx="8229600" cy="849313"/>
          </a:xfrm>
          <a:ln/>
        </p:spPr>
        <p:txBody>
          <a:bodyPr vert="horz" wrap="square" lIns="91440" tIns="45720" rIns="91440" bIns="45720" anchor="ctr" anchorCtr="0"/>
          <a:lstStyle/>
          <a:p>
            <a:pPr eaLnBrk="1" hangingPunct="1"/>
            <a:r>
              <a:rPr lang="zh-CN" altLang="zh-CN" sz="3600" dirty="0">
                <a:latin typeface="华文楷体" panose="02010600040101010101" pitchFamily="2" charset="-122"/>
                <a:ea typeface="华文楷体" panose="02010600040101010101" pitchFamily="2" charset="-122"/>
              </a:rPr>
              <a:t>(一)前景理论（Prospect Theory）</a:t>
            </a:r>
          </a:p>
        </p:txBody>
      </p:sp>
      <p:sp>
        <p:nvSpPr>
          <p:cNvPr id="36867" name="Rectangle 3"/>
          <p:cNvSpPr>
            <a:spLocks noGrp="1"/>
          </p:cNvSpPr>
          <p:nvPr>
            <p:ph idx="1"/>
          </p:nvPr>
        </p:nvSpPr>
        <p:spPr>
          <a:xfrm>
            <a:off x="457200" y="1270000"/>
            <a:ext cx="8229600" cy="4857750"/>
          </a:xfrm>
          <a:ln/>
        </p:spPr>
        <p:txBody>
          <a:bodyPr vert="horz" wrap="square" lIns="91440" tIns="45720" rIns="91440" bIns="45720" anchor="t" anchorCtr="0"/>
          <a:lstStyle/>
          <a:p>
            <a:pPr eaLnBrk="1" hangingPunct="1">
              <a:buFontTx/>
              <a:buNone/>
            </a:pPr>
            <a:r>
              <a:rPr lang="zh-CN" altLang="en-US" dirty="0">
                <a:latin typeface="华文楷体" panose="02010600040101010101" pitchFamily="2" charset="-122"/>
                <a:ea typeface="华文楷体" panose="02010600040101010101" pitchFamily="2" charset="-122"/>
              </a:rPr>
              <a:t>   Tversky和Kahneman（1979）提出的前景理论（Prospect Theory）提出了S型的价值函数（如图）</a:t>
            </a:r>
          </a:p>
          <a:p>
            <a:pPr eaLnBrk="1" hangingPunct="1">
              <a:buFontTx/>
              <a:buNone/>
            </a:pPr>
            <a:endParaRPr lang="zh-CN" altLang="en-US" dirty="0">
              <a:latin typeface="华文楷体" panose="02010600040101010101" pitchFamily="2" charset="-122"/>
              <a:ea typeface="华文楷体" panose="02010600040101010101" pitchFamily="2" charset="-122"/>
            </a:endParaRPr>
          </a:p>
        </p:txBody>
      </p:sp>
      <p:graphicFrame>
        <p:nvGraphicFramePr>
          <p:cNvPr id="36868" name="Picture 21"/>
          <p:cNvGraphicFramePr>
            <a:graphicFrameLocks noChangeAspect="1"/>
          </p:cNvGraphicFramePr>
          <p:nvPr/>
        </p:nvGraphicFramePr>
        <p:xfrm>
          <a:off x="1619250" y="3070225"/>
          <a:ext cx="5626100" cy="2951163"/>
        </p:xfrm>
        <a:graphic>
          <a:graphicData uri="http://schemas.openxmlformats.org/presentationml/2006/ole">
            <mc:AlternateContent xmlns:mc="http://schemas.openxmlformats.org/markup-compatibility/2006">
              <mc:Choice xmlns:v="urn:schemas-microsoft-com:vml" Requires="v">
                <p:oleObj spid="_x0000_s5127" r:id="rId3" imgW="4229100" imgH="3009900" progId="Word.Picture.8">
                  <p:embed/>
                </p:oleObj>
              </mc:Choice>
              <mc:Fallback>
                <p:oleObj r:id="rId3" imgW="4229100" imgH="3009900" progId="Word.Picture.8">
                  <p:embed/>
                  <p:pic>
                    <p:nvPicPr>
                      <p:cNvPr id="0" name="图片 3083"/>
                      <p:cNvPicPr/>
                      <p:nvPr/>
                    </p:nvPicPr>
                    <p:blipFill>
                      <a:blip r:embed="rId4"/>
                      <a:stretch>
                        <a:fillRect/>
                      </a:stretch>
                    </p:blipFill>
                    <p:spPr>
                      <a:xfrm>
                        <a:off x="1619250" y="3070225"/>
                        <a:ext cx="5626100" cy="2951163"/>
                      </a:xfrm>
                      <a:prstGeom prst="rect">
                        <a:avLst/>
                      </a:prstGeom>
                      <a:noFill/>
                      <a:ln w="38100">
                        <a:noFill/>
                        <a:miter/>
                      </a:ln>
                    </p:spPr>
                  </p:pic>
                </p:oleObj>
              </mc:Fallback>
            </mc:AlternateContent>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p:cNvSpPr>
          <p:nvPr>
            <p:ph type="title"/>
          </p:nvPr>
        </p:nvSpPr>
        <p:spPr>
          <a:xfrm>
            <a:off x="468313" y="261938"/>
            <a:ext cx="8229600" cy="1006475"/>
          </a:xfrm>
          <a:ln/>
        </p:spPr>
        <p:txBody>
          <a:bodyPr vert="horz" wrap="square" lIns="91440" tIns="45720" rIns="91440" bIns="45720" anchor="ctr" anchorCtr="0"/>
          <a:lstStyle/>
          <a:p>
            <a:pPr eaLnBrk="1" hangingPunct="1"/>
            <a:r>
              <a:rPr lang="zh-CN" altLang="zh-CN" sz="3600" dirty="0">
                <a:latin typeface="华文楷体" panose="02010600040101010101" pitchFamily="2" charset="-122"/>
                <a:ea typeface="华文楷体" panose="02010600040101010101" pitchFamily="2" charset="-122"/>
              </a:rPr>
              <a:t>(二)行为资产定价模型</a:t>
            </a:r>
            <a:r>
              <a:rPr lang="en-US" altLang="zh-CN" sz="3600" dirty="0">
                <a:latin typeface="华文楷体" panose="02010600040101010101" pitchFamily="2" charset="-122"/>
                <a:ea typeface="华文楷体" panose="02010600040101010101" pitchFamily="2" charset="-122"/>
              </a:rPr>
              <a:t/>
            </a:r>
            <a:br>
              <a:rPr lang="en-US" altLang="zh-CN" sz="3600" dirty="0">
                <a:latin typeface="华文楷体" panose="02010600040101010101" pitchFamily="2" charset="-122"/>
                <a:ea typeface="华文楷体" panose="02010600040101010101" pitchFamily="2" charset="-122"/>
              </a:rPr>
            </a:br>
            <a:r>
              <a:rPr lang="zh-CN" altLang="zh-CN" sz="3600" dirty="0">
                <a:latin typeface="华文楷体" panose="02010600040101010101" pitchFamily="2" charset="-122"/>
                <a:ea typeface="华文楷体" panose="02010600040101010101" pitchFamily="2" charset="-122"/>
              </a:rPr>
              <a:t>(Behavior Asset Pricing Model)</a:t>
            </a:r>
          </a:p>
        </p:txBody>
      </p:sp>
      <p:sp>
        <p:nvSpPr>
          <p:cNvPr id="37891" name="Rectangle 3"/>
          <p:cNvSpPr>
            <a:spLocks noGrp="1"/>
          </p:cNvSpPr>
          <p:nvPr>
            <p:ph idx="1"/>
          </p:nvPr>
        </p:nvSpPr>
        <p:spPr>
          <a:ln/>
        </p:spPr>
        <p:txBody>
          <a:bodyPr vert="horz" wrap="square" lIns="91440" tIns="45720" rIns="91440" bIns="45720" anchor="t" anchorCtr="0"/>
          <a:lstStyle/>
          <a:p>
            <a:pPr eaLnBrk="1" hangingPunct="1">
              <a:lnSpc>
                <a:spcPct val="90000"/>
              </a:lnSpc>
            </a:pPr>
            <a:r>
              <a:rPr lang="zh-CN" altLang="zh-CN" dirty="0">
                <a:latin typeface="华文楷体" panose="02010600040101010101" pitchFamily="2" charset="-122"/>
                <a:ea typeface="华文楷体" panose="02010600040101010101" pitchFamily="2" charset="-122"/>
              </a:rPr>
              <a:t>信息交易者和噪声交易者</a:t>
            </a:r>
          </a:p>
          <a:p>
            <a:pPr eaLnBrk="1" hangingPunct="1">
              <a:lnSpc>
                <a:spcPct val="90000"/>
              </a:lnSpc>
            </a:pPr>
            <a:r>
              <a:rPr lang="zh-CN" altLang="zh-CN" dirty="0">
                <a:latin typeface="华文楷体" panose="02010600040101010101" pitchFamily="2" charset="-122"/>
                <a:ea typeface="华文楷体" panose="02010600040101010101" pitchFamily="2" charset="-122"/>
              </a:rPr>
              <a:t>信息交易者是严格按CAPM行事的理性投资者，他们不会受到认知偏差的影响，只关注组合的均值和方差，噪声交易者则不按CAPM行事，他们会犯各种认知偏差错误，并没有严格的对均值方差的偏好。</a:t>
            </a:r>
          </a:p>
          <a:p>
            <a:pPr eaLnBrk="1" hangingPunct="1">
              <a:lnSpc>
                <a:spcPct val="90000"/>
              </a:lnSpc>
            </a:pPr>
            <a:r>
              <a:rPr lang="zh-CN" altLang="zh-CN" dirty="0">
                <a:latin typeface="华文楷体" panose="02010600040101010101" pitchFamily="2" charset="-122"/>
                <a:ea typeface="华文楷体" panose="02010600040101010101" pitchFamily="2" charset="-122"/>
              </a:rPr>
              <a:t>在BAPM中，证券的预期收益是由其“行为Beta”决定的，Beta是“均值方差有效组合”的切线斜率。</a:t>
            </a:r>
          </a:p>
          <a:p>
            <a:pPr eaLnBrk="1" hangingPunct="1">
              <a:lnSpc>
                <a:spcPct val="90000"/>
              </a:lnSpc>
            </a:pPr>
            <a:endParaRPr lang="zh-CN" altLang="zh-CN" dirty="0">
              <a:latin typeface="华文楷体" panose="02010600040101010101" pitchFamily="2" charset="-122"/>
              <a:ea typeface="华文楷体" panose="02010600040101010101" pitchFamily="2" charset="-122"/>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p:cNvSpPr>
          <p:nvPr>
            <p:ph type="title"/>
          </p:nvPr>
        </p:nvSpPr>
        <p:spPr>
          <a:xfrm>
            <a:off x="457200" y="428625"/>
            <a:ext cx="8229600" cy="857250"/>
          </a:xfrm>
          <a:ln/>
        </p:spPr>
        <p:txBody>
          <a:bodyPr vert="horz" wrap="square" lIns="91440" tIns="45720" rIns="91440" bIns="45720" anchor="ctr" anchorCtr="0"/>
          <a:lstStyle/>
          <a:p>
            <a:pPr eaLnBrk="1" hangingPunct="1"/>
            <a:r>
              <a:rPr lang="zh-CN" altLang="zh-CN" sz="3600" dirty="0">
                <a:latin typeface="华文楷体" panose="02010600040101010101" pitchFamily="2" charset="-122"/>
                <a:ea typeface="华文楷体" panose="02010600040101010101" pitchFamily="2" charset="-122"/>
              </a:rPr>
              <a:t>(三)噪声交易者模型</a:t>
            </a:r>
          </a:p>
        </p:txBody>
      </p:sp>
      <p:sp>
        <p:nvSpPr>
          <p:cNvPr id="38915" name="Rectangle 3"/>
          <p:cNvSpPr>
            <a:spLocks noGrp="1"/>
          </p:cNvSpPr>
          <p:nvPr>
            <p:ph idx="1"/>
          </p:nvPr>
        </p:nvSpPr>
        <p:spPr>
          <a:xfrm>
            <a:off x="214313" y="1357313"/>
            <a:ext cx="8643937" cy="5072062"/>
          </a:xfrm>
          <a:ln/>
        </p:spPr>
        <p:txBody>
          <a:bodyPr vert="horz" wrap="square" lIns="91440" tIns="45720" rIns="91440" bIns="45720" anchor="t" anchorCtr="0"/>
          <a:lstStyle/>
          <a:p>
            <a:pPr eaLnBrk="1" hangingPunct="1"/>
            <a:r>
              <a:rPr lang="zh-CN" altLang="en-US" dirty="0">
                <a:latin typeface="华文楷体" panose="02010600040101010101" pitchFamily="2" charset="-122"/>
                <a:ea typeface="华文楷体" panose="02010600040101010101" pitchFamily="2" charset="-122"/>
              </a:rPr>
              <a:t>Delong,Shleifer,Summers和Waldman, 在1990年提出噪声交易者模型。</a:t>
            </a:r>
          </a:p>
          <a:p>
            <a:pPr eaLnBrk="1" hangingPunct="1">
              <a:buFontTx/>
              <a:buNone/>
            </a:pPr>
            <a:endParaRPr lang="zh-CN" altLang="en-US" dirty="0">
              <a:latin typeface="华文楷体" panose="02010600040101010101" pitchFamily="2" charset="-122"/>
              <a:ea typeface="华文楷体" panose="02010600040101010101" pitchFamily="2" charset="-122"/>
            </a:endParaRPr>
          </a:p>
          <a:p>
            <a:pPr lvl="1" eaLnBrk="1" hangingPunct="1"/>
            <a:r>
              <a:rPr lang="zh-CN" altLang="en-US" dirty="0">
                <a:latin typeface="华文楷体" panose="02010600040101010101" pitchFamily="2" charset="-122"/>
                <a:ea typeface="华文楷体" panose="02010600040101010101" pitchFamily="2" charset="-122"/>
              </a:rPr>
              <a:t>噪声与信息是相对的概念。</a:t>
            </a:r>
          </a:p>
          <a:p>
            <a:pPr lvl="1" eaLnBrk="1" hangingPunct="1">
              <a:buFontTx/>
              <a:buNone/>
            </a:pPr>
            <a:endParaRPr lang="zh-CN" altLang="en-US" dirty="0">
              <a:latin typeface="华文楷体" panose="02010600040101010101" pitchFamily="2" charset="-122"/>
              <a:ea typeface="华文楷体" panose="02010600040101010101" pitchFamily="2" charset="-122"/>
            </a:endParaRPr>
          </a:p>
          <a:p>
            <a:pPr lvl="1" eaLnBrk="1" hangingPunct="1"/>
            <a:r>
              <a:rPr lang="zh-CN" altLang="en-US" dirty="0">
                <a:latin typeface="华文楷体" panose="02010600040101010101" pitchFamily="2" charset="-122"/>
                <a:ea typeface="华文楷体" panose="02010600040101010101" pitchFamily="2" charset="-122"/>
              </a:rPr>
              <a:t>市场中存在两类交易者:理性投资者和噪声交易者。</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p:cNvSpPr>
          <p:nvPr>
            <p:ph type="title"/>
          </p:nvPr>
        </p:nvSpPr>
        <p:spPr>
          <a:xfrm>
            <a:off x="684213" y="260350"/>
            <a:ext cx="8229600" cy="1143000"/>
          </a:xfrm>
          <a:ln/>
        </p:spPr>
        <p:txBody>
          <a:bodyPr vert="horz" wrap="square" lIns="91440" tIns="45720" rIns="91440" bIns="45720" anchor="ctr" anchorCtr="0"/>
          <a:lstStyle/>
          <a:p>
            <a:pPr eaLnBrk="1" hangingPunct="1"/>
            <a:r>
              <a:rPr lang="zh-CN" altLang="zh-CN" sz="3600" dirty="0">
                <a:latin typeface="华文楷体" panose="02010600040101010101" pitchFamily="2" charset="-122"/>
                <a:ea typeface="华文楷体" panose="02010600040101010101" pitchFamily="2" charset="-122"/>
              </a:rPr>
              <a:t>(四)有限套利模型</a:t>
            </a:r>
          </a:p>
        </p:txBody>
      </p:sp>
      <p:sp>
        <p:nvSpPr>
          <p:cNvPr id="39939" name="Rectangle 3"/>
          <p:cNvSpPr>
            <a:spLocks noGrp="1"/>
          </p:cNvSpPr>
          <p:nvPr>
            <p:ph idx="1"/>
          </p:nvPr>
        </p:nvSpPr>
        <p:spPr>
          <a:ln/>
        </p:spPr>
        <p:txBody>
          <a:bodyPr vert="horz" wrap="square" lIns="91440" tIns="45720" rIns="91440" bIns="45720" anchor="t" anchorCtr="0"/>
          <a:lstStyle/>
          <a:p>
            <a:pPr eaLnBrk="1" hangingPunct="1"/>
            <a:r>
              <a:rPr lang="zh-CN" altLang="en-US" dirty="0">
                <a:latin typeface="华文楷体" panose="02010600040101010101" pitchFamily="2" charset="-122"/>
                <a:ea typeface="华文楷体" panose="02010600040101010101" pitchFamily="2" charset="-122"/>
              </a:rPr>
              <a:t>Shleifer和Vishny（1997）提出的有限套利模型描述了委托代理关系下的有限套利行为。</a:t>
            </a:r>
          </a:p>
          <a:p>
            <a:pPr eaLnBrk="1" hangingPunct="1">
              <a:buFontTx/>
              <a:buNone/>
            </a:pPr>
            <a:endParaRPr lang="zh-CN" altLang="en-US" dirty="0">
              <a:latin typeface="华文楷体" panose="02010600040101010101" pitchFamily="2" charset="-122"/>
              <a:ea typeface="华文楷体" panose="02010600040101010101" pitchFamily="2" charset="-122"/>
            </a:endParaRPr>
          </a:p>
          <a:p>
            <a:pPr eaLnBrk="1" hangingPunct="1"/>
            <a:r>
              <a:rPr lang="zh-CN" altLang="en-US" dirty="0">
                <a:latin typeface="华文楷体" panose="02010600040101010101" pitchFamily="2" charset="-122"/>
                <a:ea typeface="华文楷体" panose="02010600040101010101" pitchFamily="2" charset="-122"/>
              </a:rPr>
              <a:t>假定市场上有三种类型的参与人：噪音交易者、套利者和购买套利基金而不参与交易的投资者。</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p:cNvSpPr>
          <p:nvPr>
            <p:ph type="title"/>
          </p:nvPr>
        </p:nvSpPr>
        <p:spPr>
          <a:ln/>
        </p:spPr>
        <p:txBody>
          <a:bodyPr vert="horz" wrap="square" lIns="91440" tIns="45720" rIns="91440" bIns="45720" anchor="ctr" anchorCtr="0"/>
          <a:lstStyle/>
          <a:p>
            <a:pPr eaLnBrk="1" hangingPunct="1"/>
            <a:r>
              <a:rPr lang="zh-CN" altLang="zh-CN" sz="3600" dirty="0">
                <a:latin typeface="华文楷体" panose="02010600040101010101" pitchFamily="2" charset="-122"/>
                <a:ea typeface="华文楷体" panose="02010600040101010101" pitchFamily="2" charset="-122"/>
              </a:rPr>
              <a:t>(五)过度反应与反应不足的理论</a:t>
            </a:r>
          </a:p>
        </p:txBody>
      </p:sp>
      <p:sp>
        <p:nvSpPr>
          <p:cNvPr id="40963" name="Rectangle 3"/>
          <p:cNvSpPr>
            <a:spLocks noGrp="1"/>
          </p:cNvSpPr>
          <p:nvPr>
            <p:ph idx="1"/>
          </p:nvPr>
        </p:nvSpPr>
        <p:spPr>
          <a:ln/>
        </p:spPr>
        <p:txBody>
          <a:bodyPr vert="horz" wrap="square" lIns="91440" tIns="45720" rIns="91440" bIns="45720" anchor="t" anchorCtr="0"/>
          <a:lstStyle/>
          <a:p>
            <a:pPr eaLnBrk="1" hangingPunct="1"/>
            <a:r>
              <a:rPr lang="zh-CN" altLang="zh-CN" dirty="0">
                <a:latin typeface="华文楷体" panose="02010600040101010101" pitchFamily="2" charset="-122"/>
                <a:ea typeface="华文楷体" panose="02010600040101010101" pitchFamily="2" charset="-122"/>
              </a:rPr>
              <a:t>1.Barbiris，Shleifer和Vishny模型</a:t>
            </a:r>
          </a:p>
          <a:p>
            <a:pPr eaLnBrk="1" hangingPunct="1"/>
            <a:endParaRPr lang="zh-CN" altLang="zh-CN" dirty="0">
              <a:latin typeface="华文楷体" panose="02010600040101010101" pitchFamily="2" charset="-122"/>
              <a:ea typeface="华文楷体" panose="02010600040101010101" pitchFamily="2" charset="-122"/>
            </a:endParaRPr>
          </a:p>
          <a:p>
            <a:pPr eaLnBrk="1" hangingPunct="1"/>
            <a:r>
              <a:rPr lang="zh-CN" altLang="zh-CN" dirty="0">
                <a:latin typeface="华文楷体" panose="02010600040101010101" pitchFamily="2" charset="-122"/>
                <a:ea typeface="华文楷体" panose="02010600040101010101" pitchFamily="2" charset="-122"/>
              </a:rPr>
              <a:t>2.Hong and Stein 模型</a:t>
            </a:r>
          </a:p>
          <a:p>
            <a:pPr eaLnBrk="1" hangingPunct="1"/>
            <a:endParaRPr lang="zh-CN" altLang="zh-CN" dirty="0">
              <a:latin typeface="华文楷体" panose="02010600040101010101" pitchFamily="2" charset="-122"/>
              <a:ea typeface="华文楷体" panose="02010600040101010101" pitchFamily="2" charset="-122"/>
            </a:endParaRPr>
          </a:p>
          <a:p>
            <a:pPr eaLnBrk="1" hangingPunct="1"/>
            <a:r>
              <a:rPr lang="zh-CN" altLang="zh-CN" dirty="0">
                <a:latin typeface="华文楷体" panose="02010600040101010101" pitchFamily="2" charset="-122"/>
                <a:ea typeface="华文楷体" panose="02010600040101010101" pitchFamily="2" charset="-122"/>
              </a:rPr>
              <a:t>3.Daniel，Hirsheifer和Subramanyam模型</a:t>
            </a:r>
          </a:p>
          <a:p>
            <a:pPr eaLnBrk="1" hangingPunct="1"/>
            <a:endParaRPr lang="zh-CN" altLang="zh-CN" dirty="0">
              <a:latin typeface="华文楷体" panose="02010600040101010101" pitchFamily="2" charset="-122"/>
              <a:ea typeface="华文楷体" panose="02010600040101010101" pitchFamily="2" charset="-122"/>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p:cNvSpPr>
          <p:nvPr>
            <p:ph type="title"/>
          </p:nvPr>
        </p:nvSpPr>
        <p:spPr>
          <a:ln/>
        </p:spPr>
        <p:txBody>
          <a:bodyPr vert="horz" wrap="square" lIns="91440" tIns="45720" rIns="91440" bIns="45720" anchor="ctr" anchorCtr="0"/>
          <a:lstStyle/>
          <a:p>
            <a:pPr eaLnBrk="1" hangingPunct="1"/>
            <a:r>
              <a:rPr lang="zh-CN" altLang="zh-CN" sz="3600" dirty="0">
                <a:latin typeface="华文楷体" panose="02010600040101010101" pitchFamily="2" charset="-122"/>
                <a:ea typeface="华文楷体" panose="02010600040101010101" pitchFamily="2" charset="-122"/>
              </a:rPr>
              <a:t>(六)羊群效应模型</a:t>
            </a:r>
          </a:p>
        </p:txBody>
      </p:sp>
      <p:sp>
        <p:nvSpPr>
          <p:cNvPr id="41987" name="Rectangle 3"/>
          <p:cNvSpPr>
            <a:spLocks noGrp="1"/>
          </p:cNvSpPr>
          <p:nvPr>
            <p:ph idx="1"/>
          </p:nvPr>
        </p:nvSpPr>
        <p:spPr>
          <a:ln/>
        </p:spPr>
        <p:txBody>
          <a:bodyPr vert="horz" wrap="square" lIns="91440" tIns="45720" rIns="91440" bIns="45720" anchor="t" anchorCtr="0"/>
          <a:lstStyle/>
          <a:p>
            <a:pPr eaLnBrk="1" hangingPunct="1"/>
            <a:r>
              <a:rPr lang="zh-CN" altLang="zh-CN" dirty="0">
                <a:latin typeface="华文楷体" panose="02010600040101010101" pitchFamily="2" charset="-122"/>
                <a:ea typeface="华文楷体" panose="02010600040101010101" pitchFamily="2" charset="-122"/>
              </a:rPr>
              <a:t>1.外生排序羊群行为模型</a:t>
            </a:r>
          </a:p>
          <a:p>
            <a:pPr eaLnBrk="1" hangingPunct="1">
              <a:buFontTx/>
              <a:buNone/>
            </a:pPr>
            <a:endParaRPr lang="zh-CN" altLang="zh-CN" dirty="0">
              <a:latin typeface="华文楷体" panose="02010600040101010101" pitchFamily="2" charset="-122"/>
              <a:ea typeface="华文楷体" panose="02010600040101010101" pitchFamily="2" charset="-122"/>
            </a:endParaRPr>
          </a:p>
          <a:p>
            <a:pPr eaLnBrk="1" hangingPunct="1">
              <a:buFontTx/>
              <a:buNone/>
            </a:pPr>
            <a:endParaRPr lang="zh-CN" altLang="zh-CN" dirty="0">
              <a:latin typeface="华文楷体" panose="02010600040101010101" pitchFamily="2" charset="-122"/>
              <a:ea typeface="华文楷体" panose="02010600040101010101" pitchFamily="2" charset="-122"/>
            </a:endParaRPr>
          </a:p>
          <a:p>
            <a:pPr eaLnBrk="1" hangingPunct="1"/>
            <a:r>
              <a:rPr lang="zh-CN" altLang="zh-CN" dirty="0">
                <a:latin typeface="华文楷体" panose="02010600040101010101" pitchFamily="2" charset="-122"/>
                <a:ea typeface="华文楷体" panose="02010600040101010101" pitchFamily="2" charset="-122"/>
              </a:rPr>
              <a:t>2.声誉羊群行为模型</a:t>
            </a:r>
          </a:p>
          <a:p>
            <a:pPr eaLnBrk="1" hangingPunct="1"/>
            <a:endParaRPr lang="zh-CN" altLang="zh-CN" dirty="0">
              <a:latin typeface="华文楷体" panose="02010600040101010101" pitchFamily="2" charset="-122"/>
              <a:ea typeface="华文楷体" panose="02010600040101010101" pitchFamily="2" charset="-122"/>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p:cNvSpPr>
          <p:nvPr>
            <p:ph type="title"/>
          </p:nvPr>
        </p:nvSpPr>
        <p:spPr>
          <a:xfrm>
            <a:off x="457200" y="276225"/>
            <a:ext cx="8229600" cy="849313"/>
          </a:xfrm>
          <a:ln/>
        </p:spPr>
        <p:txBody>
          <a:bodyPr vert="horz" wrap="square" lIns="91440" tIns="45720" rIns="91440" bIns="45720" anchor="ctr" anchorCtr="0"/>
          <a:lstStyle/>
          <a:p>
            <a:pPr eaLnBrk="1" hangingPunct="1"/>
            <a:r>
              <a:rPr lang="zh-CN" altLang="zh-CN" sz="3600" dirty="0">
                <a:latin typeface="华文楷体" panose="02010600040101010101" pitchFamily="2" charset="-122"/>
                <a:ea typeface="华文楷体" panose="02010600040101010101" pitchFamily="2" charset="-122"/>
              </a:rPr>
              <a:t>(七)心理账户（Mental Accounting）</a:t>
            </a:r>
          </a:p>
        </p:txBody>
      </p:sp>
      <p:sp>
        <p:nvSpPr>
          <p:cNvPr id="43011" name="Rectangle 3"/>
          <p:cNvSpPr>
            <a:spLocks noGrp="1"/>
          </p:cNvSpPr>
          <p:nvPr>
            <p:ph idx="1"/>
          </p:nvPr>
        </p:nvSpPr>
        <p:spPr>
          <a:ln/>
        </p:spPr>
        <p:txBody>
          <a:bodyPr vert="horz" wrap="square" lIns="91440" tIns="45720" rIns="91440" bIns="45720" anchor="t" anchorCtr="0"/>
          <a:lstStyle/>
          <a:p>
            <a:pPr eaLnBrk="1" hangingPunct="1"/>
            <a:endParaRPr lang="zh-CN" altLang="en-US" dirty="0">
              <a:latin typeface="华文楷体" panose="02010600040101010101" pitchFamily="2" charset="-122"/>
              <a:ea typeface="华文楷体" panose="02010600040101010101" pitchFamily="2" charset="-122"/>
            </a:endParaRPr>
          </a:p>
          <a:p>
            <a:pPr eaLnBrk="1" hangingPunct="1"/>
            <a:r>
              <a:rPr lang="zh-CN" altLang="en-US" dirty="0">
                <a:latin typeface="华文楷体" panose="02010600040101010101" pitchFamily="2" charset="-122"/>
                <a:ea typeface="华文楷体" panose="02010600040101010101" pitchFamily="2" charset="-122"/>
              </a:rPr>
              <a:t>Thaler(1985) 提出了“心理账户”理论</a:t>
            </a:r>
          </a:p>
          <a:p>
            <a:pPr eaLnBrk="1" hangingPunct="1">
              <a:buFontTx/>
              <a:buNone/>
            </a:pPr>
            <a:endParaRPr lang="zh-CN" altLang="en-US" dirty="0">
              <a:latin typeface="华文楷体" panose="02010600040101010101" pitchFamily="2" charset="-122"/>
              <a:ea typeface="华文楷体" panose="02010600040101010101" pitchFamily="2" charset="-122"/>
            </a:endParaRPr>
          </a:p>
          <a:p>
            <a:pPr eaLnBrk="1" hangingPunct="1"/>
            <a:r>
              <a:rPr lang="zh-CN" altLang="en-US" dirty="0">
                <a:latin typeface="华文楷体" panose="02010600040101010101" pitchFamily="2" charset="-122"/>
                <a:ea typeface="华文楷体" panose="02010600040101010101" pitchFamily="2" charset="-122"/>
              </a:rPr>
              <a:t>主要思想：决策者倾向于将不同种类的决策归为不同的心理账户中，然后对每个账户分别运用前景理论而忽略可能的影响。</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p:cNvSpPr>
          <p:nvPr>
            <p:ph type="title"/>
          </p:nvPr>
        </p:nvSpPr>
        <p:spPr>
          <a:ln/>
        </p:spPr>
        <p:txBody>
          <a:bodyPr vert="horz" wrap="square" lIns="91440" tIns="45720" rIns="91440" bIns="45720" anchor="ctr" anchorCtr="0"/>
          <a:lstStyle/>
          <a:p>
            <a:pPr eaLnBrk="1" hangingPunct="1"/>
            <a:r>
              <a:rPr lang="zh-CN" altLang="en-US" sz="3600" dirty="0">
                <a:latin typeface="华文楷体" panose="02010600040101010101" pitchFamily="2" charset="-122"/>
                <a:ea typeface="华文楷体" panose="02010600040101010101" pitchFamily="2" charset="-122"/>
              </a:rPr>
              <a:t>第一节 有效市场假说的基本含义</a:t>
            </a:r>
          </a:p>
        </p:txBody>
      </p:sp>
      <p:sp>
        <p:nvSpPr>
          <p:cNvPr id="14339" name="Rectangle 3"/>
          <p:cNvSpPr>
            <a:spLocks noGrp="1"/>
          </p:cNvSpPr>
          <p:nvPr>
            <p:ph idx="1"/>
          </p:nvPr>
        </p:nvSpPr>
        <p:spPr>
          <a:ln/>
        </p:spPr>
        <p:txBody>
          <a:bodyPr vert="horz" wrap="square" lIns="91440" tIns="45720" rIns="91440" bIns="45720" anchor="t" anchorCtr="0"/>
          <a:lstStyle/>
          <a:p>
            <a:pPr eaLnBrk="1" hangingPunct="1"/>
            <a:r>
              <a:rPr lang="zh-CN" altLang="zh-CN" dirty="0">
                <a:latin typeface="华文楷体" panose="02010600040101010101" pitchFamily="2" charset="-122"/>
                <a:ea typeface="华文楷体" panose="02010600040101010101" pitchFamily="2" charset="-122"/>
              </a:rPr>
              <a:t>有效市场假设,最早是由Paul Samuelson在 1965年提出</a:t>
            </a:r>
            <a:r>
              <a:rPr lang="zh-CN" altLang="zh-CN" dirty="0" smtClean="0">
                <a:latin typeface="华文楷体" panose="02010600040101010101" pitchFamily="2" charset="-122"/>
                <a:ea typeface="华文楷体" panose="02010600040101010101" pitchFamily="2" charset="-122"/>
              </a:rPr>
              <a:t>的</a:t>
            </a:r>
            <a:r>
              <a:rPr lang="zh-CN" altLang="en-US" dirty="0" smtClean="0">
                <a:latin typeface="华文楷体" panose="02010600040101010101" pitchFamily="2" charset="-122"/>
                <a:ea typeface="华文楷体" panose="02010600040101010101" pitchFamily="2" charset="-122"/>
              </a:rPr>
              <a:t>。</a:t>
            </a:r>
            <a:r>
              <a:rPr lang="zh-CN" altLang="zh-CN" dirty="0" smtClean="0">
                <a:latin typeface="华文楷体" panose="02010600040101010101" pitchFamily="2" charset="-122"/>
                <a:ea typeface="华文楷体" panose="02010600040101010101" pitchFamily="2" charset="-122"/>
              </a:rPr>
              <a:t>在</a:t>
            </a:r>
            <a:r>
              <a:rPr lang="zh-CN" altLang="zh-CN" dirty="0">
                <a:latin typeface="华文楷体" panose="02010600040101010101" pitchFamily="2" charset="-122"/>
                <a:ea typeface="华文楷体" panose="02010600040101010101" pitchFamily="2" charset="-122"/>
              </a:rPr>
              <a:t>一个信息通畅的市场上，如果价格的变化能完全反映所有市场参与者的期望和所拥有的信息,则价格变化是无法预测的。</a:t>
            </a:r>
          </a:p>
          <a:p>
            <a:pPr eaLnBrk="1" hangingPunct="1"/>
            <a:r>
              <a:rPr lang="zh-CN" altLang="zh-CN" dirty="0" smtClean="0">
                <a:latin typeface="华文楷体" panose="02010600040101010101" pitchFamily="2" charset="-122"/>
                <a:ea typeface="华文楷体" panose="02010600040101010101" pitchFamily="2" charset="-122"/>
              </a:rPr>
              <a:t> </a:t>
            </a:r>
            <a:r>
              <a:rPr lang="zh-CN" altLang="zh-CN" dirty="0">
                <a:latin typeface="华文楷体" panose="02010600040101010101" pitchFamily="2" charset="-122"/>
                <a:ea typeface="华文楷体" panose="02010600040101010101" pitchFamily="2" charset="-122"/>
              </a:rPr>
              <a:t>Fama是有效市场理论的集大成者 ,他为该理论的最终形成和完善作出了卓越的贡献。</a:t>
            </a:r>
          </a:p>
          <a:p>
            <a:pPr eaLnBrk="1" hangingPunct="1"/>
            <a:endParaRPr lang="zh-CN" altLang="zh-CN" dirty="0">
              <a:latin typeface="华文楷体" panose="02010600040101010101" pitchFamily="2" charset="-122"/>
              <a:ea typeface="华文楷体" panose="02010600040101010101" pitchFamily="2" charset="-122"/>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p:cNvSpPr>
          <p:nvPr>
            <p:ph type="title"/>
          </p:nvPr>
        </p:nvSpPr>
        <p:spPr>
          <a:xfrm>
            <a:off x="457200" y="274638"/>
            <a:ext cx="8229600" cy="922337"/>
          </a:xfrm>
          <a:ln/>
        </p:spPr>
        <p:txBody>
          <a:bodyPr vert="horz" wrap="square" lIns="91440" tIns="45720" rIns="91440" bIns="45720" anchor="ctr" anchorCtr="0"/>
          <a:lstStyle/>
          <a:p>
            <a:pPr eaLnBrk="1" hangingPunct="1"/>
            <a:r>
              <a:rPr lang="zh-CN" altLang="zh-CN" sz="3600" dirty="0">
                <a:latin typeface="华文楷体" panose="02010600040101010101" pitchFamily="2" charset="-122"/>
                <a:ea typeface="华文楷体" panose="02010600040101010101" pitchFamily="2" charset="-122"/>
              </a:rPr>
              <a:t>(八)锚定效应（Anchoring Effect）</a:t>
            </a:r>
          </a:p>
        </p:txBody>
      </p:sp>
      <p:sp>
        <p:nvSpPr>
          <p:cNvPr id="44035" name="Rectangle 3"/>
          <p:cNvSpPr>
            <a:spLocks noGrp="1"/>
          </p:cNvSpPr>
          <p:nvPr>
            <p:ph idx="1"/>
          </p:nvPr>
        </p:nvSpPr>
        <p:spPr>
          <a:ln/>
        </p:spPr>
        <p:txBody>
          <a:bodyPr vert="horz" wrap="square" lIns="91440" tIns="45720" rIns="91440" bIns="45720" anchor="t" anchorCtr="0"/>
          <a:lstStyle/>
          <a:p>
            <a:pPr eaLnBrk="1" hangingPunct="1"/>
            <a:r>
              <a:rPr lang="zh-CN" altLang="en-US" dirty="0">
                <a:latin typeface="华文楷体" panose="02010600040101010101" pitchFamily="2" charset="-122"/>
                <a:ea typeface="华文楷体" panose="02010600040101010101" pitchFamily="2" charset="-122"/>
              </a:rPr>
              <a:t>开端于1974年Kahneman和Tversky的“幸运轮”实验</a:t>
            </a:r>
          </a:p>
          <a:p>
            <a:pPr eaLnBrk="1" hangingPunct="1">
              <a:buFontTx/>
              <a:buNone/>
            </a:pPr>
            <a:endParaRPr lang="zh-CN" altLang="en-US" dirty="0">
              <a:latin typeface="华文楷体" panose="02010600040101010101" pitchFamily="2" charset="-122"/>
              <a:ea typeface="华文楷体" panose="02010600040101010101" pitchFamily="2" charset="-122"/>
            </a:endParaRPr>
          </a:p>
          <a:p>
            <a:pPr eaLnBrk="1" hangingPunct="1"/>
            <a:r>
              <a:rPr lang="zh-CN" altLang="en-US" dirty="0">
                <a:latin typeface="华文楷体" panose="02010600040101010101" pitchFamily="2" charset="-122"/>
                <a:ea typeface="华文楷体" panose="02010600040101010101" pitchFamily="2" charset="-122"/>
              </a:rPr>
              <a:t>2002年Chapman和Johnson认为，产生显著锚定效应至少要满足两个条件，一是受试者对“锚值”充分注意，二是锚值与目标值相兼容（同一数量级、同一单位等）。</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p:cNvSpPr>
          <p:nvPr>
            <p:ph type="title"/>
          </p:nvPr>
        </p:nvSpPr>
        <p:spPr>
          <a:xfrm>
            <a:off x="457200" y="276225"/>
            <a:ext cx="8229600" cy="849313"/>
          </a:xfrm>
          <a:ln/>
        </p:spPr>
        <p:txBody>
          <a:bodyPr vert="horz" wrap="square" lIns="91440" tIns="45720" rIns="91440" bIns="45720" anchor="ctr" anchorCtr="0"/>
          <a:lstStyle/>
          <a:p>
            <a:pPr eaLnBrk="1" hangingPunct="1"/>
            <a:r>
              <a:rPr lang="zh-CN" altLang="zh-CN" sz="3600" dirty="0">
                <a:latin typeface="华文楷体" panose="02010600040101010101" pitchFamily="2" charset="-122"/>
                <a:ea typeface="华文楷体" panose="02010600040101010101" pitchFamily="2" charset="-122"/>
              </a:rPr>
              <a:t>(九)行为金融理论的其他进展</a:t>
            </a:r>
          </a:p>
        </p:txBody>
      </p:sp>
      <p:sp>
        <p:nvSpPr>
          <p:cNvPr id="45059" name="Rectangle 3"/>
          <p:cNvSpPr>
            <a:spLocks noGrp="1"/>
          </p:cNvSpPr>
          <p:nvPr>
            <p:ph idx="1"/>
          </p:nvPr>
        </p:nvSpPr>
        <p:spPr>
          <a:ln/>
        </p:spPr>
        <p:txBody>
          <a:bodyPr vert="horz" wrap="square" lIns="91440" tIns="45720" rIns="91440" bIns="45720" anchor="t" anchorCtr="0"/>
          <a:lstStyle/>
          <a:p>
            <a:pPr eaLnBrk="1" hangingPunct="1"/>
            <a:r>
              <a:rPr lang="zh-CN" altLang="en-US" dirty="0">
                <a:latin typeface="华文楷体" panose="02010600040101010101" pitchFamily="2" charset="-122"/>
                <a:ea typeface="华文楷体" panose="02010600040101010101" pitchFamily="2" charset="-122"/>
              </a:rPr>
              <a:t>Hong和Stein（1999）将市场分为“事件观察者”和“动量交易者”，以此来解释市场短期的反应不足和长期的过度反应。</a:t>
            </a:r>
          </a:p>
          <a:p>
            <a:pPr eaLnBrk="1" hangingPunct="1"/>
            <a:r>
              <a:rPr lang="zh-CN" altLang="en-US" dirty="0">
                <a:latin typeface="华文楷体" panose="02010600040101010101" pitchFamily="2" charset="-122"/>
                <a:ea typeface="华文楷体" panose="02010600040101010101" pitchFamily="2" charset="-122"/>
              </a:rPr>
              <a:t>Holt和Laury(2002)进行了一项彩票选择的小实验，发现风险规避的假设动机和真实动机存在不同。</a:t>
            </a:r>
          </a:p>
          <a:p>
            <a:pPr eaLnBrk="1" hangingPunct="1"/>
            <a:r>
              <a:rPr lang="zh-CN" altLang="en-US" dirty="0" smtClean="0">
                <a:latin typeface="华文楷体" panose="02010600040101010101" pitchFamily="2" charset="-122"/>
                <a:ea typeface="华文楷体" panose="02010600040101010101" pitchFamily="2" charset="-122"/>
              </a:rPr>
              <a:t>……</a:t>
            </a:r>
            <a:endParaRPr lang="en-US" altLang="zh-CN" dirty="0" smtClean="0">
              <a:latin typeface="华文楷体" panose="02010600040101010101" pitchFamily="2" charset="-122"/>
              <a:ea typeface="华文楷体" panose="02010600040101010101" pitchFamily="2" charset="-122"/>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sz="4000" dirty="0">
                <a:latin typeface="华文楷体" panose="02010600040101010101" pitchFamily="2" charset="-122"/>
                <a:ea typeface="华文楷体" panose="02010600040101010101" pitchFamily="2" charset="-122"/>
              </a:rPr>
              <a:t>第三节 其他投资理论与流派</a:t>
            </a:r>
            <a:r>
              <a:rPr lang="en-US" altLang="zh-CN" sz="4000" dirty="0">
                <a:latin typeface="华文楷体" panose="02010600040101010101" pitchFamily="2" charset="-122"/>
                <a:ea typeface="华文楷体" panose="02010600040101010101" pitchFamily="2" charset="-122"/>
              </a:rPr>
              <a:t> </a:t>
            </a:r>
            <a:endParaRPr lang="zh-CN" altLang="en-US" sz="4000" dirty="0">
              <a:latin typeface="华文楷体" panose="02010600040101010101" pitchFamily="2" charset="-122"/>
              <a:ea typeface="华文楷体" panose="02010600040101010101" pitchFamily="2" charset="-122"/>
            </a:endParaRPr>
          </a:p>
        </p:txBody>
      </p:sp>
      <p:sp>
        <p:nvSpPr>
          <p:cNvPr id="3" name="内容占位符 2"/>
          <p:cNvSpPr>
            <a:spLocks noGrp="1"/>
          </p:cNvSpPr>
          <p:nvPr>
            <p:ph idx="1"/>
          </p:nvPr>
        </p:nvSpPr>
        <p:spPr>
          <a:xfrm>
            <a:off x="457200" y="1412776"/>
            <a:ext cx="8229600" cy="4873724"/>
          </a:xfrm>
        </p:spPr>
        <p:txBody>
          <a:bodyPr/>
          <a:lstStyle/>
          <a:p>
            <a:pPr marL="0" indent="0">
              <a:buNone/>
            </a:pPr>
            <a:r>
              <a:rPr lang="zh-CN" altLang="zh-CN" dirty="0" smtClean="0">
                <a:latin typeface="华文楷体" panose="02010600040101010101" pitchFamily="2" charset="-122"/>
                <a:ea typeface="华文楷体" panose="02010600040101010101" pitchFamily="2" charset="-122"/>
              </a:rPr>
              <a:t>一</a:t>
            </a:r>
            <a:r>
              <a:rPr lang="zh-CN" altLang="zh-CN" dirty="0">
                <a:latin typeface="华文楷体" panose="02010600040101010101" pitchFamily="2" charset="-122"/>
                <a:ea typeface="华文楷体" panose="02010600040101010101" pitchFamily="2" charset="-122"/>
              </a:rPr>
              <a:t>、技术分析的理论假设</a:t>
            </a:r>
          </a:p>
          <a:p>
            <a:pPr marL="0" indent="0">
              <a:buNone/>
            </a:pPr>
            <a:r>
              <a:rPr lang="zh-CN" altLang="zh-CN" sz="2800" dirty="0" smtClean="0">
                <a:latin typeface="华文楷体" panose="02010600040101010101" pitchFamily="2" charset="-122"/>
                <a:ea typeface="华文楷体" panose="02010600040101010101" pitchFamily="2" charset="-122"/>
              </a:rPr>
              <a:t>（</a:t>
            </a:r>
            <a:r>
              <a:rPr lang="zh-CN" altLang="zh-CN" sz="2800" dirty="0">
                <a:latin typeface="华文楷体" panose="02010600040101010101" pitchFamily="2" charset="-122"/>
                <a:ea typeface="华文楷体" panose="02010600040101010101" pitchFamily="2" charset="-122"/>
              </a:rPr>
              <a:t>一）价格反映一切信息</a:t>
            </a:r>
          </a:p>
          <a:p>
            <a:pPr marL="0" indent="0">
              <a:buNone/>
            </a:pPr>
            <a:r>
              <a:rPr lang="zh-CN" altLang="zh-CN" sz="2800" dirty="0" smtClean="0">
                <a:latin typeface="华文楷体" panose="02010600040101010101" pitchFamily="2" charset="-122"/>
                <a:ea typeface="华文楷体" panose="02010600040101010101" pitchFamily="2" charset="-122"/>
              </a:rPr>
              <a:t>（</a:t>
            </a:r>
            <a:r>
              <a:rPr lang="zh-CN" altLang="zh-CN" sz="2800" dirty="0">
                <a:latin typeface="华文楷体" panose="02010600040101010101" pitchFamily="2" charset="-122"/>
                <a:ea typeface="华文楷体" panose="02010600040101010101" pitchFamily="2" charset="-122"/>
              </a:rPr>
              <a:t>二）价格沿趋势变化</a:t>
            </a:r>
          </a:p>
          <a:p>
            <a:pPr marL="0" indent="0">
              <a:buNone/>
            </a:pPr>
            <a:r>
              <a:rPr lang="en-US" altLang="zh-CN" sz="2800" dirty="0" smtClean="0">
                <a:latin typeface="华文楷体" panose="02010600040101010101" pitchFamily="2" charset="-122"/>
                <a:ea typeface="华文楷体" panose="02010600040101010101" pitchFamily="2" charset="-122"/>
              </a:rPr>
              <a:t>   (</a:t>
            </a:r>
            <a:r>
              <a:rPr lang="zh-CN" altLang="zh-CN" sz="2800" dirty="0">
                <a:latin typeface="华文楷体" panose="02010600040101010101" pitchFamily="2" charset="-122"/>
                <a:ea typeface="华文楷体" panose="02010600040101010101" pitchFamily="2" charset="-122"/>
              </a:rPr>
              <a:t>三）历史会</a:t>
            </a:r>
            <a:r>
              <a:rPr lang="zh-CN" altLang="zh-CN" sz="2800" dirty="0" smtClean="0">
                <a:latin typeface="华文楷体" panose="02010600040101010101" pitchFamily="2" charset="-122"/>
                <a:ea typeface="华文楷体" panose="02010600040101010101" pitchFamily="2" charset="-122"/>
              </a:rPr>
              <a:t>重复</a:t>
            </a:r>
            <a:endParaRPr lang="zh-CN" altLang="zh-CN" sz="2800" dirty="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126041260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476672"/>
            <a:ext cx="8229600" cy="940966"/>
          </a:xfrm>
        </p:spPr>
        <p:txBody>
          <a:bodyPr/>
          <a:lstStyle/>
          <a:p>
            <a:pPr lvl="0"/>
            <a:r>
              <a:rPr lang="zh-CN" altLang="zh-CN" sz="3600" b="1" dirty="0" smtClean="0">
                <a:latin typeface="华文楷体" panose="02010600040101010101" pitchFamily="2" charset="-122"/>
                <a:ea typeface="华文楷体" panose="02010600040101010101" pitchFamily="2" charset="-122"/>
              </a:rPr>
              <a:t>二、技术分析的手段</a:t>
            </a:r>
            <a:r>
              <a:rPr lang="en-US" altLang="zh-CN" sz="3600" dirty="0" smtClean="0">
                <a:latin typeface="华文楷体" panose="02010600040101010101" pitchFamily="2" charset="-122"/>
                <a:ea typeface="华文楷体" panose="02010600040101010101" pitchFamily="2" charset="-122"/>
              </a:rPr>
              <a:t> </a:t>
            </a:r>
            <a:endParaRPr lang="zh-CN" altLang="en-US" sz="3600" dirty="0">
              <a:latin typeface="华文楷体" panose="02010600040101010101" pitchFamily="2" charset="-122"/>
              <a:ea typeface="华文楷体" panose="02010600040101010101" pitchFamily="2" charset="-122"/>
            </a:endParaRPr>
          </a:p>
        </p:txBody>
      </p:sp>
      <p:sp>
        <p:nvSpPr>
          <p:cNvPr id="3" name="内容占位符 2"/>
          <p:cNvSpPr>
            <a:spLocks noGrp="1"/>
          </p:cNvSpPr>
          <p:nvPr>
            <p:ph idx="1"/>
          </p:nvPr>
        </p:nvSpPr>
        <p:spPr>
          <a:xfrm>
            <a:off x="457200" y="1412776"/>
            <a:ext cx="8229600" cy="4873724"/>
          </a:xfrm>
        </p:spPr>
        <p:txBody>
          <a:bodyPr/>
          <a:lstStyle/>
          <a:p>
            <a:pPr marL="0" indent="0">
              <a:buNone/>
            </a:pPr>
            <a:r>
              <a:rPr lang="en-US" altLang="zh-CN" sz="2800" dirty="0" smtClean="0">
                <a:latin typeface="华文楷体" panose="02010600040101010101" pitchFamily="2" charset="-122"/>
                <a:ea typeface="华文楷体" panose="02010600040101010101" pitchFamily="2" charset="-122"/>
              </a:rPr>
              <a:t>   </a:t>
            </a:r>
            <a:r>
              <a:rPr lang="zh-CN" altLang="zh-CN" sz="2800" dirty="0" smtClean="0">
                <a:latin typeface="华文楷体" panose="02010600040101010101" pitchFamily="2" charset="-122"/>
                <a:ea typeface="华文楷体" panose="02010600040101010101" pitchFamily="2" charset="-122"/>
              </a:rPr>
              <a:t>技术分析流派通常借助图表的形态，比如，利用</a:t>
            </a:r>
            <a:r>
              <a:rPr lang="en-US" altLang="zh-CN" sz="2800" dirty="0" smtClean="0">
                <a:latin typeface="华文楷体" panose="02010600040101010101" pitchFamily="2" charset="-122"/>
                <a:ea typeface="华文楷体" panose="02010600040101010101" pitchFamily="2" charset="-122"/>
              </a:rPr>
              <a:t>“</a:t>
            </a:r>
            <a:r>
              <a:rPr lang="zh-CN" altLang="zh-CN" sz="2800" dirty="0" smtClean="0">
                <a:latin typeface="华文楷体" panose="02010600040101010101" pitchFamily="2" charset="-122"/>
                <a:ea typeface="华文楷体" panose="02010600040101010101" pitchFamily="2" charset="-122"/>
              </a:rPr>
              <a:t>头肩形</a:t>
            </a:r>
            <a:r>
              <a:rPr lang="en-US" altLang="zh-CN" sz="2800" dirty="0" smtClean="0">
                <a:latin typeface="华文楷体" panose="02010600040101010101" pitchFamily="2" charset="-122"/>
                <a:ea typeface="华文楷体" panose="02010600040101010101" pitchFamily="2" charset="-122"/>
              </a:rPr>
              <a:t>”</a:t>
            </a:r>
            <a:r>
              <a:rPr lang="zh-CN" altLang="zh-CN" sz="2800" dirty="0" smtClean="0">
                <a:latin typeface="华文楷体" panose="02010600040101010101" pitchFamily="2" charset="-122"/>
                <a:ea typeface="华文楷体" panose="02010600040101010101" pitchFamily="2" charset="-122"/>
              </a:rPr>
              <a:t>、</a:t>
            </a:r>
            <a:r>
              <a:rPr lang="en-US" altLang="zh-CN" sz="2800" dirty="0" smtClean="0">
                <a:latin typeface="华文楷体" panose="02010600040101010101" pitchFamily="2" charset="-122"/>
                <a:ea typeface="华文楷体" panose="02010600040101010101" pitchFamily="2" charset="-122"/>
              </a:rPr>
              <a:t>“</a:t>
            </a:r>
            <a:r>
              <a:rPr lang="zh-CN" altLang="zh-CN" sz="2800" dirty="0" smtClean="0">
                <a:latin typeface="华文楷体" panose="02010600040101010101" pitchFamily="2" charset="-122"/>
                <a:ea typeface="华文楷体" panose="02010600040101010101" pitchFamily="2" charset="-122"/>
              </a:rPr>
              <a:t>三重顶</a:t>
            </a:r>
            <a:r>
              <a:rPr lang="en-US" altLang="zh-CN" sz="2800" dirty="0" smtClean="0">
                <a:latin typeface="华文楷体" panose="02010600040101010101" pitchFamily="2" charset="-122"/>
                <a:ea typeface="华文楷体" panose="02010600040101010101" pitchFamily="2" charset="-122"/>
              </a:rPr>
              <a:t>”</a:t>
            </a:r>
            <a:r>
              <a:rPr lang="zh-CN" altLang="zh-CN" sz="2800" dirty="0" smtClean="0">
                <a:latin typeface="华文楷体" panose="02010600040101010101" pitchFamily="2" charset="-122"/>
                <a:ea typeface="华文楷体" panose="02010600040101010101" pitchFamily="2" charset="-122"/>
              </a:rPr>
              <a:t>、</a:t>
            </a:r>
            <a:r>
              <a:rPr lang="en-US" altLang="zh-CN" sz="2800" dirty="0" smtClean="0">
                <a:latin typeface="华文楷体" panose="02010600040101010101" pitchFamily="2" charset="-122"/>
                <a:ea typeface="华文楷体" panose="02010600040101010101" pitchFamily="2" charset="-122"/>
              </a:rPr>
              <a:t>“</a:t>
            </a:r>
            <a:r>
              <a:rPr lang="zh-CN" altLang="zh-CN" sz="2800" dirty="0" smtClean="0">
                <a:latin typeface="华文楷体" panose="02010600040101010101" pitchFamily="2" charset="-122"/>
                <a:ea typeface="华文楷体" panose="02010600040101010101" pitchFamily="2" charset="-122"/>
              </a:rPr>
              <a:t>三重底</a:t>
            </a:r>
            <a:r>
              <a:rPr lang="en-US" altLang="zh-CN" sz="2800" dirty="0" smtClean="0">
                <a:latin typeface="华文楷体" panose="02010600040101010101" pitchFamily="2" charset="-122"/>
                <a:ea typeface="华文楷体" panose="02010600040101010101" pitchFamily="2" charset="-122"/>
              </a:rPr>
              <a:t>”</a:t>
            </a:r>
            <a:r>
              <a:rPr lang="zh-CN" altLang="zh-CN" sz="2800" dirty="0" smtClean="0">
                <a:latin typeface="华文楷体" panose="02010600040101010101" pitchFamily="2" charset="-122"/>
                <a:ea typeface="华文楷体" panose="02010600040101010101" pitchFamily="2" charset="-122"/>
              </a:rPr>
              <a:t>等形态对价格做出预测，这些图形都是长时间历史经验的总结，具有重要的参考价值。</a:t>
            </a:r>
            <a:endParaRPr lang="en-US" altLang="zh-CN" sz="2800" dirty="0" smtClean="0">
              <a:latin typeface="华文楷体" panose="02010600040101010101" pitchFamily="2" charset="-122"/>
              <a:ea typeface="华文楷体" panose="02010600040101010101" pitchFamily="2" charset="-122"/>
            </a:endParaRPr>
          </a:p>
          <a:p>
            <a:pPr marL="0" indent="0">
              <a:buNone/>
            </a:pPr>
            <a:r>
              <a:rPr lang="en-US" altLang="zh-CN" sz="2800" dirty="0" smtClean="0">
                <a:latin typeface="华文楷体" panose="02010600040101010101" pitchFamily="2" charset="-122"/>
                <a:ea typeface="华文楷体" panose="02010600040101010101" pitchFamily="2" charset="-122"/>
              </a:rPr>
              <a:t>   </a:t>
            </a:r>
            <a:r>
              <a:rPr lang="zh-CN" altLang="zh-CN" sz="2800" dirty="0" smtClean="0">
                <a:latin typeface="华文楷体" panose="02010600040101010101" pitchFamily="2" charset="-122"/>
                <a:ea typeface="华文楷体" panose="02010600040101010101" pitchFamily="2" charset="-122"/>
              </a:rPr>
              <a:t>技术分析也经常借助计算机手段，利用统计学对价格的走势做出预测，比如，利用各种均线指标、</a:t>
            </a:r>
            <a:r>
              <a:rPr lang="en-US" altLang="zh-CN" sz="2800" dirty="0" smtClean="0">
                <a:latin typeface="华文楷体" panose="02010600040101010101" pitchFamily="2" charset="-122"/>
                <a:ea typeface="华文楷体" panose="02010600040101010101" pitchFamily="2" charset="-122"/>
              </a:rPr>
              <a:t>MACD</a:t>
            </a:r>
            <a:r>
              <a:rPr lang="zh-CN" altLang="zh-CN" sz="2800" dirty="0" smtClean="0">
                <a:latin typeface="华文楷体" panose="02010600040101010101" pitchFamily="2" charset="-122"/>
                <a:ea typeface="华文楷体" panose="02010600040101010101" pitchFamily="2" charset="-122"/>
              </a:rPr>
              <a:t>、</a:t>
            </a:r>
            <a:r>
              <a:rPr lang="en-US" altLang="zh-CN" sz="2800" dirty="0" smtClean="0">
                <a:latin typeface="华文楷体" panose="02010600040101010101" pitchFamily="2" charset="-122"/>
                <a:ea typeface="华文楷体" panose="02010600040101010101" pitchFamily="2" charset="-122"/>
              </a:rPr>
              <a:t>KDJ</a:t>
            </a:r>
            <a:r>
              <a:rPr lang="zh-CN" altLang="zh-CN" sz="2800" dirty="0" smtClean="0">
                <a:latin typeface="华文楷体" panose="02010600040101010101" pitchFamily="2" charset="-122"/>
                <a:ea typeface="华文楷体" panose="02010600040101010101" pitchFamily="2" charset="-122"/>
              </a:rPr>
              <a:t>等技术指标对价格做出预测。</a:t>
            </a:r>
            <a:endParaRPr lang="en-US" altLang="zh-CN" sz="2800" dirty="0" smtClean="0">
              <a:latin typeface="华文楷体" panose="02010600040101010101" pitchFamily="2" charset="-122"/>
              <a:ea typeface="华文楷体" panose="02010600040101010101" pitchFamily="2" charset="-122"/>
            </a:endParaRPr>
          </a:p>
          <a:p>
            <a:pPr marL="0" indent="0">
              <a:buNone/>
            </a:pPr>
            <a:r>
              <a:rPr lang="zh-CN" altLang="zh-CN" sz="2800" dirty="0" smtClean="0">
                <a:latin typeface="华文楷体" panose="02010600040101010101" pitchFamily="2" charset="-122"/>
                <a:ea typeface="华文楷体" panose="02010600040101010101" pitchFamily="2" charset="-122"/>
              </a:rPr>
              <a:t>在技术分析中最常用的分析对象就是价格，将价格和成交量结合起来，则对价格的分析更准确。</a:t>
            </a:r>
            <a:endParaRPr lang="en-US" altLang="zh-CN" sz="2800" dirty="0" smtClean="0">
              <a:latin typeface="华文楷体" panose="02010600040101010101" pitchFamily="2" charset="-122"/>
              <a:ea typeface="华文楷体" panose="02010600040101010101" pitchFamily="2" charset="-122"/>
            </a:endParaRPr>
          </a:p>
          <a:p>
            <a:pPr marL="0" indent="0">
              <a:buNone/>
            </a:pPr>
            <a:endParaRPr lang="en-US" altLang="zh-CN" sz="2800" dirty="0" smtClean="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385258257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55576" y="274638"/>
            <a:ext cx="7416824" cy="1143000"/>
          </a:xfrm>
        </p:spPr>
        <p:txBody>
          <a:bodyPr/>
          <a:lstStyle/>
          <a:p>
            <a:pPr marL="0" marR="0" indent="0" algn="ctr" defTabSz="914400" rtl="0" eaLnBrk="0" fontAlgn="base" latinLnBrk="0" hangingPunct="0">
              <a:lnSpc>
                <a:spcPct val="100000"/>
              </a:lnSpc>
              <a:spcBef>
                <a:spcPct val="0"/>
              </a:spcBef>
              <a:spcAft>
                <a:spcPct val="0"/>
              </a:spcAft>
              <a:buClrTx/>
              <a:buSzTx/>
              <a:buFontTx/>
              <a:buNone/>
              <a:tabLst/>
              <a:defRPr/>
            </a:pPr>
            <a:r>
              <a:rPr lang="zh-CN" altLang="zh-CN" sz="4000" b="1" dirty="0" smtClean="0">
                <a:latin typeface="华文楷体" panose="02010600040101010101" pitchFamily="2" charset="-122"/>
                <a:ea typeface="华文楷体" panose="02010600040101010101" pitchFamily="2" charset="-122"/>
              </a:rPr>
              <a:t>本章小结</a:t>
            </a:r>
            <a:endParaRPr lang="zh-CN" altLang="en-US" dirty="0"/>
          </a:p>
        </p:txBody>
      </p:sp>
      <p:sp>
        <p:nvSpPr>
          <p:cNvPr id="3" name="内容占位符 2"/>
          <p:cNvSpPr>
            <a:spLocks noGrp="1"/>
          </p:cNvSpPr>
          <p:nvPr>
            <p:ph idx="1"/>
          </p:nvPr>
        </p:nvSpPr>
        <p:spPr>
          <a:xfrm>
            <a:off x="457200" y="1412776"/>
            <a:ext cx="8229600" cy="4873724"/>
          </a:xfrm>
        </p:spPr>
        <p:txBody>
          <a:bodyPr/>
          <a:lstStyle/>
          <a:p>
            <a:pPr marL="0" lvl="0" indent="0">
              <a:buNone/>
            </a:pPr>
            <a:r>
              <a:rPr lang="en-US" altLang="zh-CN" sz="2800" smtClean="0">
                <a:latin typeface="华文楷体" panose="02010600040101010101" pitchFamily="2" charset="-122"/>
                <a:ea typeface="华文楷体" panose="02010600040101010101" pitchFamily="2" charset="-122"/>
              </a:rPr>
              <a:t> </a:t>
            </a:r>
            <a:r>
              <a:rPr lang="zh-CN" altLang="zh-CN" sz="2800" smtClean="0">
                <a:latin typeface="华文楷体" panose="02010600040101010101" pitchFamily="2" charset="-122"/>
                <a:ea typeface="华文楷体" panose="02010600040101010101" pitchFamily="2" charset="-122"/>
              </a:rPr>
              <a:t>第一</a:t>
            </a:r>
            <a:r>
              <a:rPr lang="zh-CN" altLang="zh-CN" sz="2800" dirty="0" smtClean="0">
                <a:latin typeface="华文楷体" panose="02010600040101010101" pitchFamily="2" charset="-122"/>
                <a:ea typeface="华文楷体" panose="02010600040101010101" pitchFamily="2" charset="-122"/>
              </a:rPr>
              <a:t>节对有效市场的含义和三种有效市场的表现形式进行了详细和深入的讨论；</a:t>
            </a:r>
            <a:endParaRPr lang="en-US" altLang="zh-CN" sz="2800" dirty="0" smtClean="0">
              <a:latin typeface="华文楷体" panose="02010600040101010101" pitchFamily="2" charset="-122"/>
              <a:ea typeface="华文楷体" panose="02010600040101010101" pitchFamily="2" charset="-122"/>
            </a:endParaRPr>
          </a:p>
          <a:p>
            <a:pPr marL="0" lvl="0" indent="0">
              <a:buNone/>
            </a:pPr>
            <a:r>
              <a:rPr lang="zh-CN" altLang="zh-CN" sz="2800" dirty="0" smtClean="0">
                <a:latin typeface="华文楷体" panose="02010600040101010101" pitchFamily="2" charset="-122"/>
                <a:ea typeface="华文楷体" panose="02010600040101010101" pitchFamily="2" charset="-122"/>
              </a:rPr>
              <a:t>第二节介绍了行为金融理论，阐述了由于小公司现象与规模现象、期间效应现象、股票价格反应不足和过度反应的现象、一价定律的违背现象而使得行为金融理论对有效市场造成的冲击和挑战，并阐述了行为金融理论主要的理论进展。</a:t>
            </a:r>
            <a:endParaRPr lang="en-US" altLang="zh-CN" sz="2800" dirty="0" smtClean="0">
              <a:latin typeface="华文楷体" panose="02010600040101010101" pitchFamily="2" charset="-122"/>
              <a:ea typeface="华文楷体" panose="02010600040101010101" pitchFamily="2" charset="-122"/>
            </a:endParaRPr>
          </a:p>
          <a:p>
            <a:pPr marL="0" lvl="0" indent="0">
              <a:buNone/>
            </a:pPr>
            <a:r>
              <a:rPr lang="zh-CN" altLang="zh-CN" sz="2800" dirty="0" smtClean="0">
                <a:latin typeface="华文楷体" panose="02010600040101010101" pitchFamily="2" charset="-122"/>
                <a:ea typeface="华文楷体" panose="02010600040101010101" pitchFamily="2" charset="-122"/>
              </a:rPr>
              <a:t>第三节介绍了技术分析流派对市场的认识和观点。</a:t>
            </a:r>
          </a:p>
          <a:p>
            <a:endParaRPr lang="zh-CN" altLang="en-US" dirty="0"/>
          </a:p>
        </p:txBody>
      </p:sp>
    </p:spTree>
    <p:extLst>
      <p:ext uri="{BB962C8B-B14F-4D97-AF65-F5344CB8AC3E}">
        <p14:creationId xmlns:p14="http://schemas.microsoft.com/office/powerpoint/2010/main" val="27973618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p:cNvSpPr>
          <p:nvPr>
            <p:ph type="title"/>
          </p:nvPr>
        </p:nvSpPr>
        <p:spPr>
          <a:ln/>
        </p:spPr>
        <p:txBody>
          <a:bodyPr vert="horz" wrap="square" lIns="91440" tIns="45720" rIns="91440" bIns="45720" anchor="ctr" anchorCtr="0"/>
          <a:lstStyle/>
          <a:p>
            <a:pPr eaLnBrk="1" hangingPunct="1"/>
            <a:r>
              <a:rPr lang="zh-CN" altLang="en-US" dirty="0">
                <a:latin typeface="华文楷体" panose="02010600040101010101" pitchFamily="2" charset="-122"/>
                <a:ea typeface="华文楷体" panose="02010600040101010101" pitchFamily="2" charset="-122"/>
              </a:rPr>
              <a:t>一、有效市场假说的含义</a:t>
            </a:r>
          </a:p>
        </p:txBody>
      </p:sp>
      <p:sp>
        <p:nvSpPr>
          <p:cNvPr id="15363" name="Rectangle 3"/>
          <p:cNvSpPr>
            <a:spLocks noGrp="1"/>
          </p:cNvSpPr>
          <p:nvPr>
            <p:ph idx="1"/>
          </p:nvPr>
        </p:nvSpPr>
        <p:spPr>
          <a:ln/>
        </p:spPr>
        <p:txBody>
          <a:bodyPr vert="horz" wrap="square" lIns="91440" tIns="45720" rIns="91440" bIns="45720" anchor="t" anchorCtr="0"/>
          <a:lstStyle/>
          <a:p>
            <a:pPr eaLnBrk="1" hangingPunct="1"/>
            <a:r>
              <a:rPr lang="zh-CN" altLang="zh-CN" dirty="0">
                <a:latin typeface="华文楷体" panose="02010600040101010101" pitchFamily="2" charset="-122"/>
                <a:ea typeface="华文楷体" panose="02010600040101010101" pitchFamily="2" charset="-122"/>
              </a:rPr>
              <a:t>在有效市场假设下，证券价格总是完全反映了已有的信息，如果证券市场上的证券价格能够充分地反映所有有关证券价格的信息,则证券市场上的证券价格变化就是完全随机的，投资者不可能持续性地在证券市场上获取超额利润。</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p:cNvSpPr>
          <p:nvPr>
            <p:ph type="title"/>
          </p:nvPr>
        </p:nvSpPr>
        <p:spPr>
          <a:ln/>
        </p:spPr>
        <p:txBody>
          <a:bodyPr vert="horz" wrap="square" lIns="91440" tIns="45720" rIns="91440" bIns="45720" anchor="ctr" anchorCtr="0"/>
          <a:lstStyle/>
          <a:p>
            <a:pPr eaLnBrk="1" hangingPunct="1"/>
            <a:r>
              <a:rPr lang="zh-CN" altLang="en-US" dirty="0">
                <a:latin typeface="华文楷体" panose="02010600040101010101" pitchFamily="2" charset="-122"/>
                <a:ea typeface="华文楷体" panose="02010600040101010101" pitchFamily="2" charset="-122"/>
              </a:rPr>
              <a:t>二、有效市场假说的三种形式</a:t>
            </a:r>
          </a:p>
        </p:txBody>
      </p:sp>
      <p:sp>
        <p:nvSpPr>
          <p:cNvPr id="16387" name="Rectangle 3"/>
          <p:cNvSpPr>
            <a:spLocks noGrp="1"/>
          </p:cNvSpPr>
          <p:nvPr>
            <p:ph idx="1"/>
          </p:nvPr>
        </p:nvSpPr>
        <p:spPr>
          <a:xfrm>
            <a:off x="457200" y="1417638"/>
            <a:ext cx="8229600" cy="4868862"/>
          </a:xfrm>
          <a:ln/>
        </p:spPr>
        <p:txBody>
          <a:bodyPr vert="horz" wrap="square" lIns="91440" tIns="45720" rIns="91440" bIns="45720" anchor="t" anchorCtr="0"/>
          <a:lstStyle/>
          <a:p>
            <a:pPr eaLnBrk="1" hangingPunct="1"/>
            <a:r>
              <a:rPr lang="zh-CN" altLang="en-US" dirty="0">
                <a:latin typeface="华文楷体" panose="02010600040101010101" pitchFamily="2" charset="-122"/>
                <a:ea typeface="华文楷体" panose="02010600040101010101" pitchFamily="2" charset="-122"/>
              </a:rPr>
              <a:t>弱式有效市场假设</a:t>
            </a:r>
          </a:p>
          <a:p>
            <a:pPr eaLnBrk="1" hangingPunct="1">
              <a:buFontTx/>
              <a:buNone/>
            </a:pPr>
            <a:r>
              <a:rPr lang="zh-CN" altLang="en-US" sz="2400" dirty="0">
                <a:latin typeface="华文楷体" panose="02010600040101010101" pitchFamily="2" charset="-122"/>
                <a:ea typeface="华文楷体" panose="02010600040101010101" pitchFamily="2" charset="-122"/>
              </a:rPr>
              <a:t>该假设认为现行证券价格完全反映了该证券的历史价格序列。</a:t>
            </a:r>
          </a:p>
          <a:p>
            <a:pPr eaLnBrk="1" hangingPunct="1"/>
            <a:r>
              <a:rPr lang="zh-CN" altLang="en-US" dirty="0">
                <a:latin typeface="华文楷体" panose="02010600040101010101" pitchFamily="2" charset="-122"/>
                <a:ea typeface="华文楷体" panose="02010600040101010101" pitchFamily="2" charset="-122"/>
              </a:rPr>
              <a:t>半强式有效市场假设</a:t>
            </a:r>
          </a:p>
          <a:p>
            <a:pPr eaLnBrk="1" hangingPunct="1">
              <a:buFontTx/>
              <a:buNone/>
            </a:pPr>
            <a:r>
              <a:rPr lang="zh-CN" altLang="en-US" sz="2400" dirty="0">
                <a:latin typeface="华文楷体" panose="02010600040101010101" pitchFamily="2" charset="-122"/>
                <a:ea typeface="华文楷体" panose="02010600040101010101" pitchFamily="2" charset="-122"/>
              </a:rPr>
              <a:t>该假设认为现行股票价格不只反映了历史价格所包含的信息。该层次里的信息组包括历史价格所反映的和所有公开的可得到的信息。</a:t>
            </a:r>
          </a:p>
          <a:p>
            <a:pPr eaLnBrk="1" hangingPunct="1"/>
            <a:r>
              <a:rPr lang="zh-CN" altLang="en-US" dirty="0">
                <a:latin typeface="华文楷体" panose="02010600040101010101" pitchFamily="2" charset="-122"/>
                <a:ea typeface="华文楷体" panose="02010600040101010101" pitchFamily="2" charset="-122"/>
              </a:rPr>
              <a:t>强式有效市场假设</a:t>
            </a:r>
          </a:p>
          <a:p>
            <a:pPr eaLnBrk="1" hangingPunct="1">
              <a:buFontTx/>
              <a:buNone/>
            </a:pPr>
            <a:r>
              <a:rPr lang="zh-CN" altLang="en-US" sz="2400" dirty="0">
                <a:latin typeface="华文楷体" panose="02010600040101010101" pitchFamily="2" charset="-122"/>
                <a:ea typeface="华文楷体" panose="02010600040101010101" pitchFamily="2" charset="-122"/>
              </a:rPr>
              <a:t>    这是有效市场的最高层次 ,在现实生活中不可能出现。该假设意味着任何市场参与者所了解的信息不论是公开的或未公开的都被全面准确地反映到了市场价格上去。</a:t>
            </a:r>
            <a:endParaRPr lang="en-US" altLang="zh-CN" sz="2400" dirty="0">
              <a:latin typeface="华文楷体" panose="02010600040101010101" pitchFamily="2" charset="-122"/>
              <a:ea typeface="华文楷体" panose="02010600040101010101" pitchFamily="2"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5"/>
          <p:cNvSpPr txBox="1">
            <a:spLocks noGrp="1"/>
          </p:cNvSpPr>
          <p:nvPr>
            <p:ph type="sldNum" sz="quarter" idx="4"/>
          </p:nvPr>
        </p:nvSpPr>
        <p:spPr>
          <a:ln>
            <a:noFill/>
          </a:ln>
        </p:spPr>
        <p:txBody>
          <a:bodyPr lIns="45720" rIns="45720" anchor="ctr" anchorCtr="0"/>
          <a:lstStyle/>
          <a:p>
            <a:pPr marL="0" indent="0" algn="ctr" eaLnBrk="1" hangingPunct="1">
              <a:spcBef>
                <a:spcPct val="0"/>
              </a:spcBef>
              <a:buClrTx/>
              <a:buSzTx/>
              <a:buFont typeface="Arial" panose="020B0604020202020204" pitchFamily="34" charset="0"/>
              <a:buNone/>
            </a:pPr>
            <a:r>
              <a:rPr lang="en-US" altLang="zh-CN" sz="1100" dirty="0">
                <a:solidFill>
                  <a:srgbClr val="636363"/>
                </a:solidFill>
                <a:latin typeface="Arial" panose="020B0604020202020204" pitchFamily="34" charset="0"/>
                <a:ea typeface="宋体" panose="02010600030101010101" pitchFamily="2" charset="-122"/>
              </a:rPr>
              <a:t>11-</a:t>
            </a:r>
            <a:fld id="{9A0DB2DC-4C9A-4742-B13C-FB6460FD3503}" type="slidenum">
              <a:rPr lang="en-US" altLang="zh-CN" sz="1100" dirty="0">
                <a:solidFill>
                  <a:srgbClr val="636363"/>
                </a:solidFill>
                <a:latin typeface="Arial" panose="020B0604020202020204" pitchFamily="34" charset="0"/>
                <a:ea typeface="宋体" panose="02010600030101010101" pitchFamily="2" charset="-122"/>
              </a:rPr>
              <a:t>6</a:t>
            </a:fld>
            <a:endParaRPr lang="en-US" altLang="zh-CN" sz="1100" dirty="0">
              <a:solidFill>
                <a:srgbClr val="636363"/>
              </a:solidFill>
              <a:latin typeface="Arial" panose="020B0604020202020204" pitchFamily="34" charset="0"/>
              <a:ea typeface="宋体" panose="02010600030101010101" pitchFamily="2" charset="-122"/>
            </a:endParaRPr>
          </a:p>
        </p:txBody>
      </p:sp>
      <p:sp>
        <p:nvSpPr>
          <p:cNvPr id="17411" name="Rectangle 2"/>
          <p:cNvSpPr>
            <a:spLocks noGrp="1"/>
          </p:cNvSpPr>
          <p:nvPr>
            <p:ph type="body" idx="4294967295"/>
          </p:nvPr>
        </p:nvSpPr>
        <p:spPr>
          <a:xfrm>
            <a:off x="304800" y="1371600"/>
            <a:ext cx="8610600" cy="5029200"/>
          </a:xfrm>
          <a:ln/>
        </p:spPr>
        <p:txBody>
          <a:bodyPr vert="horz" wrap="square" lIns="90488" tIns="44450" rIns="90488" bIns="44450" anchor="t" anchorCtr="0"/>
          <a:lstStyle/>
          <a:p>
            <a:pPr eaLnBrk="1" hangingPunct="1"/>
            <a:r>
              <a:rPr lang="zh-CN" altLang="en-US" dirty="0">
                <a:latin typeface="华文楷体" panose="02010600040101010101" pitchFamily="2" charset="-122"/>
                <a:ea typeface="华文楷体" panose="02010600040101010101" pitchFamily="2" charset="-122"/>
              </a:rPr>
              <a:t>弱式有效市场假设</a:t>
            </a:r>
          </a:p>
          <a:p>
            <a:pPr eaLnBrk="1" hangingPunct="1">
              <a:buNone/>
            </a:pPr>
            <a:r>
              <a:rPr lang="zh-CN" altLang="en-US" dirty="0">
                <a:latin typeface="华文楷体" panose="02010600040101010101" pitchFamily="2" charset="-122"/>
                <a:ea typeface="华文楷体" panose="02010600040101010101" pitchFamily="2" charset="-122"/>
              </a:rPr>
              <a:t>若弱式有效市场假设成立，技术分析方法失效。</a:t>
            </a:r>
            <a:endParaRPr lang="en-US" altLang="zh-CN" dirty="0">
              <a:latin typeface="华文楷体" panose="02010600040101010101" pitchFamily="2" charset="-122"/>
              <a:ea typeface="华文楷体" panose="02010600040101010101" pitchFamily="2" charset="-122"/>
            </a:endParaRPr>
          </a:p>
          <a:p>
            <a:pPr eaLnBrk="1" hangingPunct="1"/>
            <a:r>
              <a:rPr lang="zh-CN" altLang="en-US" dirty="0">
                <a:latin typeface="华文楷体" panose="02010600040101010101" pitchFamily="2" charset="-122"/>
                <a:ea typeface="华文楷体" panose="02010600040101010101" pitchFamily="2" charset="-122"/>
              </a:rPr>
              <a:t>半强式有效市场假设</a:t>
            </a:r>
            <a:endParaRPr lang="en-US" altLang="zh-CN" dirty="0">
              <a:latin typeface="华文楷体" panose="02010600040101010101" pitchFamily="2" charset="-122"/>
              <a:ea typeface="华文楷体" panose="02010600040101010101" pitchFamily="2" charset="-122"/>
            </a:endParaRPr>
          </a:p>
          <a:p>
            <a:pPr eaLnBrk="1" hangingPunct="1">
              <a:buNone/>
            </a:pPr>
            <a:r>
              <a:rPr lang="zh-CN" altLang="en-US" dirty="0">
                <a:latin typeface="华文楷体" panose="02010600040101010101" pitchFamily="2" charset="-122"/>
                <a:ea typeface="华文楷体" panose="02010600040101010101" pitchFamily="2" charset="-122"/>
              </a:rPr>
              <a:t>若半强式有效市场假设成立，基本面分析方法失效。</a:t>
            </a:r>
            <a:endParaRPr lang="zh-CN" altLang="zh-CN" dirty="0">
              <a:latin typeface="华文楷体" panose="02010600040101010101" pitchFamily="2" charset="-122"/>
              <a:ea typeface="华文楷体" panose="02010600040101010101" pitchFamily="2" charset="-122"/>
            </a:endParaRPr>
          </a:p>
          <a:p>
            <a:pPr eaLnBrk="1" hangingPunct="1"/>
            <a:r>
              <a:rPr lang="zh-CN" altLang="en-US" dirty="0">
                <a:latin typeface="华文楷体" panose="02010600040101010101" pitchFamily="2" charset="-122"/>
                <a:ea typeface="华文楷体" panose="02010600040101010101" pitchFamily="2" charset="-122"/>
              </a:rPr>
              <a:t>强式有效市场假设</a:t>
            </a:r>
            <a:endParaRPr lang="zh-CN" altLang="zh-CN" dirty="0">
              <a:latin typeface="华文楷体" panose="02010600040101010101" pitchFamily="2" charset="-122"/>
              <a:ea typeface="华文楷体" panose="02010600040101010101" pitchFamily="2" charset="-122"/>
            </a:endParaRPr>
          </a:p>
          <a:p>
            <a:pPr eaLnBrk="1" hangingPunct="1">
              <a:buNone/>
            </a:pPr>
            <a:r>
              <a:rPr lang="zh-CN" altLang="en-US" dirty="0">
                <a:latin typeface="华文楷体" panose="02010600040101010101" pitchFamily="2" charset="-122"/>
                <a:ea typeface="华文楷体" panose="02010600040101010101" pitchFamily="2" charset="-122"/>
              </a:rPr>
              <a:t>若强式有效市场假设成立，各类分析方法失效。</a:t>
            </a:r>
          </a:p>
          <a:p>
            <a:pPr eaLnBrk="1" hangingPunct="1">
              <a:buFontTx/>
              <a:buNone/>
            </a:pPr>
            <a:endParaRPr lang="zh-CN" altLang="en-US" sz="2400" dirty="0">
              <a:latin typeface="华文楷体" panose="02010600040101010101" pitchFamily="2" charset="-122"/>
              <a:ea typeface="华文楷体" panose="02010600040101010101" pitchFamily="2" charset="-122"/>
            </a:endParaRPr>
          </a:p>
        </p:txBody>
      </p:sp>
      <p:sp>
        <p:nvSpPr>
          <p:cNvPr id="17412" name="Rectangle 3"/>
          <p:cNvSpPr>
            <a:spLocks noGrp="1"/>
          </p:cNvSpPr>
          <p:nvPr>
            <p:ph type="title" idx="4294967295"/>
          </p:nvPr>
        </p:nvSpPr>
        <p:spPr>
          <a:xfrm>
            <a:off x="0" y="381000"/>
            <a:ext cx="8915400" cy="838200"/>
          </a:xfrm>
          <a:ln/>
        </p:spPr>
        <p:txBody>
          <a:bodyPr vert="horz" wrap="square" lIns="90488" tIns="44450" rIns="90488" bIns="44450" anchor="ctr" anchorCtr="1"/>
          <a:lstStyle/>
          <a:p>
            <a:r>
              <a:rPr lang="zh-CN" altLang="en-US" sz="3600" dirty="0">
                <a:latin typeface="华文楷体" panose="02010600040101010101" pitchFamily="2" charset="-122"/>
                <a:ea typeface="华文楷体" panose="02010600040101010101" pitchFamily="2" charset="-122"/>
              </a:rPr>
              <a:t>有效市场假说的意义</a:t>
            </a:r>
            <a:endParaRPr lang="en-US" altLang="zh-CN" sz="3600" dirty="0">
              <a:latin typeface="华文楷体" panose="02010600040101010101" pitchFamily="2" charset="-122"/>
              <a:ea typeface="华文楷体" panose="02010600040101010101" pitchFamily="2" charset="-122"/>
            </a:endParaRP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p:cNvSpPr>
          <p:nvPr>
            <p:ph type="title"/>
          </p:nvPr>
        </p:nvSpPr>
        <p:spPr>
          <a:xfrm>
            <a:off x="304800" y="533400"/>
            <a:ext cx="7772400" cy="595313"/>
          </a:xfrm>
          <a:ln/>
        </p:spPr>
        <p:txBody>
          <a:bodyPr vert="horz" wrap="square" lIns="91440" tIns="45720" rIns="91440" bIns="45720" anchor="ctr" anchorCtr="0"/>
          <a:lstStyle/>
          <a:p>
            <a:r>
              <a:rPr lang="zh-CN" altLang="en-US" sz="3600" dirty="0">
                <a:latin typeface="华文楷体" panose="02010600040101010101" pitchFamily="2" charset="-122"/>
                <a:ea typeface="华文楷体" panose="02010600040101010101" pitchFamily="2" charset="-122"/>
              </a:rPr>
              <a:t>有效市场理论的检验方法</a:t>
            </a:r>
          </a:p>
        </p:txBody>
      </p:sp>
      <p:sp>
        <p:nvSpPr>
          <p:cNvPr id="19459" name="Rectangle 3"/>
          <p:cNvSpPr>
            <a:spLocks noGrp="1"/>
          </p:cNvSpPr>
          <p:nvPr>
            <p:ph idx="1"/>
          </p:nvPr>
        </p:nvSpPr>
        <p:spPr>
          <a:xfrm>
            <a:off x="179388" y="1371600"/>
            <a:ext cx="8640762" cy="4953000"/>
          </a:xfrm>
          <a:ln/>
        </p:spPr>
        <p:txBody>
          <a:bodyPr vert="horz" wrap="square" lIns="91440" tIns="45720" rIns="91440" bIns="45720" anchor="t" anchorCtr="0"/>
          <a:lstStyle/>
          <a:p>
            <a:pPr>
              <a:buFontTx/>
              <a:buNone/>
            </a:pPr>
            <a:r>
              <a:rPr lang="zh-CN" altLang="en-US" sz="2800" dirty="0">
                <a:latin typeface="华文楷体" panose="02010600040101010101" pitchFamily="2" charset="-122"/>
                <a:ea typeface="华文楷体" panose="02010600040101010101" pitchFamily="2" charset="-122"/>
              </a:rPr>
              <a:t>弱有效市场的检验</a:t>
            </a:r>
            <a:br>
              <a:rPr lang="zh-CN" altLang="en-US" sz="2800" dirty="0">
                <a:latin typeface="华文楷体" panose="02010600040101010101" pitchFamily="2" charset="-122"/>
                <a:ea typeface="华文楷体" panose="02010600040101010101" pitchFamily="2" charset="-122"/>
              </a:rPr>
            </a:br>
            <a:r>
              <a:rPr lang="zh-CN" altLang="en-US" sz="2800" dirty="0">
                <a:latin typeface="华文楷体" panose="02010600040101010101" pitchFamily="2" charset="-122"/>
                <a:ea typeface="华文楷体" panose="02010600040101010101" pitchFamily="2" charset="-122"/>
              </a:rPr>
              <a:t>  </a:t>
            </a:r>
            <a:r>
              <a:rPr lang="en-US" altLang="zh-CN" sz="2800" dirty="0">
                <a:latin typeface="华文楷体" panose="02010600040101010101" pitchFamily="2" charset="-122"/>
                <a:ea typeface="华文楷体" panose="02010600040101010101" pitchFamily="2" charset="-122"/>
              </a:rPr>
              <a:t>-</a:t>
            </a:r>
            <a:r>
              <a:rPr lang="zh-CN" altLang="en-US" sz="2800" dirty="0">
                <a:latin typeface="华文楷体" panose="02010600040101010101" pitchFamily="2" charset="-122"/>
                <a:ea typeface="华文楷体" panose="02010600040101010101" pitchFamily="2" charset="-122"/>
              </a:rPr>
              <a:t>自相关检验（</a:t>
            </a:r>
            <a:r>
              <a:rPr lang="en-US" altLang="zh-CN" sz="2800" dirty="0">
                <a:latin typeface="华文楷体" panose="02010600040101010101" pitchFamily="2" charset="-122"/>
                <a:ea typeface="华文楷体" panose="02010600040101010101" pitchFamily="2" charset="-122"/>
              </a:rPr>
              <a:t>Autocorrelation Test</a:t>
            </a:r>
            <a:r>
              <a:rPr lang="zh-CN" altLang="en-US" sz="2800" dirty="0">
                <a:latin typeface="华文楷体" panose="02010600040101010101" pitchFamily="2" charset="-122"/>
                <a:ea typeface="华文楷体" panose="02010600040101010101" pitchFamily="2" charset="-122"/>
              </a:rPr>
              <a:t>）</a:t>
            </a:r>
            <a:br>
              <a:rPr lang="zh-CN" altLang="en-US" sz="2800" dirty="0">
                <a:latin typeface="华文楷体" panose="02010600040101010101" pitchFamily="2" charset="-122"/>
                <a:ea typeface="华文楷体" panose="02010600040101010101" pitchFamily="2" charset="-122"/>
              </a:rPr>
            </a:br>
            <a:r>
              <a:rPr lang="zh-CN" altLang="en-US" sz="2800" dirty="0">
                <a:latin typeface="华文楷体" panose="02010600040101010101" pitchFamily="2" charset="-122"/>
                <a:ea typeface="华文楷体" panose="02010600040101010101" pitchFamily="2" charset="-122"/>
              </a:rPr>
              <a:t>  </a:t>
            </a:r>
            <a:r>
              <a:rPr lang="en-US" altLang="zh-CN" sz="2800" dirty="0">
                <a:latin typeface="华文楷体" panose="02010600040101010101" pitchFamily="2" charset="-122"/>
                <a:ea typeface="华文楷体" panose="02010600040101010101" pitchFamily="2" charset="-122"/>
              </a:rPr>
              <a:t>-</a:t>
            </a:r>
            <a:r>
              <a:rPr lang="zh-CN" altLang="en-US" sz="2800" dirty="0">
                <a:latin typeface="华文楷体" panose="02010600040101010101" pitchFamily="2" charset="-122"/>
                <a:ea typeface="华文楷体" panose="02010600040101010101" pitchFamily="2" charset="-122"/>
              </a:rPr>
              <a:t>游程检验（</a:t>
            </a:r>
            <a:r>
              <a:rPr lang="en-US" altLang="zh-CN" sz="2800" dirty="0">
                <a:latin typeface="华文楷体" panose="02010600040101010101" pitchFamily="2" charset="-122"/>
                <a:ea typeface="华文楷体" panose="02010600040101010101" pitchFamily="2" charset="-122"/>
              </a:rPr>
              <a:t>Run Test</a:t>
            </a:r>
            <a:r>
              <a:rPr lang="zh-CN" altLang="en-US" sz="2800" dirty="0">
                <a:latin typeface="华文楷体" panose="02010600040101010101" pitchFamily="2" charset="-122"/>
                <a:ea typeface="华文楷体" panose="02010600040101010101" pitchFamily="2" charset="-122"/>
              </a:rPr>
              <a:t>） </a:t>
            </a:r>
            <a:br>
              <a:rPr lang="zh-CN" altLang="en-US" sz="2800" dirty="0">
                <a:latin typeface="华文楷体" panose="02010600040101010101" pitchFamily="2" charset="-122"/>
                <a:ea typeface="华文楷体" panose="02010600040101010101" pitchFamily="2" charset="-122"/>
              </a:rPr>
            </a:br>
            <a:r>
              <a:rPr lang="zh-CN" altLang="en-US" sz="2800" dirty="0">
                <a:latin typeface="华文楷体" panose="02010600040101010101" pitchFamily="2" charset="-122"/>
                <a:ea typeface="华文楷体" panose="02010600040101010101" pitchFamily="2" charset="-122"/>
              </a:rPr>
              <a:t>  </a:t>
            </a:r>
            <a:r>
              <a:rPr lang="en-US" altLang="zh-CN" sz="2800" dirty="0">
                <a:latin typeface="华文楷体" panose="02010600040101010101" pitchFamily="2" charset="-122"/>
                <a:ea typeface="华文楷体" panose="02010600040101010101" pitchFamily="2" charset="-122"/>
              </a:rPr>
              <a:t>-</a:t>
            </a:r>
            <a:r>
              <a:rPr lang="zh-CN" altLang="en-US" sz="2800" dirty="0">
                <a:latin typeface="华文楷体" panose="02010600040101010101" pitchFamily="2" charset="-122"/>
                <a:ea typeface="华文楷体" panose="02010600040101010101" pitchFamily="2" charset="-122"/>
              </a:rPr>
              <a:t>过滤法则检验（</a:t>
            </a:r>
            <a:r>
              <a:rPr lang="en-US" altLang="zh-CN" sz="2800" dirty="0">
                <a:latin typeface="华文楷体" panose="02010600040101010101" pitchFamily="2" charset="-122"/>
                <a:ea typeface="华文楷体" panose="02010600040101010101" pitchFamily="2" charset="-122"/>
              </a:rPr>
              <a:t>Filter Rule Test</a:t>
            </a:r>
            <a:r>
              <a:rPr lang="zh-CN" altLang="en-US" sz="2800" dirty="0">
                <a:latin typeface="华文楷体" panose="02010600040101010101" pitchFamily="2" charset="-122"/>
                <a:ea typeface="华文楷体" panose="02010600040101010101" pitchFamily="2" charset="-122"/>
              </a:rPr>
              <a:t>）</a:t>
            </a:r>
          </a:p>
          <a:p>
            <a:pPr>
              <a:buFontTx/>
              <a:buNone/>
            </a:pPr>
            <a:r>
              <a:rPr lang="zh-CN" altLang="en-US" sz="2800" dirty="0">
                <a:latin typeface="华文楷体" panose="02010600040101010101" pitchFamily="2" charset="-122"/>
                <a:ea typeface="华文楷体" panose="02010600040101010101" pitchFamily="2" charset="-122"/>
              </a:rPr>
              <a:t>半强有效市场的检验</a:t>
            </a:r>
            <a:br>
              <a:rPr lang="zh-CN" altLang="en-US" sz="2800" dirty="0">
                <a:latin typeface="华文楷体" panose="02010600040101010101" pitchFamily="2" charset="-122"/>
                <a:ea typeface="华文楷体" panose="02010600040101010101" pitchFamily="2" charset="-122"/>
              </a:rPr>
            </a:br>
            <a:r>
              <a:rPr lang="zh-CN" altLang="en-US" sz="2800" dirty="0">
                <a:latin typeface="华文楷体" panose="02010600040101010101" pitchFamily="2" charset="-122"/>
                <a:ea typeface="华文楷体" panose="02010600040101010101" pitchFamily="2" charset="-122"/>
              </a:rPr>
              <a:t>  </a:t>
            </a:r>
            <a:r>
              <a:rPr lang="en-US" altLang="zh-CN" sz="2800" dirty="0">
                <a:latin typeface="华文楷体" panose="02010600040101010101" pitchFamily="2" charset="-122"/>
                <a:ea typeface="华文楷体" panose="02010600040101010101" pitchFamily="2" charset="-122"/>
              </a:rPr>
              <a:t>-</a:t>
            </a:r>
            <a:r>
              <a:rPr lang="zh-CN" altLang="en-US" sz="2800" dirty="0">
                <a:latin typeface="华文楷体" panose="02010600040101010101" pitchFamily="2" charset="-122"/>
                <a:ea typeface="华文楷体" panose="02010600040101010101" pitchFamily="2" charset="-122"/>
              </a:rPr>
              <a:t>事件研究（</a:t>
            </a:r>
            <a:r>
              <a:rPr lang="en-US" altLang="zh-CN" sz="2800" dirty="0">
                <a:latin typeface="华文楷体" panose="02010600040101010101" pitchFamily="2" charset="-122"/>
                <a:ea typeface="华文楷体" panose="02010600040101010101" pitchFamily="2" charset="-122"/>
              </a:rPr>
              <a:t>Event Study</a:t>
            </a:r>
            <a:r>
              <a:rPr lang="zh-CN" altLang="en-US" sz="2800" dirty="0">
                <a:latin typeface="华文楷体" panose="02010600040101010101" pitchFamily="2" charset="-122"/>
                <a:ea typeface="华文楷体" panose="02010600040101010101" pitchFamily="2" charset="-122"/>
              </a:rPr>
              <a:t>） </a:t>
            </a:r>
          </a:p>
          <a:p>
            <a:pPr>
              <a:buFontTx/>
              <a:buNone/>
            </a:pPr>
            <a:r>
              <a:rPr lang="zh-CN" altLang="en-US" sz="2800" dirty="0">
                <a:latin typeface="华文楷体" panose="02010600040101010101" pitchFamily="2" charset="-122"/>
                <a:ea typeface="华文楷体" panose="02010600040101010101" pitchFamily="2" charset="-122"/>
              </a:rPr>
              <a:t>强有效市场的检验 </a:t>
            </a:r>
            <a:r>
              <a:rPr lang="zh-CN" altLang="en-US" dirty="0">
                <a:latin typeface="华文楷体" panose="02010600040101010101" pitchFamily="2" charset="-122"/>
                <a:ea typeface="华文楷体" panose="02010600040101010101" pitchFamily="2" charset="-122"/>
              </a:rPr>
              <a:t/>
            </a:r>
            <a:br>
              <a:rPr lang="zh-CN" altLang="en-US" dirty="0">
                <a:latin typeface="华文楷体" panose="02010600040101010101" pitchFamily="2" charset="-122"/>
                <a:ea typeface="华文楷体" panose="02010600040101010101" pitchFamily="2" charset="-122"/>
              </a:rPr>
            </a:br>
            <a:endParaRPr lang="zh-CN" altLang="en-US" dirty="0">
              <a:latin typeface="华文楷体" panose="02010600040101010101" pitchFamily="2" charset="-122"/>
              <a:ea typeface="华文楷体" panose="02010600040101010101" pitchFamily="2"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p:cNvSpPr>
          <p:nvPr>
            <p:ph type="title"/>
          </p:nvPr>
        </p:nvSpPr>
        <p:spPr>
          <a:xfrm>
            <a:off x="457200" y="285750"/>
            <a:ext cx="8229600" cy="857250"/>
          </a:xfrm>
          <a:ln/>
        </p:spPr>
        <p:txBody>
          <a:bodyPr vert="horz" wrap="square" lIns="91440" tIns="45720" rIns="91440" bIns="45720" anchor="ctr" anchorCtr="0"/>
          <a:lstStyle/>
          <a:p>
            <a:pPr eaLnBrk="1" hangingPunct="1"/>
            <a:r>
              <a:rPr lang="zh-CN" altLang="en-US" sz="4000" dirty="0">
                <a:latin typeface="华文楷体" panose="02010600040101010101" pitchFamily="2" charset="-122"/>
                <a:ea typeface="华文楷体" panose="02010600040101010101" pitchFamily="2" charset="-122"/>
              </a:rPr>
              <a:t>三、有效市场实证方法</a:t>
            </a:r>
          </a:p>
        </p:txBody>
      </p:sp>
      <p:sp>
        <p:nvSpPr>
          <p:cNvPr id="20483" name="Rectangle 3"/>
          <p:cNvSpPr>
            <a:spLocks noGrp="1"/>
          </p:cNvSpPr>
          <p:nvPr>
            <p:ph idx="1"/>
          </p:nvPr>
        </p:nvSpPr>
        <p:spPr>
          <a:xfrm>
            <a:off x="285750" y="1428750"/>
            <a:ext cx="8572500" cy="5000625"/>
          </a:xfrm>
          <a:ln/>
        </p:spPr>
        <p:txBody>
          <a:bodyPr vert="horz" wrap="square" lIns="91440" tIns="45720" rIns="91440" bIns="45720" anchor="t" anchorCtr="0"/>
          <a:lstStyle/>
          <a:p>
            <a:pPr eaLnBrk="1" hangingPunct="1">
              <a:lnSpc>
                <a:spcPct val="90000"/>
              </a:lnSpc>
              <a:buFontTx/>
              <a:buNone/>
            </a:pPr>
            <a:r>
              <a:rPr lang="zh-CN" altLang="en-US" dirty="0">
                <a:latin typeface="华文楷体" panose="02010600040101010101" pitchFamily="2" charset="-122"/>
                <a:ea typeface="华文楷体" panose="02010600040101010101" pitchFamily="2" charset="-122"/>
              </a:rPr>
              <a:t>（一）EMH的理论基础</a:t>
            </a:r>
            <a:r>
              <a:rPr lang="zh-CN" altLang="en-US" sz="2000" dirty="0">
                <a:latin typeface="华文楷体" panose="02010600040101010101" pitchFamily="2" charset="-122"/>
                <a:ea typeface="华文楷体" panose="02010600040101010101" pitchFamily="2" charset="-122"/>
              </a:rPr>
              <a:t>             </a:t>
            </a:r>
          </a:p>
          <a:p>
            <a:pPr eaLnBrk="1" hangingPunct="1">
              <a:lnSpc>
                <a:spcPct val="90000"/>
              </a:lnSpc>
              <a:buFontTx/>
              <a:buNone/>
            </a:pPr>
            <a:r>
              <a:rPr lang="zh-CN" altLang="en-US" sz="2800" dirty="0">
                <a:latin typeface="华文楷体" panose="02010600040101010101" pitchFamily="2" charset="-122"/>
                <a:ea typeface="华文楷体" panose="02010600040101010101" pitchFamily="2" charset="-122"/>
              </a:rPr>
              <a:t>    EMH成立的理论基础依赖于以下三个逐次渐弱的假设：</a:t>
            </a:r>
          </a:p>
          <a:p>
            <a:pPr eaLnBrk="1" hangingPunct="1">
              <a:lnSpc>
                <a:spcPct val="90000"/>
              </a:lnSpc>
              <a:buFontTx/>
              <a:buNone/>
            </a:pPr>
            <a:r>
              <a:rPr lang="zh-CN" altLang="en-US" sz="2800" dirty="0">
                <a:latin typeface="华文楷体" panose="02010600040101010101" pitchFamily="2" charset="-122"/>
                <a:ea typeface="华文楷体" panose="02010600040101010101" pitchFamily="2" charset="-122"/>
              </a:rPr>
              <a:t>   1、投资者都是“理性”的并理性地估价和交易证券。</a:t>
            </a:r>
          </a:p>
          <a:p>
            <a:pPr eaLnBrk="1" hangingPunct="1">
              <a:lnSpc>
                <a:spcPct val="90000"/>
              </a:lnSpc>
              <a:buFontTx/>
              <a:buNone/>
            </a:pPr>
            <a:r>
              <a:rPr lang="zh-CN" altLang="en-US" sz="2800" dirty="0">
                <a:latin typeface="华文楷体" panose="02010600040101010101" pitchFamily="2" charset="-122"/>
                <a:ea typeface="华文楷体" panose="02010600040101010101" pitchFamily="2" charset="-122"/>
              </a:rPr>
              <a:t>   2、如果投资者并不都是那么理性,则他们之间的交易行为是随机的、彼此无关的 ,从而可以相互抵消各自的作用 ,使价格不发生非理性变化。</a:t>
            </a:r>
          </a:p>
          <a:p>
            <a:pPr eaLnBrk="1" hangingPunct="1">
              <a:lnSpc>
                <a:spcPct val="90000"/>
              </a:lnSpc>
              <a:buFontTx/>
              <a:buNone/>
            </a:pPr>
            <a:r>
              <a:rPr lang="zh-CN" altLang="en-US" sz="2800" dirty="0">
                <a:latin typeface="华文楷体" panose="02010600040101010101" pitchFamily="2" charset="-122"/>
                <a:ea typeface="华文楷体" panose="02010600040101010101" pitchFamily="2" charset="-122"/>
              </a:rPr>
              <a:t>   3、即使有些投资者之间的非理性行为具有某种相关性 ,市场中理性套利者的行为也将消除他们对价格的影响。</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p:cNvSpPr>
          <p:nvPr>
            <p:ph type="title"/>
          </p:nvPr>
        </p:nvSpPr>
        <p:spPr>
          <a:xfrm>
            <a:off x="428625" y="357188"/>
            <a:ext cx="8229600" cy="785812"/>
          </a:xfrm>
          <a:ln/>
        </p:spPr>
        <p:txBody>
          <a:bodyPr vert="horz" wrap="square" lIns="91440" tIns="45720" rIns="91440" bIns="45720" anchor="ctr" anchorCtr="0"/>
          <a:lstStyle/>
          <a:p>
            <a:pPr eaLnBrk="1" hangingPunct="1"/>
            <a:r>
              <a:rPr lang="en-US" altLang="zh-CN" sz="4000" dirty="0">
                <a:latin typeface="华文楷体" panose="02010600040101010101" pitchFamily="2" charset="-122"/>
                <a:ea typeface="华文楷体" panose="02010600040101010101" pitchFamily="2" charset="-122"/>
              </a:rPr>
              <a:t>EMH</a:t>
            </a:r>
            <a:r>
              <a:rPr lang="zh-CN" altLang="en-US" sz="4000" dirty="0">
                <a:latin typeface="华文楷体" panose="02010600040101010101" pitchFamily="2" charset="-122"/>
                <a:ea typeface="华文楷体" panose="02010600040101010101" pitchFamily="2" charset="-122"/>
              </a:rPr>
              <a:t>的理论基础 </a:t>
            </a:r>
            <a:endParaRPr lang="zh-CN" altLang="zh-CN" sz="4000" dirty="0">
              <a:latin typeface="华文楷体" panose="02010600040101010101" pitchFamily="2" charset="-122"/>
              <a:ea typeface="华文楷体" panose="02010600040101010101" pitchFamily="2" charset="-122"/>
            </a:endParaRPr>
          </a:p>
        </p:txBody>
      </p:sp>
      <p:sp>
        <p:nvSpPr>
          <p:cNvPr id="21507" name="Rectangle 3"/>
          <p:cNvSpPr>
            <a:spLocks noGrp="1"/>
          </p:cNvSpPr>
          <p:nvPr>
            <p:ph idx="1"/>
          </p:nvPr>
        </p:nvSpPr>
        <p:spPr>
          <a:xfrm>
            <a:off x="285750" y="1428750"/>
            <a:ext cx="8572500" cy="5000625"/>
          </a:xfrm>
          <a:ln/>
        </p:spPr>
        <p:txBody>
          <a:bodyPr vert="horz" wrap="square" lIns="91440" tIns="45720" rIns="91440" bIns="45720" anchor="t" anchorCtr="0"/>
          <a:lstStyle/>
          <a:p>
            <a:pPr eaLnBrk="1" hangingPunct="1">
              <a:buNone/>
            </a:pPr>
            <a:r>
              <a:rPr lang="en-US" altLang="zh-CN" sz="2400" b="1"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在第一种情况下，投资者理性地估价出证券的基本价值 </a:t>
            </a: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未来收益现金流折现之和</a:t>
            </a: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，并且在交易中对获悉的有关基本价值的新信息迅速做出反应，这样证券的价格也就相应地根据信息进行了调整。</a:t>
            </a:r>
            <a:endParaRPr lang="en-US" altLang="zh-CN" sz="2400" dirty="0">
              <a:latin typeface="华文楷体" panose="02010600040101010101" pitchFamily="2" charset="-122"/>
              <a:ea typeface="华文楷体" panose="02010600040101010101" pitchFamily="2" charset="-122"/>
            </a:endParaRPr>
          </a:p>
          <a:p>
            <a:pPr eaLnBrk="1" hangingPunct="1">
              <a:buNone/>
            </a:pPr>
            <a:r>
              <a:rPr lang="en-US" altLang="zh-CN" sz="2400" b="1"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在第二种情况下，即使投资者并不是完全理性，但如果投资者在市场中随机交易而且交易数量巨大且彼此的交易又互相独立，那么这样交易的结果对价格的非理性影响在交易中彼此抵消掉了，证券价格仍然服从基本价值规律。这个结论的成立依赖于非理性投资者交易策略之间的无关性。</a:t>
            </a:r>
          </a:p>
          <a:p>
            <a:pPr eaLnBrk="1" hangingPunct="1">
              <a:buNone/>
            </a:pPr>
            <a:r>
              <a:rPr lang="en-US" altLang="zh-CN" sz="2400" b="1"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在第三种情况下，即使非理性投资者交易策略之间的无关性条件不满足，套利的存在使得市场仍然是完全有效的 。</a:t>
            </a:r>
            <a:endParaRPr lang="zh-CN" altLang="en-US" sz="2800" dirty="0">
              <a:latin typeface="华文楷体" panose="02010600040101010101" pitchFamily="2" charset="-122"/>
              <a:ea typeface="华文楷体" panose="02010600040101010101" pitchFamily="2" charset="-122"/>
            </a:endParaRP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commondata" val="eyJoZGlkIjoiYjllZWM2MmQ4MDAzOTNmNTJiODQ3MjRkMGVmODYyODAifQ=="/>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Fan</Template>
  <TotalTime>26</TotalTime>
  <Words>2466</Words>
  <Application>Microsoft Office PowerPoint</Application>
  <PresentationFormat>全屏显示(4:3)</PresentationFormat>
  <Paragraphs>175</Paragraphs>
  <Slides>34</Slides>
  <Notes>2</Notes>
  <HiddenSlides>0</HiddenSlides>
  <MMClips>0</MMClips>
  <ScaleCrop>false</ScaleCrop>
  <HeadingPairs>
    <vt:vector size="6" baseType="variant">
      <vt:variant>
        <vt:lpstr>主题</vt:lpstr>
      </vt:variant>
      <vt:variant>
        <vt:i4>1</vt:i4>
      </vt:variant>
      <vt:variant>
        <vt:lpstr>嵌入 OLE 服务器</vt:lpstr>
      </vt:variant>
      <vt:variant>
        <vt:i4>2</vt:i4>
      </vt:variant>
      <vt:variant>
        <vt:lpstr>幻灯片标题</vt:lpstr>
      </vt:variant>
      <vt:variant>
        <vt:i4>34</vt:i4>
      </vt:variant>
    </vt:vector>
  </HeadingPairs>
  <TitlesOfParts>
    <vt:vector size="37" baseType="lpstr">
      <vt:lpstr>暗香扑面</vt:lpstr>
      <vt:lpstr>Equation.3</vt:lpstr>
      <vt:lpstr>Microsoft Word Picture</vt:lpstr>
      <vt:lpstr>第三章  有效市场假说</vt:lpstr>
      <vt:lpstr>本章学习提要 </vt:lpstr>
      <vt:lpstr>第一节 有效市场假说的基本含义</vt:lpstr>
      <vt:lpstr>一、有效市场假说的含义</vt:lpstr>
      <vt:lpstr>二、有效市场假说的三种形式</vt:lpstr>
      <vt:lpstr>有效市场假说的意义</vt:lpstr>
      <vt:lpstr>有效市场理论的检验方法</vt:lpstr>
      <vt:lpstr>三、有效市场实证方法</vt:lpstr>
      <vt:lpstr>EMH的理论基础 </vt:lpstr>
      <vt:lpstr>（二）EMH的实证基础</vt:lpstr>
      <vt:lpstr>国内研究情况：</vt:lpstr>
      <vt:lpstr>PowerPoint 演示文稿</vt:lpstr>
      <vt:lpstr>游程检验和方差比率检验</vt:lpstr>
      <vt:lpstr>2. 半强式有效市场的检验</vt:lpstr>
      <vt:lpstr>第二节 行为金融的兴起和发展</vt:lpstr>
      <vt:lpstr>一、对EMH理论基础的质疑</vt:lpstr>
      <vt:lpstr>（一）对投资者理性的挑战</vt:lpstr>
      <vt:lpstr>（二）对投资者交易无关性的挑战</vt:lpstr>
      <vt:lpstr>行为偏差</vt:lpstr>
      <vt:lpstr>（三）对套利的挑战</vt:lpstr>
      <vt:lpstr>二、对EMH实证基础的质疑</vt:lpstr>
      <vt:lpstr>三.行为金融理论主要的理论研究进展</vt:lpstr>
      <vt:lpstr>(一)前景理论（Prospect Theory）</vt:lpstr>
      <vt:lpstr>(二)行为资产定价模型 (Behavior Asset Pricing Model)</vt:lpstr>
      <vt:lpstr>(三)噪声交易者模型</vt:lpstr>
      <vt:lpstr>(四)有限套利模型</vt:lpstr>
      <vt:lpstr>(五)过度反应与反应不足的理论</vt:lpstr>
      <vt:lpstr>(六)羊群效应模型</vt:lpstr>
      <vt:lpstr>(七)心理账户（Mental Accounting）</vt:lpstr>
      <vt:lpstr>(八)锚定效应（Anchoring Effect）</vt:lpstr>
      <vt:lpstr>(九)行为金融理论的其他进展</vt:lpstr>
      <vt:lpstr>第三节 其他投资理论与流派 </vt:lpstr>
      <vt:lpstr>二、技术分析的手段 </vt:lpstr>
      <vt:lpstr>本章小结</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第三章  有效市场假说</dc:title>
  <dc:creator>Administrator</dc:creator>
  <cp:lastModifiedBy>mtwang</cp:lastModifiedBy>
  <cp:revision>42</cp:revision>
  <dcterms:created xsi:type="dcterms:W3CDTF">2014-11-08T06:07:57Z</dcterms:created>
  <dcterms:modified xsi:type="dcterms:W3CDTF">2024-01-16T08:10:02Z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2052-12.1.0.16120</vt:lpwstr>
  </property>
  <property fmtid="{D5CDD505-2E9C-101B-9397-08002B2CF9AE}" pid="3" name="ICV">
    <vt:lpwstr>BCDE62651E4D422B80C43C3D56FFE10E_12</vt:lpwstr>
  </property>
</Properties>
</file>