
<file path=[Content_Types].xml><?xml version="1.0" encoding="utf-8"?>
<Types xmlns="http://schemas.openxmlformats.org/package/2006/content-types">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9" r:id="rId1"/>
  </p:sldMasterIdLst>
  <p:notesMasterIdLst>
    <p:notesMasterId r:id="rId27"/>
  </p:notesMasterIdLst>
  <p:handoutMasterIdLst>
    <p:handoutMasterId r:id="rId28"/>
  </p:handoutMasterIdLst>
  <p:sldIdLst>
    <p:sldId id="257" r:id="rId2"/>
    <p:sldId id="548" r:id="rId3"/>
    <p:sldId id="259" r:id="rId4"/>
    <p:sldId id="549" r:id="rId5"/>
    <p:sldId id="550" r:id="rId6"/>
    <p:sldId id="552" r:id="rId7"/>
    <p:sldId id="551" r:id="rId8"/>
    <p:sldId id="582" r:id="rId9"/>
    <p:sldId id="581" r:id="rId10"/>
    <p:sldId id="554" r:id="rId11"/>
    <p:sldId id="555" r:id="rId12"/>
    <p:sldId id="556" r:id="rId13"/>
    <p:sldId id="557" r:id="rId14"/>
    <p:sldId id="558" r:id="rId15"/>
    <p:sldId id="559" r:id="rId16"/>
    <p:sldId id="560" r:id="rId17"/>
    <p:sldId id="561" r:id="rId18"/>
    <p:sldId id="562" r:id="rId19"/>
    <p:sldId id="563" r:id="rId20"/>
    <p:sldId id="565" r:id="rId21"/>
    <p:sldId id="564" r:id="rId22"/>
    <p:sldId id="566" r:id="rId23"/>
    <p:sldId id="567" r:id="rId24"/>
    <p:sldId id="568" r:id="rId25"/>
    <p:sldId id="583" r:id="rId26"/>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505E3EF-67EA-436B-97B2-0124C06EBD24}" styleName="中度样式 4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C4B1156A-380E-4F78-BDF5-A606A8083BF9}" styleName="中度样式 4 - 强调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71" autoAdjust="0"/>
    <p:restoredTop sz="86376" autoAdjust="0"/>
  </p:normalViewPr>
  <p:slideViewPr>
    <p:cSldViewPr>
      <p:cViewPr varScale="1">
        <p:scale>
          <a:sx n="48" d="100"/>
          <a:sy n="48" d="100"/>
        </p:scale>
        <p:origin x="-706" y="-45"/>
      </p:cViewPr>
      <p:guideLst>
        <p:guide orient="horz" pos="2160"/>
        <p:guide pos="2880"/>
      </p:guideLst>
    </p:cSldViewPr>
  </p:slideViewPr>
  <p:outlineViewPr>
    <p:cViewPr>
      <p:scale>
        <a:sx n="33" d="100"/>
        <a:sy n="33" d="100"/>
      </p:scale>
      <p:origin x="0" y="9274"/>
    </p:cViewPr>
  </p:outlineViewPr>
  <p:notesTextViewPr>
    <p:cViewPr>
      <p:scale>
        <a:sx n="100" d="100"/>
        <a:sy n="100" d="100"/>
      </p:scale>
      <p:origin x="0" y="0"/>
    </p:cViewPr>
  </p:notesText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781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ltLang="zh-CN"/>
          </a:p>
        </p:txBody>
      </p:sp>
      <p:sp>
        <p:nvSpPr>
          <p:cNvPr id="247811"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altLang="zh-CN"/>
          </a:p>
        </p:txBody>
      </p:sp>
      <p:sp>
        <p:nvSpPr>
          <p:cNvPr id="247812"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ltLang="zh-CN"/>
          </a:p>
        </p:txBody>
      </p:sp>
      <p:sp>
        <p:nvSpPr>
          <p:cNvPr id="247813"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3CCC6EB4-6F10-4789-B506-4806973F5038}" type="slidenum">
              <a:rPr lang="en-US" altLang="zh-CN"/>
              <a:pPr>
                <a:defRPr/>
              </a:pPr>
              <a:t>‹#›</a:t>
            </a:fld>
            <a:endParaRPr lang="en-US" altLang="zh-CN"/>
          </a:p>
        </p:txBody>
      </p:sp>
    </p:spTree>
    <p:extLst>
      <p:ext uri="{BB962C8B-B14F-4D97-AF65-F5344CB8AC3E}">
        <p14:creationId xmlns:p14="http://schemas.microsoft.com/office/powerpoint/2010/main" val="3718817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678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ltLang="zh-CN"/>
          </a:p>
        </p:txBody>
      </p:sp>
      <p:sp>
        <p:nvSpPr>
          <p:cNvPr id="246787"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altLang="zh-CN"/>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46789"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zh-CN" noProof="0" smtClean="0"/>
              <a:t>Click to edit Master text styles</a:t>
            </a:r>
          </a:p>
          <a:p>
            <a:pPr lvl="1"/>
            <a:r>
              <a:rPr lang="en-US" altLang="zh-CN" noProof="0" smtClean="0"/>
              <a:t>Second level</a:t>
            </a:r>
          </a:p>
          <a:p>
            <a:pPr lvl="2"/>
            <a:r>
              <a:rPr lang="en-US" altLang="zh-CN" noProof="0" smtClean="0"/>
              <a:t>Third level</a:t>
            </a:r>
          </a:p>
          <a:p>
            <a:pPr lvl="3"/>
            <a:r>
              <a:rPr lang="en-US" altLang="zh-CN" noProof="0" smtClean="0"/>
              <a:t>Fourth level</a:t>
            </a:r>
          </a:p>
          <a:p>
            <a:pPr lvl="4"/>
            <a:r>
              <a:rPr lang="en-US" altLang="zh-CN" noProof="0" smtClean="0"/>
              <a:t>Fifth level</a:t>
            </a:r>
          </a:p>
        </p:txBody>
      </p:sp>
      <p:sp>
        <p:nvSpPr>
          <p:cNvPr id="246790"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ltLang="zh-CN"/>
          </a:p>
        </p:txBody>
      </p:sp>
      <p:sp>
        <p:nvSpPr>
          <p:cNvPr id="246791"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3607490C-5A40-4F81-AB99-961FC0453DFC}" type="slidenum">
              <a:rPr lang="en-US" altLang="zh-CN"/>
              <a:pPr>
                <a:defRPr/>
              </a:pPr>
              <a:t>‹#›</a:t>
            </a:fld>
            <a:endParaRPr lang="en-US" altLang="zh-CN"/>
          </a:p>
        </p:txBody>
      </p:sp>
    </p:spTree>
    <p:extLst>
      <p:ext uri="{BB962C8B-B14F-4D97-AF65-F5344CB8AC3E}">
        <p14:creationId xmlns:p14="http://schemas.microsoft.com/office/powerpoint/2010/main" val="165040662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753BC7E0-F23D-4836-8D9A-7AC95F3ECE43}" type="slidenum">
              <a:rPr lang="en-US" altLang="zh-CN" smtClean="0"/>
              <a:pPr/>
              <a:t>1</a:t>
            </a:fld>
            <a:endParaRPr lang="en-US" altLang="zh-CN" dirty="0" smtClean="0"/>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noFill/>
        </p:spPr>
        <p:txBody>
          <a:bodyPr/>
          <a:lstStyle/>
          <a:p>
            <a:pPr eaLnBrk="1" hangingPunct="1"/>
            <a:endParaRPr lang="zh-CN" altLang="zh-CN"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49CC06F-85B0-483E-BC06-F3A8CBF7C732}" type="slidenum">
              <a:rPr lang="en-US" altLang="zh-CN" smtClean="0"/>
              <a:pPr/>
              <a:t>10</a:t>
            </a:fld>
            <a:endParaRPr lang="en-US" altLang="zh-CN" dirty="0"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zh-CN" altLang="zh-CN" smtClean="0"/>
          </a:p>
        </p:txBody>
      </p:sp>
    </p:spTree>
    <p:extLst>
      <p:ext uri="{BB962C8B-B14F-4D97-AF65-F5344CB8AC3E}">
        <p14:creationId xmlns:p14="http://schemas.microsoft.com/office/powerpoint/2010/main" val="5889669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49CC06F-85B0-483E-BC06-F3A8CBF7C732}" type="slidenum">
              <a:rPr lang="en-US" altLang="zh-CN" smtClean="0"/>
              <a:pPr/>
              <a:t>11</a:t>
            </a:fld>
            <a:endParaRPr lang="en-US" altLang="zh-CN" dirty="0"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zh-CN" altLang="zh-CN" smtClean="0"/>
          </a:p>
        </p:txBody>
      </p:sp>
    </p:spTree>
    <p:extLst>
      <p:ext uri="{BB962C8B-B14F-4D97-AF65-F5344CB8AC3E}">
        <p14:creationId xmlns:p14="http://schemas.microsoft.com/office/powerpoint/2010/main" val="5970066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49CC06F-85B0-483E-BC06-F3A8CBF7C732}" type="slidenum">
              <a:rPr lang="en-US" altLang="zh-CN" smtClean="0"/>
              <a:pPr/>
              <a:t>12</a:t>
            </a:fld>
            <a:endParaRPr lang="en-US" altLang="zh-CN" dirty="0"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zh-CN" altLang="zh-CN" smtClean="0"/>
          </a:p>
        </p:txBody>
      </p:sp>
    </p:spTree>
    <p:extLst>
      <p:ext uri="{BB962C8B-B14F-4D97-AF65-F5344CB8AC3E}">
        <p14:creationId xmlns:p14="http://schemas.microsoft.com/office/powerpoint/2010/main" val="24529066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49CC06F-85B0-483E-BC06-F3A8CBF7C732}" type="slidenum">
              <a:rPr lang="en-US" altLang="zh-CN" smtClean="0"/>
              <a:pPr/>
              <a:t>13</a:t>
            </a:fld>
            <a:endParaRPr lang="en-US" altLang="zh-CN" dirty="0"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zh-CN" altLang="zh-CN" smtClean="0"/>
          </a:p>
        </p:txBody>
      </p:sp>
    </p:spTree>
    <p:extLst>
      <p:ext uri="{BB962C8B-B14F-4D97-AF65-F5344CB8AC3E}">
        <p14:creationId xmlns:p14="http://schemas.microsoft.com/office/powerpoint/2010/main" val="42940084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49CC06F-85B0-483E-BC06-F3A8CBF7C732}" type="slidenum">
              <a:rPr lang="en-US" altLang="zh-CN" smtClean="0"/>
              <a:pPr/>
              <a:t>14</a:t>
            </a:fld>
            <a:endParaRPr lang="en-US" altLang="zh-CN" dirty="0"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zh-CN" altLang="zh-CN" smtClean="0"/>
          </a:p>
        </p:txBody>
      </p:sp>
    </p:spTree>
    <p:extLst>
      <p:ext uri="{BB962C8B-B14F-4D97-AF65-F5344CB8AC3E}">
        <p14:creationId xmlns:p14="http://schemas.microsoft.com/office/powerpoint/2010/main" val="39723845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49CC06F-85B0-483E-BC06-F3A8CBF7C732}" type="slidenum">
              <a:rPr lang="en-US" altLang="zh-CN" smtClean="0"/>
              <a:pPr/>
              <a:t>15</a:t>
            </a:fld>
            <a:endParaRPr lang="en-US" altLang="zh-CN" dirty="0"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zh-CN" altLang="zh-CN" smtClean="0"/>
          </a:p>
        </p:txBody>
      </p:sp>
    </p:spTree>
    <p:extLst>
      <p:ext uri="{BB962C8B-B14F-4D97-AF65-F5344CB8AC3E}">
        <p14:creationId xmlns:p14="http://schemas.microsoft.com/office/powerpoint/2010/main" val="39573687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49CC06F-85B0-483E-BC06-F3A8CBF7C732}" type="slidenum">
              <a:rPr lang="en-US" altLang="zh-CN" smtClean="0"/>
              <a:pPr/>
              <a:t>16</a:t>
            </a:fld>
            <a:endParaRPr lang="en-US" altLang="zh-CN" dirty="0"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zh-CN" altLang="zh-CN" smtClean="0"/>
          </a:p>
        </p:txBody>
      </p:sp>
    </p:spTree>
    <p:extLst>
      <p:ext uri="{BB962C8B-B14F-4D97-AF65-F5344CB8AC3E}">
        <p14:creationId xmlns:p14="http://schemas.microsoft.com/office/powerpoint/2010/main" val="38693062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49CC06F-85B0-483E-BC06-F3A8CBF7C732}" type="slidenum">
              <a:rPr lang="en-US" altLang="zh-CN" smtClean="0"/>
              <a:pPr/>
              <a:t>17</a:t>
            </a:fld>
            <a:endParaRPr lang="en-US" altLang="zh-CN" dirty="0"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zh-CN" altLang="zh-CN" smtClean="0"/>
          </a:p>
        </p:txBody>
      </p:sp>
    </p:spTree>
    <p:extLst>
      <p:ext uri="{BB962C8B-B14F-4D97-AF65-F5344CB8AC3E}">
        <p14:creationId xmlns:p14="http://schemas.microsoft.com/office/powerpoint/2010/main" val="32403091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49CC06F-85B0-483E-BC06-F3A8CBF7C732}" type="slidenum">
              <a:rPr lang="en-US" altLang="zh-CN" smtClean="0"/>
              <a:pPr/>
              <a:t>18</a:t>
            </a:fld>
            <a:endParaRPr lang="en-US" altLang="zh-CN" dirty="0"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zh-CN" altLang="zh-CN" smtClean="0"/>
          </a:p>
        </p:txBody>
      </p:sp>
    </p:spTree>
    <p:extLst>
      <p:ext uri="{BB962C8B-B14F-4D97-AF65-F5344CB8AC3E}">
        <p14:creationId xmlns:p14="http://schemas.microsoft.com/office/powerpoint/2010/main" val="41088137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49CC06F-85B0-483E-BC06-F3A8CBF7C732}" type="slidenum">
              <a:rPr lang="en-US" altLang="zh-CN" smtClean="0"/>
              <a:pPr/>
              <a:t>19</a:t>
            </a:fld>
            <a:endParaRPr lang="en-US" altLang="zh-CN" dirty="0"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zh-CN" altLang="zh-CN" smtClean="0"/>
          </a:p>
        </p:txBody>
      </p:sp>
    </p:spTree>
    <p:extLst>
      <p:ext uri="{BB962C8B-B14F-4D97-AF65-F5344CB8AC3E}">
        <p14:creationId xmlns:p14="http://schemas.microsoft.com/office/powerpoint/2010/main" val="38597377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49CC06F-85B0-483E-BC06-F3A8CBF7C732}" type="slidenum">
              <a:rPr lang="en-US" altLang="zh-CN" smtClean="0"/>
              <a:pPr/>
              <a:t>2</a:t>
            </a:fld>
            <a:endParaRPr lang="en-US" altLang="zh-CN" dirty="0"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zh-CN" altLang="zh-CN" smtClean="0"/>
          </a:p>
        </p:txBody>
      </p:sp>
    </p:spTree>
    <p:extLst>
      <p:ext uri="{BB962C8B-B14F-4D97-AF65-F5344CB8AC3E}">
        <p14:creationId xmlns:p14="http://schemas.microsoft.com/office/powerpoint/2010/main" val="38571124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49CC06F-85B0-483E-BC06-F3A8CBF7C732}" type="slidenum">
              <a:rPr lang="en-US" altLang="zh-CN" smtClean="0"/>
              <a:pPr/>
              <a:t>20</a:t>
            </a:fld>
            <a:endParaRPr lang="en-US" altLang="zh-CN" dirty="0"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zh-CN" altLang="zh-CN" smtClean="0"/>
          </a:p>
        </p:txBody>
      </p:sp>
    </p:spTree>
    <p:extLst>
      <p:ext uri="{BB962C8B-B14F-4D97-AF65-F5344CB8AC3E}">
        <p14:creationId xmlns:p14="http://schemas.microsoft.com/office/powerpoint/2010/main" val="38933484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49CC06F-85B0-483E-BC06-F3A8CBF7C732}" type="slidenum">
              <a:rPr lang="en-US" altLang="zh-CN" smtClean="0"/>
              <a:pPr/>
              <a:t>21</a:t>
            </a:fld>
            <a:endParaRPr lang="en-US" altLang="zh-CN" dirty="0"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zh-CN" altLang="zh-CN" smtClean="0"/>
          </a:p>
        </p:txBody>
      </p:sp>
    </p:spTree>
    <p:extLst>
      <p:ext uri="{BB962C8B-B14F-4D97-AF65-F5344CB8AC3E}">
        <p14:creationId xmlns:p14="http://schemas.microsoft.com/office/powerpoint/2010/main" val="5411193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49CC06F-85B0-483E-BC06-F3A8CBF7C732}" type="slidenum">
              <a:rPr lang="en-US" altLang="zh-CN" smtClean="0"/>
              <a:pPr/>
              <a:t>22</a:t>
            </a:fld>
            <a:endParaRPr lang="en-US" altLang="zh-CN" dirty="0"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zh-CN" altLang="zh-CN" smtClean="0"/>
          </a:p>
        </p:txBody>
      </p:sp>
    </p:spTree>
    <p:extLst>
      <p:ext uri="{BB962C8B-B14F-4D97-AF65-F5344CB8AC3E}">
        <p14:creationId xmlns:p14="http://schemas.microsoft.com/office/powerpoint/2010/main" val="37515710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49CC06F-85B0-483E-BC06-F3A8CBF7C732}" type="slidenum">
              <a:rPr lang="en-US" altLang="zh-CN" smtClean="0"/>
              <a:pPr/>
              <a:t>23</a:t>
            </a:fld>
            <a:endParaRPr lang="en-US" altLang="zh-CN" dirty="0"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zh-CN" altLang="zh-CN" smtClean="0"/>
          </a:p>
        </p:txBody>
      </p:sp>
    </p:spTree>
    <p:extLst>
      <p:ext uri="{BB962C8B-B14F-4D97-AF65-F5344CB8AC3E}">
        <p14:creationId xmlns:p14="http://schemas.microsoft.com/office/powerpoint/2010/main" val="48788859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49CC06F-85B0-483E-BC06-F3A8CBF7C732}" type="slidenum">
              <a:rPr lang="en-US" altLang="zh-CN" smtClean="0"/>
              <a:pPr/>
              <a:t>24</a:t>
            </a:fld>
            <a:endParaRPr lang="en-US" altLang="zh-CN" dirty="0"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zh-CN" altLang="zh-CN" smtClean="0"/>
          </a:p>
        </p:txBody>
      </p:sp>
    </p:spTree>
    <p:extLst>
      <p:ext uri="{BB962C8B-B14F-4D97-AF65-F5344CB8AC3E}">
        <p14:creationId xmlns:p14="http://schemas.microsoft.com/office/powerpoint/2010/main" val="3144797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49CC06F-85B0-483E-BC06-F3A8CBF7C732}" type="slidenum">
              <a:rPr lang="en-US" altLang="zh-CN" smtClean="0"/>
              <a:pPr/>
              <a:t>3</a:t>
            </a:fld>
            <a:endParaRPr lang="en-US" altLang="zh-CN" dirty="0"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zh-CN" altLang="zh-CN"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49CC06F-85B0-483E-BC06-F3A8CBF7C732}" type="slidenum">
              <a:rPr lang="en-US" altLang="zh-CN" smtClean="0"/>
              <a:pPr/>
              <a:t>4</a:t>
            </a:fld>
            <a:endParaRPr lang="en-US" altLang="zh-CN" dirty="0"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zh-CN" altLang="zh-CN" smtClean="0"/>
          </a:p>
        </p:txBody>
      </p:sp>
    </p:spTree>
    <p:extLst>
      <p:ext uri="{BB962C8B-B14F-4D97-AF65-F5344CB8AC3E}">
        <p14:creationId xmlns:p14="http://schemas.microsoft.com/office/powerpoint/2010/main" val="22326071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49CC06F-85B0-483E-BC06-F3A8CBF7C732}" type="slidenum">
              <a:rPr lang="en-US" altLang="zh-CN" smtClean="0"/>
              <a:pPr/>
              <a:t>5</a:t>
            </a:fld>
            <a:endParaRPr lang="en-US" altLang="zh-CN" dirty="0"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zh-CN" altLang="zh-CN" smtClean="0"/>
          </a:p>
        </p:txBody>
      </p:sp>
    </p:spTree>
    <p:extLst>
      <p:ext uri="{BB962C8B-B14F-4D97-AF65-F5344CB8AC3E}">
        <p14:creationId xmlns:p14="http://schemas.microsoft.com/office/powerpoint/2010/main" val="38216143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49CC06F-85B0-483E-BC06-F3A8CBF7C732}" type="slidenum">
              <a:rPr lang="en-US" altLang="zh-CN" smtClean="0"/>
              <a:pPr/>
              <a:t>6</a:t>
            </a:fld>
            <a:endParaRPr lang="en-US" altLang="zh-CN" dirty="0"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zh-CN" altLang="zh-CN" smtClean="0"/>
          </a:p>
        </p:txBody>
      </p:sp>
    </p:spTree>
    <p:extLst>
      <p:ext uri="{BB962C8B-B14F-4D97-AF65-F5344CB8AC3E}">
        <p14:creationId xmlns:p14="http://schemas.microsoft.com/office/powerpoint/2010/main" val="347445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49CC06F-85B0-483E-BC06-F3A8CBF7C732}" type="slidenum">
              <a:rPr lang="en-US" altLang="zh-CN" smtClean="0"/>
              <a:pPr/>
              <a:t>7</a:t>
            </a:fld>
            <a:endParaRPr lang="en-US" altLang="zh-CN" dirty="0"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zh-CN" altLang="zh-CN" smtClean="0"/>
          </a:p>
        </p:txBody>
      </p:sp>
    </p:spTree>
    <p:extLst>
      <p:ext uri="{BB962C8B-B14F-4D97-AF65-F5344CB8AC3E}">
        <p14:creationId xmlns:p14="http://schemas.microsoft.com/office/powerpoint/2010/main" val="38349765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49CC06F-85B0-483E-BC06-F3A8CBF7C732}" type="slidenum">
              <a:rPr lang="en-US" altLang="zh-CN" smtClean="0"/>
              <a:pPr/>
              <a:t>8</a:t>
            </a:fld>
            <a:endParaRPr lang="en-US" altLang="zh-CN" dirty="0"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zh-CN" altLang="zh-CN" smtClean="0"/>
          </a:p>
        </p:txBody>
      </p:sp>
    </p:spTree>
    <p:extLst>
      <p:ext uri="{BB962C8B-B14F-4D97-AF65-F5344CB8AC3E}">
        <p14:creationId xmlns:p14="http://schemas.microsoft.com/office/powerpoint/2010/main" val="8177891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49CC06F-85B0-483E-BC06-F3A8CBF7C732}" type="slidenum">
              <a:rPr lang="en-US" altLang="zh-CN" smtClean="0"/>
              <a:pPr/>
              <a:t>9</a:t>
            </a:fld>
            <a:endParaRPr lang="en-US" altLang="zh-CN" dirty="0" smtClean="0"/>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zh-CN" altLang="zh-CN" smtClean="0"/>
          </a:p>
        </p:txBody>
      </p:sp>
    </p:spTree>
    <p:extLst>
      <p:ext uri="{BB962C8B-B14F-4D97-AF65-F5344CB8AC3E}">
        <p14:creationId xmlns:p14="http://schemas.microsoft.com/office/powerpoint/2010/main" val="16612244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4" name="Freeform 7"/>
          <p:cNvSpPr>
            <a:spLocks noChangeArrowheads="1"/>
          </p:cNvSpPr>
          <p:nvPr/>
        </p:nvSpPr>
        <p:spPr bwMode="auto">
          <a:xfrm>
            <a:off x="609600" y="1219200"/>
            <a:ext cx="7924800" cy="914400"/>
          </a:xfrm>
          <a:custGeom>
            <a:avLst/>
            <a:gdLst>
              <a:gd name="T0" fmla="*/ 0 w 1000"/>
              <a:gd name="T1" fmla="*/ 2147483646 h 1000"/>
              <a:gd name="T2" fmla="*/ 0 w 1000"/>
              <a:gd name="T3" fmla="*/ 0 h 1000"/>
              <a:gd name="T4" fmla="*/ 2147483646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 name="Line 8"/>
          <p:cNvSpPr>
            <a:spLocks noChangeShapeType="1"/>
          </p:cNvSpPr>
          <p:nvPr/>
        </p:nvSpPr>
        <p:spPr bwMode="auto">
          <a:xfrm>
            <a:off x="1981200" y="3962400"/>
            <a:ext cx="6511925" cy="0"/>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05826" name="Rectangle 2"/>
          <p:cNvSpPr>
            <a:spLocks noGrp="1" noChangeArrowheads="1"/>
          </p:cNvSpPr>
          <p:nvPr>
            <p:ph type="ctrTitle"/>
          </p:nvPr>
        </p:nvSpPr>
        <p:spPr>
          <a:xfrm>
            <a:off x="914400" y="1524000"/>
            <a:ext cx="7623175" cy="1752600"/>
          </a:xfrm>
        </p:spPr>
        <p:txBody>
          <a:bodyPr/>
          <a:lstStyle>
            <a:lvl1pPr>
              <a:defRPr sz="5000"/>
            </a:lvl1pPr>
          </a:lstStyle>
          <a:p>
            <a:pPr lvl="0"/>
            <a:r>
              <a:rPr lang="en-US" altLang="en-US" noProof="0" smtClean="0"/>
              <a:t>Click to edit Master title style</a:t>
            </a:r>
          </a:p>
        </p:txBody>
      </p:sp>
      <p:sp>
        <p:nvSpPr>
          <p:cNvPr id="205827" name="Rectangle 3"/>
          <p:cNvSpPr>
            <a:spLocks noGrp="1" noChangeArrowheads="1"/>
          </p:cNvSpPr>
          <p:nvPr>
            <p:ph type="subTitle" idx="1"/>
          </p:nvPr>
        </p:nvSpPr>
        <p:spPr>
          <a:xfrm>
            <a:off x="1981200" y="3962400"/>
            <a:ext cx="6553200" cy="1752600"/>
          </a:xfrm>
        </p:spPr>
        <p:txBody>
          <a:bodyPr/>
          <a:lstStyle>
            <a:lvl1pPr marL="0" indent="0">
              <a:buFont typeface="Wingdings" panose="05000000000000000000" pitchFamily="2" charset="2"/>
              <a:buNone/>
              <a:defRPr sz="2800"/>
            </a:lvl1pPr>
          </a:lstStyle>
          <a:p>
            <a:pPr lvl="0"/>
            <a:r>
              <a:rPr lang="en-US" altLang="en-US" noProof="0" smtClean="0"/>
              <a:t>Click to edit Master subtitle style</a:t>
            </a:r>
          </a:p>
        </p:txBody>
      </p:sp>
      <p:sp>
        <p:nvSpPr>
          <p:cNvPr id="6" name="Rectangle 4"/>
          <p:cNvSpPr>
            <a:spLocks noGrp="1" noChangeArrowheads="1"/>
          </p:cNvSpPr>
          <p:nvPr>
            <p:ph type="dt" sz="half" idx="10"/>
          </p:nvPr>
        </p:nvSpPr>
        <p:spPr/>
        <p:txBody>
          <a:bodyPr/>
          <a:lstStyle>
            <a:lvl1pPr>
              <a:defRPr/>
            </a:lvl1pPr>
          </a:lstStyle>
          <a:p>
            <a:pPr>
              <a:defRPr/>
            </a:pPr>
            <a:fld id="{A79A5F1A-EDC0-452D-93B1-6CA04FA6A7A1}" type="datetime1">
              <a:rPr lang="zh-CN" altLang="en-US" smtClean="0"/>
              <a:t>2024/1/17</a:t>
            </a:fld>
            <a:endParaRPr lang="en-US" altLang="zh-CN"/>
          </a:p>
        </p:txBody>
      </p:sp>
      <p:sp>
        <p:nvSpPr>
          <p:cNvPr id="7" name="Rectangle 5"/>
          <p:cNvSpPr>
            <a:spLocks noGrp="1" noChangeArrowheads="1"/>
          </p:cNvSpPr>
          <p:nvPr>
            <p:ph type="ftr" sz="quarter" idx="11"/>
          </p:nvPr>
        </p:nvSpPr>
        <p:spPr>
          <a:xfrm>
            <a:off x="3124200" y="6243638"/>
            <a:ext cx="2895600" cy="457200"/>
          </a:xfrm>
        </p:spPr>
        <p:txBody>
          <a:bodyPr/>
          <a:lstStyle>
            <a:lvl1pPr>
              <a:defRPr/>
            </a:lvl1pPr>
          </a:lstStyle>
          <a:p>
            <a:pPr>
              <a:defRPr/>
            </a:pPr>
            <a:r>
              <a:rPr lang="zh-CN" altLang="en-US" smtClean="0"/>
              <a:t>第十三章 债券投资分析</a:t>
            </a:r>
            <a:endParaRPr lang="en-US" altLang="zh-CN"/>
          </a:p>
        </p:txBody>
      </p:sp>
      <p:sp>
        <p:nvSpPr>
          <p:cNvPr id="8" name="Rectangle 6"/>
          <p:cNvSpPr>
            <a:spLocks noGrp="1" noChangeArrowheads="1"/>
          </p:cNvSpPr>
          <p:nvPr>
            <p:ph type="sldNum" sz="quarter" idx="12"/>
          </p:nvPr>
        </p:nvSpPr>
        <p:spPr/>
        <p:txBody>
          <a:bodyPr/>
          <a:lstStyle>
            <a:lvl1pPr>
              <a:defRPr/>
            </a:lvl1pPr>
          </a:lstStyle>
          <a:p>
            <a:pPr>
              <a:defRPr/>
            </a:pPr>
            <a:fld id="{45E8414F-CC3E-4FAF-8452-576D5E904D9D}" type="slidenum">
              <a:rPr lang="en-US" altLang="en-US"/>
              <a:pPr>
                <a:defRPr/>
              </a:pPr>
              <a:t>‹#›</a:t>
            </a:fld>
            <a:endParaRPr lang="en-US" altLang="en-US"/>
          </a:p>
        </p:txBody>
      </p:sp>
    </p:spTree>
    <p:extLst>
      <p:ext uri="{BB962C8B-B14F-4D97-AF65-F5344CB8AC3E}">
        <p14:creationId xmlns:p14="http://schemas.microsoft.com/office/powerpoint/2010/main" val="27955104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665443C8-23E3-4192-8259-CA72E27D3586}" type="datetime1">
              <a:rPr lang="zh-CN" altLang="en-US" smtClean="0"/>
              <a:t>2024/1/17</a:t>
            </a:fld>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r>
              <a:rPr lang="zh-CN" altLang="en-US" smtClean="0"/>
              <a:t>第十三章 债券投资分析</a:t>
            </a: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B00F4C63-611E-4B2F-B053-C50CEE724E94}" type="slidenum">
              <a:rPr lang="en-US" altLang="en-US"/>
              <a:pPr>
                <a:defRPr/>
              </a:pPr>
              <a:t>‹#›</a:t>
            </a:fld>
            <a:endParaRPr lang="en-US" altLang="en-US"/>
          </a:p>
        </p:txBody>
      </p:sp>
    </p:spTree>
    <p:extLst>
      <p:ext uri="{BB962C8B-B14F-4D97-AF65-F5344CB8AC3E}">
        <p14:creationId xmlns:p14="http://schemas.microsoft.com/office/powerpoint/2010/main" val="32045107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7813"/>
            <a:ext cx="2057400" cy="585311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7813"/>
            <a:ext cx="6019800" cy="585311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A6D59037-15E6-4C36-99E3-B30B5C9F9374}" type="datetime1">
              <a:rPr lang="zh-CN" altLang="en-US" smtClean="0"/>
              <a:t>2024/1/17</a:t>
            </a:fld>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r>
              <a:rPr lang="zh-CN" altLang="en-US" smtClean="0"/>
              <a:t>第十三章 债券投资分析</a:t>
            </a: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9B9BC635-2DB4-41FC-8FF9-0ACA96CA25A8}" type="slidenum">
              <a:rPr lang="en-US" altLang="en-US"/>
              <a:pPr>
                <a:defRPr/>
              </a:pPr>
              <a:t>‹#›</a:t>
            </a:fld>
            <a:endParaRPr lang="en-US" altLang="en-US"/>
          </a:p>
        </p:txBody>
      </p:sp>
    </p:spTree>
    <p:extLst>
      <p:ext uri="{BB962C8B-B14F-4D97-AF65-F5344CB8AC3E}">
        <p14:creationId xmlns:p14="http://schemas.microsoft.com/office/powerpoint/2010/main" val="31961110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457200" y="277813"/>
            <a:ext cx="8229600" cy="585311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fld id="{77BCCD84-6F46-4084-B4C8-FA3C12B8F43B}" type="datetime1">
              <a:rPr lang="zh-CN" altLang="en-US" smtClean="0"/>
              <a:t>2024/1/17</a:t>
            </a:fld>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r>
              <a:rPr lang="zh-CN" altLang="en-US" smtClean="0"/>
              <a:t>第十三章 债券投资分析</a:t>
            </a: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7B523BE3-E4D0-4570-9956-C2ACA9F9518B}" type="slidenum">
              <a:rPr lang="en-US" altLang="en-US"/>
              <a:pPr>
                <a:defRPr/>
              </a:pPr>
              <a:t>‹#›</a:t>
            </a:fld>
            <a:endParaRPr lang="en-US" altLang="en-US"/>
          </a:p>
        </p:txBody>
      </p:sp>
    </p:spTree>
    <p:extLst>
      <p:ext uri="{BB962C8B-B14F-4D97-AF65-F5344CB8AC3E}">
        <p14:creationId xmlns:p14="http://schemas.microsoft.com/office/powerpoint/2010/main" val="28946452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7813"/>
            <a:ext cx="8229600" cy="1139825"/>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600200"/>
            <a:ext cx="4038600" cy="45307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307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fld id="{429CA5EB-EFC4-43BC-82F1-BCC531916E4E}" type="datetime1">
              <a:rPr lang="zh-CN" altLang="en-US" smtClean="0"/>
              <a:t>2024/1/17</a:t>
            </a:fld>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r>
              <a:rPr lang="zh-CN" altLang="en-US" smtClean="0"/>
              <a:t>第十三章 债券投资分析</a:t>
            </a: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5E70FA48-902F-4E48-ACED-4E5FC05C4D25}" type="slidenum">
              <a:rPr lang="en-US" altLang="en-US"/>
              <a:pPr>
                <a:defRPr/>
              </a:pPr>
              <a:t>‹#›</a:t>
            </a:fld>
            <a:endParaRPr lang="en-US" altLang="en-US"/>
          </a:p>
        </p:txBody>
      </p:sp>
    </p:spTree>
    <p:extLst>
      <p:ext uri="{BB962C8B-B14F-4D97-AF65-F5344CB8AC3E}">
        <p14:creationId xmlns:p14="http://schemas.microsoft.com/office/powerpoint/2010/main" val="36872005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woObj" preserve="1">
  <p:cSld name="标题，一项大型内容和两项小型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7813"/>
            <a:ext cx="8229600" cy="1139825"/>
          </a:xfr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307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648200" y="1600200"/>
            <a:ext cx="4038600" cy="21891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4648200" y="3941763"/>
            <a:ext cx="4038600" cy="218916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Rectangle 4"/>
          <p:cNvSpPr>
            <a:spLocks noGrp="1" noChangeArrowheads="1"/>
          </p:cNvSpPr>
          <p:nvPr>
            <p:ph type="dt" sz="half" idx="10"/>
          </p:nvPr>
        </p:nvSpPr>
        <p:spPr>
          <a:ln/>
        </p:spPr>
        <p:txBody>
          <a:bodyPr/>
          <a:lstStyle>
            <a:lvl1pPr>
              <a:defRPr/>
            </a:lvl1pPr>
          </a:lstStyle>
          <a:p>
            <a:pPr>
              <a:defRPr/>
            </a:pPr>
            <a:fld id="{D9B4ECDA-4422-4AFE-AF7D-B82A32597E6A}" type="datetime1">
              <a:rPr lang="zh-CN" altLang="en-US" smtClean="0"/>
              <a:t>2024/1/17</a:t>
            </a:fld>
            <a:endParaRPr lang="en-US" altLang="zh-CN"/>
          </a:p>
        </p:txBody>
      </p:sp>
      <p:sp>
        <p:nvSpPr>
          <p:cNvPr id="7" name="Rectangle 5"/>
          <p:cNvSpPr>
            <a:spLocks noGrp="1" noChangeArrowheads="1"/>
          </p:cNvSpPr>
          <p:nvPr>
            <p:ph type="ftr" sz="quarter" idx="11"/>
          </p:nvPr>
        </p:nvSpPr>
        <p:spPr>
          <a:ln/>
        </p:spPr>
        <p:txBody>
          <a:bodyPr/>
          <a:lstStyle>
            <a:lvl1pPr>
              <a:defRPr/>
            </a:lvl1pPr>
          </a:lstStyle>
          <a:p>
            <a:pPr>
              <a:defRPr/>
            </a:pPr>
            <a:r>
              <a:rPr lang="zh-CN" altLang="en-US" smtClean="0"/>
              <a:t>第十三章 债券投资分析</a:t>
            </a:r>
            <a:endParaRPr lang="en-US" altLang="zh-CN"/>
          </a:p>
        </p:txBody>
      </p:sp>
      <p:sp>
        <p:nvSpPr>
          <p:cNvPr id="8" name="Rectangle 6"/>
          <p:cNvSpPr>
            <a:spLocks noGrp="1" noChangeArrowheads="1"/>
          </p:cNvSpPr>
          <p:nvPr>
            <p:ph type="sldNum" sz="quarter" idx="12"/>
          </p:nvPr>
        </p:nvSpPr>
        <p:spPr>
          <a:ln/>
        </p:spPr>
        <p:txBody>
          <a:bodyPr/>
          <a:lstStyle>
            <a:lvl1pPr>
              <a:defRPr/>
            </a:lvl1pPr>
          </a:lstStyle>
          <a:p>
            <a:pPr>
              <a:defRPr/>
            </a:pPr>
            <a:fld id="{92155AB8-8F5F-4F04-9A6F-C430758AA244}" type="slidenum">
              <a:rPr lang="en-US" altLang="en-US"/>
              <a:pPr>
                <a:defRPr/>
              </a:pPr>
              <a:t>‹#›</a:t>
            </a:fld>
            <a:endParaRPr lang="en-US" altLang="en-US"/>
          </a:p>
        </p:txBody>
      </p:sp>
    </p:spTree>
    <p:extLst>
      <p:ext uri="{BB962C8B-B14F-4D97-AF65-F5344CB8AC3E}">
        <p14:creationId xmlns:p14="http://schemas.microsoft.com/office/powerpoint/2010/main" val="41422324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7813"/>
            <a:ext cx="8229600" cy="1139825"/>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600200"/>
            <a:ext cx="4038600" cy="45307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4648200" y="1600200"/>
            <a:ext cx="4038600" cy="21891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4648200" y="3941763"/>
            <a:ext cx="4038600" cy="218916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Rectangle 4"/>
          <p:cNvSpPr>
            <a:spLocks noGrp="1" noChangeArrowheads="1"/>
          </p:cNvSpPr>
          <p:nvPr>
            <p:ph type="dt" sz="half" idx="10"/>
          </p:nvPr>
        </p:nvSpPr>
        <p:spPr>
          <a:ln/>
        </p:spPr>
        <p:txBody>
          <a:bodyPr/>
          <a:lstStyle>
            <a:lvl1pPr>
              <a:defRPr/>
            </a:lvl1pPr>
          </a:lstStyle>
          <a:p>
            <a:pPr>
              <a:defRPr/>
            </a:pPr>
            <a:fld id="{CA8881E0-7879-4804-A834-AC412EC540AE}" type="datetime1">
              <a:rPr lang="zh-CN" altLang="en-US" smtClean="0"/>
              <a:t>2024/1/17</a:t>
            </a:fld>
            <a:endParaRPr lang="en-US" altLang="zh-CN"/>
          </a:p>
        </p:txBody>
      </p:sp>
      <p:sp>
        <p:nvSpPr>
          <p:cNvPr id="7" name="Rectangle 5"/>
          <p:cNvSpPr>
            <a:spLocks noGrp="1" noChangeArrowheads="1"/>
          </p:cNvSpPr>
          <p:nvPr>
            <p:ph type="ftr" sz="quarter" idx="11"/>
          </p:nvPr>
        </p:nvSpPr>
        <p:spPr>
          <a:ln/>
        </p:spPr>
        <p:txBody>
          <a:bodyPr/>
          <a:lstStyle>
            <a:lvl1pPr>
              <a:defRPr/>
            </a:lvl1pPr>
          </a:lstStyle>
          <a:p>
            <a:pPr>
              <a:defRPr/>
            </a:pPr>
            <a:r>
              <a:rPr lang="zh-CN" altLang="en-US" smtClean="0"/>
              <a:t>第十三章 债券投资分析</a:t>
            </a:r>
            <a:endParaRPr lang="en-US" altLang="zh-CN"/>
          </a:p>
        </p:txBody>
      </p:sp>
      <p:sp>
        <p:nvSpPr>
          <p:cNvPr id="8" name="Rectangle 6"/>
          <p:cNvSpPr>
            <a:spLocks noGrp="1" noChangeArrowheads="1"/>
          </p:cNvSpPr>
          <p:nvPr>
            <p:ph type="sldNum" sz="quarter" idx="12"/>
          </p:nvPr>
        </p:nvSpPr>
        <p:spPr>
          <a:ln/>
        </p:spPr>
        <p:txBody>
          <a:bodyPr/>
          <a:lstStyle>
            <a:lvl1pPr>
              <a:defRPr/>
            </a:lvl1pPr>
          </a:lstStyle>
          <a:p>
            <a:pPr>
              <a:defRPr/>
            </a:pPr>
            <a:fld id="{32C9F4D0-450A-4D4E-BF31-EFC321CDB532}" type="slidenum">
              <a:rPr lang="en-US" altLang="en-US"/>
              <a:pPr>
                <a:defRPr/>
              </a:pPr>
              <a:t>‹#›</a:t>
            </a:fld>
            <a:endParaRPr lang="en-US" altLang="en-US"/>
          </a:p>
        </p:txBody>
      </p:sp>
    </p:spTree>
    <p:extLst>
      <p:ext uri="{BB962C8B-B14F-4D97-AF65-F5344CB8AC3E}">
        <p14:creationId xmlns:p14="http://schemas.microsoft.com/office/powerpoint/2010/main" val="209386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fld id="{87D5D82A-7802-4326-B486-27CFB9A527E8}" type="datetime1">
              <a:rPr lang="zh-CN" altLang="en-US" smtClean="0"/>
              <a:t>2024/1/17</a:t>
            </a:fld>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r>
              <a:rPr lang="zh-CN" altLang="en-US" smtClean="0"/>
              <a:t>第十三章 债券投资分析</a:t>
            </a: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AD87F3F6-1AE5-4604-8228-9BEE101B7FC1}" type="slidenum">
              <a:rPr lang="en-US" altLang="en-US"/>
              <a:pPr>
                <a:defRPr/>
              </a:pPr>
              <a:t>‹#›</a:t>
            </a:fld>
            <a:endParaRPr lang="en-US" altLang="en-US"/>
          </a:p>
        </p:txBody>
      </p:sp>
    </p:spTree>
    <p:extLst>
      <p:ext uri="{BB962C8B-B14F-4D97-AF65-F5344CB8AC3E}">
        <p14:creationId xmlns:p14="http://schemas.microsoft.com/office/powerpoint/2010/main" val="15234410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fld id="{29613F9F-E5C0-4E62-A714-77C86DAD82BA}" type="datetime1">
              <a:rPr lang="zh-CN" altLang="en-US" smtClean="0"/>
              <a:t>2024/1/17</a:t>
            </a:fld>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r>
              <a:rPr lang="zh-CN" altLang="en-US" smtClean="0"/>
              <a:t>第十三章 债券投资分析</a:t>
            </a: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E957A491-2283-4FEF-AC20-5A5B4B621ECE}" type="slidenum">
              <a:rPr lang="en-US" altLang="en-US"/>
              <a:pPr>
                <a:defRPr/>
              </a:pPr>
              <a:t>‹#›</a:t>
            </a:fld>
            <a:endParaRPr lang="en-US" altLang="en-US"/>
          </a:p>
        </p:txBody>
      </p:sp>
    </p:spTree>
    <p:extLst>
      <p:ext uri="{BB962C8B-B14F-4D97-AF65-F5344CB8AC3E}">
        <p14:creationId xmlns:p14="http://schemas.microsoft.com/office/powerpoint/2010/main" val="41345270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307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3072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fld id="{DFC17D4B-3484-48F4-8552-BBBC4E378103}" type="datetime1">
              <a:rPr lang="zh-CN" altLang="en-US" smtClean="0"/>
              <a:t>2024/1/17</a:t>
            </a:fld>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r>
              <a:rPr lang="zh-CN" altLang="en-US" smtClean="0"/>
              <a:t>第十三章 债券投资分析</a:t>
            </a: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B3098B17-6093-4159-A29A-E282F15D2CEE}" type="slidenum">
              <a:rPr lang="en-US" altLang="en-US"/>
              <a:pPr>
                <a:defRPr/>
              </a:pPr>
              <a:t>‹#›</a:t>
            </a:fld>
            <a:endParaRPr lang="en-US" altLang="en-US"/>
          </a:p>
        </p:txBody>
      </p:sp>
    </p:spTree>
    <p:extLst>
      <p:ext uri="{BB962C8B-B14F-4D97-AF65-F5344CB8AC3E}">
        <p14:creationId xmlns:p14="http://schemas.microsoft.com/office/powerpoint/2010/main" val="16963213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30238" y="2505075"/>
            <a:ext cx="386873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2505075"/>
            <a:ext cx="38877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fld id="{67D06DC3-A525-4983-9364-A38A9D5ADC0E}" type="datetime1">
              <a:rPr lang="zh-CN" altLang="en-US" smtClean="0"/>
              <a:t>2024/1/17</a:t>
            </a:fld>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r>
              <a:rPr lang="zh-CN" altLang="en-US" smtClean="0"/>
              <a:t>第十三章 债券投资分析</a:t>
            </a:r>
            <a:endParaRPr lang="en-US" altLang="zh-CN"/>
          </a:p>
        </p:txBody>
      </p:sp>
      <p:sp>
        <p:nvSpPr>
          <p:cNvPr id="9" name="Rectangle 6"/>
          <p:cNvSpPr>
            <a:spLocks noGrp="1" noChangeArrowheads="1"/>
          </p:cNvSpPr>
          <p:nvPr>
            <p:ph type="sldNum" sz="quarter" idx="12"/>
          </p:nvPr>
        </p:nvSpPr>
        <p:spPr>
          <a:ln/>
        </p:spPr>
        <p:txBody>
          <a:bodyPr/>
          <a:lstStyle>
            <a:lvl1pPr>
              <a:defRPr/>
            </a:lvl1pPr>
          </a:lstStyle>
          <a:p>
            <a:pPr>
              <a:defRPr/>
            </a:pPr>
            <a:fld id="{F6724EAF-1368-4E0A-99D3-1804CBDA47B9}" type="slidenum">
              <a:rPr lang="en-US" altLang="en-US"/>
              <a:pPr>
                <a:defRPr/>
              </a:pPr>
              <a:t>‹#›</a:t>
            </a:fld>
            <a:endParaRPr lang="en-US" altLang="en-US"/>
          </a:p>
        </p:txBody>
      </p:sp>
    </p:spTree>
    <p:extLst>
      <p:ext uri="{BB962C8B-B14F-4D97-AF65-F5344CB8AC3E}">
        <p14:creationId xmlns:p14="http://schemas.microsoft.com/office/powerpoint/2010/main" val="38448289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fld id="{778CDB3C-99DA-4FF7-B5C0-9E23476C7745}" type="datetime1">
              <a:rPr lang="zh-CN" altLang="en-US" smtClean="0"/>
              <a:t>2024/1/17</a:t>
            </a:fld>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r>
              <a:rPr lang="zh-CN" altLang="en-US" smtClean="0"/>
              <a:t>第十三章 债券投资分析</a:t>
            </a: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CD436418-86A7-443F-984A-7B294D323545}" type="slidenum">
              <a:rPr lang="en-US" altLang="en-US"/>
              <a:pPr>
                <a:defRPr/>
              </a:pPr>
              <a:t>‹#›</a:t>
            </a:fld>
            <a:endParaRPr lang="en-US" altLang="en-US"/>
          </a:p>
        </p:txBody>
      </p:sp>
    </p:spTree>
    <p:extLst>
      <p:ext uri="{BB962C8B-B14F-4D97-AF65-F5344CB8AC3E}">
        <p14:creationId xmlns:p14="http://schemas.microsoft.com/office/powerpoint/2010/main" val="3603541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0B685F67-0A66-4FD9-9BC7-B66BFAB4F290}" type="datetime1">
              <a:rPr lang="zh-CN" altLang="en-US" smtClean="0"/>
              <a:t>2024/1/17</a:t>
            </a:fld>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r>
              <a:rPr lang="zh-CN" altLang="en-US" smtClean="0"/>
              <a:t>第十三章 债券投资分析</a:t>
            </a:r>
            <a:endParaRPr lang="en-US" altLang="zh-CN"/>
          </a:p>
        </p:txBody>
      </p:sp>
      <p:sp>
        <p:nvSpPr>
          <p:cNvPr id="4" name="Rectangle 6"/>
          <p:cNvSpPr>
            <a:spLocks noGrp="1" noChangeArrowheads="1"/>
          </p:cNvSpPr>
          <p:nvPr>
            <p:ph type="sldNum" sz="quarter" idx="12"/>
          </p:nvPr>
        </p:nvSpPr>
        <p:spPr>
          <a:ln/>
        </p:spPr>
        <p:txBody>
          <a:bodyPr/>
          <a:lstStyle>
            <a:lvl1pPr>
              <a:defRPr/>
            </a:lvl1pPr>
          </a:lstStyle>
          <a:p>
            <a:pPr>
              <a:defRPr/>
            </a:pPr>
            <a:fld id="{F67B217D-E98B-4BDD-B602-2BF1ED3E42AD}" type="slidenum">
              <a:rPr lang="en-US" altLang="en-US"/>
              <a:pPr>
                <a:defRPr/>
              </a:pPr>
              <a:t>‹#›</a:t>
            </a:fld>
            <a:endParaRPr lang="en-US" altLang="en-US"/>
          </a:p>
        </p:txBody>
      </p:sp>
    </p:spTree>
    <p:extLst>
      <p:ext uri="{BB962C8B-B14F-4D97-AF65-F5344CB8AC3E}">
        <p14:creationId xmlns:p14="http://schemas.microsoft.com/office/powerpoint/2010/main" val="26013983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fld id="{F83C8BE1-5708-4C71-9050-4D2843708084}" type="datetime1">
              <a:rPr lang="zh-CN" altLang="en-US" smtClean="0"/>
              <a:t>2024/1/17</a:t>
            </a:fld>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r>
              <a:rPr lang="zh-CN" altLang="en-US" smtClean="0"/>
              <a:t>第十三章 债券投资分析</a:t>
            </a: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25756550-EAB0-40F1-9462-DBA98B4C83F7}" type="slidenum">
              <a:rPr lang="en-US" altLang="en-US"/>
              <a:pPr>
                <a:defRPr/>
              </a:pPr>
              <a:t>‹#›</a:t>
            </a:fld>
            <a:endParaRPr lang="en-US" altLang="en-US"/>
          </a:p>
        </p:txBody>
      </p:sp>
    </p:spTree>
    <p:extLst>
      <p:ext uri="{BB962C8B-B14F-4D97-AF65-F5344CB8AC3E}">
        <p14:creationId xmlns:p14="http://schemas.microsoft.com/office/powerpoint/2010/main" val="16914867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fld id="{5B4B11DE-7477-4F5A-9DB8-BD248D8601D2}" type="datetime1">
              <a:rPr lang="zh-CN" altLang="en-US" smtClean="0"/>
              <a:t>2024/1/17</a:t>
            </a:fld>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r>
              <a:rPr lang="zh-CN" altLang="en-US" smtClean="0"/>
              <a:t>第十三章 债券投资分析</a:t>
            </a: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CE1049CE-DFD4-4FA0-87ED-7774B6838425}" type="slidenum">
              <a:rPr lang="en-US" altLang="en-US"/>
              <a:pPr>
                <a:defRPr/>
              </a:pPr>
              <a:t>‹#›</a:t>
            </a:fld>
            <a:endParaRPr lang="en-US" altLang="en-US"/>
          </a:p>
        </p:txBody>
      </p:sp>
    </p:spTree>
    <p:extLst>
      <p:ext uri="{BB962C8B-B14F-4D97-AF65-F5344CB8AC3E}">
        <p14:creationId xmlns:p14="http://schemas.microsoft.com/office/powerpoint/2010/main" val="16008011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7813"/>
            <a:ext cx="8229600" cy="113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457200" y="1600200"/>
            <a:ext cx="8229600" cy="453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04804" name="Rectangle 4"/>
          <p:cNvSpPr>
            <a:spLocks noGrp="1" noChangeArrowheads="1"/>
          </p:cNvSpPr>
          <p:nvPr>
            <p:ph type="dt" sz="half" idx="2"/>
          </p:nvPr>
        </p:nvSpPr>
        <p:spPr bwMode="auto">
          <a:xfrm>
            <a:off x="457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mj-lt"/>
                <a:ea typeface="宋体" panose="02010600030101010101" pitchFamily="2" charset="-122"/>
              </a:defRPr>
            </a:lvl1pPr>
          </a:lstStyle>
          <a:p>
            <a:pPr>
              <a:defRPr/>
            </a:pPr>
            <a:fld id="{F1ABED8F-06E8-4FBF-AB28-B374D2B791BA}" type="datetime1">
              <a:rPr lang="zh-CN" altLang="en-US" smtClean="0"/>
              <a:t>2024/1/17</a:t>
            </a:fld>
            <a:endParaRPr lang="en-US" altLang="zh-CN"/>
          </a:p>
        </p:txBody>
      </p:sp>
      <p:sp>
        <p:nvSpPr>
          <p:cNvPr id="204805"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eaLnBrk="1" hangingPunct="1">
              <a:defRPr sz="1200">
                <a:latin typeface="+mj-lt"/>
                <a:ea typeface="宋体" panose="02010600030101010101" pitchFamily="2" charset="-122"/>
              </a:defRPr>
            </a:lvl1pPr>
          </a:lstStyle>
          <a:p>
            <a:pPr>
              <a:defRPr/>
            </a:pPr>
            <a:r>
              <a:rPr lang="zh-CN" altLang="en-US" smtClean="0"/>
              <a:t>第十三章 债券投资分析</a:t>
            </a:r>
            <a:endParaRPr lang="en-US" altLang="zh-CN"/>
          </a:p>
        </p:txBody>
      </p:sp>
      <p:sp>
        <p:nvSpPr>
          <p:cNvPr id="204806" name="Rectangle 6"/>
          <p:cNvSpPr>
            <a:spLocks noGrp="1" noChangeArrowheads="1"/>
          </p:cNvSpPr>
          <p:nvPr>
            <p:ph type="sldNum" sz="quarter" idx="4"/>
          </p:nvPr>
        </p:nvSpPr>
        <p:spPr bwMode="auto">
          <a:xfrm>
            <a:off x="6553200" y="6243638"/>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atin typeface="+mj-lt"/>
              </a:defRPr>
            </a:lvl1pPr>
          </a:lstStyle>
          <a:p>
            <a:pPr>
              <a:defRPr/>
            </a:pPr>
            <a:fld id="{B3E97360-59DD-4BE0-AE6E-D8A53010E547}" type="slidenum">
              <a:rPr lang="en-US" altLang="en-US"/>
              <a:pPr>
                <a:defRPr/>
              </a:pPr>
              <a:t>‹#›</a:t>
            </a:fld>
            <a:endParaRPr lang="en-US" altLang="en-US"/>
          </a:p>
        </p:txBody>
      </p:sp>
      <p:sp>
        <p:nvSpPr>
          <p:cNvPr id="1031" name="Freeform 7"/>
          <p:cNvSpPr>
            <a:spLocks noChangeArrowheads="1"/>
          </p:cNvSpPr>
          <p:nvPr/>
        </p:nvSpPr>
        <p:spPr bwMode="auto">
          <a:xfrm>
            <a:off x="381000" y="228600"/>
            <a:ext cx="8229600" cy="609600"/>
          </a:xfrm>
          <a:custGeom>
            <a:avLst/>
            <a:gdLst>
              <a:gd name="T0" fmla="*/ 0 w 1000"/>
              <a:gd name="T1" fmla="*/ 2147483646 h 1000"/>
              <a:gd name="T2" fmla="*/ 0 w 1000"/>
              <a:gd name="T3" fmla="*/ 0 h 1000"/>
              <a:gd name="T4" fmla="*/ 2147483646 w 1000"/>
              <a:gd name="T5" fmla="*/ 0 h 1000"/>
              <a:gd name="T6" fmla="*/ 0 60000 65536"/>
              <a:gd name="T7" fmla="*/ 0 60000 65536"/>
              <a:gd name="T8" fmla="*/ 0 60000 65536"/>
            </a:gdLst>
            <a:ahLst/>
            <a:cxnLst>
              <a:cxn ang="T6">
                <a:pos x="T0" y="T1"/>
              </a:cxn>
              <a:cxn ang="T7">
                <a:pos x="T2" y="T3"/>
              </a:cxn>
              <a:cxn ang="T8">
                <a:pos x="T4" y="T5"/>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1032" name="Line 8"/>
          <p:cNvSpPr>
            <a:spLocks noChangeShapeType="1"/>
          </p:cNvSpPr>
          <p:nvPr/>
        </p:nvSpPr>
        <p:spPr bwMode="auto">
          <a:xfrm>
            <a:off x="457200" y="6172200"/>
            <a:ext cx="8229600" cy="0"/>
          </a:xfrm>
          <a:prstGeom prst="line">
            <a:avLst/>
          </a:prstGeom>
          <a:noFill/>
          <a:ln w="19050">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cSld>
  <p:clrMap bg1="lt1" tx1="dk1" bg2="lt2" tx2="dk2" accent1="accent1" accent2="accent2" accent3="accent3" accent4="accent4" accent5="accent5" accent6="accent6" hlink="hlink" folHlink="folHlink"/>
  <p:sldLayoutIdLst>
    <p:sldLayoutId id="2147483774"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 id="2147483770" r:id="rId12"/>
    <p:sldLayoutId id="2147483771" r:id="rId13"/>
    <p:sldLayoutId id="2147483772" r:id="rId14"/>
    <p:sldLayoutId id="2147483773" r:id="rId15"/>
  </p:sldLayoutIdLst>
  <p:timing>
    <p:tnLst>
      <p:par>
        <p:cTn id="1" dur="indefinite" restart="never" nodeType="tmRoot"/>
      </p:par>
    </p:tnLst>
  </p:timing>
  <p:hf hdr="0" dt="0"/>
  <p:txStyles>
    <p:titleStyle>
      <a:lvl1pPr algn="l" rtl="0" eaLnBrk="0" fontAlgn="base" hangingPunct="0">
        <a:spcBef>
          <a:spcPct val="0"/>
        </a:spcBef>
        <a:spcAft>
          <a:spcPct val="0"/>
        </a:spcAft>
        <a:defRPr sz="4200" kern="1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Garamond" panose="02020404030301010803" pitchFamily="18" charset="0"/>
        </a:defRPr>
      </a:lvl2pPr>
      <a:lvl3pPr algn="l" rtl="0" eaLnBrk="0" fontAlgn="base" hangingPunct="0">
        <a:spcBef>
          <a:spcPct val="0"/>
        </a:spcBef>
        <a:spcAft>
          <a:spcPct val="0"/>
        </a:spcAft>
        <a:defRPr sz="4200">
          <a:solidFill>
            <a:schemeClr val="tx2"/>
          </a:solidFill>
          <a:latin typeface="Garamond" panose="02020404030301010803" pitchFamily="18" charset="0"/>
        </a:defRPr>
      </a:lvl3pPr>
      <a:lvl4pPr algn="l" rtl="0" eaLnBrk="0" fontAlgn="base" hangingPunct="0">
        <a:spcBef>
          <a:spcPct val="0"/>
        </a:spcBef>
        <a:spcAft>
          <a:spcPct val="0"/>
        </a:spcAft>
        <a:defRPr sz="4200">
          <a:solidFill>
            <a:schemeClr val="tx2"/>
          </a:solidFill>
          <a:latin typeface="Garamond" panose="02020404030301010803" pitchFamily="18" charset="0"/>
        </a:defRPr>
      </a:lvl4pPr>
      <a:lvl5pPr algn="l" rtl="0" eaLnBrk="0" fontAlgn="base" hangingPunct="0">
        <a:spcBef>
          <a:spcPct val="0"/>
        </a:spcBef>
        <a:spcAft>
          <a:spcPct val="0"/>
        </a:spcAft>
        <a:defRPr sz="4200">
          <a:solidFill>
            <a:schemeClr val="tx2"/>
          </a:solidFill>
          <a:latin typeface="Garamond" panose="02020404030301010803" pitchFamily="18" charset="0"/>
        </a:defRPr>
      </a:lvl5pPr>
      <a:lvl6pPr marL="457200" algn="l" rtl="0" fontAlgn="base">
        <a:spcBef>
          <a:spcPct val="0"/>
        </a:spcBef>
        <a:spcAft>
          <a:spcPct val="0"/>
        </a:spcAft>
        <a:defRPr sz="4200">
          <a:solidFill>
            <a:schemeClr val="tx2"/>
          </a:solidFill>
          <a:latin typeface="Garamond" panose="02020404030301010803" pitchFamily="18" charset="0"/>
        </a:defRPr>
      </a:lvl6pPr>
      <a:lvl7pPr marL="914400" algn="l" rtl="0" fontAlgn="base">
        <a:spcBef>
          <a:spcPct val="0"/>
        </a:spcBef>
        <a:spcAft>
          <a:spcPct val="0"/>
        </a:spcAft>
        <a:defRPr sz="4200">
          <a:solidFill>
            <a:schemeClr val="tx2"/>
          </a:solidFill>
          <a:latin typeface="Garamond" panose="02020404030301010803" pitchFamily="18" charset="0"/>
        </a:defRPr>
      </a:lvl7pPr>
      <a:lvl8pPr marL="1371600" algn="l" rtl="0" fontAlgn="base">
        <a:spcBef>
          <a:spcPct val="0"/>
        </a:spcBef>
        <a:spcAft>
          <a:spcPct val="0"/>
        </a:spcAft>
        <a:defRPr sz="4200">
          <a:solidFill>
            <a:schemeClr val="tx2"/>
          </a:solidFill>
          <a:latin typeface="Garamond" panose="02020404030301010803" pitchFamily="18" charset="0"/>
        </a:defRPr>
      </a:lvl8pPr>
      <a:lvl9pPr marL="1828800" algn="l" rtl="0" fontAlgn="base">
        <a:spcBef>
          <a:spcPct val="0"/>
        </a:spcBef>
        <a:spcAft>
          <a:spcPct val="0"/>
        </a:spcAft>
        <a:defRPr sz="4200">
          <a:solidFill>
            <a:schemeClr val="tx2"/>
          </a:solidFill>
          <a:latin typeface="Garamond" panose="02020404030301010803" pitchFamily="18" charset="0"/>
        </a:defRPr>
      </a:lvl9pPr>
    </p:titleStyle>
    <p:body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3000" kern="12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600" kern="1200">
          <a:solidFill>
            <a:schemeClr val="tx1"/>
          </a:solidFill>
          <a:latin typeface="+mn-lt"/>
          <a:ea typeface="+mn-ea"/>
          <a:cs typeface="+mn-cs"/>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200" kern="1200">
          <a:solidFill>
            <a:schemeClr val="tx1"/>
          </a:solidFill>
          <a:latin typeface="+mn-lt"/>
          <a:ea typeface="+mn-ea"/>
          <a:cs typeface="+mn-cs"/>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sz="2000" kern="1200">
          <a:solidFill>
            <a:schemeClr val="tx1"/>
          </a:solidFill>
          <a:latin typeface="+mn-lt"/>
          <a:ea typeface="+mn-ea"/>
          <a:cs typeface="+mn-cs"/>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2.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wmf"/><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4.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image" Target="../media/image3.wmf"/><Relationship Id="rId4" Type="http://schemas.openxmlformats.org/officeDocument/2006/relationships/oleObject" Target="../embeddings/oleObject3.bin"/></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5.emf"/><Relationship Id="rId4" Type="http://schemas.openxmlformats.org/officeDocument/2006/relationships/oleObject" Target="../embeddings/oleObject5.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6.wmf"/><Relationship Id="rId4" Type="http://schemas.openxmlformats.org/officeDocument/2006/relationships/oleObject" Target="../embeddings/oleObject6.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1042988" y="1808163"/>
            <a:ext cx="7623175" cy="1752600"/>
          </a:xfrm>
        </p:spPr>
        <p:txBody>
          <a:bodyPr/>
          <a:lstStyle/>
          <a:p>
            <a:pPr algn="ctr" eaLnBrk="1" hangingPunct="1"/>
            <a:r>
              <a:rPr lang="zh-CN" altLang="en-US" sz="4000" dirty="0" smtClean="0">
                <a:latin typeface="华文楷体" panose="02010600040101010101" pitchFamily="2" charset="-122"/>
                <a:ea typeface="华文楷体" panose="02010600040101010101" pitchFamily="2" charset="-122"/>
              </a:rPr>
              <a:t>第十三章 债券投资分析</a:t>
            </a:r>
            <a:endParaRPr lang="en-US" altLang="zh-CN" sz="4000" dirty="0" smtClean="0">
              <a:latin typeface="华文楷体" panose="02010600040101010101" pitchFamily="2" charset="-122"/>
              <a:ea typeface="华文楷体" panose="02010600040101010101" pitchFamily="2"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4"/>
          <p:cNvSpPr>
            <a:spLocks noGrp="1"/>
          </p:cNvSpPr>
          <p:nvPr>
            <p:ph type="ftr" sz="quarter" idx="11"/>
          </p:nvPr>
        </p:nvSpPr>
        <p:spPr/>
        <p:txBody>
          <a:bodyPr/>
          <a:lstStyle/>
          <a:p>
            <a:pPr>
              <a:defRPr/>
            </a:pPr>
            <a:r>
              <a:rPr lang="zh-CN" altLang="en-US" smtClean="0"/>
              <a:t>第十三章 债券投资分析</a:t>
            </a:r>
            <a:endParaRPr lang="en-US" altLang="zh-CN" dirty="0"/>
          </a:p>
        </p:txBody>
      </p:sp>
      <p:sp>
        <p:nvSpPr>
          <p:cNvPr id="6" name="灯片编号占位符 5"/>
          <p:cNvSpPr>
            <a:spLocks noGrp="1"/>
          </p:cNvSpPr>
          <p:nvPr>
            <p:ph type="sldNum" sz="quarter" idx="12"/>
          </p:nvPr>
        </p:nvSpPr>
        <p:spPr/>
        <p:txBody>
          <a:bodyPr/>
          <a:lstStyle/>
          <a:p>
            <a:pPr>
              <a:defRPr/>
            </a:pPr>
            <a:fld id="{7534DC97-7502-4D2C-9C3E-414470E21764}" type="slidenum">
              <a:rPr lang="en-US" altLang="en-US"/>
              <a:pPr>
                <a:defRPr/>
              </a:pPr>
              <a:t>10</a:t>
            </a:fld>
            <a:endParaRPr lang="en-US" altLang="en-US" dirty="0"/>
          </a:p>
        </p:txBody>
      </p:sp>
      <p:sp>
        <p:nvSpPr>
          <p:cNvPr id="7173" name="Rectangle 2"/>
          <p:cNvSpPr>
            <a:spLocks noGrp="1" noChangeArrowheads="1"/>
          </p:cNvSpPr>
          <p:nvPr>
            <p:ph type="title"/>
          </p:nvPr>
        </p:nvSpPr>
        <p:spPr>
          <a:xfrm>
            <a:off x="457200" y="296652"/>
            <a:ext cx="8543292" cy="720080"/>
          </a:xfrm>
        </p:spPr>
        <p:txBody>
          <a:bodyPr/>
          <a:lstStyle/>
          <a:p>
            <a:pPr algn="ctr" eaLnBrk="1" hangingPunct="1"/>
            <a:r>
              <a:rPr lang="zh-CN" altLang="en-US" sz="3600" dirty="0" smtClean="0">
                <a:latin typeface="华文楷体" panose="02010600040101010101" pitchFamily="2" charset="-122"/>
                <a:ea typeface="华文楷体" panose="02010600040101010101" pitchFamily="2" charset="-122"/>
              </a:rPr>
              <a:t>第三节 债券的信用风险与评级</a:t>
            </a:r>
            <a:endParaRPr lang="en-US" altLang="zh-CN" sz="3600" dirty="0" smtClean="0">
              <a:latin typeface="华文楷体" panose="02010600040101010101" pitchFamily="2" charset="-122"/>
              <a:ea typeface="华文楷体" panose="02010600040101010101" pitchFamily="2" charset="-122"/>
            </a:endParaRPr>
          </a:p>
        </p:txBody>
      </p:sp>
      <p:sp>
        <p:nvSpPr>
          <p:cNvPr id="7174" name="Rectangle 3"/>
          <p:cNvSpPr>
            <a:spLocks noGrp="1" noChangeArrowheads="1"/>
          </p:cNvSpPr>
          <p:nvPr>
            <p:ph type="body" idx="1"/>
          </p:nvPr>
        </p:nvSpPr>
        <p:spPr>
          <a:xfrm>
            <a:off x="457200" y="1160463"/>
            <a:ext cx="8229600" cy="4970462"/>
          </a:xfrm>
        </p:spPr>
        <p:txBody>
          <a:bodyPr/>
          <a:lstStyle/>
          <a:p>
            <a:pPr marL="0" indent="0" eaLnBrk="1" hangingPunct="1">
              <a:buNone/>
            </a:pPr>
            <a:endParaRPr lang="en-US" altLang="zh-CN" sz="2200" dirty="0" smtClean="0">
              <a:latin typeface="华文楷体" panose="02010600040101010101" pitchFamily="2" charset="-122"/>
              <a:ea typeface="华文楷体" panose="02010600040101010101" pitchFamily="2" charset="-122"/>
            </a:endParaRPr>
          </a:p>
        </p:txBody>
      </p:sp>
      <p:sp>
        <p:nvSpPr>
          <p:cNvPr id="7" name="Rectangle 3"/>
          <p:cNvSpPr txBox="1">
            <a:spLocks noChangeArrowheads="1"/>
          </p:cNvSpPr>
          <p:nvPr/>
        </p:nvSpPr>
        <p:spPr bwMode="auto">
          <a:xfrm>
            <a:off x="457200" y="980728"/>
            <a:ext cx="8399276" cy="54366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3000" kern="12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600" kern="1200">
                <a:solidFill>
                  <a:schemeClr val="tx1"/>
                </a:solidFill>
                <a:latin typeface="+mn-lt"/>
                <a:ea typeface="+mn-ea"/>
                <a:cs typeface="+mn-cs"/>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200" kern="1200">
                <a:solidFill>
                  <a:schemeClr val="tx1"/>
                </a:solidFill>
                <a:latin typeface="+mn-lt"/>
                <a:ea typeface="+mn-ea"/>
                <a:cs typeface="+mn-cs"/>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sz="2000" kern="1200">
                <a:solidFill>
                  <a:schemeClr val="tx1"/>
                </a:solidFill>
                <a:latin typeface="+mn-lt"/>
                <a:ea typeface="+mn-ea"/>
                <a:cs typeface="+mn-cs"/>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eaLnBrk="1" hangingPunct="1">
              <a:buNone/>
            </a:pPr>
            <a:r>
              <a:rPr lang="zh-CN" altLang="en-US" sz="2400" dirty="0" smtClean="0">
                <a:latin typeface="华文楷体" panose="02010600040101010101" pitchFamily="2" charset="-122"/>
                <a:ea typeface="华文楷体" panose="02010600040101010101" pitchFamily="2" charset="-122"/>
              </a:rPr>
              <a:t>一、信用风险的含义</a:t>
            </a:r>
            <a:endParaRPr lang="en-US" altLang="zh-CN" sz="2400" dirty="0" smtClean="0">
              <a:latin typeface="华文楷体" panose="02010600040101010101" pitchFamily="2" charset="-122"/>
              <a:ea typeface="华文楷体" panose="02010600040101010101" pitchFamily="2" charset="-122"/>
            </a:endParaRPr>
          </a:p>
          <a:p>
            <a:pPr eaLnBrk="1" hangingPunct="1"/>
            <a:r>
              <a:rPr lang="zh-CN" altLang="en-US" sz="2400" dirty="0">
                <a:latin typeface="华文楷体" panose="02010600040101010101" pitchFamily="2" charset="-122"/>
                <a:ea typeface="华文楷体" panose="02010600040101010101" pitchFamily="2" charset="-122"/>
              </a:rPr>
              <a:t>信用风险包括</a:t>
            </a:r>
            <a:r>
              <a:rPr lang="zh-CN" altLang="en-US" sz="2400" dirty="0" smtClean="0">
                <a:latin typeface="华文楷体" panose="02010600040101010101" pitchFamily="2" charset="-122"/>
                <a:ea typeface="华文楷体" panose="02010600040101010101" pitchFamily="2" charset="-122"/>
              </a:rPr>
              <a:t>：</a:t>
            </a:r>
            <a:endParaRPr lang="en-US" altLang="zh-CN" sz="2400" dirty="0" smtClean="0">
              <a:latin typeface="华文楷体" panose="02010600040101010101" pitchFamily="2" charset="-122"/>
              <a:ea typeface="华文楷体" panose="02010600040101010101" pitchFamily="2" charset="-122"/>
            </a:endParaRPr>
          </a:p>
          <a:p>
            <a:pPr marL="0" indent="0" eaLnBrk="1" hangingPunct="1">
              <a:buNone/>
            </a:pPr>
            <a:r>
              <a:rPr lang="en-US" altLang="zh-CN" sz="2400" dirty="0" smtClean="0">
                <a:latin typeface="华文楷体" panose="02010600040101010101" pitchFamily="2" charset="-122"/>
                <a:ea typeface="华文楷体" panose="02010600040101010101" pitchFamily="2" charset="-122"/>
              </a:rPr>
              <a:t>1. </a:t>
            </a:r>
            <a:r>
              <a:rPr lang="zh-CN" altLang="en-US" sz="2400" dirty="0" smtClean="0">
                <a:latin typeface="华文楷体" panose="02010600040101010101" pitchFamily="2" charset="-122"/>
                <a:ea typeface="华文楷体" panose="02010600040101010101" pitchFamily="2" charset="-122"/>
              </a:rPr>
              <a:t>发行人违约导致的持有人应得的利息和本金没有得到及时足额偿付的风险</a:t>
            </a:r>
            <a:endParaRPr lang="en-US" altLang="zh-CN" sz="2400" dirty="0" smtClean="0">
              <a:latin typeface="华文楷体" panose="02010600040101010101" pitchFamily="2" charset="-122"/>
              <a:ea typeface="华文楷体" panose="02010600040101010101" pitchFamily="2" charset="-122"/>
            </a:endParaRPr>
          </a:p>
          <a:p>
            <a:pPr marL="0" indent="0" eaLnBrk="1" hangingPunct="1">
              <a:buNone/>
            </a:pPr>
            <a:r>
              <a:rPr lang="en-US" altLang="zh-CN" sz="2400" dirty="0" smtClean="0">
                <a:latin typeface="华文楷体" panose="02010600040101010101" pitchFamily="2" charset="-122"/>
                <a:ea typeface="华文楷体" panose="02010600040101010101" pitchFamily="2" charset="-122"/>
              </a:rPr>
              <a:t>2. </a:t>
            </a:r>
            <a:r>
              <a:rPr lang="zh-CN" altLang="en-US" sz="2400" dirty="0" smtClean="0">
                <a:latin typeface="华文楷体" panose="02010600040101010101" pitchFamily="2" charset="-122"/>
                <a:ea typeface="华文楷体" panose="02010600040101010101" pitchFamily="2" charset="-122"/>
              </a:rPr>
              <a:t>债券评级下调导致的债券价格下跌</a:t>
            </a:r>
            <a:endParaRPr lang="en-US" altLang="zh-CN" sz="2400" dirty="0" smtClean="0">
              <a:latin typeface="华文楷体" panose="02010600040101010101" pitchFamily="2" charset="-122"/>
              <a:ea typeface="华文楷体" panose="02010600040101010101" pitchFamily="2" charset="-122"/>
            </a:endParaRPr>
          </a:p>
          <a:p>
            <a:pPr marL="0" indent="0" eaLnBrk="1" hangingPunct="1">
              <a:buNone/>
            </a:pPr>
            <a:r>
              <a:rPr lang="zh-CN" altLang="en-US" sz="2400" dirty="0" smtClean="0">
                <a:latin typeface="华文楷体" panose="02010600040101010101" pitchFamily="2" charset="-122"/>
                <a:ea typeface="华文楷体" panose="02010600040101010101" pitchFamily="2" charset="-122"/>
              </a:rPr>
              <a:t>二、债券评级分析</a:t>
            </a:r>
            <a:endParaRPr lang="en-US" altLang="zh-CN" sz="2400" dirty="0" smtClean="0">
              <a:latin typeface="华文楷体" panose="02010600040101010101" pitchFamily="2" charset="-122"/>
              <a:ea typeface="华文楷体" panose="02010600040101010101" pitchFamily="2" charset="-122"/>
            </a:endParaRPr>
          </a:p>
          <a:p>
            <a:pPr marL="0" indent="0" eaLnBrk="1" hangingPunct="1">
              <a:buNone/>
            </a:pPr>
            <a:r>
              <a:rPr lang="zh-CN" altLang="en-US" sz="2400" dirty="0" smtClean="0">
                <a:latin typeface="华文楷体" panose="02010600040101010101" pitchFamily="2" charset="-122"/>
                <a:ea typeface="华文楷体" panose="02010600040101010101" pitchFamily="2" charset="-122"/>
              </a:rPr>
              <a:t>（一）</a:t>
            </a:r>
            <a:r>
              <a:rPr lang="zh-CN" altLang="en-US" sz="2400" dirty="0">
                <a:latin typeface="华文楷体" panose="02010600040101010101" pitchFamily="2" charset="-122"/>
                <a:ea typeface="华文楷体" panose="02010600040101010101" pitchFamily="2" charset="-122"/>
              </a:rPr>
              <a:t>债券</a:t>
            </a:r>
            <a:r>
              <a:rPr lang="zh-CN" altLang="en-US" sz="2400" dirty="0" smtClean="0">
                <a:latin typeface="华文楷体" panose="02010600040101010101" pitchFamily="2" charset="-122"/>
                <a:ea typeface="华文楷体" panose="02010600040101010101" pitchFamily="2" charset="-122"/>
              </a:rPr>
              <a:t>评级含义</a:t>
            </a:r>
            <a:endParaRPr lang="en-US" altLang="zh-CN" sz="2400" dirty="0" smtClean="0">
              <a:latin typeface="华文楷体" panose="02010600040101010101" pitchFamily="2" charset="-122"/>
              <a:ea typeface="华文楷体" panose="02010600040101010101" pitchFamily="2" charset="-122"/>
            </a:endParaRPr>
          </a:p>
          <a:p>
            <a:pPr marL="0" indent="0" eaLnBrk="1" hangingPunct="1">
              <a:buNone/>
            </a:pPr>
            <a:r>
              <a:rPr lang="en-US" altLang="zh-CN" sz="2400" dirty="0" smtClean="0">
                <a:latin typeface="华文楷体" panose="02010600040101010101" pitchFamily="2" charset="-122"/>
                <a:ea typeface="华文楷体" panose="02010600040101010101" pitchFamily="2" charset="-122"/>
              </a:rPr>
              <a:t>1. </a:t>
            </a:r>
            <a:r>
              <a:rPr lang="zh-CN" altLang="en-US" sz="2400" dirty="0" smtClean="0">
                <a:latin typeface="华文楷体" panose="02010600040101010101" pitchFamily="2" charset="-122"/>
                <a:ea typeface="华文楷体" panose="02010600040101010101" pitchFamily="2" charset="-122"/>
              </a:rPr>
              <a:t>由评级机构对债券还本付息的可靠程度做出评判</a:t>
            </a:r>
            <a:endParaRPr lang="en-US" altLang="zh-CN" sz="2400" dirty="0" smtClean="0">
              <a:latin typeface="华文楷体" panose="02010600040101010101" pitchFamily="2" charset="-122"/>
              <a:ea typeface="华文楷体" panose="02010600040101010101" pitchFamily="2" charset="-122"/>
            </a:endParaRPr>
          </a:p>
          <a:p>
            <a:pPr marL="0" indent="0" eaLnBrk="1" hangingPunct="1">
              <a:buNone/>
            </a:pPr>
            <a:r>
              <a:rPr lang="en-US" altLang="zh-CN" sz="2400" dirty="0" smtClean="0">
                <a:latin typeface="华文楷体" panose="02010600040101010101" pitchFamily="2" charset="-122"/>
                <a:ea typeface="华文楷体" panose="02010600040101010101" pitchFamily="2" charset="-122"/>
              </a:rPr>
              <a:t>2. </a:t>
            </a:r>
            <a:r>
              <a:rPr lang="zh-CN" altLang="en-US" sz="2400" dirty="0" smtClean="0">
                <a:latin typeface="华文楷体" panose="02010600040101010101" pitchFamily="2" charset="-122"/>
                <a:ea typeface="华文楷体" panose="02010600040101010101" pitchFamily="2" charset="-122"/>
              </a:rPr>
              <a:t>信用等级越高，则违约风险越小</a:t>
            </a:r>
            <a:endParaRPr lang="en-US" altLang="zh-CN" sz="2400" dirty="0" smtClean="0">
              <a:latin typeface="华文楷体" panose="02010600040101010101" pitchFamily="2" charset="-122"/>
              <a:ea typeface="华文楷体" panose="02010600040101010101" pitchFamily="2" charset="-122"/>
            </a:endParaRPr>
          </a:p>
          <a:p>
            <a:pPr marL="0" indent="0" eaLnBrk="1" hangingPunct="1">
              <a:buNone/>
            </a:pPr>
            <a:r>
              <a:rPr lang="en-US" altLang="zh-CN" sz="2400" dirty="0" smtClean="0">
                <a:latin typeface="华文楷体" panose="02010600040101010101" pitchFamily="2" charset="-122"/>
                <a:ea typeface="华文楷体" panose="02010600040101010101" pitchFamily="2" charset="-122"/>
              </a:rPr>
              <a:t>3. </a:t>
            </a:r>
            <a:r>
              <a:rPr lang="zh-CN" altLang="en-US" sz="2400" dirty="0" smtClean="0">
                <a:latin typeface="华文楷体" panose="02010600040101010101" pitchFamily="2" charset="-122"/>
                <a:ea typeface="华文楷体" panose="02010600040101010101" pitchFamily="2" charset="-122"/>
              </a:rPr>
              <a:t>国际三大评级公司：标准普尔、穆迪和惠誉</a:t>
            </a:r>
            <a:endParaRPr lang="en-US" altLang="zh-CN" sz="2400" dirty="0" smtClean="0">
              <a:latin typeface="华文楷体" panose="02010600040101010101" pitchFamily="2" charset="-122"/>
              <a:ea typeface="华文楷体" panose="02010600040101010101" pitchFamily="2" charset="-122"/>
            </a:endParaRPr>
          </a:p>
          <a:p>
            <a:pPr marL="0" indent="0" eaLnBrk="1" hangingPunct="1">
              <a:buNone/>
            </a:pPr>
            <a:r>
              <a:rPr lang="en-US" altLang="zh-CN" sz="2400" dirty="0" smtClean="0">
                <a:latin typeface="华文楷体" panose="02010600040101010101" pitchFamily="2" charset="-122"/>
                <a:ea typeface="华文楷体" panose="02010600040101010101" pitchFamily="2" charset="-122"/>
              </a:rPr>
              <a:t>4. </a:t>
            </a:r>
            <a:r>
              <a:rPr lang="zh-CN" altLang="en-US" sz="2400" dirty="0" smtClean="0">
                <a:latin typeface="华文楷体" panose="02010600040101010101" pitchFamily="2" charset="-122"/>
                <a:ea typeface="华文楷体" panose="02010600040101010101" pitchFamily="2" charset="-122"/>
              </a:rPr>
              <a:t>国内主要评级公司：大公国际、中诚信、上海远东资信评估、联合资信及上海新世纪等</a:t>
            </a:r>
            <a:endParaRPr lang="en-US" altLang="zh-CN" sz="2400" dirty="0" smtClean="0">
              <a:latin typeface="华文楷体" panose="02010600040101010101" pitchFamily="2" charset="-122"/>
              <a:ea typeface="华文楷体" panose="02010600040101010101" pitchFamily="2" charset="-122"/>
            </a:endParaRPr>
          </a:p>
          <a:p>
            <a:pPr eaLnBrk="1" hangingPunct="1"/>
            <a:r>
              <a:rPr lang="zh-CN" altLang="en-US" sz="2400" dirty="0" smtClean="0">
                <a:latin typeface="华文楷体" panose="02010600040101010101" pitchFamily="2" charset="-122"/>
                <a:ea typeface="华文楷体" panose="02010600040101010101" pitchFamily="2" charset="-122"/>
              </a:rPr>
              <a:t>债券评级是债券是否可以顺利发行的重要参考条件</a:t>
            </a:r>
            <a:endParaRPr lang="en-US" altLang="zh-CN" sz="2400" dirty="0" smtClean="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38537556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4"/>
          <p:cNvSpPr>
            <a:spLocks noGrp="1"/>
          </p:cNvSpPr>
          <p:nvPr>
            <p:ph type="ftr" sz="quarter" idx="11"/>
          </p:nvPr>
        </p:nvSpPr>
        <p:spPr/>
        <p:txBody>
          <a:bodyPr/>
          <a:lstStyle/>
          <a:p>
            <a:pPr>
              <a:defRPr/>
            </a:pPr>
            <a:r>
              <a:rPr lang="zh-CN" altLang="en-US" smtClean="0"/>
              <a:t>第十三章 债券投资分析</a:t>
            </a:r>
            <a:endParaRPr lang="en-US" altLang="zh-CN" dirty="0"/>
          </a:p>
        </p:txBody>
      </p:sp>
      <p:sp>
        <p:nvSpPr>
          <p:cNvPr id="6" name="灯片编号占位符 5"/>
          <p:cNvSpPr>
            <a:spLocks noGrp="1"/>
          </p:cNvSpPr>
          <p:nvPr>
            <p:ph type="sldNum" sz="quarter" idx="12"/>
          </p:nvPr>
        </p:nvSpPr>
        <p:spPr/>
        <p:txBody>
          <a:bodyPr/>
          <a:lstStyle/>
          <a:p>
            <a:pPr>
              <a:defRPr/>
            </a:pPr>
            <a:fld id="{7534DC97-7502-4D2C-9C3E-414470E21764}" type="slidenum">
              <a:rPr lang="en-US" altLang="en-US"/>
              <a:pPr>
                <a:defRPr/>
              </a:pPr>
              <a:t>11</a:t>
            </a:fld>
            <a:endParaRPr lang="en-US" altLang="en-US" dirty="0"/>
          </a:p>
        </p:txBody>
      </p:sp>
      <p:sp>
        <p:nvSpPr>
          <p:cNvPr id="7173" name="Rectangle 2"/>
          <p:cNvSpPr>
            <a:spLocks noGrp="1" noChangeArrowheads="1"/>
          </p:cNvSpPr>
          <p:nvPr>
            <p:ph type="title"/>
          </p:nvPr>
        </p:nvSpPr>
        <p:spPr>
          <a:xfrm>
            <a:off x="457200" y="512676"/>
            <a:ext cx="8543292" cy="648072"/>
          </a:xfrm>
        </p:spPr>
        <p:txBody>
          <a:bodyPr/>
          <a:lstStyle/>
          <a:p>
            <a:pPr algn="ctr" eaLnBrk="1" hangingPunct="1"/>
            <a:r>
              <a:rPr lang="zh-CN" altLang="en-US" sz="3600" dirty="0" smtClean="0">
                <a:latin typeface="华文楷体" panose="02010600040101010101" pitchFamily="2" charset="-122"/>
                <a:ea typeface="华文楷体" panose="02010600040101010101" pitchFamily="2" charset="-122"/>
              </a:rPr>
              <a:t>（二</a:t>
            </a:r>
            <a:r>
              <a:rPr lang="zh-CN" altLang="en-US" sz="3600" dirty="0">
                <a:latin typeface="华文楷体" panose="02010600040101010101" pitchFamily="2" charset="-122"/>
                <a:ea typeface="华文楷体" panose="02010600040101010101" pitchFamily="2" charset="-122"/>
              </a:rPr>
              <a:t>）影响</a:t>
            </a:r>
            <a:r>
              <a:rPr lang="zh-CN" altLang="en-US" sz="3600" dirty="0" smtClean="0">
                <a:latin typeface="华文楷体" panose="02010600040101010101" pitchFamily="2" charset="-122"/>
                <a:ea typeface="华文楷体" panose="02010600040101010101" pitchFamily="2" charset="-122"/>
              </a:rPr>
              <a:t>债券评级的重要因素</a:t>
            </a:r>
            <a:endParaRPr lang="en-US" altLang="zh-CN" sz="3600" dirty="0" smtClean="0">
              <a:latin typeface="华文楷体" panose="02010600040101010101" pitchFamily="2" charset="-122"/>
              <a:ea typeface="华文楷体" panose="02010600040101010101" pitchFamily="2" charset="-122"/>
            </a:endParaRPr>
          </a:p>
        </p:txBody>
      </p:sp>
      <p:sp>
        <p:nvSpPr>
          <p:cNvPr id="7174" name="Rectangle 3"/>
          <p:cNvSpPr>
            <a:spLocks noGrp="1" noChangeArrowheads="1"/>
          </p:cNvSpPr>
          <p:nvPr>
            <p:ph type="body" idx="1"/>
          </p:nvPr>
        </p:nvSpPr>
        <p:spPr>
          <a:xfrm>
            <a:off x="457200" y="1160463"/>
            <a:ext cx="8229600" cy="4970462"/>
          </a:xfrm>
        </p:spPr>
        <p:txBody>
          <a:bodyPr/>
          <a:lstStyle/>
          <a:p>
            <a:pPr marL="0" indent="0" eaLnBrk="1" hangingPunct="1">
              <a:buNone/>
            </a:pPr>
            <a:endParaRPr lang="en-US" altLang="zh-CN" sz="2200" dirty="0">
              <a:latin typeface="华文楷体" panose="02010600040101010101" pitchFamily="2" charset="-122"/>
              <a:ea typeface="华文楷体" panose="02010600040101010101" pitchFamily="2" charset="-122"/>
            </a:endParaRPr>
          </a:p>
          <a:p>
            <a:pPr marL="0" indent="0" eaLnBrk="1" hangingPunct="1">
              <a:buNone/>
            </a:pPr>
            <a:endParaRPr lang="en-US" altLang="zh-CN" sz="2200" dirty="0" smtClean="0">
              <a:latin typeface="华文楷体" panose="02010600040101010101" pitchFamily="2" charset="-122"/>
              <a:ea typeface="华文楷体" panose="02010600040101010101" pitchFamily="2" charset="-122"/>
            </a:endParaRPr>
          </a:p>
        </p:txBody>
      </p:sp>
      <p:sp>
        <p:nvSpPr>
          <p:cNvPr id="7" name="Rectangle 3"/>
          <p:cNvSpPr txBox="1">
            <a:spLocks noChangeArrowheads="1"/>
          </p:cNvSpPr>
          <p:nvPr/>
        </p:nvSpPr>
        <p:spPr bwMode="auto">
          <a:xfrm>
            <a:off x="457200" y="1349072"/>
            <a:ext cx="8229600" cy="4970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3000" kern="12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600" kern="1200">
                <a:solidFill>
                  <a:schemeClr val="tx1"/>
                </a:solidFill>
                <a:latin typeface="+mn-lt"/>
                <a:ea typeface="+mn-ea"/>
                <a:cs typeface="+mn-cs"/>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200" kern="1200">
                <a:solidFill>
                  <a:schemeClr val="tx1"/>
                </a:solidFill>
                <a:latin typeface="+mn-lt"/>
                <a:ea typeface="+mn-ea"/>
                <a:cs typeface="+mn-cs"/>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sz="2000" kern="1200">
                <a:solidFill>
                  <a:schemeClr val="tx1"/>
                </a:solidFill>
                <a:latin typeface="+mn-lt"/>
                <a:ea typeface="+mn-ea"/>
                <a:cs typeface="+mn-cs"/>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r>
              <a:rPr lang="zh-CN" altLang="en-US" sz="2400" dirty="0" smtClean="0">
                <a:latin typeface="华文楷体" panose="02010600040101010101" pitchFamily="2" charset="-122"/>
                <a:ea typeface="华文楷体" panose="02010600040101010101" pitchFamily="2" charset="-122"/>
              </a:rPr>
              <a:t>偿债能力比率</a:t>
            </a:r>
            <a:endParaRPr lang="en-US" altLang="zh-CN" sz="2400" dirty="0" smtClean="0">
              <a:latin typeface="华文楷体" panose="02010600040101010101" pitchFamily="2" charset="-122"/>
              <a:ea typeface="华文楷体" panose="02010600040101010101" pitchFamily="2" charset="-122"/>
            </a:endParaRPr>
          </a:p>
          <a:p>
            <a:pPr eaLnBrk="1" hangingPunct="1"/>
            <a:r>
              <a:rPr lang="zh-CN" altLang="en-US" sz="2400" dirty="0" smtClean="0">
                <a:latin typeface="华文楷体" panose="02010600040101010101" pitchFamily="2" charset="-122"/>
                <a:ea typeface="华文楷体" panose="02010600040101010101" pitchFamily="2" charset="-122"/>
              </a:rPr>
              <a:t>杠杆比率</a:t>
            </a:r>
            <a:endParaRPr lang="en-US" altLang="zh-CN" sz="2400" dirty="0" smtClean="0">
              <a:latin typeface="华文楷体" panose="02010600040101010101" pitchFamily="2" charset="-122"/>
              <a:ea typeface="华文楷体" panose="02010600040101010101" pitchFamily="2" charset="-122"/>
            </a:endParaRPr>
          </a:p>
          <a:p>
            <a:pPr eaLnBrk="1" hangingPunct="1"/>
            <a:r>
              <a:rPr lang="zh-CN" altLang="en-US" sz="2400" dirty="0" smtClean="0">
                <a:latin typeface="华文楷体" panose="02010600040101010101" pitchFamily="2" charset="-122"/>
                <a:ea typeface="华文楷体" panose="02010600040101010101" pitchFamily="2" charset="-122"/>
              </a:rPr>
              <a:t>盈利比率</a:t>
            </a:r>
            <a:endParaRPr lang="en-US" altLang="zh-CN" sz="2400" dirty="0" smtClean="0">
              <a:latin typeface="华文楷体" panose="02010600040101010101" pitchFamily="2" charset="-122"/>
              <a:ea typeface="华文楷体" panose="02010600040101010101" pitchFamily="2" charset="-122"/>
            </a:endParaRPr>
          </a:p>
          <a:p>
            <a:pPr eaLnBrk="1" hangingPunct="1"/>
            <a:r>
              <a:rPr lang="zh-CN" altLang="en-US" sz="2400" dirty="0">
                <a:latin typeface="华文楷体" panose="02010600040101010101" pitchFamily="2" charset="-122"/>
                <a:ea typeface="华文楷体" panose="02010600040101010101" pitchFamily="2" charset="-122"/>
              </a:rPr>
              <a:t>现金</a:t>
            </a:r>
            <a:r>
              <a:rPr lang="zh-CN" altLang="en-US" sz="2400" dirty="0" smtClean="0">
                <a:latin typeface="华文楷体" panose="02010600040101010101" pitchFamily="2" charset="-122"/>
                <a:ea typeface="华文楷体" panose="02010600040101010101" pitchFamily="2" charset="-122"/>
              </a:rPr>
              <a:t>流负债比率</a:t>
            </a:r>
            <a:endParaRPr lang="en-US" altLang="zh-CN" sz="2400" dirty="0" smtClean="0">
              <a:latin typeface="华文楷体" panose="02010600040101010101" pitchFamily="2" charset="-122"/>
              <a:ea typeface="华文楷体" panose="02010600040101010101" pitchFamily="2" charset="-122"/>
            </a:endParaRPr>
          </a:p>
          <a:p>
            <a:pPr eaLnBrk="1" hangingPunct="1"/>
            <a:endParaRPr lang="en-US" altLang="zh-CN" sz="2400" dirty="0" smtClean="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39762256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4"/>
          <p:cNvSpPr>
            <a:spLocks noGrp="1"/>
          </p:cNvSpPr>
          <p:nvPr>
            <p:ph type="ftr" sz="quarter" idx="11"/>
          </p:nvPr>
        </p:nvSpPr>
        <p:spPr/>
        <p:txBody>
          <a:bodyPr/>
          <a:lstStyle/>
          <a:p>
            <a:pPr>
              <a:defRPr/>
            </a:pPr>
            <a:r>
              <a:rPr lang="zh-CN" altLang="en-US" smtClean="0"/>
              <a:t>第十三章 债券投资分析</a:t>
            </a:r>
            <a:endParaRPr lang="en-US" altLang="zh-CN" dirty="0"/>
          </a:p>
        </p:txBody>
      </p:sp>
      <p:sp>
        <p:nvSpPr>
          <p:cNvPr id="6" name="灯片编号占位符 5"/>
          <p:cNvSpPr>
            <a:spLocks noGrp="1"/>
          </p:cNvSpPr>
          <p:nvPr>
            <p:ph type="sldNum" sz="quarter" idx="12"/>
          </p:nvPr>
        </p:nvSpPr>
        <p:spPr/>
        <p:txBody>
          <a:bodyPr/>
          <a:lstStyle/>
          <a:p>
            <a:pPr>
              <a:defRPr/>
            </a:pPr>
            <a:fld id="{7534DC97-7502-4D2C-9C3E-414470E21764}" type="slidenum">
              <a:rPr lang="en-US" altLang="en-US"/>
              <a:pPr>
                <a:defRPr/>
              </a:pPr>
              <a:t>12</a:t>
            </a:fld>
            <a:endParaRPr lang="en-US" altLang="en-US" dirty="0"/>
          </a:p>
        </p:txBody>
      </p:sp>
      <p:sp>
        <p:nvSpPr>
          <p:cNvPr id="7173" name="Rectangle 2"/>
          <p:cNvSpPr>
            <a:spLocks noGrp="1" noChangeArrowheads="1"/>
          </p:cNvSpPr>
          <p:nvPr>
            <p:ph type="title"/>
          </p:nvPr>
        </p:nvSpPr>
        <p:spPr>
          <a:xfrm>
            <a:off x="457200" y="296652"/>
            <a:ext cx="8543292" cy="648072"/>
          </a:xfrm>
        </p:spPr>
        <p:txBody>
          <a:bodyPr/>
          <a:lstStyle/>
          <a:p>
            <a:pPr algn="ctr" eaLnBrk="1" hangingPunct="1"/>
            <a:r>
              <a:rPr lang="zh-CN" altLang="en-US" sz="3600" dirty="0" smtClean="0">
                <a:latin typeface="华文楷体" panose="02010600040101010101" pitchFamily="2" charset="-122"/>
                <a:ea typeface="华文楷体" panose="02010600040101010101" pitchFamily="2" charset="-122"/>
              </a:rPr>
              <a:t>债券评定级别</a:t>
            </a:r>
            <a:endParaRPr lang="en-US" altLang="zh-CN" sz="3600" dirty="0" smtClean="0">
              <a:latin typeface="华文楷体" panose="02010600040101010101" pitchFamily="2" charset="-122"/>
              <a:ea typeface="华文楷体" panose="02010600040101010101" pitchFamily="2" charset="-122"/>
            </a:endParaRPr>
          </a:p>
        </p:txBody>
      </p:sp>
      <p:sp>
        <p:nvSpPr>
          <p:cNvPr id="7174" name="Rectangle 3"/>
          <p:cNvSpPr>
            <a:spLocks noGrp="1" noChangeArrowheads="1"/>
          </p:cNvSpPr>
          <p:nvPr>
            <p:ph type="body" idx="1"/>
          </p:nvPr>
        </p:nvSpPr>
        <p:spPr>
          <a:xfrm>
            <a:off x="457200" y="1160463"/>
            <a:ext cx="8229600" cy="4970462"/>
          </a:xfrm>
        </p:spPr>
        <p:txBody>
          <a:bodyPr/>
          <a:lstStyle/>
          <a:p>
            <a:pPr marL="0" indent="0" eaLnBrk="1" hangingPunct="1">
              <a:buNone/>
            </a:pPr>
            <a:endParaRPr lang="en-US" altLang="zh-CN" sz="2200" dirty="0">
              <a:latin typeface="华文楷体" panose="02010600040101010101" pitchFamily="2" charset="-122"/>
              <a:ea typeface="华文楷体" panose="02010600040101010101" pitchFamily="2" charset="-122"/>
            </a:endParaRPr>
          </a:p>
          <a:p>
            <a:pPr marL="0" indent="0" eaLnBrk="1" hangingPunct="1">
              <a:buNone/>
            </a:pPr>
            <a:endParaRPr lang="en-US" altLang="zh-CN" sz="2200" dirty="0" smtClean="0">
              <a:latin typeface="华文楷体" panose="02010600040101010101" pitchFamily="2" charset="-122"/>
              <a:ea typeface="华文楷体" panose="02010600040101010101" pitchFamily="2" charset="-122"/>
            </a:endParaRPr>
          </a:p>
        </p:txBody>
      </p:sp>
      <p:graphicFrame>
        <p:nvGraphicFramePr>
          <p:cNvPr id="2" name="表格 1"/>
          <p:cNvGraphicFramePr>
            <a:graphicFrameLocks noGrp="1"/>
          </p:cNvGraphicFramePr>
          <p:nvPr>
            <p:extLst>
              <p:ext uri="{D42A27DB-BD31-4B8C-83A1-F6EECF244321}">
                <p14:modId xmlns:p14="http://schemas.microsoft.com/office/powerpoint/2010/main" val="451809199"/>
              </p:ext>
            </p:extLst>
          </p:nvPr>
        </p:nvGraphicFramePr>
        <p:xfrm>
          <a:off x="611560" y="1636366"/>
          <a:ext cx="8075240" cy="4312912"/>
        </p:xfrm>
        <a:graphic>
          <a:graphicData uri="http://schemas.openxmlformats.org/drawingml/2006/table">
            <a:tbl>
              <a:tblPr>
                <a:tableStyleId>{5C22544A-7EE6-4342-B048-85BDC9FD1C3A}</a:tableStyleId>
              </a:tblPr>
              <a:tblGrid>
                <a:gridCol w="1228841">
                  <a:extLst>
                    <a:ext uri="{9D8B030D-6E8A-4147-A177-3AD203B41FA5}">
                      <a16:colId xmlns="" xmlns:a16="http://schemas.microsoft.com/office/drawing/2014/main" val="4286256390"/>
                    </a:ext>
                  </a:extLst>
                </a:gridCol>
                <a:gridCol w="1579938">
                  <a:extLst>
                    <a:ext uri="{9D8B030D-6E8A-4147-A177-3AD203B41FA5}">
                      <a16:colId xmlns="" xmlns:a16="http://schemas.microsoft.com/office/drawing/2014/main" val="201384407"/>
                    </a:ext>
                  </a:extLst>
                </a:gridCol>
                <a:gridCol w="5266461">
                  <a:extLst>
                    <a:ext uri="{9D8B030D-6E8A-4147-A177-3AD203B41FA5}">
                      <a16:colId xmlns="" xmlns:a16="http://schemas.microsoft.com/office/drawing/2014/main" val="35835027"/>
                    </a:ext>
                  </a:extLst>
                </a:gridCol>
              </a:tblGrid>
              <a:tr h="377923">
                <a:tc>
                  <a:txBody>
                    <a:bodyPr/>
                    <a:lstStyle/>
                    <a:p>
                      <a:pPr algn="ctr">
                        <a:spcAft>
                          <a:spcPts val="0"/>
                        </a:spcAft>
                      </a:pPr>
                      <a:r>
                        <a:rPr lang="zh-CN" sz="1400" dirty="0">
                          <a:effectLst/>
                          <a:latin typeface="华文楷体" panose="02010600040101010101" pitchFamily="2" charset="-122"/>
                          <a:ea typeface="华文楷体" panose="02010600040101010101" pitchFamily="2" charset="-122"/>
                        </a:rPr>
                        <a:t>等级符号</a:t>
                      </a:r>
                      <a:endParaRPr lang="zh-CN" sz="1400" dirty="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tc>
                  <a:txBody>
                    <a:bodyPr/>
                    <a:lstStyle/>
                    <a:p>
                      <a:pPr algn="ctr">
                        <a:spcAft>
                          <a:spcPts val="0"/>
                        </a:spcAft>
                      </a:pPr>
                      <a:r>
                        <a:rPr lang="zh-CN" sz="1400">
                          <a:effectLst/>
                          <a:latin typeface="华文楷体" panose="02010600040101010101" pitchFamily="2" charset="-122"/>
                          <a:ea typeface="华文楷体" panose="02010600040101010101" pitchFamily="2" charset="-122"/>
                        </a:rPr>
                        <a:t>符号意义</a:t>
                      </a:r>
                      <a:endParaRPr lang="zh-CN" sz="140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tc>
                  <a:txBody>
                    <a:bodyPr/>
                    <a:lstStyle/>
                    <a:p>
                      <a:pPr algn="ctr">
                        <a:spcAft>
                          <a:spcPts val="0"/>
                        </a:spcAft>
                      </a:pPr>
                      <a:r>
                        <a:rPr lang="zh-CN" sz="1400">
                          <a:effectLst/>
                          <a:latin typeface="华文楷体" panose="02010600040101010101" pitchFamily="2" charset="-122"/>
                          <a:ea typeface="华文楷体" panose="02010600040101010101" pitchFamily="2" charset="-122"/>
                        </a:rPr>
                        <a:t>说明</a:t>
                      </a:r>
                      <a:endParaRPr lang="zh-CN" sz="140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extLst>
                  <a:ext uri="{0D108BD9-81ED-4DB2-BD59-A6C34878D82A}">
                    <a16:rowId xmlns="" xmlns:a16="http://schemas.microsoft.com/office/drawing/2014/main" val="3297497206"/>
                  </a:ext>
                </a:extLst>
              </a:tr>
              <a:tr h="377923">
                <a:tc>
                  <a:txBody>
                    <a:bodyPr/>
                    <a:lstStyle/>
                    <a:p>
                      <a:pPr algn="ctr">
                        <a:spcAft>
                          <a:spcPts val="0"/>
                        </a:spcAft>
                      </a:pPr>
                      <a:r>
                        <a:rPr lang="en-US" sz="1400" dirty="0">
                          <a:effectLst/>
                          <a:latin typeface="华文楷体" panose="02010600040101010101" pitchFamily="2" charset="-122"/>
                          <a:ea typeface="华文楷体" panose="02010600040101010101" pitchFamily="2" charset="-122"/>
                        </a:rPr>
                        <a:t>AAA</a:t>
                      </a:r>
                      <a:endParaRPr lang="zh-CN" sz="1400" dirty="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tc>
                  <a:txBody>
                    <a:bodyPr/>
                    <a:lstStyle/>
                    <a:p>
                      <a:pPr algn="ctr">
                        <a:spcAft>
                          <a:spcPts val="0"/>
                        </a:spcAft>
                      </a:pPr>
                      <a:r>
                        <a:rPr lang="zh-CN" sz="1400" dirty="0">
                          <a:effectLst/>
                          <a:latin typeface="华文楷体" panose="02010600040101010101" pitchFamily="2" charset="-122"/>
                          <a:ea typeface="华文楷体" panose="02010600040101010101" pitchFamily="2" charset="-122"/>
                        </a:rPr>
                        <a:t>最高级</a:t>
                      </a:r>
                      <a:endParaRPr lang="zh-CN" sz="1400" dirty="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tc>
                  <a:txBody>
                    <a:bodyPr/>
                    <a:lstStyle/>
                    <a:p>
                      <a:pPr algn="just">
                        <a:spcAft>
                          <a:spcPts val="0"/>
                        </a:spcAft>
                      </a:pPr>
                      <a:r>
                        <a:rPr lang="zh-CN" sz="1400">
                          <a:effectLst/>
                          <a:latin typeface="华文楷体" panose="02010600040101010101" pitchFamily="2" charset="-122"/>
                          <a:ea typeface="华文楷体" panose="02010600040101010101" pitchFamily="2" charset="-122"/>
                        </a:rPr>
                        <a:t>安全性最高，还本付息能力最强</a:t>
                      </a:r>
                      <a:endParaRPr lang="zh-CN" sz="140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extLst>
                  <a:ext uri="{0D108BD9-81ED-4DB2-BD59-A6C34878D82A}">
                    <a16:rowId xmlns="" xmlns:a16="http://schemas.microsoft.com/office/drawing/2014/main" val="2597185768"/>
                  </a:ext>
                </a:extLst>
              </a:tr>
              <a:tr h="377923">
                <a:tc>
                  <a:txBody>
                    <a:bodyPr/>
                    <a:lstStyle/>
                    <a:p>
                      <a:pPr algn="ctr">
                        <a:spcAft>
                          <a:spcPts val="0"/>
                        </a:spcAft>
                      </a:pPr>
                      <a:r>
                        <a:rPr lang="en-US" sz="1400" dirty="0">
                          <a:effectLst/>
                          <a:latin typeface="华文楷体" panose="02010600040101010101" pitchFamily="2" charset="-122"/>
                          <a:ea typeface="华文楷体" panose="02010600040101010101" pitchFamily="2" charset="-122"/>
                        </a:rPr>
                        <a:t>AA</a:t>
                      </a:r>
                      <a:endParaRPr lang="zh-CN" sz="1400" dirty="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tc>
                  <a:txBody>
                    <a:bodyPr/>
                    <a:lstStyle/>
                    <a:p>
                      <a:pPr algn="ctr">
                        <a:spcAft>
                          <a:spcPts val="0"/>
                        </a:spcAft>
                      </a:pPr>
                      <a:r>
                        <a:rPr lang="zh-CN" sz="1400" dirty="0">
                          <a:effectLst/>
                          <a:latin typeface="华文楷体" panose="02010600040101010101" pitchFamily="2" charset="-122"/>
                          <a:ea typeface="华文楷体" panose="02010600040101010101" pitchFamily="2" charset="-122"/>
                        </a:rPr>
                        <a:t>高级</a:t>
                      </a:r>
                      <a:endParaRPr lang="zh-CN" sz="1400" dirty="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tc>
                  <a:txBody>
                    <a:bodyPr/>
                    <a:lstStyle/>
                    <a:p>
                      <a:pPr algn="just">
                        <a:spcAft>
                          <a:spcPts val="0"/>
                        </a:spcAft>
                      </a:pPr>
                      <a:r>
                        <a:rPr lang="zh-CN" sz="1400" dirty="0">
                          <a:effectLst/>
                          <a:latin typeface="华文楷体" panose="02010600040101010101" pitchFamily="2" charset="-122"/>
                          <a:ea typeface="华文楷体" panose="02010600040101010101" pitchFamily="2" charset="-122"/>
                        </a:rPr>
                        <a:t>安全性较高，还本付息能力较强</a:t>
                      </a:r>
                      <a:endParaRPr lang="zh-CN" sz="1400" dirty="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extLst>
                  <a:ext uri="{0D108BD9-81ED-4DB2-BD59-A6C34878D82A}">
                    <a16:rowId xmlns="" xmlns:a16="http://schemas.microsoft.com/office/drawing/2014/main" val="270077990"/>
                  </a:ext>
                </a:extLst>
              </a:tr>
              <a:tr h="377923">
                <a:tc>
                  <a:txBody>
                    <a:bodyPr/>
                    <a:lstStyle/>
                    <a:p>
                      <a:pPr algn="ctr">
                        <a:spcAft>
                          <a:spcPts val="0"/>
                        </a:spcAft>
                      </a:pPr>
                      <a:r>
                        <a:rPr lang="en-US" sz="1400" dirty="0">
                          <a:effectLst/>
                          <a:latin typeface="华文楷体" panose="02010600040101010101" pitchFamily="2" charset="-122"/>
                          <a:ea typeface="华文楷体" panose="02010600040101010101" pitchFamily="2" charset="-122"/>
                        </a:rPr>
                        <a:t>A</a:t>
                      </a:r>
                      <a:endParaRPr lang="zh-CN" sz="1400" dirty="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tc>
                  <a:txBody>
                    <a:bodyPr/>
                    <a:lstStyle/>
                    <a:p>
                      <a:pPr algn="ctr">
                        <a:spcAft>
                          <a:spcPts val="0"/>
                        </a:spcAft>
                      </a:pPr>
                      <a:r>
                        <a:rPr lang="zh-CN" sz="1400">
                          <a:effectLst/>
                          <a:latin typeface="华文楷体" panose="02010600040101010101" pitchFamily="2" charset="-122"/>
                          <a:ea typeface="华文楷体" panose="02010600040101010101" pitchFamily="2" charset="-122"/>
                        </a:rPr>
                        <a:t>中高级</a:t>
                      </a:r>
                      <a:endParaRPr lang="zh-CN" sz="140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tc>
                  <a:txBody>
                    <a:bodyPr/>
                    <a:lstStyle/>
                    <a:p>
                      <a:pPr algn="just">
                        <a:spcAft>
                          <a:spcPts val="0"/>
                        </a:spcAft>
                      </a:pPr>
                      <a:r>
                        <a:rPr lang="zh-CN" sz="1400" dirty="0">
                          <a:effectLst/>
                          <a:latin typeface="华文楷体" panose="02010600040101010101" pitchFamily="2" charset="-122"/>
                          <a:ea typeface="华文楷体" panose="02010600040101010101" pitchFamily="2" charset="-122"/>
                        </a:rPr>
                        <a:t>安全性良好，还本付息强，但对经济和环境的不利影响更为敏感</a:t>
                      </a:r>
                      <a:endParaRPr lang="zh-CN" sz="1400" dirty="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extLst>
                  <a:ext uri="{0D108BD9-81ED-4DB2-BD59-A6C34878D82A}">
                    <a16:rowId xmlns="" xmlns:a16="http://schemas.microsoft.com/office/drawing/2014/main" val="3142734396"/>
                  </a:ext>
                </a:extLst>
              </a:tr>
              <a:tr h="521607">
                <a:tc>
                  <a:txBody>
                    <a:bodyPr/>
                    <a:lstStyle/>
                    <a:p>
                      <a:pPr algn="ctr">
                        <a:spcAft>
                          <a:spcPts val="0"/>
                        </a:spcAft>
                      </a:pPr>
                      <a:r>
                        <a:rPr lang="en-US" sz="1400" dirty="0">
                          <a:effectLst/>
                          <a:latin typeface="华文楷体" panose="02010600040101010101" pitchFamily="2" charset="-122"/>
                          <a:ea typeface="华文楷体" panose="02010600040101010101" pitchFamily="2" charset="-122"/>
                        </a:rPr>
                        <a:t>BBB</a:t>
                      </a:r>
                      <a:endParaRPr lang="zh-CN" sz="1400" dirty="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tc>
                  <a:txBody>
                    <a:bodyPr/>
                    <a:lstStyle/>
                    <a:p>
                      <a:pPr algn="ctr">
                        <a:spcAft>
                          <a:spcPts val="0"/>
                        </a:spcAft>
                      </a:pPr>
                      <a:r>
                        <a:rPr lang="zh-CN" sz="1400">
                          <a:effectLst/>
                          <a:latin typeface="华文楷体" panose="02010600040101010101" pitchFamily="2" charset="-122"/>
                          <a:ea typeface="华文楷体" panose="02010600040101010101" pitchFamily="2" charset="-122"/>
                        </a:rPr>
                        <a:t>中级</a:t>
                      </a:r>
                      <a:endParaRPr lang="zh-CN" sz="140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tc>
                  <a:txBody>
                    <a:bodyPr/>
                    <a:lstStyle/>
                    <a:p>
                      <a:pPr algn="just">
                        <a:spcAft>
                          <a:spcPts val="0"/>
                        </a:spcAft>
                      </a:pPr>
                      <a:r>
                        <a:rPr lang="zh-CN" sz="1400" dirty="0">
                          <a:effectLst/>
                          <a:latin typeface="华文楷体" panose="02010600040101010101" pitchFamily="2" charset="-122"/>
                          <a:ea typeface="华文楷体" panose="02010600040101010101" pitchFamily="2" charset="-122"/>
                        </a:rPr>
                        <a:t>安全性中等，目前安全性收益性没有问题，但不景气时有可能影响本息安全</a:t>
                      </a:r>
                      <a:endParaRPr lang="zh-CN" sz="1400" dirty="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extLst>
                  <a:ext uri="{0D108BD9-81ED-4DB2-BD59-A6C34878D82A}">
                    <a16:rowId xmlns="" xmlns:a16="http://schemas.microsoft.com/office/drawing/2014/main" val="1171417063"/>
                  </a:ext>
                </a:extLst>
              </a:tr>
              <a:tr h="377923">
                <a:tc>
                  <a:txBody>
                    <a:bodyPr/>
                    <a:lstStyle/>
                    <a:p>
                      <a:pPr algn="ctr">
                        <a:spcAft>
                          <a:spcPts val="0"/>
                        </a:spcAft>
                      </a:pPr>
                      <a:r>
                        <a:rPr lang="en-US" sz="1400" dirty="0">
                          <a:effectLst/>
                          <a:latin typeface="华文楷体" panose="02010600040101010101" pitchFamily="2" charset="-122"/>
                          <a:ea typeface="华文楷体" panose="02010600040101010101" pitchFamily="2" charset="-122"/>
                        </a:rPr>
                        <a:t>BB</a:t>
                      </a:r>
                      <a:endParaRPr lang="zh-CN" sz="1400" dirty="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tc>
                  <a:txBody>
                    <a:bodyPr/>
                    <a:lstStyle/>
                    <a:p>
                      <a:pPr algn="ctr">
                        <a:spcAft>
                          <a:spcPts val="0"/>
                        </a:spcAft>
                      </a:pPr>
                      <a:r>
                        <a:rPr lang="zh-CN" sz="1400">
                          <a:effectLst/>
                          <a:latin typeface="华文楷体" panose="02010600040101010101" pitchFamily="2" charset="-122"/>
                          <a:ea typeface="华文楷体" panose="02010600040101010101" pitchFamily="2" charset="-122"/>
                        </a:rPr>
                        <a:t>中低级</a:t>
                      </a:r>
                      <a:endParaRPr lang="zh-CN" sz="140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tc rowSpan="4">
                  <a:txBody>
                    <a:bodyPr/>
                    <a:lstStyle/>
                    <a:p>
                      <a:pPr algn="just">
                        <a:spcAft>
                          <a:spcPts val="0"/>
                        </a:spcAft>
                      </a:pPr>
                      <a:r>
                        <a:rPr lang="zh-CN" sz="1400" dirty="0">
                          <a:effectLst/>
                          <a:latin typeface="华文楷体" panose="02010600040101010101" pitchFamily="2" charset="-122"/>
                          <a:ea typeface="华文楷体" panose="02010600040101010101" pitchFamily="2" charset="-122"/>
                        </a:rPr>
                        <a:t>从还本付息和承担的义务来看，此类债券被认为具有明显的投机性。</a:t>
                      </a:r>
                      <a:r>
                        <a:rPr lang="en-US" sz="1400" dirty="0">
                          <a:effectLst/>
                          <a:latin typeface="华文楷体" panose="02010600040101010101" pitchFamily="2" charset="-122"/>
                          <a:ea typeface="华文楷体" panose="02010600040101010101" pitchFamily="2" charset="-122"/>
                        </a:rPr>
                        <a:t>BB</a:t>
                      </a:r>
                      <a:r>
                        <a:rPr lang="zh-CN" sz="1400" dirty="0">
                          <a:effectLst/>
                          <a:latin typeface="华文楷体" panose="02010600040101010101" pitchFamily="2" charset="-122"/>
                          <a:ea typeface="华文楷体" panose="02010600040101010101" pitchFamily="2" charset="-122"/>
                        </a:rPr>
                        <a:t>表示投机程度最低，</a:t>
                      </a:r>
                      <a:r>
                        <a:rPr lang="en-US" sz="1400" dirty="0">
                          <a:effectLst/>
                          <a:latin typeface="华文楷体" panose="02010600040101010101" pitchFamily="2" charset="-122"/>
                          <a:ea typeface="华文楷体" panose="02010600040101010101" pitchFamily="2" charset="-122"/>
                        </a:rPr>
                        <a:t>CC</a:t>
                      </a:r>
                      <a:r>
                        <a:rPr lang="zh-CN" sz="1400" dirty="0">
                          <a:effectLst/>
                          <a:latin typeface="华文楷体" panose="02010600040101010101" pitchFamily="2" charset="-122"/>
                          <a:ea typeface="华文楷体" panose="02010600040101010101" pitchFamily="2" charset="-122"/>
                        </a:rPr>
                        <a:t>表示投机程度最高。虽然这些债券目前也许安全，但一旦处于不利条件之中，将具有更大的不确定性和风险，部分债券可能会出现违约。</a:t>
                      </a:r>
                      <a:endParaRPr lang="zh-CN" sz="1400" dirty="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extLst>
                  <a:ext uri="{0D108BD9-81ED-4DB2-BD59-A6C34878D82A}">
                    <a16:rowId xmlns="" xmlns:a16="http://schemas.microsoft.com/office/drawing/2014/main" val="4000002785"/>
                  </a:ext>
                </a:extLst>
              </a:tr>
              <a:tr h="377923">
                <a:tc>
                  <a:txBody>
                    <a:bodyPr/>
                    <a:lstStyle/>
                    <a:p>
                      <a:pPr algn="ctr">
                        <a:spcAft>
                          <a:spcPts val="0"/>
                        </a:spcAft>
                      </a:pPr>
                      <a:r>
                        <a:rPr lang="en-US" sz="1400" dirty="0">
                          <a:effectLst/>
                          <a:latin typeface="华文楷体" panose="02010600040101010101" pitchFamily="2" charset="-122"/>
                          <a:ea typeface="华文楷体" panose="02010600040101010101" pitchFamily="2" charset="-122"/>
                        </a:rPr>
                        <a:t>B</a:t>
                      </a:r>
                      <a:endParaRPr lang="zh-CN" sz="1400" dirty="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tc>
                  <a:txBody>
                    <a:bodyPr/>
                    <a:lstStyle/>
                    <a:p>
                      <a:pPr algn="ctr">
                        <a:spcAft>
                          <a:spcPts val="0"/>
                        </a:spcAft>
                      </a:pPr>
                      <a:r>
                        <a:rPr lang="zh-CN" sz="1400" dirty="0">
                          <a:effectLst/>
                          <a:latin typeface="华文楷体" panose="02010600040101010101" pitchFamily="2" charset="-122"/>
                          <a:ea typeface="华文楷体" panose="02010600040101010101" pitchFamily="2" charset="-122"/>
                        </a:rPr>
                        <a:t>半投机性</a:t>
                      </a:r>
                      <a:endParaRPr lang="zh-CN" sz="1400" dirty="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tc vMerge="1">
                  <a:txBody>
                    <a:bodyPr/>
                    <a:lstStyle/>
                    <a:p>
                      <a:endParaRPr lang="zh-CN" altLang="en-US"/>
                    </a:p>
                  </a:txBody>
                  <a:tcPr/>
                </a:tc>
                <a:extLst>
                  <a:ext uri="{0D108BD9-81ED-4DB2-BD59-A6C34878D82A}">
                    <a16:rowId xmlns="" xmlns:a16="http://schemas.microsoft.com/office/drawing/2014/main" val="3779285796"/>
                  </a:ext>
                </a:extLst>
              </a:tr>
              <a:tr h="377923">
                <a:tc>
                  <a:txBody>
                    <a:bodyPr/>
                    <a:lstStyle/>
                    <a:p>
                      <a:pPr algn="ctr">
                        <a:spcAft>
                          <a:spcPts val="0"/>
                        </a:spcAft>
                      </a:pPr>
                      <a:r>
                        <a:rPr lang="en-US" sz="1400" dirty="0">
                          <a:effectLst/>
                          <a:latin typeface="华文楷体" panose="02010600040101010101" pitchFamily="2" charset="-122"/>
                          <a:ea typeface="华文楷体" panose="02010600040101010101" pitchFamily="2" charset="-122"/>
                        </a:rPr>
                        <a:t>CCC</a:t>
                      </a:r>
                      <a:endParaRPr lang="zh-CN" sz="1400" dirty="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tc>
                  <a:txBody>
                    <a:bodyPr/>
                    <a:lstStyle/>
                    <a:p>
                      <a:pPr algn="ctr">
                        <a:spcAft>
                          <a:spcPts val="0"/>
                        </a:spcAft>
                      </a:pPr>
                      <a:r>
                        <a:rPr lang="zh-CN" sz="1400" dirty="0">
                          <a:effectLst/>
                          <a:latin typeface="华文楷体" panose="02010600040101010101" pitchFamily="2" charset="-122"/>
                          <a:ea typeface="华文楷体" panose="02010600040101010101" pitchFamily="2" charset="-122"/>
                        </a:rPr>
                        <a:t>投机性</a:t>
                      </a:r>
                      <a:endParaRPr lang="zh-CN" sz="1400" dirty="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tc vMerge="1">
                  <a:txBody>
                    <a:bodyPr/>
                    <a:lstStyle/>
                    <a:p>
                      <a:endParaRPr lang="zh-CN" altLang="en-US"/>
                    </a:p>
                  </a:txBody>
                  <a:tcPr/>
                </a:tc>
                <a:extLst>
                  <a:ext uri="{0D108BD9-81ED-4DB2-BD59-A6C34878D82A}">
                    <a16:rowId xmlns="" xmlns:a16="http://schemas.microsoft.com/office/drawing/2014/main" val="3933174684"/>
                  </a:ext>
                </a:extLst>
              </a:tr>
              <a:tr h="377923">
                <a:tc>
                  <a:txBody>
                    <a:bodyPr/>
                    <a:lstStyle/>
                    <a:p>
                      <a:pPr algn="ctr">
                        <a:spcAft>
                          <a:spcPts val="0"/>
                        </a:spcAft>
                      </a:pPr>
                      <a:r>
                        <a:rPr lang="en-US" sz="1400" dirty="0">
                          <a:effectLst/>
                          <a:latin typeface="华文楷体" panose="02010600040101010101" pitchFamily="2" charset="-122"/>
                          <a:ea typeface="华文楷体" panose="02010600040101010101" pitchFamily="2" charset="-122"/>
                        </a:rPr>
                        <a:t>CC</a:t>
                      </a:r>
                      <a:endParaRPr lang="zh-CN" sz="1400" dirty="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tc>
                  <a:txBody>
                    <a:bodyPr/>
                    <a:lstStyle/>
                    <a:p>
                      <a:pPr algn="ctr">
                        <a:spcAft>
                          <a:spcPts val="0"/>
                        </a:spcAft>
                      </a:pPr>
                      <a:r>
                        <a:rPr lang="zh-CN" sz="1400" dirty="0">
                          <a:effectLst/>
                          <a:latin typeface="华文楷体" panose="02010600040101010101" pitchFamily="2" charset="-122"/>
                          <a:ea typeface="华文楷体" panose="02010600040101010101" pitchFamily="2" charset="-122"/>
                        </a:rPr>
                        <a:t>低端投机性</a:t>
                      </a:r>
                      <a:endParaRPr lang="zh-CN" sz="1400" dirty="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tc vMerge="1">
                  <a:txBody>
                    <a:bodyPr/>
                    <a:lstStyle/>
                    <a:p>
                      <a:endParaRPr lang="zh-CN" altLang="en-US"/>
                    </a:p>
                  </a:txBody>
                  <a:tcPr/>
                </a:tc>
                <a:extLst>
                  <a:ext uri="{0D108BD9-81ED-4DB2-BD59-A6C34878D82A}">
                    <a16:rowId xmlns="" xmlns:a16="http://schemas.microsoft.com/office/drawing/2014/main" val="2006729527"/>
                  </a:ext>
                </a:extLst>
              </a:tr>
              <a:tr h="377923">
                <a:tc>
                  <a:txBody>
                    <a:bodyPr/>
                    <a:lstStyle/>
                    <a:p>
                      <a:pPr algn="ctr">
                        <a:spcAft>
                          <a:spcPts val="0"/>
                        </a:spcAft>
                      </a:pPr>
                      <a:r>
                        <a:rPr lang="en-US" sz="1400" dirty="0">
                          <a:effectLst/>
                          <a:latin typeface="华文楷体" panose="02010600040101010101" pitchFamily="2" charset="-122"/>
                          <a:ea typeface="华文楷体" panose="02010600040101010101" pitchFamily="2" charset="-122"/>
                        </a:rPr>
                        <a:t>C</a:t>
                      </a:r>
                      <a:endParaRPr lang="zh-CN" sz="1400" dirty="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tc>
                  <a:txBody>
                    <a:bodyPr/>
                    <a:lstStyle/>
                    <a:p>
                      <a:pPr algn="ctr">
                        <a:spcAft>
                          <a:spcPts val="0"/>
                        </a:spcAft>
                      </a:pPr>
                      <a:r>
                        <a:rPr lang="zh-CN" sz="1400">
                          <a:effectLst/>
                          <a:latin typeface="华文楷体" panose="02010600040101010101" pitchFamily="2" charset="-122"/>
                          <a:ea typeface="华文楷体" panose="02010600040101010101" pitchFamily="2" charset="-122"/>
                        </a:rPr>
                        <a:t>充分投机性</a:t>
                      </a:r>
                      <a:endParaRPr lang="zh-CN" sz="140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tc>
                  <a:txBody>
                    <a:bodyPr/>
                    <a:lstStyle/>
                    <a:p>
                      <a:pPr algn="just">
                        <a:spcAft>
                          <a:spcPts val="0"/>
                        </a:spcAft>
                      </a:pPr>
                      <a:r>
                        <a:rPr lang="zh-CN" sz="1400" dirty="0">
                          <a:effectLst/>
                          <a:latin typeface="华文楷体" panose="02010600040101010101" pitchFamily="2" charset="-122"/>
                          <a:ea typeface="华文楷体" panose="02010600040101010101" pitchFamily="2" charset="-122"/>
                        </a:rPr>
                        <a:t>此等级债券作为收入债券保留，没有利息收入</a:t>
                      </a:r>
                      <a:endParaRPr lang="zh-CN" sz="1400" dirty="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extLst>
                  <a:ext uri="{0D108BD9-81ED-4DB2-BD59-A6C34878D82A}">
                    <a16:rowId xmlns="" xmlns:a16="http://schemas.microsoft.com/office/drawing/2014/main" val="4022214688"/>
                  </a:ext>
                </a:extLst>
              </a:tr>
              <a:tr h="389998">
                <a:tc>
                  <a:txBody>
                    <a:bodyPr/>
                    <a:lstStyle/>
                    <a:p>
                      <a:pPr algn="ctr">
                        <a:spcAft>
                          <a:spcPts val="0"/>
                        </a:spcAft>
                      </a:pPr>
                      <a:r>
                        <a:rPr lang="en-US" sz="1400" dirty="0">
                          <a:effectLst/>
                          <a:latin typeface="华文楷体" panose="02010600040101010101" pitchFamily="2" charset="-122"/>
                          <a:ea typeface="华文楷体" panose="02010600040101010101" pitchFamily="2" charset="-122"/>
                        </a:rPr>
                        <a:t>D</a:t>
                      </a:r>
                      <a:endParaRPr lang="zh-CN" sz="1400" dirty="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tc>
                  <a:txBody>
                    <a:bodyPr/>
                    <a:lstStyle/>
                    <a:p>
                      <a:pPr algn="ctr">
                        <a:spcAft>
                          <a:spcPts val="0"/>
                        </a:spcAft>
                      </a:pPr>
                      <a:r>
                        <a:rPr lang="zh-CN" sz="1400" dirty="0">
                          <a:effectLst/>
                          <a:latin typeface="华文楷体" panose="02010600040101010101" pitchFamily="2" charset="-122"/>
                          <a:ea typeface="华文楷体" panose="02010600040101010101" pitchFamily="2" charset="-122"/>
                        </a:rPr>
                        <a:t>最低等级</a:t>
                      </a:r>
                      <a:endParaRPr lang="zh-CN" sz="1400" dirty="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tc>
                  <a:txBody>
                    <a:bodyPr/>
                    <a:lstStyle/>
                    <a:p>
                      <a:pPr algn="just">
                        <a:spcAft>
                          <a:spcPts val="0"/>
                        </a:spcAft>
                      </a:pPr>
                      <a:r>
                        <a:rPr lang="zh-CN" sz="1400" dirty="0">
                          <a:effectLst/>
                          <a:latin typeface="华文楷体" panose="02010600040101010101" pitchFamily="2" charset="-122"/>
                          <a:ea typeface="华文楷体" panose="02010600040101010101" pitchFamily="2" charset="-122"/>
                        </a:rPr>
                        <a:t>处于违约之中，利息支付或本金偿还仍在拖欠</a:t>
                      </a:r>
                      <a:endParaRPr lang="zh-CN" sz="1400" dirty="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extLst>
                  <a:ext uri="{0D108BD9-81ED-4DB2-BD59-A6C34878D82A}">
                    <a16:rowId xmlns="" xmlns:a16="http://schemas.microsoft.com/office/drawing/2014/main" val="358967029"/>
                  </a:ext>
                </a:extLst>
              </a:tr>
            </a:tbl>
          </a:graphicData>
        </a:graphic>
      </p:graphicFrame>
      <p:sp>
        <p:nvSpPr>
          <p:cNvPr id="3" name="矩形 2"/>
          <p:cNvSpPr/>
          <p:nvPr/>
        </p:nvSpPr>
        <p:spPr>
          <a:xfrm>
            <a:off x="2736114" y="1120709"/>
            <a:ext cx="3363420" cy="338554"/>
          </a:xfrm>
          <a:prstGeom prst="rect">
            <a:avLst/>
          </a:prstGeom>
        </p:spPr>
        <p:txBody>
          <a:bodyPr wrap="none">
            <a:spAutoFit/>
          </a:bodyPr>
          <a:lstStyle/>
          <a:p>
            <a:pPr indent="266700" algn="ctr">
              <a:spcAft>
                <a:spcPts val="0"/>
              </a:spcAft>
            </a:pPr>
            <a:r>
              <a:rPr lang="zh-CN" altLang="zh-CN" sz="1600" b="1" dirty="0">
                <a:solidFill>
                  <a:srgbClr val="282828"/>
                </a:solidFill>
                <a:latin typeface="Times New Roman" panose="02020603050405020304" pitchFamily="18" charset="0"/>
                <a:ea typeface="宋体" panose="02010600030101010101" pitchFamily="2" charset="-122"/>
                <a:cs typeface="Times New Roman" panose="02020603050405020304" pitchFamily="18" charset="0"/>
              </a:rPr>
              <a:t>表</a:t>
            </a:r>
            <a:r>
              <a:rPr lang="en-US" altLang="zh-CN" sz="1600" b="1" dirty="0">
                <a:solidFill>
                  <a:srgbClr val="282828"/>
                </a:solidFill>
                <a:latin typeface="Times New Roman" panose="02020603050405020304" pitchFamily="18" charset="0"/>
                <a:ea typeface="宋体" panose="02010600030101010101" pitchFamily="2" charset="-122"/>
                <a:cs typeface="Arial" panose="020B0604020202020204" pitchFamily="34" charset="0"/>
              </a:rPr>
              <a:t>13-3 </a:t>
            </a:r>
            <a:r>
              <a:rPr lang="zh-CN" altLang="zh-CN" sz="1600" b="1" dirty="0">
                <a:solidFill>
                  <a:srgbClr val="282828"/>
                </a:solidFill>
                <a:latin typeface="Times New Roman" panose="02020603050405020304" pitchFamily="18" charset="0"/>
                <a:ea typeface="宋体" panose="02010600030101010101" pitchFamily="2" charset="-122"/>
                <a:cs typeface="Times New Roman" panose="02020603050405020304" pitchFamily="18" charset="0"/>
              </a:rPr>
              <a:t>标准普尔公司各等级定义</a:t>
            </a:r>
            <a:endParaRPr lang="zh-CN" altLang="zh-CN" sz="1600" dirty="0">
              <a:solidFill>
                <a:srgbClr val="282828"/>
              </a:solidFill>
              <a:effectLst/>
              <a:latin typeface="Verdana" panose="020B0604030504040204" pitchFamily="34" charset="0"/>
              <a:ea typeface="宋体" panose="02010600030101010101" pitchFamily="2" charset="-122"/>
              <a:cs typeface="Arial" panose="020B0604020202020204" pitchFamily="34" charset="0"/>
            </a:endParaRPr>
          </a:p>
        </p:txBody>
      </p:sp>
    </p:spTree>
    <p:extLst>
      <p:ext uri="{BB962C8B-B14F-4D97-AF65-F5344CB8AC3E}">
        <p14:creationId xmlns:p14="http://schemas.microsoft.com/office/powerpoint/2010/main" val="3015530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4"/>
          <p:cNvSpPr>
            <a:spLocks noGrp="1"/>
          </p:cNvSpPr>
          <p:nvPr>
            <p:ph type="ftr" sz="quarter" idx="11"/>
          </p:nvPr>
        </p:nvSpPr>
        <p:spPr/>
        <p:txBody>
          <a:bodyPr/>
          <a:lstStyle/>
          <a:p>
            <a:pPr>
              <a:defRPr/>
            </a:pPr>
            <a:r>
              <a:rPr lang="zh-CN" altLang="en-US" smtClean="0"/>
              <a:t>第十三章 债券投资分析</a:t>
            </a:r>
            <a:endParaRPr lang="en-US" altLang="zh-CN" dirty="0"/>
          </a:p>
        </p:txBody>
      </p:sp>
      <p:sp>
        <p:nvSpPr>
          <p:cNvPr id="6" name="灯片编号占位符 5"/>
          <p:cNvSpPr>
            <a:spLocks noGrp="1"/>
          </p:cNvSpPr>
          <p:nvPr>
            <p:ph type="sldNum" sz="quarter" idx="12"/>
          </p:nvPr>
        </p:nvSpPr>
        <p:spPr/>
        <p:txBody>
          <a:bodyPr/>
          <a:lstStyle/>
          <a:p>
            <a:pPr>
              <a:defRPr/>
            </a:pPr>
            <a:fld id="{7534DC97-7502-4D2C-9C3E-414470E21764}" type="slidenum">
              <a:rPr lang="en-US" altLang="en-US"/>
              <a:pPr>
                <a:defRPr/>
              </a:pPr>
              <a:t>13</a:t>
            </a:fld>
            <a:endParaRPr lang="en-US" altLang="en-US" dirty="0"/>
          </a:p>
        </p:txBody>
      </p:sp>
      <p:sp>
        <p:nvSpPr>
          <p:cNvPr id="7173" name="Rectangle 2"/>
          <p:cNvSpPr>
            <a:spLocks noGrp="1" noChangeArrowheads="1"/>
          </p:cNvSpPr>
          <p:nvPr>
            <p:ph type="title"/>
          </p:nvPr>
        </p:nvSpPr>
        <p:spPr>
          <a:xfrm>
            <a:off x="457200" y="296652"/>
            <a:ext cx="8543292" cy="684076"/>
          </a:xfrm>
        </p:spPr>
        <p:txBody>
          <a:bodyPr/>
          <a:lstStyle/>
          <a:p>
            <a:pPr algn="ctr" eaLnBrk="1" hangingPunct="1"/>
            <a:r>
              <a:rPr lang="zh-CN" altLang="en-US" sz="3600" dirty="0" smtClean="0">
                <a:latin typeface="华文楷体" panose="02010600040101010101" pitchFamily="2" charset="-122"/>
                <a:ea typeface="华文楷体" panose="02010600040101010101" pitchFamily="2" charset="-122"/>
              </a:rPr>
              <a:t>三、信用违约互换</a:t>
            </a:r>
            <a:r>
              <a:rPr lang="zh-CN" altLang="zh-CN" sz="3600" kern="1200" dirty="0" smtClean="0">
                <a:solidFill>
                  <a:schemeClr val="tx2"/>
                </a:solidFill>
                <a:effectLst/>
                <a:latin typeface="华文楷体" panose="02010600040101010101" pitchFamily="2" charset="-122"/>
                <a:ea typeface="华文楷体" panose="02010600040101010101" pitchFamily="2" charset="-122"/>
              </a:rPr>
              <a:t>与担保债务凭证</a:t>
            </a:r>
            <a:endParaRPr lang="en-US" altLang="zh-CN" sz="3600" dirty="0" smtClean="0">
              <a:latin typeface="华文楷体" panose="02010600040101010101" pitchFamily="2" charset="-122"/>
              <a:ea typeface="华文楷体" panose="02010600040101010101" pitchFamily="2" charset="-122"/>
            </a:endParaRPr>
          </a:p>
        </p:txBody>
      </p:sp>
      <p:sp>
        <p:nvSpPr>
          <p:cNvPr id="7174" name="Rectangle 3"/>
          <p:cNvSpPr>
            <a:spLocks noGrp="1" noChangeArrowheads="1"/>
          </p:cNvSpPr>
          <p:nvPr>
            <p:ph type="body" idx="1"/>
          </p:nvPr>
        </p:nvSpPr>
        <p:spPr>
          <a:xfrm>
            <a:off x="457200" y="1160463"/>
            <a:ext cx="8229600" cy="4970462"/>
          </a:xfrm>
        </p:spPr>
        <p:txBody>
          <a:bodyPr/>
          <a:lstStyle/>
          <a:p>
            <a:pPr marL="0" indent="0" eaLnBrk="1" hangingPunct="1">
              <a:buNone/>
            </a:pPr>
            <a:endParaRPr lang="en-US" altLang="zh-CN" sz="2200" dirty="0">
              <a:latin typeface="华文楷体" panose="02010600040101010101" pitchFamily="2" charset="-122"/>
              <a:ea typeface="华文楷体" panose="02010600040101010101" pitchFamily="2" charset="-122"/>
            </a:endParaRPr>
          </a:p>
          <a:p>
            <a:pPr marL="0" indent="0" eaLnBrk="1" hangingPunct="1">
              <a:buNone/>
            </a:pPr>
            <a:endParaRPr lang="en-US" altLang="zh-CN" sz="2200" dirty="0" smtClean="0">
              <a:latin typeface="华文楷体" panose="02010600040101010101" pitchFamily="2" charset="-122"/>
              <a:ea typeface="华文楷体" panose="02010600040101010101" pitchFamily="2" charset="-122"/>
            </a:endParaRPr>
          </a:p>
        </p:txBody>
      </p:sp>
      <p:sp>
        <p:nvSpPr>
          <p:cNvPr id="7" name="Rectangle 3"/>
          <p:cNvSpPr txBox="1">
            <a:spLocks noChangeArrowheads="1"/>
          </p:cNvSpPr>
          <p:nvPr/>
        </p:nvSpPr>
        <p:spPr bwMode="auto">
          <a:xfrm>
            <a:off x="457200" y="1124744"/>
            <a:ext cx="8229600" cy="5194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3000" kern="12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600" kern="1200">
                <a:solidFill>
                  <a:schemeClr val="tx1"/>
                </a:solidFill>
                <a:latin typeface="+mn-lt"/>
                <a:ea typeface="+mn-ea"/>
                <a:cs typeface="+mn-cs"/>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200" kern="1200">
                <a:solidFill>
                  <a:schemeClr val="tx1"/>
                </a:solidFill>
                <a:latin typeface="+mn-lt"/>
                <a:ea typeface="+mn-ea"/>
                <a:cs typeface="+mn-cs"/>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sz="2000" kern="1200">
                <a:solidFill>
                  <a:schemeClr val="tx1"/>
                </a:solidFill>
                <a:latin typeface="+mn-lt"/>
                <a:ea typeface="+mn-ea"/>
                <a:cs typeface="+mn-cs"/>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eaLnBrk="1" hangingPunct="1">
              <a:buNone/>
            </a:pPr>
            <a:r>
              <a:rPr lang="zh-CN" altLang="en-US" sz="2800" dirty="0" smtClean="0">
                <a:latin typeface="华文楷体" panose="02010600040101010101" pitchFamily="2" charset="-122"/>
                <a:ea typeface="华文楷体" panose="02010600040101010101" pitchFamily="2" charset="-122"/>
              </a:rPr>
              <a:t>（一）信用违约互换</a:t>
            </a:r>
            <a:r>
              <a:rPr lang="en-US" altLang="zh-CN" sz="2800" dirty="0" smtClean="0">
                <a:latin typeface="华文楷体" panose="02010600040101010101" pitchFamily="2" charset="-122"/>
                <a:ea typeface="华文楷体" panose="02010600040101010101" pitchFamily="2" charset="-122"/>
              </a:rPr>
              <a:t>(Credit Default Swap, CDS)</a:t>
            </a:r>
          </a:p>
          <a:p>
            <a:pPr marL="0" indent="0" eaLnBrk="1" hangingPunct="1">
              <a:buNone/>
            </a:pPr>
            <a:r>
              <a:rPr lang="en-US" altLang="zh-CN" sz="2800" dirty="0" smtClean="0">
                <a:latin typeface="华文楷体" panose="02010600040101010101" pitchFamily="2" charset="-122"/>
                <a:ea typeface="华文楷体" panose="02010600040101010101" pitchFamily="2" charset="-122"/>
              </a:rPr>
              <a:t>1. </a:t>
            </a:r>
            <a:r>
              <a:rPr lang="zh-CN" altLang="en-US" sz="2800" dirty="0" smtClean="0">
                <a:latin typeface="华文楷体" panose="02010600040101010101" pitchFamily="2" charset="-122"/>
                <a:ea typeface="华文楷体" panose="02010600040101010101" pitchFamily="2" charset="-122"/>
              </a:rPr>
              <a:t>对债券或贷款违约风险的保险</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r>
              <a:rPr lang="en-US" altLang="zh-CN" sz="2800" dirty="0" smtClean="0">
                <a:latin typeface="华文楷体" panose="02010600040101010101" pitchFamily="2" charset="-122"/>
                <a:ea typeface="华文楷体" panose="02010600040101010101" pitchFamily="2" charset="-122"/>
              </a:rPr>
              <a:t>2. CDS</a:t>
            </a:r>
            <a:r>
              <a:rPr lang="zh-CN" altLang="en-US" sz="2800" dirty="0" smtClean="0">
                <a:latin typeface="华文楷体" panose="02010600040101010101" pitchFamily="2" charset="-122"/>
                <a:ea typeface="华文楷体" panose="02010600040101010101" pitchFamily="2" charset="-122"/>
              </a:rPr>
              <a:t>买入方定期向卖出方支付费用，直到</a:t>
            </a:r>
            <a:r>
              <a:rPr lang="en-US" altLang="zh-CN" sz="2800" dirty="0" smtClean="0">
                <a:latin typeface="华文楷体" panose="02010600040101010101" pitchFamily="2" charset="-122"/>
                <a:ea typeface="华文楷体" panose="02010600040101010101" pitchFamily="2" charset="-122"/>
              </a:rPr>
              <a:t>CDS</a:t>
            </a:r>
            <a:r>
              <a:rPr lang="zh-CN" altLang="en-US" sz="2800" dirty="0" smtClean="0">
                <a:latin typeface="华文楷体" panose="02010600040101010101" pitchFamily="2" charset="-122"/>
                <a:ea typeface="华文楷体" panose="02010600040101010101" pitchFamily="2" charset="-122"/>
              </a:rPr>
              <a:t>到期或违约事件发生</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r>
              <a:rPr lang="en-US" altLang="zh-CN" sz="2800" dirty="0" smtClean="0">
                <a:latin typeface="华文楷体" panose="02010600040101010101" pitchFamily="2" charset="-122"/>
                <a:ea typeface="华文楷体" panose="02010600040101010101" pitchFamily="2" charset="-122"/>
              </a:rPr>
              <a:t>3. </a:t>
            </a:r>
            <a:r>
              <a:rPr lang="zh-CN" altLang="en-US" sz="2800" dirty="0" smtClean="0">
                <a:latin typeface="华文楷体" panose="02010600040101010101" pitchFamily="2" charset="-122"/>
                <a:ea typeface="华文楷体" panose="02010600040101010101" pitchFamily="2" charset="-122"/>
              </a:rPr>
              <a:t>若违约事件发生，</a:t>
            </a:r>
            <a:r>
              <a:rPr lang="en-US" altLang="zh-CN" sz="2800" dirty="0" smtClean="0">
                <a:latin typeface="华文楷体" panose="02010600040101010101" pitchFamily="2" charset="-122"/>
                <a:ea typeface="华文楷体" panose="02010600040101010101" pitchFamily="2" charset="-122"/>
              </a:rPr>
              <a:t>CDS</a:t>
            </a:r>
            <a:r>
              <a:rPr lang="zh-CN" altLang="en-US" sz="2800" dirty="0" smtClean="0">
                <a:latin typeface="华文楷体" panose="02010600040101010101" pitchFamily="2" charset="-122"/>
                <a:ea typeface="华文楷体" panose="02010600040101010101" pitchFamily="2" charset="-122"/>
              </a:rPr>
              <a:t>买入方有权按面值将债券卖给</a:t>
            </a:r>
            <a:r>
              <a:rPr lang="en-US" altLang="zh-CN" sz="2800" dirty="0" smtClean="0">
                <a:latin typeface="华文楷体" panose="02010600040101010101" pitchFamily="2" charset="-122"/>
                <a:ea typeface="华文楷体" panose="02010600040101010101" pitchFamily="2" charset="-122"/>
              </a:rPr>
              <a:t>CDS</a:t>
            </a:r>
            <a:r>
              <a:rPr lang="zh-CN" altLang="en-US" sz="2800" dirty="0" smtClean="0">
                <a:latin typeface="华文楷体" panose="02010600040101010101" pitchFamily="2" charset="-122"/>
                <a:ea typeface="华文楷体" panose="02010600040101010101" pitchFamily="2" charset="-122"/>
              </a:rPr>
              <a:t>卖出方</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r>
              <a:rPr lang="en-US" altLang="zh-CN" sz="2800" dirty="0" smtClean="0">
                <a:latin typeface="华文楷体" panose="02010600040101010101" pitchFamily="2" charset="-122"/>
                <a:ea typeface="华文楷体" panose="02010600040101010101" pitchFamily="2" charset="-122"/>
              </a:rPr>
              <a:t>4. CDS</a:t>
            </a:r>
            <a:r>
              <a:rPr lang="zh-CN" altLang="en-US" sz="2800" dirty="0" smtClean="0">
                <a:latin typeface="华文楷体" panose="02010600040101010101" pitchFamily="2" charset="-122"/>
                <a:ea typeface="华文楷体" panose="02010600040101010101" pitchFamily="2" charset="-122"/>
              </a:rPr>
              <a:t>可以在市场上交易</a:t>
            </a:r>
            <a:endParaRPr lang="en-US" altLang="zh-CN" sz="2800" dirty="0" smtClean="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15716977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4"/>
          <p:cNvSpPr>
            <a:spLocks noGrp="1"/>
          </p:cNvSpPr>
          <p:nvPr>
            <p:ph type="ftr" sz="quarter" idx="11"/>
          </p:nvPr>
        </p:nvSpPr>
        <p:spPr/>
        <p:txBody>
          <a:bodyPr/>
          <a:lstStyle/>
          <a:p>
            <a:pPr>
              <a:defRPr/>
            </a:pPr>
            <a:r>
              <a:rPr lang="zh-CN" altLang="en-US" smtClean="0"/>
              <a:t>第十三章 债券投资分析</a:t>
            </a:r>
            <a:endParaRPr lang="en-US" altLang="zh-CN" dirty="0"/>
          </a:p>
        </p:txBody>
      </p:sp>
      <p:sp>
        <p:nvSpPr>
          <p:cNvPr id="6" name="灯片编号占位符 5"/>
          <p:cNvSpPr>
            <a:spLocks noGrp="1"/>
          </p:cNvSpPr>
          <p:nvPr>
            <p:ph type="sldNum" sz="quarter" idx="12"/>
          </p:nvPr>
        </p:nvSpPr>
        <p:spPr/>
        <p:txBody>
          <a:bodyPr/>
          <a:lstStyle/>
          <a:p>
            <a:pPr>
              <a:defRPr/>
            </a:pPr>
            <a:fld id="{7534DC97-7502-4D2C-9C3E-414470E21764}" type="slidenum">
              <a:rPr lang="en-US" altLang="en-US"/>
              <a:pPr>
                <a:defRPr/>
              </a:pPr>
              <a:t>14</a:t>
            </a:fld>
            <a:endParaRPr lang="en-US" altLang="en-US" dirty="0"/>
          </a:p>
        </p:txBody>
      </p:sp>
      <p:sp>
        <p:nvSpPr>
          <p:cNvPr id="7173" name="Rectangle 2"/>
          <p:cNvSpPr>
            <a:spLocks noGrp="1" noChangeArrowheads="1"/>
          </p:cNvSpPr>
          <p:nvPr>
            <p:ph type="title"/>
          </p:nvPr>
        </p:nvSpPr>
        <p:spPr>
          <a:xfrm>
            <a:off x="457200" y="296652"/>
            <a:ext cx="8543292" cy="684076"/>
          </a:xfrm>
        </p:spPr>
        <p:txBody>
          <a:bodyPr/>
          <a:lstStyle/>
          <a:p>
            <a:pPr algn="ctr" eaLnBrk="1" hangingPunct="1"/>
            <a:r>
              <a:rPr lang="zh-CN" altLang="en-US" sz="3600" dirty="0" smtClean="0">
                <a:latin typeface="华文楷体" panose="02010600040101010101" pitchFamily="2" charset="-122"/>
                <a:ea typeface="华文楷体" panose="02010600040101010101" pitchFamily="2" charset="-122"/>
              </a:rPr>
              <a:t>（二）担保债务凭证</a:t>
            </a:r>
            <a:endParaRPr lang="en-US" altLang="zh-CN" sz="3600" dirty="0" smtClean="0">
              <a:latin typeface="华文楷体" panose="02010600040101010101" pitchFamily="2" charset="-122"/>
              <a:ea typeface="华文楷体" panose="02010600040101010101" pitchFamily="2" charset="-122"/>
            </a:endParaRPr>
          </a:p>
        </p:txBody>
      </p:sp>
      <p:sp>
        <p:nvSpPr>
          <p:cNvPr id="7174" name="Rectangle 3"/>
          <p:cNvSpPr>
            <a:spLocks noGrp="1" noChangeArrowheads="1"/>
          </p:cNvSpPr>
          <p:nvPr>
            <p:ph type="body" idx="1"/>
          </p:nvPr>
        </p:nvSpPr>
        <p:spPr>
          <a:xfrm>
            <a:off x="457200" y="1160463"/>
            <a:ext cx="8229600" cy="4970462"/>
          </a:xfrm>
        </p:spPr>
        <p:txBody>
          <a:bodyPr/>
          <a:lstStyle/>
          <a:p>
            <a:pPr marL="0" indent="0" eaLnBrk="1" hangingPunct="1">
              <a:buNone/>
            </a:pPr>
            <a:endParaRPr lang="en-US" altLang="zh-CN" sz="2200" dirty="0">
              <a:latin typeface="华文楷体" panose="02010600040101010101" pitchFamily="2" charset="-122"/>
              <a:ea typeface="华文楷体" panose="02010600040101010101" pitchFamily="2" charset="-122"/>
            </a:endParaRPr>
          </a:p>
          <a:p>
            <a:pPr marL="0" indent="0" eaLnBrk="1" hangingPunct="1">
              <a:buNone/>
            </a:pPr>
            <a:endParaRPr lang="en-US" altLang="zh-CN" sz="2200" dirty="0" smtClean="0">
              <a:latin typeface="华文楷体" panose="02010600040101010101" pitchFamily="2" charset="-122"/>
              <a:ea typeface="华文楷体" panose="02010600040101010101" pitchFamily="2" charset="-122"/>
            </a:endParaRPr>
          </a:p>
        </p:txBody>
      </p:sp>
      <p:sp>
        <p:nvSpPr>
          <p:cNvPr id="7" name="Rectangle 3"/>
          <p:cNvSpPr txBox="1">
            <a:spLocks noChangeArrowheads="1"/>
          </p:cNvSpPr>
          <p:nvPr/>
        </p:nvSpPr>
        <p:spPr bwMode="auto">
          <a:xfrm>
            <a:off x="457200" y="1349072"/>
            <a:ext cx="8229600" cy="4970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3000" kern="12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600" kern="1200">
                <a:solidFill>
                  <a:schemeClr val="tx1"/>
                </a:solidFill>
                <a:latin typeface="+mn-lt"/>
                <a:ea typeface="+mn-ea"/>
                <a:cs typeface="+mn-cs"/>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200" kern="1200">
                <a:solidFill>
                  <a:schemeClr val="tx1"/>
                </a:solidFill>
                <a:latin typeface="+mn-lt"/>
                <a:ea typeface="+mn-ea"/>
                <a:cs typeface="+mn-cs"/>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sz="2000" kern="1200">
                <a:solidFill>
                  <a:schemeClr val="tx1"/>
                </a:solidFill>
                <a:latin typeface="+mn-lt"/>
                <a:ea typeface="+mn-ea"/>
                <a:cs typeface="+mn-cs"/>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r>
              <a:rPr lang="zh-CN" altLang="en-US" sz="2400" dirty="0" smtClean="0">
                <a:latin typeface="华文楷体" panose="02010600040101010101" pitchFamily="2" charset="-122"/>
                <a:ea typeface="华文楷体" panose="02010600040101010101" pitchFamily="2" charset="-122"/>
              </a:rPr>
              <a:t>担保债务凭证</a:t>
            </a:r>
            <a:r>
              <a:rPr lang="en-US" altLang="zh-CN" sz="2400" dirty="0" smtClean="0">
                <a:latin typeface="华文楷体" panose="02010600040101010101" pitchFamily="2" charset="-122"/>
                <a:ea typeface="华文楷体" panose="02010600040101010101" pitchFamily="2" charset="-122"/>
              </a:rPr>
              <a:t>(Collateralized Debt Obligation, CDO)</a:t>
            </a:r>
          </a:p>
          <a:p>
            <a:pPr marL="0" indent="0" eaLnBrk="1" hangingPunct="1">
              <a:buNone/>
            </a:pPr>
            <a:r>
              <a:rPr lang="en-US" altLang="zh-CN" sz="2400" dirty="0" smtClean="0">
                <a:latin typeface="华文楷体" panose="02010600040101010101" pitchFamily="2" charset="-122"/>
                <a:ea typeface="华文楷体" panose="02010600040101010101" pitchFamily="2" charset="-122"/>
              </a:rPr>
              <a:t>1. </a:t>
            </a:r>
            <a:r>
              <a:rPr lang="zh-CN" altLang="en-US" sz="2400" dirty="0" smtClean="0">
                <a:latin typeface="华文楷体" panose="02010600040101010101" pitchFamily="2" charset="-122"/>
                <a:ea typeface="华文楷体" panose="02010600040101010101" pitchFamily="2" charset="-122"/>
              </a:rPr>
              <a:t>资产证券化的产物</a:t>
            </a:r>
            <a:endParaRPr lang="en-US" altLang="zh-CN" sz="2400" dirty="0" smtClean="0">
              <a:latin typeface="华文楷体" panose="02010600040101010101" pitchFamily="2" charset="-122"/>
              <a:ea typeface="华文楷体" panose="02010600040101010101" pitchFamily="2" charset="-122"/>
            </a:endParaRPr>
          </a:p>
          <a:p>
            <a:pPr marL="0" indent="0" eaLnBrk="1" hangingPunct="1">
              <a:buNone/>
            </a:pPr>
            <a:r>
              <a:rPr lang="en-US" altLang="zh-CN" sz="2400" dirty="0" smtClean="0">
                <a:latin typeface="华文楷体" panose="02010600040101010101" pitchFamily="2" charset="-122"/>
                <a:ea typeface="华文楷体" panose="02010600040101010101" pitchFamily="2" charset="-122"/>
              </a:rPr>
              <a:t>2. </a:t>
            </a:r>
            <a:r>
              <a:rPr lang="zh-CN" altLang="en-US" sz="2400" dirty="0" smtClean="0">
                <a:latin typeface="华文楷体" panose="02010600040101010101" pitchFamily="2" charset="-122"/>
                <a:ea typeface="华文楷体" panose="02010600040101010101" pitchFamily="2" charset="-122"/>
              </a:rPr>
              <a:t>银行将一系列贷款构成资产池，依赖这些贷款的利息和本金偿付等现金流向市场发行证券</a:t>
            </a:r>
            <a:endParaRPr lang="en-US" altLang="zh-CN" sz="2400" dirty="0" smtClean="0">
              <a:latin typeface="华文楷体" panose="02010600040101010101" pitchFamily="2" charset="-122"/>
              <a:ea typeface="华文楷体" panose="02010600040101010101" pitchFamily="2" charset="-122"/>
            </a:endParaRPr>
          </a:p>
          <a:p>
            <a:pPr marL="0" indent="0" eaLnBrk="1" hangingPunct="1">
              <a:buNone/>
            </a:pPr>
            <a:r>
              <a:rPr lang="en-US" altLang="zh-CN" sz="2400" dirty="0" smtClean="0">
                <a:latin typeface="华文楷体" panose="02010600040101010101" pitchFamily="2" charset="-122"/>
                <a:ea typeface="华文楷体" panose="02010600040101010101" pitchFamily="2" charset="-122"/>
              </a:rPr>
              <a:t>3. </a:t>
            </a:r>
            <a:r>
              <a:rPr lang="zh-CN" altLang="en-US" sz="2400" dirty="0" smtClean="0">
                <a:latin typeface="华文楷体" panose="02010600040101010101" pitchFamily="2" charset="-122"/>
                <a:ea typeface="华文楷体" panose="02010600040101010101" pitchFamily="2" charset="-122"/>
              </a:rPr>
              <a:t>这些证券一般被分为不同等级，分别 承担不同的信用风险头寸，并获得不同收益</a:t>
            </a:r>
            <a:endParaRPr lang="en-US" altLang="zh-CN" sz="2400" dirty="0" smtClean="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14379318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4"/>
          <p:cNvSpPr>
            <a:spLocks noGrp="1"/>
          </p:cNvSpPr>
          <p:nvPr>
            <p:ph type="ftr" sz="quarter" idx="11"/>
          </p:nvPr>
        </p:nvSpPr>
        <p:spPr/>
        <p:txBody>
          <a:bodyPr/>
          <a:lstStyle/>
          <a:p>
            <a:pPr>
              <a:defRPr/>
            </a:pPr>
            <a:r>
              <a:rPr lang="zh-CN" altLang="en-US" smtClean="0"/>
              <a:t>第十三章 债券投资分析</a:t>
            </a:r>
            <a:endParaRPr lang="en-US" altLang="zh-CN" dirty="0"/>
          </a:p>
        </p:txBody>
      </p:sp>
      <p:sp>
        <p:nvSpPr>
          <p:cNvPr id="6" name="灯片编号占位符 5"/>
          <p:cNvSpPr>
            <a:spLocks noGrp="1"/>
          </p:cNvSpPr>
          <p:nvPr>
            <p:ph type="sldNum" sz="quarter" idx="12"/>
          </p:nvPr>
        </p:nvSpPr>
        <p:spPr/>
        <p:txBody>
          <a:bodyPr/>
          <a:lstStyle/>
          <a:p>
            <a:pPr>
              <a:defRPr/>
            </a:pPr>
            <a:fld id="{7534DC97-7502-4D2C-9C3E-414470E21764}" type="slidenum">
              <a:rPr lang="en-US" altLang="en-US"/>
              <a:pPr>
                <a:defRPr/>
              </a:pPr>
              <a:t>15</a:t>
            </a:fld>
            <a:endParaRPr lang="en-US" altLang="en-US" dirty="0"/>
          </a:p>
        </p:txBody>
      </p:sp>
      <p:sp>
        <p:nvSpPr>
          <p:cNvPr id="7173" name="Rectangle 2"/>
          <p:cNvSpPr>
            <a:spLocks noGrp="1" noChangeArrowheads="1"/>
          </p:cNvSpPr>
          <p:nvPr>
            <p:ph type="title"/>
          </p:nvPr>
        </p:nvSpPr>
        <p:spPr>
          <a:xfrm>
            <a:off x="457200" y="296652"/>
            <a:ext cx="8543292" cy="938212"/>
          </a:xfrm>
        </p:spPr>
        <p:txBody>
          <a:bodyPr/>
          <a:lstStyle/>
          <a:p>
            <a:pPr algn="ctr" eaLnBrk="1" hangingPunct="1"/>
            <a:r>
              <a:rPr lang="zh-CN" altLang="en-US" sz="3600" dirty="0" smtClean="0">
                <a:latin typeface="华文楷体" panose="02010600040101010101" pitchFamily="2" charset="-122"/>
                <a:ea typeface="华文楷体" panose="02010600040101010101" pitchFamily="2" charset="-122"/>
              </a:rPr>
              <a:t>担保债务凭证</a:t>
            </a:r>
            <a:endParaRPr lang="en-US" altLang="zh-CN" sz="3600" dirty="0" smtClean="0">
              <a:latin typeface="华文楷体" panose="02010600040101010101" pitchFamily="2" charset="-122"/>
              <a:ea typeface="华文楷体" panose="02010600040101010101" pitchFamily="2" charset="-122"/>
            </a:endParaRPr>
          </a:p>
        </p:txBody>
      </p:sp>
      <p:sp>
        <p:nvSpPr>
          <p:cNvPr id="7174" name="Rectangle 3"/>
          <p:cNvSpPr>
            <a:spLocks noGrp="1" noChangeArrowheads="1"/>
          </p:cNvSpPr>
          <p:nvPr>
            <p:ph type="body" idx="1"/>
          </p:nvPr>
        </p:nvSpPr>
        <p:spPr>
          <a:xfrm>
            <a:off x="457200" y="1160463"/>
            <a:ext cx="8229600" cy="4970462"/>
          </a:xfrm>
        </p:spPr>
        <p:txBody>
          <a:bodyPr/>
          <a:lstStyle/>
          <a:p>
            <a:pPr marL="0" indent="0" eaLnBrk="1" hangingPunct="1">
              <a:buNone/>
            </a:pPr>
            <a:endParaRPr lang="en-US" altLang="zh-CN" sz="2200" dirty="0">
              <a:latin typeface="华文楷体" panose="02010600040101010101" pitchFamily="2" charset="-122"/>
              <a:ea typeface="华文楷体" panose="02010600040101010101" pitchFamily="2" charset="-122"/>
            </a:endParaRPr>
          </a:p>
          <a:p>
            <a:pPr marL="0" indent="0" eaLnBrk="1" hangingPunct="1">
              <a:buNone/>
            </a:pPr>
            <a:endParaRPr lang="en-US" altLang="zh-CN" sz="2200" dirty="0" smtClean="0">
              <a:latin typeface="华文楷体" panose="02010600040101010101" pitchFamily="2" charset="-122"/>
              <a:ea typeface="华文楷体" panose="02010600040101010101" pitchFamily="2" charset="-122"/>
            </a:endParaRPr>
          </a:p>
        </p:txBody>
      </p:sp>
      <p:graphicFrame>
        <p:nvGraphicFramePr>
          <p:cNvPr id="3" name="表格 2"/>
          <p:cNvGraphicFramePr>
            <a:graphicFrameLocks noGrp="1"/>
          </p:cNvGraphicFramePr>
          <p:nvPr>
            <p:extLst>
              <p:ext uri="{D42A27DB-BD31-4B8C-83A1-F6EECF244321}">
                <p14:modId xmlns:p14="http://schemas.microsoft.com/office/powerpoint/2010/main" val="736958711"/>
              </p:ext>
            </p:extLst>
          </p:nvPr>
        </p:nvGraphicFramePr>
        <p:xfrm>
          <a:off x="539551" y="1736813"/>
          <a:ext cx="8244916" cy="3096342"/>
        </p:xfrm>
        <a:graphic>
          <a:graphicData uri="http://schemas.openxmlformats.org/drawingml/2006/table">
            <a:tbl>
              <a:tblPr firstRow="1" firstCol="1" bandRow="1">
                <a:tableStyleId>{5C22544A-7EE6-4342-B048-85BDC9FD1C3A}</a:tableStyleId>
              </a:tblPr>
              <a:tblGrid>
                <a:gridCol w="808526">
                  <a:extLst>
                    <a:ext uri="{9D8B030D-6E8A-4147-A177-3AD203B41FA5}">
                      <a16:colId xmlns="" xmlns:a16="http://schemas.microsoft.com/office/drawing/2014/main" val="2913626063"/>
                    </a:ext>
                  </a:extLst>
                </a:gridCol>
                <a:gridCol w="808526">
                  <a:extLst>
                    <a:ext uri="{9D8B030D-6E8A-4147-A177-3AD203B41FA5}">
                      <a16:colId xmlns="" xmlns:a16="http://schemas.microsoft.com/office/drawing/2014/main" val="2690146694"/>
                    </a:ext>
                  </a:extLst>
                </a:gridCol>
                <a:gridCol w="1648983">
                  <a:extLst>
                    <a:ext uri="{9D8B030D-6E8A-4147-A177-3AD203B41FA5}">
                      <a16:colId xmlns="" xmlns:a16="http://schemas.microsoft.com/office/drawing/2014/main" val="1915110689"/>
                    </a:ext>
                  </a:extLst>
                </a:gridCol>
                <a:gridCol w="4978881">
                  <a:extLst>
                    <a:ext uri="{9D8B030D-6E8A-4147-A177-3AD203B41FA5}">
                      <a16:colId xmlns="" xmlns:a16="http://schemas.microsoft.com/office/drawing/2014/main" val="1717395276"/>
                    </a:ext>
                  </a:extLst>
                </a:gridCol>
              </a:tblGrid>
              <a:tr h="556374">
                <a:tc>
                  <a:txBody>
                    <a:bodyPr/>
                    <a:lstStyle/>
                    <a:p>
                      <a:pPr algn="just">
                        <a:spcAft>
                          <a:spcPts val="0"/>
                        </a:spcAft>
                      </a:pPr>
                      <a:r>
                        <a:rPr lang="en-US" sz="1600" dirty="0">
                          <a:effectLst/>
                          <a:latin typeface="华文楷体" panose="02010600040101010101" pitchFamily="2" charset="-122"/>
                          <a:ea typeface="华文楷体" panose="02010600040101010101" pitchFamily="2" charset="-122"/>
                        </a:rPr>
                        <a:t> </a:t>
                      </a:r>
                      <a:endParaRPr lang="zh-CN" sz="1600" dirty="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tc>
                  <a:txBody>
                    <a:bodyPr/>
                    <a:lstStyle/>
                    <a:p>
                      <a:pPr algn="just">
                        <a:spcAft>
                          <a:spcPts val="0"/>
                        </a:spcAft>
                      </a:pPr>
                      <a:r>
                        <a:rPr lang="en-US" sz="1600" dirty="0">
                          <a:effectLst/>
                          <a:latin typeface="华文楷体" panose="02010600040101010101" pitchFamily="2" charset="-122"/>
                          <a:ea typeface="华文楷体" panose="02010600040101010101" pitchFamily="2" charset="-122"/>
                        </a:rPr>
                        <a:t> </a:t>
                      </a:r>
                      <a:endParaRPr lang="zh-CN" sz="1600" dirty="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tc>
                  <a:txBody>
                    <a:bodyPr/>
                    <a:lstStyle/>
                    <a:p>
                      <a:pPr algn="just">
                        <a:spcAft>
                          <a:spcPts val="0"/>
                        </a:spcAft>
                      </a:pPr>
                      <a:r>
                        <a:rPr lang="zh-CN" sz="1600" dirty="0">
                          <a:effectLst/>
                          <a:latin typeface="华文楷体" panose="02010600040101010101" pitchFamily="2" charset="-122"/>
                          <a:ea typeface="华文楷体" panose="02010600040101010101" pitchFamily="2" charset="-122"/>
                        </a:rPr>
                        <a:t>优先</a:t>
                      </a:r>
                      <a:r>
                        <a:rPr lang="en-US" sz="1600" dirty="0">
                          <a:effectLst/>
                          <a:latin typeface="华文楷体" panose="02010600040101010101" pitchFamily="2" charset="-122"/>
                          <a:ea typeface="华文楷体" panose="02010600040101010101" pitchFamily="2" charset="-122"/>
                        </a:rPr>
                        <a:t>-</a:t>
                      </a:r>
                      <a:r>
                        <a:rPr lang="zh-CN" sz="1600" dirty="0">
                          <a:effectLst/>
                          <a:latin typeface="华文楷体" panose="02010600040101010101" pitchFamily="2" charset="-122"/>
                          <a:ea typeface="华文楷体" panose="02010600040101010101" pitchFamily="2" charset="-122"/>
                        </a:rPr>
                        <a:t>次级结构</a:t>
                      </a:r>
                      <a:endParaRPr lang="zh-CN" sz="1600" dirty="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tc>
                  <a:txBody>
                    <a:bodyPr/>
                    <a:lstStyle/>
                    <a:p>
                      <a:pPr algn="just">
                        <a:spcAft>
                          <a:spcPts val="0"/>
                        </a:spcAft>
                      </a:pPr>
                      <a:r>
                        <a:rPr lang="zh-CN" sz="1600" dirty="0">
                          <a:effectLst/>
                          <a:latin typeface="华文楷体" panose="02010600040101010101" pitchFamily="2" charset="-122"/>
                          <a:ea typeface="华文楷体" panose="02010600040101010101" pitchFamily="2" charset="-122"/>
                        </a:rPr>
                        <a:t>典型条款</a:t>
                      </a:r>
                      <a:endParaRPr lang="zh-CN" sz="1600" dirty="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extLst>
                  <a:ext uri="{0D108BD9-81ED-4DB2-BD59-A6C34878D82A}">
                    <a16:rowId xmlns="" xmlns:a16="http://schemas.microsoft.com/office/drawing/2014/main" val="3935536070"/>
                  </a:ext>
                </a:extLst>
              </a:tr>
              <a:tr h="595078">
                <a:tc>
                  <a:txBody>
                    <a:bodyPr/>
                    <a:lstStyle/>
                    <a:p>
                      <a:pPr algn="just">
                        <a:spcAft>
                          <a:spcPts val="0"/>
                        </a:spcAft>
                      </a:pPr>
                      <a:r>
                        <a:rPr lang="en-US" sz="1600" dirty="0">
                          <a:effectLst/>
                          <a:latin typeface="华文楷体" panose="02010600040101010101" pitchFamily="2" charset="-122"/>
                          <a:ea typeface="华文楷体" panose="02010600040101010101" pitchFamily="2" charset="-122"/>
                        </a:rPr>
                        <a:t> </a:t>
                      </a:r>
                      <a:endParaRPr lang="zh-CN" sz="1600" dirty="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tc>
                  <a:txBody>
                    <a:bodyPr/>
                    <a:lstStyle/>
                    <a:p>
                      <a:pPr algn="just">
                        <a:spcAft>
                          <a:spcPts val="0"/>
                        </a:spcAft>
                      </a:pPr>
                      <a:r>
                        <a:rPr lang="en-US" sz="1600" dirty="0">
                          <a:effectLst/>
                          <a:latin typeface="华文楷体" panose="02010600040101010101" pitchFamily="2" charset="-122"/>
                          <a:ea typeface="华文楷体" panose="02010600040101010101" pitchFamily="2" charset="-122"/>
                        </a:rPr>
                        <a:t> </a:t>
                      </a:r>
                      <a:endParaRPr lang="zh-CN" sz="1600" dirty="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tc>
                  <a:txBody>
                    <a:bodyPr/>
                    <a:lstStyle/>
                    <a:p>
                      <a:pPr algn="just">
                        <a:spcAft>
                          <a:spcPts val="0"/>
                        </a:spcAft>
                      </a:pPr>
                      <a:r>
                        <a:rPr lang="zh-CN" sz="1600">
                          <a:effectLst/>
                          <a:latin typeface="华文楷体" panose="02010600040101010101" pitchFamily="2" charset="-122"/>
                          <a:ea typeface="华文楷体" panose="02010600040101010101" pitchFamily="2" charset="-122"/>
                        </a:rPr>
                        <a:t>高级</a:t>
                      </a:r>
                      <a:endParaRPr lang="zh-CN" sz="160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tc>
                  <a:txBody>
                    <a:bodyPr/>
                    <a:lstStyle/>
                    <a:p>
                      <a:pPr algn="just">
                        <a:spcAft>
                          <a:spcPts val="0"/>
                        </a:spcAft>
                      </a:pPr>
                      <a:r>
                        <a:rPr lang="en-US" sz="1600" dirty="0">
                          <a:effectLst/>
                          <a:latin typeface="华文楷体" panose="02010600040101010101" pitchFamily="2" charset="-122"/>
                          <a:ea typeface="华文楷体" panose="02010600040101010101" pitchFamily="2" charset="-122"/>
                        </a:rPr>
                        <a:t>70%-90%</a:t>
                      </a:r>
                      <a:r>
                        <a:rPr lang="zh-CN" sz="1600" dirty="0">
                          <a:effectLst/>
                          <a:latin typeface="华文楷体" panose="02010600040101010101" pitchFamily="2" charset="-122"/>
                          <a:ea typeface="华文楷体" panose="02010600040101010101" pitchFamily="2" charset="-122"/>
                        </a:rPr>
                        <a:t>的名义本金，票面利率接近于</a:t>
                      </a:r>
                      <a:r>
                        <a:rPr lang="en-US" sz="1600" dirty="0">
                          <a:effectLst/>
                          <a:latin typeface="华文楷体" panose="02010600040101010101" pitchFamily="2" charset="-122"/>
                          <a:ea typeface="华文楷体" panose="02010600040101010101" pitchFamily="2" charset="-122"/>
                        </a:rPr>
                        <a:t>AA-AAA</a:t>
                      </a:r>
                      <a:r>
                        <a:rPr lang="zh-CN" sz="1600" dirty="0">
                          <a:effectLst/>
                          <a:latin typeface="华文楷体" panose="02010600040101010101" pitchFamily="2" charset="-122"/>
                          <a:ea typeface="华文楷体" panose="02010600040101010101" pitchFamily="2" charset="-122"/>
                        </a:rPr>
                        <a:t>级别债券</a:t>
                      </a:r>
                      <a:endParaRPr lang="zh-CN" sz="1600" dirty="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extLst>
                  <a:ext uri="{0D108BD9-81ED-4DB2-BD59-A6C34878D82A}">
                    <a16:rowId xmlns="" xmlns:a16="http://schemas.microsoft.com/office/drawing/2014/main" val="2793361899"/>
                  </a:ext>
                </a:extLst>
              </a:tr>
              <a:tr h="556374">
                <a:tc>
                  <a:txBody>
                    <a:bodyPr/>
                    <a:lstStyle/>
                    <a:p>
                      <a:pPr algn="just">
                        <a:spcAft>
                          <a:spcPts val="0"/>
                        </a:spcAft>
                      </a:pPr>
                      <a:r>
                        <a:rPr lang="en-US" sz="1600">
                          <a:effectLst/>
                          <a:latin typeface="华文楷体" panose="02010600040101010101" pitchFamily="2" charset="-122"/>
                          <a:ea typeface="华文楷体" panose="02010600040101010101" pitchFamily="2" charset="-122"/>
                        </a:rPr>
                        <a:t> </a:t>
                      </a:r>
                      <a:endParaRPr lang="zh-CN" sz="160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tc>
                  <a:txBody>
                    <a:bodyPr/>
                    <a:lstStyle/>
                    <a:p>
                      <a:pPr algn="just">
                        <a:spcAft>
                          <a:spcPts val="0"/>
                        </a:spcAft>
                      </a:pPr>
                      <a:r>
                        <a:rPr lang="en-US" sz="1600" dirty="0">
                          <a:effectLst/>
                          <a:latin typeface="华文楷体" panose="02010600040101010101" pitchFamily="2" charset="-122"/>
                          <a:ea typeface="华文楷体" panose="02010600040101010101" pitchFamily="2" charset="-122"/>
                        </a:rPr>
                        <a:t> </a:t>
                      </a:r>
                      <a:endParaRPr lang="zh-CN" sz="1600" dirty="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tc>
                  <a:txBody>
                    <a:bodyPr/>
                    <a:lstStyle/>
                    <a:p>
                      <a:pPr algn="just">
                        <a:spcAft>
                          <a:spcPts val="0"/>
                        </a:spcAft>
                      </a:pPr>
                      <a:r>
                        <a:rPr lang="zh-CN" sz="1600">
                          <a:effectLst/>
                          <a:latin typeface="华文楷体" panose="02010600040101010101" pitchFamily="2" charset="-122"/>
                          <a:ea typeface="华文楷体" panose="02010600040101010101" pitchFamily="2" charset="-122"/>
                        </a:rPr>
                        <a:t>夹层</a:t>
                      </a:r>
                      <a:r>
                        <a:rPr lang="en-US" sz="1600">
                          <a:effectLst/>
                          <a:latin typeface="华文楷体" panose="02010600040101010101" pitchFamily="2" charset="-122"/>
                          <a:ea typeface="华文楷体" panose="02010600040101010101" pitchFamily="2" charset="-122"/>
                        </a:rPr>
                        <a:t>1</a:t>
                      </a:r>
                      <a:endParaRPr lang="zh-CN" sz="160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tc>
                  <a:txBody>
                    <a:bodyPr/>
                    <a:lstStyle/>
                    <a:p>
                      <a:pPr algn="just">
                        <a:spcAft>
                          <a:spcPts val="0"/>
                        </a:spcAft>
                      </a:pPr>
                      <a:r>
                        <a:rPr lang="en-US" sz="1600" dirty="0">
                          <a:effectLst/>
                          <a:latin typeface="华文楷体" panose="02010600040101010101" pitchFamily="2" charset="-122"/>
                          <a:ea typeface="华文楷体" panose="02010600040101010101" pitchFamily="2" charset="-122"/>
                        </a:rPr>
                        <a:t>5%-25%</a:t>
                      </a:r>
                      <a:r>
                        <a:rPr lang="zh-CN" sz="1600" dirty="0">
                          <a:effectLst/>
                          <a:latin typeface="华文楷体" panose="02010600040101010101" pitchFamily="2" charset="-122"/>
                          <a:ea typeface="华文楷体" panose="02010600040101010101" pitchFamily="2" charset="-122"/>
                        </a:rPr>
                        <a:t>的本金，投资级别</a:t>
                      </a:r>
                      <a:endParaRPr lang="zh-CN" sz="1600" dirty="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extLst>
                  <a:ext uri="{0D108BD9-81ED-4DB2-BD59-A6C34878D82A}">
                    <a16:rowId xmlns="" xmlns:a16="http://schemas.microsoft.com/office/drawing/2014/main" val="1056822435"/>
                  </a:ext>
                </a:extLst>
              </a:tr>
              <a:tr h="391881">
                <a:tc>
                  <a:txBody>
                    <a:bodyPr/>
                    <a:lstStyle/>
                    <a:p>
                      <a:pPr algn="just">
                        <a:spcAft>
                          <a:spcPts val="0"/>
                        </a:spcAft>
                      </a:pPr>
                      <a:r>
                        <a:rPr lang="zh-CN" sz="1600">
                          <a:effectLst/>
                          <a:latin typeface="华文楷体" panose="02010600040101010101" pitchFamily="2" charset="-122"/>
                          <a:ea typeface="华文楷体" panose="02010600040101010101" pitchFamily="2" charset="-122"/>
                        </a:rPr>
                        <a:t>银行</a:t>
                      </a:r>
                      <a:endParaRPr lang="zh-CN" sz="160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tc>
                  <a:txBody>
                    <a:bodyPr/>
                    <a:lstStyle/>
                    <a:p>
                      <a:pPr algn="just">
                        <a:spcAft>
                          <a:spcPts val="0"/>
                        </a:spcAft>
                      </a:pPr>
                      <a:r>
                        <a:rPr lang="en-US" sz="1600" dirty="0">
                          <a:effectLst/>
                          <a:latin typeface="华文楷体" panose="02010600040101010101" pitchFamily="2" charset="-122"/>
                          <a:ea typeface="华文楷体" panose="02010600040101010101" pitchFamily="2" charset="-122"/>
                        </a:rPr>
                        <a:t>SIV</a:t>
                      </a:r>
                      <a:endParaRPr lang="zh-CN" sz="1600" dirty="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tc>
                  <a:txBody>
                    <a:bodyPr/>
                    <a:lstStyle/>
                    <a:p>
                      <a:pPr algn="just">
                        <a:spcAft>
                          <a:spcPts val="0"/>
                        </a:spcAft>
                      </a:pPr>
                      <a:r>
                        <a:rPr lang="en-US" sz="1600" dirty="0">
                          <a:effectLst/>
                          <a:latin typeface="华文楷体" panose="02010600040101010101" pitchFamily="2" charset="-122"/>
                          <a:ea typeface="华文楷体" panose="02010600040101010101" pitchFamily="2" charset="-122"/>
                        </a:rPr>
                        <a:t>…</a:t>
                      </a:r>
                      <a:endParaRPr lang="zh-CN" sz="1600" dirty="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tc>
                  <a:txBody>
                    <a:bodyPr/>
                    <a:lstStyle/>
                    <a:p>
                      <a:pPr algn="just">
                        <a:spcAft>
                          <a:spcPts val="0"/>
                        </a:spcAft>
                      </a:pPr>
                      <a:r>
                        <a:rPr lang="en-US" sz="1600" dirty="0">
                          <a:effectLst/>
                          <a:latin typeface="华文楷体" panose="02010600040101010101" pitchFamily="2" charset="-122"/>
                          <a:ea typeface="华文楷体" panose="02010600040101010101" pitchFamily="2" charset="-122"/>
                        </a:rPr>
                        <a:t> </a:t>
                      </a:r>
                      <a:endParaRPr lang="zh-CN" sz="1600" dirty="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extLst>
                  <a:ext uri="{0D108BD9-81ED-4DB2-BD59-A6C34878D82A}">
                    <a16:rowId xmlns="" xmlns:a16="http://schemas.microsoft.com/office/drawing/2014/main" val="3131161590"/>
                  </a:ext>
                </a:extLst>
              </a:tr>
              <a:tr h="440261">
                <a:tc>
                  <a:txBody>
                    <a:bodyPr/>
                    <a:lstStyle/>
                    <a:p>
                      <a:pPr algn="just">
                        <a:spcAft>
                          <a:spcPts val="0"/>
                        </a:spcAft>
                      </a:pPr>
                      <a:r>
                        <a:rPr lang="en-US" sz="1600">
                          <a:effectLst/>
                          <a:latin typeface="华文楷体" panose="02010600040101010101" pitchFamily="2" charset="-122"/>
                          <a:ea typeface="华文楷体" panose="02010600040101010101" pitchFamily="2" charset="-122"/>
                        </a:rPr>
                        <a:t> </a:t>
                      </a:r>
                      <a:endParaRPr lang="zh-CN" sz="160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tc>
                  <a:txBody>
                    <a:bodyPr/>
                    <a:lstStyle/>
                    <a:p>
                      <a:pPr algn="just">
                        <a:spcAft>
                          <a:spcPts val="0"/>
                        </a:spcAft>
                      </a:pPr>
                      <a:r>
                        <a:rPr lang="en-US" sz="1600">
                          <a:effectLst/>
                          <a:latin typeface="华文楷体" panose="02010600040101010101" pitchFamily="2" charset="-122"/>
                          <a:ea typeface="华文楷体" panose="02010600040101010101" pitchFamily="2" charset="-122"/>
                        </a:rPr>
                        <a:t> </a:t>
                      </a:r>
                      <a:endParaRPr lang="zh-CN" sz="160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tc>
                  <a:txBody>
                    <a:bodyPr/>
                    <a:lstStyle/>
                    <a:p>
                      <a:pPr algn="just">
                        <a:spcAft>
                          <a:spcPts val="0"/>
                        </a:spcAft>
                      </a:pPr>
                      <a:r>
                        <a:rPr lang="zh-CN" sz="1600" dirty="0">
                          <a:effectLst/>
                          <a:latin typeface="华文楷体" panose="02010600040101010101" pitchFamily="2" charset="-122"/>
                          <a:ea typeface="华文楷体" panose="02010600040101010101" pitchFamily="2" charset="-122"/>
                        </a:rPr>
                        <a:t>夹层</a:t>
                      </a:r>
                      <a:r>
                        <a:rPr lang="en-US" sz="1600" dirty="0">
                          <a:effectLst/>
                          <a:latin typeface="华文楷体" panose="02010600040101010101" pitchFamily="2" charset="-122"/>
                          <a:ea typeface="华文楷体" panose="02010600040101010101" pitchFamily="2" charset="-122"/>
                        </a:rPr>
                        <a:t>n</a:t>
                      </a:r>
                      <a:endParaRPr lang="zh-CN" sz="1600" dirty="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tc>
                  <a:txBody>
                    <a:bodyPr/>
                    <a:lstStyle/>
                    <a:p>
                      <a:pPr algn="just">
                        <a:spcAft>
                          <a:spcPts val="0"/>
                        </a:spcAft>
                      </a:pPr>
                      <a:r>
                        <a:rPr lang="en-US" sz="1600" dirty="0">
                          <a:effectLst/>
                          <a:latin typeface="华文楷体" panose="02010600040101010101" pitchFamily="2" charset="-122"/>
                          <a:ea typeface="华文楷体" panose="02010600040101010101" pitchFamily="2" charset="-122"/>
                        </a:rPr>
                        <a:t>5%-25%</a:t>
                      </a:r>
                      <a:r>
                        <a:rPr lang="zh-CN" sz="1600" dirty="0">
                          <a:effectLst/>
                          <a:latin typeface="华文楷体" panose="02010600040101010101" pitchFamily="2" charset="-122"/>
                          <a:ea typeface="华文楷体" panose="02010600040101010101" pitchFamily="2" charset="-122"/>
                        </a:rPr>
                        <a:t>的本金，高质量的垃圾债</a:t>
                      </a:r>
                      <a:endParaRPr lang="zh-CN" sz="1600" dirty="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extLst>
                  <a:ext uri="{0D108BD9-81ED-4DB2-BD59-A6C34878D82A}">
                    <a16:rowId xmlns="" xmlns:a16="http://schemas.microsoft.com/office/drawing/2014/main" val="2350155819"/>
                  </a:ext>
                </a:extLst>
              </a:tr>
              <a:tr h="556374">
                <a:tc>
                  <a:txBody>
                    <a:bodyPr/>
                    <a:lstStyle/>
                    <a:p>
                      <a:pPr algn="just">
                        <a:spcAft>
                          <a:spcPts val="0"/>
                        </a:spcAft>
                      </a:pPr>
                      <a:r>
                        <a:rPr lang="en-US" sz="1600">
                          <a:effectLst/>
                          <a:latin typeface="华文楷体" panose="02010600040101010101" pitchFamily="2" charset="-122"/>
                          <a:ea typeface="华文楷体" panose="02010600040101010101" pitchFamily="2" charset="-122"/>
                        </a:rPr>
                        <a:t> </a:t>
                      </a:r>
                      <a:endParaRPr lang="zh-CN" sz="160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tc>
                  <a:txBody>
                    <a:bodyPr/>
                    <a:lstStyle/>
                    <a:p>
                      <a:pPr algn="just">
                        <a:spcAft>
                          <a:spcPts val="0"/>
                        </a:spcAft>
                      </a:pPr>
                      <a:r>
                        <a:rPr lang="en-US" sz="1600">
                          <a:effectLst/>
                          <a:latin typeface="华文楷体" panose="02010600040101010101" pitchFamily="2" charset="-122"/>
                          <a:ea typeface="华文楷体" panose="02010600040101010101" pitchFamily="2" charset="-122"/>
                        </a:rPr>
                        <a:t> </a:t>
                      </a:r>
                      <a:endParaRPr lang="zh-CN" sz="160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tc>
                  <a:txBody>
                    <a:bodyPr/>
                    <a:lstStyle/>
                    <a:p>
                      <a:pPr algn="just">
                        <a:spcAft>
                          <a:spcPts val="0"/>
                        </a:spcAft>
                      </a:pPr>
                      <a:r>
                        <a:rPr lang="zh-CN" sz="1600">
                          <a:effectLst/>
                          <a:latin typeface="华文楷体" panose="02010600040101010101" pitchFamily="2" charset="-122"/>
                          <a:ea typeface="华文楷体" panose="02010600040101010101" pitchFamily="2" charset="-122"/>
                        </a:rPr>
                        <a:t>第一损失</a:t>
                      </a:r>
                      <a:r>
                        <a:rPr lang="en-US" sz="1600">
                          <a:effectLst/>
                          <a:latin typeface="华文楷体" panose="02010600040101010101" pitchFamily="2" charset="-122"/>
                          <a:ea typeface="华文楷体" panose="02010600040101010101" pitchFamily="2" charset="-122"/>
                        </a:rPr>
                        <a:t>/</a:t>
                      </a:r>
                      <a:r>
                        <a:rPr lang="zh-CN" sz="1600">
                          <a:effectLst/>
                          <a:latin typeface="华文楷体" panose="02010600040101010101" pitchFamily="2" charset="-122"/>
                          <a:ea typeface="华文楷体" panose="02010600040101010101" pitchFamily="2" charset="-122"/>
                        </a:rPr>
                        <a:t>残值</a:t>
                      </a:r>
                      <a:endParaRPr lang="zh-CN" sz="160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tc>
                  <a:txBody>
                    <a:bodyPr/>
                    <a:lstStyle/>
                    <a:p>
                      <a:pPr algn="just">
                        <a:spcAft>
                          <a:spcPts val="0"/>
                        </a:spcAft>
                      </a:pPr>
                      <a:r>
                        <a:rPr lang="en-US" sz="1600" dirty="0">
                          <a:effectLst/>
                          <a:latin typeface="华文楷体" panose="02010600040101010101" pitchFamily="2" charset="-122"/>
                          <a:ea typeface="华文楷体" panose="02010600040101010101" pitchFamily="2" charset="-122"/>
                        </a:rPr>
                        <a:t>&lt;5%</a:t>
                      </a:r>
                      <a:r>
                        <a:rPr lang="zh-CN" sz="1600" dirty="0">
                          <a:effectLst/>
                          <a:latin typeface="华文楷体" panose="02010600040101010101" pitchFamily="2" charset="-122"/>
                          <a:ea typeface="华文楷体" panose="02010600040101010101" pitchFamily="2" charset="-122"/>
                        </a:rPr>
                        <a:t>的本金，无评级，票面利率有</a:t>
                      </a:r>
                      <a:r>
                        <a:rPr lang="en-US" sz="1600" dirty="0">
                          <a:effectLst/>
                          <a:latin typeface="华文楷体" panose="02010600040101010101" pitchFamily="2" charset="-122"/>
                          <a:ea typeface="华文楷体" panose="02010600040101010101" pitchFamily="2" charset="-122"/>
                        </a:rPr>
                        <a:t>20%</a:t>
                      </a:r>
                      <a:r>
                        <a:rPr lang="zh-CN" sz="1600" dirty="0">
                          <a:effectLst/>
                          <a:latin typeface="华文楷体" panose="02010600040101010101" pitchFamily="2" charset="-122"/>
                          <a:ea typeface="华文楷体" panose="02010600040101010101" pitchFamily="2" charset="-122"/>
                        </a:rPr>
                        <a:t>的信用利差</a:t>
                      </a:r>
                      <a:endParaRPr lang="zh-CN" sz="1600" dirty="0">
                        <a:solidFill>
                          <a:srgbClr val="282828"/>
                        </a:solidFill>
                        <a:effectLst/>
                        <a:latin typeface="华文楷体" panose="02010600040101010101" pitchFamily="2" charset="-122"/>
                        <a:ea typeface="华文楷体" panose="02010600040101010101" pitchFamily="2" charset="-122"/>
                        <a:cs typeface="Arial" panose="020B0604020202020204" pitchFamily="34" charset="0"/>
                      </a:endParaRPr>
                    </a:p>
                  </a:txBody>
                  <a:tcPr marL="68580" marR="68580" marT="0" marB="0"/>
                </a:tc>
                <a:extLst>
                  <a:ext uri="{0D108BD9-81ED-4DB2-BD59-A6C34878D82A}">
                    <a16:rowId xmlns="" xmlns:a16="http://schemas.microsoft.com/office/drawing/2014/main" val="777237636"/>
                  </a:ext>
                </a:extLst>
              </a:tr>
            </a:tbl>
          </a:graphicData>
        </a:graphic>
      </p:graphicFrame>
      <p:sp>
        <p:nvSpPr>
          <p:cNvPr id="4" name="矩形 3"/>
          <p:cNvSpPr/>
          <p:nvPr/>
        </p:nvSpPr>
        <p:spPr>
          <a:xfrm>
            <a:off x="3001450" y="1177025"/>
            <a:ext cx="3454792" cy="369332"/>
          </a:xfrm>
          <a:prstGeom prst="rect">
            <a:avLst/>
          </a:prstGeom>
        </p:spPr>
        <p:txBody>
          <a:bodyPr wrap="none">
            <a:spAutoFit/>
          </a:bodyPr>
          <a:lstStyle/>
          <a:p>
            <a:r>
              <a:rPr lang="zh-CN" altLang="zh-CN" b="1" dirty="0">
                <a:solidFill>
                  <a:srgbClr val="282828"/>
                </a:solidFill>
                <a:latin typeface="Times New Roman" panose="02020603050405020304" pitchFamily="18" charset="0"/>
                <a:ea typeface="宋体" panose="02010600030101010101" pitchFamily="2" charset="-122"/>
                <a:cs typeface="Times New Roman" panose="02020603050405020304" pitchFamily="18" charset="0"/>
              </a:rPr>
              <a:t>表</a:t>
            </a:r>
            <a:r>
              <a:rPr lang="en-US" altLang="zh-CN" b="1" dirty="0">
                <a:solidFill>
                  <a:srgbClr val="282828"/>
                </a:solidFill>
                <a:latin typeface="Times New Roman" panose="02020603050405020304" pitchFamily="18" charset="0"/>
                <a:ea typeface="宋体" panose="02010600030101010101" pitchFamily="2" charset="-122"/>
              </a:rPr>
              <a:t>13-4 </a:t>
            </a:r>
            <a:r>
              <a:rPr lang="zh-CN" altLang="zh-CN" b="1" dirty="0">
                <a:solidFill>
                  <a:srgbClr val="282828"/>
                </a:solidFill>
                <a:latin typeface="Times New Roman" panose="02020603050405020304" pitchFamily="18" charset="0"/>
                <a:ea typeface="宋体" panose="02010600030101010101" pitchFamily="2" charset="-122"/>
                <a:cs typeface="Times New Roman" panose="02020603050405020304" pitchFamily="18" charset="0"/>
              </a:rPr>
              <a:t>担保债务凭证各份额划分</a:t>
            </a:r>
            <a:endParaRPr lang="zh-CN" altLang="en-US" dirty="0"/>
          </a:p>
        </p:txBody>
      </p:sp>
    </p:spTree>
    <p:extLst>
      <p:ext uri="{BB962C8B-B14F-4D97-AF65-F5344CB8AC3E}">
        <p14:creationId xmlns:p14="http://schemas.microsoft.com/office/powerpoint/2010/main" val="32476658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4"/>
          <p:cNvSpPr>
            <a:spLocks noGrp="1"/>
          </p:cNvSpPr>
          <p:nvPr>
            <p:ph type="ftr" sz="quarter" idx="11"/>
          </p:nvPr>
        </p:nvSpPr>
        <p:spPr/>
        <p:txBody>
          <a:bodyPr/>
          <a:lstStyle/>
          <a:p>
            <a:pPr>
              <a:defRPr/>
            </a:pPr>
            <a:r>
              <a:rPr lang="zh-CN" altLang="en-US" smtClean="0"/>
              <a:t>第十三章 债券投资分析</a:t>
            </a:r>
            <a:endParaRPr lang="en-US" altLang="zh-CN" dirty="0"/>
          </a:p>
        </p:txBody>
      </p:sp>
      <p:sp>
        <p:nvSpPr>
          <p:cNvPr id="6" name="灯片编号占位符 5"/>
          <p:cNvSpPr>
            <a:spLocks noGrp="1"/>
          </p:cNvSpPr>
          <p:nvPr>
            <p:ph type="sldNum" sz="quarter" idx="12"/>
          </p:nvPr>
        </p:nvSpPr>
        <p:spPr/>
        <p:txBody>
          <a:bodyPr/>
          <a:lstStyle/>
          <a:p>
            <a:pPr>
              <a:defRPr/>
            </a:pPr>
            <a:fld id="{7534DC97-7502-4D2C-9C3E-414470E21764}" type="slidenum">
              <a:rPr lang="en-US" altLang="en-US"/>
              <a:pPr>
                <a:defRPr/>
              </a:pPr>
              <a:t>16</a:t>
            </a:fld>
            <a:endParaRPr lang="en-US" altLang="en-US" dirty="0"/>
          </a:p>
        </p:txBody>
      </p:sp>
      <p:sp>
        <p:nvSpPr>
          <p:cNvPr id="7173" name="Rectangle 2"/>
          <p:cNvSpPr>
            <a:spLocks noGrp="1" noChangeArrowheads="1"/>
          </p:cNvSpPr>
          <p:nvPr>
            <p:ph type="title"/>
          </p:nvPr>
        </p:nvSpPr>
        <p:spPr>
          <a:xfrm>
            <a:off x="457200" y="296652"/>
            <a:ext cx="8543292" cy="938212"/>
          </a:xfrm>
        </p:spPr>
        <p:txBody>
          <a:bodyPr/>
          <a:lstStyle/>
          <a:p>
            <a:pPr algn="ctr" eaLnBrk="1" hangingPunct="1"/>
            <a:r>
              <a:rPr lang="zh-CN" altLang="en-US" sz="3600" dirty="0" smtClean="0">
                <a:latin typeface="华文楷体" panose="02010600040101010101" pitchFamily="2" charset="-122"/>
                <a:ea typeface="华文楷体" panose="02010600040101010101" pitchFamily="2" charset="-122"/>
              </a:rPr>
              <a:t>第四节 债券组合管理</a:t>
            </a:r>
            <a:endParaRPr lang="en-US" altLang="zh-CN" sz="3600" dirty="0" smtClean="0">
              <a:latin typeface="华文楷体" panose="02010600040101010101" pitchFamily="2" charset="-122"/>
              <a:ea typeface="华文楷体" panose="02010600040101010101" pitchFamily="2" charset="-122"/>
            </a:endParaRPr>
          </a:p>
        </p:txBody>
      </p:sp>
      <p:sp>
        <p:nvSpPr>
          <p:cNvPr id="7174" name="Rectangle 3"/>
          <p:cNvSpPr>
            <a:spLocks noGrp="1" noChangeArrowheads="1"/>
          </p:cNvSpPr>
          <p:nvPr>
            <p:ph type="body" idx="1"/>
          </p:nvPr>
        </p:nvSpPr>
        <p:spPr>
          <a:xfrm>
            <a:off x="457200" y="1160463"/>
            <a:ext cx="8229600" cy="4970462"/>
          </a:xfrm>
        </p:spPr>
        <p:txBody>
          <a:bodyPr/>
          <a:lstStyle/>
          <a:p>
            <a:pPr marL="0" indent="0" eaLnBrk="1" hangingPunct="1">
              <a:buNone/>
            </a:pPr>
            <a:endParaRPr lang="en-US" altLang="zh-CN" sz="2200" dirty="0">
              <a:latin typeface="华文楷体" panose="02010600040101010101" pitchFamily="2" charset="-122"/>
              <a:ea typeface="华文楷体" panose="02010600040101010101" pitchFamily="2" charset="-122"/>
            </a:endParaRPr>
          </a:p>
          <a:p>
            <a:pPr marL="0" indent="0" eaLnBrk="1" hangingPunct="1">
              <a:buNone/>
            </a:pPr>
            <a:endParaRPr lang="en-US" altLang="zh-CN" sz="2200" dirty="0" smtClean="0">
              <a:latin typeface="华文楷体" panose="02010600040101010101" pitchFamily="2" charset="-122"/>
              <a:ea typeface="华文楷体" panose="02010600040101010101" pitchFamily="2" charset="-122"/>
            </a:endParaRPr>
          </a:p>
        </p:txBody>
      </p:sp>
      <p:sp>
        <p:nvSpPr>
          <p:cNvPr id="7" name="Rectangle 3"/>
          <p:cNvSpPr txBox="1">
            <a:spLocks noChangeArrowheads="1"/>
          </p:cNvSpPr>
          <p:nvPr/>
        </p:nvSpPr>
        <p:spPr bwMode="auto">
          <a:xfrm>
            <a:off x="457200" y="1160748"/>
            <a:ext cx="8229600" cy="51587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3000" kern="12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600" kern="1200">
                <a:solidFill>
                  <a:schemeClr val="tx1"/>
                </a:solidFill>
                <a:latin typeface="+mn-lt"/>
                <a:ea typeface="+mn-ea"/>
                <a:cs typeface="+mn-cs"/>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200" kern="1200">
                <a:solidFill>
                  <a:schemeClr val="tx1"/>
                </a:solidFill>
                <a:latin typeface="+mn-lt"/>
                <a:ea typeface="+mn-ea"/>
                <a:cs typeface="+mn-cs"/>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sz="2000" kern="1200">
                <a:solidFill>
                  <a:schemeClr val="tx1"/>
                </a:solidFill>
                <a:latin typeface="+mn-lt"/>
                <a:ea typeface="+mn-ea"/>
                <a:cs typeface="+mn-cs"/>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r>
              <a:rPr lang="zh-CN" altLang="en-US" sz="2800" dirty="0" smtClean="0">
                <a:latin typeface="华文楷体" panose="02010600040101010101" pitchFamily="2" charset="-122"/>
                <a:ea typeface="华文楷体" panose="02010600040101010101" pitchFamily="2" charset="-122"/>
              </a:rPr>
              <a:t>消极的债券组合管理</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r>
              <a:rPr lang="en-US" altLang="zh-CN" sz="2800" dirty="0" smtClean="0">
                <a:latin typeface="华文楷体" panose="02010600040101010101" pitchFamily="2" charset="-122"/>
                <a:ea typeface="华文楷体" panose="02010600040101010101" pitchFamily="2" charset="-122"/>
              </a:rPr>
              <a:t>1. </a:t>
            </a:r>
            <a:r>
              <a:rPr lang="zh-CN" altLang="en-US" sz="2800" dirty="0" smtClean="0">
                <a:latin typeface="华文楷体" panose="02010600040101010101" pitchFamily="2" charset="-122"/>
                <a:ea typeface="华文楷体" panose="02010600040101010101" pitchFamily="2" charset="-122"/>
              </a:rPr>
              <a:t>假设债券市场有效，债券已被正确定价</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r>
              <a:rPr lang="en-US" altLang="zh-CN" sz="2800" dirty="0" smtClean="0">
                <a:latin typeface="华文楷体" panose="02010600040101010101" pitchFamily="2" charset="-122"/>
                <a:ea typeface="华文楷体" panose="02010600040101010101" pitchFamily="2" charset="-122"/>
              </a:rPr>
              <a:t>2. </a:t>
            </a:r>
            <a:r>
              <a:rPr lang="zh-CN" altLang="en-US" sz="2800" dirty="0" smtClean="0">
                <a:latin typeface="华文楷体" panose="02010600040101010101" pitchFamily="2" charset="-122"/>
                <a:ea typeface="华文楷体" panose="02010600040101010101" pitchFamily="2" charset="-122"/>
              </a:rPr>
              <a:t>主动交易不会获得超额收益，反而增加成本</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r>
              <a:rPr lang="en-US" altLang="zh-CN" sz="2800" dirty="0" smtClean="0">
                <a:latin typeface="华文楷体" panose="02010600040101010101" pitchFamily="2" charset="-122"/>
                <a:ea typeface="华文楷体" panose="02010600040101010101" pitchFamily="2" charset="-122"/>
              </a:rPr>
              <a:t>3. </a:t>
            </a:r>
            <a:r>
              <a:rPr lang="zh-CN" altLang="en-US" sz="2800" dirty="0" smtClean="0">
                <a:latin typeface="华文楷体" panose="02010600040101010101" pitchFamily="2" charset="-122"/>
                <a:ea typeface="华文楷体" panose="02010600040101010101" pitchFamily="2" charset="-122"/>
              </a:rPr>
              <a:t>目的并非战胜市场，而是控制风险并获得相适应的回报</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r>
              <a:rPr lang="en-US" altLang="zh-CN" sz="2800" dirty="0" smtClean="0">
                <a:latin typeface="华文楷体" panose="02010600040101010101" pitchFamily="2" charset="-122"/>
                <a:ea typeface="华文楷体" panose="02010600040101010101" pitchFamily="2" charset="-122"/>
              </a:rPr>
              <a:t>4. </a:t>
            </a:r>
            <a:r>
              <a:rPr lang="zh-CN" altLang="en-US" sz="2800" dirty="0" smtClean="0">
                <a:latin typeface="华文楷体" panose="02010600040101010101" pitchFamily="2" charset="-122"/>
                <a:ea typeface="华文楷体" panose="02010600040101010101" pitchFamily="2" charset="-122"/>
              </a:rPr>
              <a:t>常见的策略包括免疫组合和指数化投资</a:t>
            </a:r>
            <a:endParaRPr lang="en-US" altLang="zh-CN" sz="2800" dirty="0" smtClean="0">
              <a:latin typeface="华文楷体" panose="02010600040101010101" pitchFamily="2" charset="-122"/>
              <a:ea typeface="华文楷体" panose="02010600040101010101" pitchFamily="2" charset="-122"/>
            </a:endParaRPr>
          </a:p>
          <a:p>
            <a:pPr eaLnBrk="1" hangingPunct="1"/>
            <a:r>
              <a:rPr lang="zh-CN" altLang="en-US" sz="2800" dirty="0" smtClean="0">
                <a:latin typeface="华文楷体" panose="02010600040101010101" pitchFamily="2" charset="-122"/>
                <a:ea typeface="华文楷体" panose="02010600040101010101" pitchFamily="2" charset="-122"/>
              </a:rPr>
              <a:t>积极的债券组合管理</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r>
              <a:rPr lang="en-US" altLang="zh-CN" sz="2800" dirty="0" smtClean="0">
                <a:latin typeface="华文楷体" panose="02010600040101010101" pitchFamily="2" charset="-122"/>
                <a:ea typeface="华文楷体" panose="02010600040101010101" pitchFamily="2" charset="-122"/>
              </a:rPr>
              <a:t>1. </a:t>
            </a:r>
            <a:r>
              <a:rPr lang="zh-CN" altLang="en-US" sz="2800" dirty="0" smtClean="0">
                <a:latin typeface="华文楷体" panose="02010600040101010101" pitchFamily="2" charset="-122"/>
                <a:ea typeface="华文楷体" panose="02010600040101010101" pitchFamily="2" charset="-122"/>
              </a:rPr>
              <a:t>假设债券市场并不完全有效，存在被错误定价的债券</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r>
              <a:rPr lang="en-US" altLang="zh-CN" sz="2800" dirty="0" smtClean="0">
                <a:latin typeface="华文楷体" panose="02010600040101010101" pitchFamily="2" charset="-122"/>
                <a:ea typeface="华文楷体" panose="02010600040101010101" pitchFamily="2" charset="-122"/>
              </a:rPr>
              <a:t>2. </a:t>
            </a:r>
            <a:r>
              <a:rPr lang="zh-CN" altLang="en-US" sz="2800" dirty="0" smtClean="0">
                <a:latin typeface="华文楷体" panose="02010600040101010101" pitchFamily="2" charset="-122"/>
                <a:ea typeface="华文楷体" panose="02010600040101010101" pitchFamily="2" charset="-122"/>
              </a:rPr>
              <a:t>主动交易会获得超额收益</a:t>
            </a:r>
            <a:r>
              <a:rPr lang="en-US" altLang="zh-CN" sz="2800" dirty="0">
                <a:latin typeface="华文楷体" panose="02010600040101010101" pitchFamily="2" charset="-122"/>
                <a:ea typeface="华文楷体" panose="02010600040101010101" pitchFamily="2" charset="-122"/>
              </a:rPr>
              <a:t>	</a:t>
            </a:r>
            <a:endParaRPr lang="en-US" altLang="zh-CN" sz="2800" dirty="0" smtClean="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15488499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4"/>
          <p:cNvSpPr>
            <a:spLocks noGrp="1"/>
          </p:cNvSpPr>
          <p:nvPr>
            <p:ph type="ftr" sz="quarter" idx="11"/>
          </p:nvPr>
        </p:nvSpPr>
        <p:spPr/>
        <p:txBody>
          <a:bodyPr/>
          <a:lstStyle/>
          <a:p>
            <a:pPr>
              <a:defRPr/>
            </a:pPr>
            <a:r>
              <a:rPr lang="zh-CN" altLang="en-US" smtClean="0"/>
              <a:t>第十三章 债券投资分析</a:t>
            </a:r>
            <a:endParaRPr lang="en-US" altLang="zh-CN" dirty="0"/>
          </a:p>
        </p:txBody>
      </p:sp>
      <p:sp>
        <p:nvSpPr>
          <p:cNvPr id="6" name="灯片编号占位符 5"/>
          <p:cNvSpPr>
            <a:spLocks noGrp="1"/>
          </p:cNvSpPr>
          <p:nvPr>
            <p:ph type="sldNum" sz="quarter" idx="12"/>
          </p:nvPr>
        </p:nvSpPr>
        <p:spPr/>
        <p:txBody>
          <a:bodyPr/>
          <a:lstStyle/>
          <a:p>
            <a:pPr>
              <a:defRPr/>
            </a:pPr>
            <a:fld id="{7534DC97-7502-4D2C-9C3E-414470E21764}" type="slidenum">
              <a:rPr lang="en-US" altLang="en-US"/>
              <a:pPr>
                <a:defRPr/>
              </a:pPr>
              <a:t>17</a:t>
            </a:fld>
            <a:endParaRPr lang="en-US" altLang="en-US" dirty="0"/>
          </a:p>
        </p:txBody>
      </p:sp>
      <p:sp>
        <p:nvSpPr>
          <p:cNvPr id="7173" name="Rectangle 2"/>
          <p:cNvSpPr>
            <a:spLocks noGrp="1" noChangeArrowheads="1"/>
          </p:cNvSpPr>
          <p:nvPr>
            <p:ph type="title"/>
          </p:nvPr>
        </p:nvSpPr>
        <p:spPr>
          <a:xfrm>
            <a:off x="457200" y="296652"/>
            <a:ext cx="8543292" cy="938212"/>
          </a:xfrm>
        </p:spPr>
        <p:txBody>
          <a:bodyPr/>
          <a:lstStyle/>
          <a:p>
            <a:pPr algn="ctr" eaLnBrk="1" hangingPunct="1"/>
            <a:r>
              <a:rPr lang="zh-CN" altLang="en-US" sz="3600" dirty="0" smtClean="0">
                <a:latin typeface="华文楷体" panose="02010600040101010101" pitchFamily="2" charset="-122"/>
                <a:ea typeface="华文楷体" panose="02010600040101010101" pitchFamily="2" charset="-122"/>
              </a:rPr>
              <a:t>一、</a:t>
            </a:r>
            <a:r>
              <a:rPr lang="zh-CN" altLang="en-US" sz="3600" dirty="0">
                <a:latin typeface="华文楷体" panose="02010600040101010101" pitchFamily="2" charset="-122"/>
                <a:ea typeface="华文楷体" panose="02010600040101010101" pitchFamily="2" charset="-122"/>
              </a:rPr>
              <a:t>消极的债券组合管理</a:t>
            </a:r>
            <a:r>
              <a:rPr lang="en-US" altLang="zh-CN" sz="4400" dirty="0">
                <a:latin typeface="华文楷体" panose="02010600040101010101" pitchFamily="2" charset="-122"/>
                <a:ea typeface="华文楷体" panose="02010600040101010101" pitchFamily="2" charset="-122"/>
              </a:rPr>
              <a:t/>
            </a:r>
            <a:br>
              <a:rPr lang="en-US" altLang="zh-CN" sz="4400" dirty="0">
                <a:latin typeface="华文楷体" panose="02010600040101010101" pitchFamily="2" charset="-122"/>
                <a:ea typeface="华文楷体" panose="02010600040101010101" pitchFamily="2" charset="-122"/>
              </a:rPr>
            </a:br>
            <a:endParaRPr lang="en-US" altLang="zh-CN" dirty="0" smtClean="0">
              <a:latin typeface="华文楷体" panose="02010600040101010101" pitchFamily="2" charset="-122"/>
              <a:ea typeface="华文楷体" panose="02010600040101010101" pitchFamily="2" charset="-122"/>
            </a:endParaRPr>
          </a:p>
        </p:txBody>
      </p:sp>
      <p:sp>
        <p:nvSpPr>
          <p:cNvPr id="7174" name="Rectangle 3"/>
          <p:cNvSpPr>
            <a:spLocks noGrp="1" noChangeArrowheads="1"/>
          </p:cNvSpPr>
          <p:nvPr>
            <p:ph type="body" idx="1"/>
          </p:nvPr>
        </p:nvSpPr>
        <p:spPr>
          <a:xfrm>
            <a:off x="457200" y="1160463"/>
            <a:ext cx="8229600" cy="4970462"/>
          </a:xfrm>
        </p:spPr>
        <p:txBody>
          <a:bodyPr/>
          <a:lstStyle/>
          <a:p>
            <a:pPr marL="0" indent="0" eaLnBrk="1" hangingPunct="1">
              <a:buNone/>
            </a:pPr>
            <a:endParaRPr lang="en-US" altLang="zh-CN" sz="2200" dirty="0">
              <a:latin typeface="华文楷体" panose="02010600040101010101" pitchFamily="2" charset="-122"/>
              <a:ea typeface="华文楷体" panose="02010600040101010101" pitchFamily="2" charset="-122"/>
            </a:endParaRPr>
          </a:p>
          <a:p>
            <a:pPr marL="0" indent="0" eaLnBrk="1" hangingPunct="1">
              <a:buNone/>
            </a:pPr>
            <a:endParaRPr lang="en-US" altLang="zh-CN" sz="2200" dirty="0" smtClean="0">
              <a:latin typeface="华文楷体" panose="02010600040101010101" pitchFamily="2" charset="-122"/>
              <a:ea typeface="华文楷体" panose="02010600040101010101" pitchFamily="2" charset="-122"/>
            </a:endParaRPr>
          </a:p>
        </p:txBody>
      </p:sp>
      <p:sp>
        <p:nvSpPr>
          <p:cNvPr id="7" name="Rectangle 3"/>
          <p:cNvSpPr txBox="1">
            <a:spLocks noChangeArrowheads="1"/>
          </p:cNvSpPr>
          <p:nvPr/>
        </p:nvSpPr>
        <p:spPr bwMode="auto">
          <a:xfrm>
            <a:off x="457200" y="1016733"/>
            <a:ext cx="8229600" cy="53028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3000" kern="12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600" kern="1200">
                <a:solidFill>
                  <a:schemeClr val="tx1"/>
                </a:solidFill>
                <a:latin typeface="+mn-lt"/>
                <a:ea typeface="+mn-ea"/>
                <a:cs typeface="+mn-cs"/>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200" kern="1200">
                <a:solidFill>
                  <a:schemeClr val="tx1"/>
                </a:solidFill>
                <a:latin typeface="+mn-lt"/>
                <a:ea typeface="+mn-ea"/>
                <a:cs typeface="+mn-cs"/>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sz="2000" kern="1200">
                <a:solidFill>
                  <a:schemeClr val="tx1"/>
                </a:solidFill>
                <a:latin typeface="+mn-lt"/>
                <a:ea typeface="+mn-ea"/>
                <a:cs typeface="+mn-cs"/>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eaLnBrk="1" hangingPunct="1">
              <a:lnSpc>
                <a:spcPct val="150000"/>
              </a:lnSpc>
              <a:buNone/>
            </a:pPr>
            <a:r>
              <a:rPr lang="zh-CN" altLang="en-US" sz="2400" dirty="0" smtClean="0">
                <a:latin typeface="华文楷体" panose="02010600040101010101" pitchFamily="2" charset="-122"/>
                <a:ea typeface="华文楷体" panose="02010600040101010101" pitchFamily="2" charset="-122"/>
              </a:rPr>
              <a:t>（一）</a:t>
            </a:r>
            <a:r>
              <a:rPr lang="zh-CN" altLang="en-US" sz="2400" dirty="0">
                <a:latin typeface="华文楷体" panose="02010600040101010101" pitchFamily="2" charset="-122"/>
                <a:ea typeface="华文楷体" panose="02010600040101010101" pitchFamily="2" charset="-122"/>
              </a:rPr>
              <a:t>免疫组合</a:t>
            </a:r>
            <a:endParaRPr lang="en-US" altLang="zh-CN" sz="2400" dirty="0" smtClean="0">
              <a:latin typeface="华文楷体" panose="02010600040101010101" pitchFamily="2" charset="-122"/>
              <a:ea typeface="华文楷体" panose="02010600040101010101" pitchFamily="2" charset="-122"/>
            </a:endParaRPr>
          </a:p>
          <a:p>
            <a:pPr eaLnBrk="1" hangingPunct="1">
              <a:lnSpc>
                <a:spcPct val="150000"/>
              </a:lnSpc>
            </a:pPr>
            <a:r>
              <a:rPr lang="zh-CN" altLang="en-US" sz="2400" dirty="0" smtClean="0">
                <a:latin typeface="华文楷体" panose="02010600040101010101" pitchFamily="2" charset="-122"/>
                <a:ea typeface="华文楷体" panose="02010600040101010101" pitchFamily="2" charset="-122"/>
              </a:rPr>
              <a:t>利率对债券投资收益有两方面的影响：</a:t>
            </a:r>
            <a:endParaRPr lang="en-US" altLang="zh-CN" sz="2400" dirty="0" smtClean="0">
              <a:latin typeface="华文楷体" panose="02010600040101010101" pitchFamily="2" charset="-122"/>
              <a:ea typeface="华文楷体" panose="02010600040101010101" pitchFamily="2" charset="-122"/>
            </a:endParaRPr>
          </a:p>
          <a:p>
            <a:pPr marL="0" indent="0" eaLnBrk="1" hangingPunct="1">
              <a:lnSpc>
                <a:spcPct val="150000"/>
              </a:lnSpc>
              <a:buNone/>
            </a:pPr>
            <a:r>
              <a:rPr lang="en-US" altLang="zh-CN" sz="2400" dirty="0" smtClean="0">
                <a:latin typeface="华文楷体" panose="02010600040101010101" pitchFamily="2" charset="-122"/>
                <a:ea typeface="华文楷体" panose="02010600040101010101" pitchFamily="2" charset="-122"/>
              </a:rPr>
              <a:t>1. </a:t>
            </a:r>
            <a:r>
              <a:rPr lang="zh-CN" altLang="en-US" sz="2400" dirty="0" smtClean="0">
                <a:latin typeface="华文楷体" panose="02010600040101010101" pitchFamily="2" charset="-122"/>
                <a:ea typeface="华文楷体" panose="02010600040101010101" pitchFamily="2" charset="-122"/>
              </a:rPr>
              <a:t>影响债券的市场价格</a:t>
            </a:r>
            <a:endParaRPr lang="en-US" altLang="zh-CN" sz="2400" dirty="0" smtClean="0">
              <a:latin typeface="华文楷体" panose="02010600040101010101" pitchFamily="2" charset="-122"/>
              <a:ea typeface="华文楷体" panose="02010600040101010101" pitchFamily="2" charset="-122"/>
            </a:endParaRPr>
          </a:p>
          <a:p>
            <a:pPr marL="0" indent="0" eaLnBrk="1" hangingPunct="1">
              <a:lnSpc>
                <a:spcPct val="150000"/>
              </a:lnSpc>
              <a:buNone/>
            </a:pPr>
            <a:r>
              <a:rPr lang="en-US" altLang="zh-CN" sz="2400" dirty="0" smtClean="0">
                <a:latin typeface="华文楷体" panose="02010600040101010101" pitchFamily="2" charset="-122"/>
                <a:ea typeface="华文楷体" panose="02010600040101010101" pitchFamily="2" charset="-122"/>
              </a:rPr>
              <a:t>2. </a:t>
            </a:r>
            <a:r>
              <a:rPr lang="zh-CN" altLang="en-US" sz="2400" dirty="0" smtClean="0">
                <a:latin typeface="华文楷体" panose="02010600040101010101" pitchFamily="2" charset="-122"/>
                <a:ea typeface="华文楷体" panose="02010600040101010101" pitchFamily="2" charset="-122"/>
              </a:rPr>
              <a:t>影响债券利息的再投资收益</a:t>
            </a:r>
            <a:endParaRPr lang="en-US" altLang="zh-CN" sz="2400" dirty="0" smtClean="0">
              <a:latin typeface="华文楷体" panose="02010600040101010101" pitchFamily="2" charset="-122"/>
              <a:ea typeface="华文楷体" panose="02010600040101010101" pitchFamily="2" charset="-122"/>
            </a:endParaRPr>
          </a:p>
          <a:p>
            <a:pPr marL="0" indent="0" eaLnBrk="1" hangingPunct="1">
              <a:lnSpc>
                <a:spcPct val="150000"/>
              </a:lnSpc>
              <a:buNone/>
            </a:pPr>
            <a:r>
              <a:rPr lang="en-US" altLang="zh-CN" sz="2400" dirty="0" smtClean="0">
                <a:latin typeface="华文楷体" panose="02010600040101010101" pitchFamily="2" charset="-122"/>
                <a:ea typeface="华文楷体" panose="02010600040101010101" pitchFamily="2" charset="-122"/>
              </a:rPr>
              <a:t>3. </a:t>
            </a:r>
            <a:r>
              <a:rPr lang="zh-CN" altLang="en-US" sz="2400" dirty="0" smtClean="0">
                <a:latin typeface="华文楷体" panose="02010600040101010101" pitchFamily="2" charset="-122"/>
                <a:ea typeface="华文楷体" panose="02010600040101010101" pitchFamily="2" charset="-122"/>
              </a:rPr>
              <a:t>利率对这两方面的影响是相反的</a:t>
            </a:r>
            <a:endParaRPr lang="en-US" altLang="zh-CN" sz="2400" dirty="0" smtClean="0">
              <a:latin typeface="华文楷体" panose="02010600040101010101" pitchFamily="2" charset="-122"/>
              <a:ea typeface="华文楷体" panose="02010600040101010101" pitchFamily="2" charset="-122"/>
            </a:endParaRPr>
          </a:p>
          <a:p>
            <a:pPr eaLnBrk="1" hangingPunct="1">
              <a:lnSpc>
                <a:spcPct val="150000"/>
              </a:lnSpc>
            </a:pPr>
            <a:r>
              <a:rPr lang="zh-CN" altLang="en-US" sz="2400" dirty="0" smtClean="0">
                <a:latin typeface="华文楷体" panose="02010600040101010101" pitchFamily="2" charset="-122"/>
                <a:ea typeface="华文楷体" panose="02010600040101010101" pitchFamily="2" charset="-122"/>
              </a:rPr>
              <a:t>免疫策略通过构造债券组合，使得债券的久期和债务的久期相等，这样利率变动对投资者的债权和债务的影响正好相互抵消，从而对冲利率风险</a:t>
            </a:r>
            <a:endParaRPr lang="en-US" altLang="zh-CN" sz="2400" dirty="0" smtClean="0">
              <a:latin typeface="华文楷体" panose="02010600040101010101" pitchFamily="2" charset="-122"/>
              <a:ea typeface="华文楷体" panose="02010600040101010101" pitchFamily="2" charset="-122"/>
            </a:endParaRPr>
          </a:p>
          <a:p>
            <a:pPr eaLnBrk="1" hangingPunct="1">
              <a:lnSpc>
                <a:spcPct val="150000"/>
              </a:lnSpc>
            </a:pPr>
            <a:r>
              <a:rPr lang="zh-CN" altLang="en-US" sz="2400" dirty="0" smtClean="0">
                <a:latin typeface="华文楷体" panose="02010600040101010101" pitchFamily="2" charset="-122"/>
                <a:ea typeface="华文楷体" panose="02010600040101010101" pitchFamily="2" charset="-122"/>
              </a:rPr>
              <a:t>可分为单期免疫策略与多期免疫策略</a:t>
            </a:r>
            <a:endParaRPr lang="en-US" altLang="zh-CN" sz="2400" dirty="0" smtClean="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14648734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4"/>
          <p:cNvSpPr>
            <a:spLocks noGrp="1"/>
          </p:cNvSpPr>
          <p:nvPr>
            <p:ph type="ftr" sz="quarter" idx="11"/>
          </p:nvPr>
        </p:nvSpPr>
        <p:spPr/>
        <p:txBody>
          <a:bodyPr/>
          <a:lstStyle/>
          <a:p>
            <a:pPr>
              <a:defRPr/>
            </a:pPr>
            <a:r>
              <a:rPr lang="zh-CN" altLang="en-US" smtClean="0"/>
              <a:t>第十三章 债券投资分析</a:t>
            </a:r>
            <a:endParaRPr lang="en-US" altLang="zh-CN" dirty="0"/>
          </a:p>
        </p:txBody>
      </p:sp>
      <p:sp>
        <p:nvSpPr>
          <p:cNvPr id="6" name="灯片编号占位符 5"/>
          <p:cNvSpPr>
            <a:spLocks noGrp="1"/>
          </p:cNvSpPr>
          <p:nvPr>
            <p:ph type="sldNum" sz="quarter" idx="12"/>
          </p:nvPr>
        </p:nvSpPr>
        <p:spPr/>
        <p:txBody>
          <a:bodyPr/>
          <a:lstStyle/>
          <a:p>
            <a:pPr>
              <a:defRPr/>
            </a:pPr>
            <a:fld id="{7534DC97-7502-4D2C-9C3E-414470E21764}" type="slidenum">
              <a:rPr lang="en-US" altLang="en-US"/>
              <a:pPr>
                <a:defRPr/>
              </a:pPr>
              <a:t>18</a:t>
            </a:fld>
            <a:endParaRPr lang="en-US" altLang="en-US" dirty="0"/>
          </a:p>
        </p:txBody>
      </p:sp>
      <p:sp>
        <p:nvSpPr>
          <p:cNvPr id="7173" name="Rectangle 2"/>
          <p:cNvSpPr>
            <a:spLocks noGrp="1" noChangeArrowheads="1"/>
          </p:cNvSpPr>
          <p:nvPr>
            <p:ph type="title"/>
          </p:nvPr>
        </p:nvSpPr>
        <p:spPr>
          <a:xfrm>
            <a:off x="457200" y="296652"/>
            <a:ext cx="8543292" cy="938212"/>
          </a:xfrm>
        </p:spPr>
        <p:txBody>
          <a:bodyPr/>
          <a:lstStyle/>
          <a:p>
            <a:pPr algn="ctr" eaLnBrk="1" hangingPunct="1"/>
            <a:r>
              <a:rPr lang="en-US" altLang="zh-CN" sz="3600" dirty="0" smtClean="0">
                <a:latin typeface="华文楷体" panose="02010600040101010101" pitchFamily="2" charset="-122"/>
                <a:ea typeface="华文楷体" panose="02010600040101010101" pitchFamily="2" charset="-122"/>
              </a:rPr>
              <a:t>1</a:t>
            </a:r>
            <a:r>
              <a:rPr lang="zh-CN" altLang="en-US" sz="3600" dirty="0" smtClean="0">
                <a:latin typeface="华文楷体" panose="02010600040101010101" pitchFamily="2" charset="-122"/>
                <a:ea typeface="华文楷体" panose="02010600040101010101" pitchFamily="2" charset="-122"/>
              </a:rPr>
              <a:t>、单期免疫策略</a:t>
            </a:r>
            <a:endParaRPr lang="en-US" altLang="zh-CN" sz="3600" dirty="0" smtClean="0">
              <a:latin typeface="华文楷体" panose="02010600040101010101" pitchFamily="2" charset="-122"/>
              <a:ea typeface="华文楷体" panose="02010600040101010101" pitchFamily="2" charset="-122"/>
            </a:endParaRPr>
          </a:p>
        </p:txBody>
      </p:sp>
      <p:sp>
        <p:nvSpPr>
          <p:cNvPr id="7174" name="Rectangle 3"/>
          <p:cNvSpPr>
            <a:spLocks noGrp="1" noChangeArrowheads="1"/>
          </p:cNvSpPr>
          <p:nvPr>
            <p:ph type="body" idx="1"/>
          </p:nvPr>
        </p:nvSpPr>
        <p:spPr>
          <a:xfrm>
            <a:off x="457200" y="1160463"/>
            <a:ext cx="8229600" cy="4970462"/>
          </a:xfrm>
        </p:spPr>
        <p:txBody>
          <a:bodyPr/>
          <a:lstStyle/>
          <a:p>
            <a:pPr marL="0" indent="0" eaLnBrk="1" hangingPunct="1">
              <a:buNone/>
            </a:pPr>
            <a:endParaRPr lang="en-US" altLang="zh-CN" sz="2200" dirty="0">
              <a:latin typeface="华文楷体" panose="02010600040101010101" pitchFamily="2" charset="-122"/>
              <a:ea typeface="华文楷体" panose="02010600040101010101" pitchFamily="2" charset="-122"/>
            </a:endParaRPr>
          </a:p>
          <a:p>
            <a:pPr marL="0" indent="0" eaLnBrk="1" hangingPunct="1">
              <a:buNone/>
            </a:pPr>
            <a:endParaRPr lang="en-US" altLang="zh-CN" sz="2200" dirty="0" smtClean="0">
              <a:latin typeface="华文楷体" panose="02010600040101010101" pitchFamily="2" charset="-122"/>
              <a:ea typeface="华文楷体" panose="02010600040101010101" pitchFamily="2" charset="-122"/>
            </a:endParaRPr>
          </a:p>
        </p:txBody>
      </p:sp>
      <p:sp>
        <p:nvSpPr>
          <p:cNvPr id="7" name="Rectangle 3"/>
          <p:cNvSpPr txBox="1">
            <a:spLocks noChangeArrowheads="1"/>
          </p:cNvSpPr>
          <p:nvPr/>
        </p:nvSpPr>
        <p:spPr bwMode="auto">
          <a:xfrm>
            <a:off x="457200" y="1349072"/>
            <a:ext cx="8229600" cy="4970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3000" kern="12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600" kern="1200">
                <a:solidFill>
                  <a:schemeClr val="tx1"/>
                </a:solidFill>
                <a:latin typeface="+mn-lt"/>
                <a:ea typeface="+mn-ea"/>
                <a:cs typeface="+mn-cs"/>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200" kern="1200">
                <a:solidFill>
                  <a:schemeClr val="tx1"/>
                </a:solidFill>
                <a:latin typeface="+mn-lt"/>
                <a:ea typeface="+mn-ea"/>
                <a:cs typeface="+mn-cs"/>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sz="2000" kern="1200">
                <a:solidFill>
                  <a:schemeClr val="tx1"/>
                </a:solidFill>
                <a:latin typeface="+mn-lt"/>
                <a:ea typeface="+mn-ea"/>
                <a:cs typeface="+mn-cs"/>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r>
              <a:rPr lang="zh-CN" altLang="en-US" sz="2400" dirty="0" smtClean="0">
                <a:latin typeface="华文楷体" panose="02010600040101010101" pitchFamily="2" charset="-122"/>
                <a:ea typeface="华文楷体" panose="02010600040101010101" pitchFamily="2" charset="-122"/>
              </a:rPr>
              <a:t>适用于对冲未来一期的现金流</a:t>
            </a:r>
            <a:endParaRPr lang="en-US" altLang="zh-CN" sz="2400" dirty="0" smtClean="0">
              <a:latin typeface="华文楷体" panose="02010600040101010101" pitchFamily="2" charset="-122"/>
              <a:ea typeface="华文楷体" panose="02010600040101010101" pitchFamily="2" charset="-122"/>
            </a:endParaRPr>
          </a:p>
          <a:p>
            <a:pPr algn="just" eaLnBrk="1" hangingPunct="1"/>
            <a:r>
              <a:rPr lang="zh-CN" altLang="en-US" sz="2400" dirty="0" smtClean="0">
                <a:latin typeface="华文楷体" panose="02010600040101010101" pitchFamily="2" charset="-122"/>
                <a:ea typeface="华文楷体" panose="02010600040101010101" pitchFamily="2" charset="-122"/>
              </a:rPr>
              <a:t>例</a:t>
            </a:r>
            <a:r>
              <a:rPr lang="en-US" altLang="zh-CN" sz="2400" dirty="0" smtClean="0">
                <a:latin typeface="华文楷体" panose="02010600040101010101" pitchFamily="2" charset="-122"/>
                <a:ea typeface="华文楷体" panose="02010600040101010101" pitchFamily="2" charset="-122"/>
              </a:rPr>
              <a:t>13-5</a:t>
            </a:r>
            <a:r>
              <a:rPr lang="zh-CN" altLang="en-US" sz="2400" dirty="0" smtClean="0">
                <a:latin typeface="华文楷体" panose="02010600040101010101" pitchFamily="2" charset="-122"/>
                <a:ea typeface="华文楷体" panose="02010600040101010101" pitchFamily="2" charset="-122"/>
              </a:rPr>
              <a:t>：</a:t>
            </a:r>
            <a:r>
              <a:rPr lang="zh-CN" altLang="zh-CN" sz="2400" dirty="0" smtClean="0">
                <a:latin typeface="华文楷体" panose="02010600040101010101" pitchFamily="2" charset="-122"/>
                <a:ea typeface="华文楷体" panose="02010600040101010101" pitchFamily="2" charset="-122"/>
              </a:rPr>
              <a:t>设</a:t>
            </a:r>
            <a:r>
              <a:rPr lang="zh-CN" altLang="zh-CN" sz="2400" dirty="0">
                <a:latin typeface="华文楷体" panose="02010600040101010101" pitchFamily="2" charset="-122"/>
                <a:ea typeface="华文楷体" panose="02010600040101010101" pitchFamily="2" charset="-122"/>
              </a:rPr>
              <a:t>某公司在</a:t>
            </a:r>
            <a:r>
              <a:rPr lang="en-US" altLang="zh-CN" sz="2400" dirty="0">
                <a:latin typeface="华文楷体" panose="02010600040101010101" pitchFamily="2" charset="-122"/>
                <a:ea typeface="华文楷体" panose="02010600040101010101" pitchFamily="2" charset="-122"/>
              </a:rPr>
              <a:t>2020</a:t>
            </a:r>
            <a:r>
              <a:rPr lang="zh-CN" altLang="zh-CN" sz="2400" dirty="0">
                <a:latin typeface="华文楷体" panose="02010600040101010101" pitchFamily="2" charset="-122"/>
                <a:ea typeface="华文楷体" panose="02010600040101010101" pitchFamily="2" charset="-122"/>
              </a:rPr>
              <a:t>年</a:t>
            </a:r>
            <a:r>
              <a:rPr lang="en-US" altLang="zh-CN" sz="2400" dirty="0">
                <a:latin typeface="华文楷体" panose="02010600040101010101" pitchFamily="2" charset="-122"/>
                <a:ea typeface="华文楷体" panose="02010600040101010101" pitchFamily="2" charset="-122"/>
              </a:rPr>
              <a:t>8</a:t>
            </a:r>
            <a:r>
              <a:rPr lang="zh-CN" altLang="zh-CN" sz="2400" dirty="0">
                <a:latin typeface="华文楷体" panose="02010600040101010101" pitchFamily="2" charset="-122"/>
                <a:ea typeface="华文楷体" panose="02010600040101010101" pitchFamily="2" charset="-122"/>
              </a:rPr>
              <a:t>月</a:t>
            </a:r>
            <a:r>
              <a:rPr lang="en-US" altLang="zh-CN" sz="2400" dirty="0">
                <a:latin typeface="华文楷体" panose="02010600040101010101" pitchFamily="2" charset="-122"/>
                <a:ea typeface="华文楷体" panose="02010600040101010101" pitchFamily="2" charset="-122"/>
              </a:rPr>
              <a:t>25</a:t>
            </a:r>
            <a:r>
              <a:rPr lang="zh-CN" altLang="zh-CN" sz="2400" dirty="0">
                <a:latin typeface="华文楷体" panose="02010600040101010101" pitchFamily="2" charset="-122"/>
                <a:ea typeface="华文楷体" panose="02010600040101010101" pitchFamily="2" charset="-122"/>
              </a:rPr>
              <a:t>日拥有一笔资金</a:t>
            </a:r>
            <a:r>
              <a:rPr lang="en-US" altLang="zh-CN" sz="2400" dirty="0">
                <a:latin typeface="华文楷体" panose="02010600040101010101" pitchFamily="2" charset="-122"/>
                <a:ea typeface="华文楷体" panose="02010600040101010101" pitchFamily="2" charset="-122"/>
              </a:rPr>
              <a:t>10</a:t>
            </a:r>
            <a:r>
              <a:rPr lang="zh-CN" altLang="zh-CN" sz="2400" dirty="0">
                <a:latin typeface="华文楷体" panose="02010600040101010101" pitchFamily="2" charset="-122"/>
                <a:ea typeface="华文楷体" panose="02010600040101010101" pitchFamily="2" charset="-122"/>
              </a:rPr>
              <a:t>万元，</a:t>
            </a:r>
            <a:r>
              <a:rPr lang="en-US" altLang="zh-CN" sz="2400" dirty="0">
                <a:latin typeface="华文楷体" panose="02010600040101010101" pitchFamily="2" charset="-122"/>
                <a:ea typeface="华文楷体" panose="02010600040101010101" pitchFamily="2" charset="-122"/>
              </a:rPr>
              <a:t>5</a:t>
            </a:r>
            <a:r>
              <a:rPr lang="zh-CN" altLang="zh-CN" sz="2400" dirty="0">
                <a:latin typeface="华文楷体" panose="02010600040101010101" pitchFamily="2" charset="-122"/>
                <a:ea typeface="华文楷体" panose="02010600040101010101" pitchFamily="2" charset="-122"/>
              </a:rPr>
              <a:t>年后将投入一项目。为了不闲置这笔资金，该公司准备购买债券，期望收益率是</a:t>
            </a:r>
            <a:r>
              <a:rPr lang="en-US" altLang="zh-CN" sz="2400" dirty="0">
                <a:latin typeface="华文楷体" panose="02010600040101010101" pitchFamily="2" charset="-122"/>
                <a:ea typeface="华文楷体" panose="02010600040101010101" pitchFamily="2" charset="-122"/>
              </a:rPr>
              <a:t>6%</a:t>
            </a:r>
            <a:r>
              <a:rPr lang="zh-CN" altLang="zh-CN" sz="2400" dirty="0">
                <a:latin typeface="华文楷体" panose="02010600040101010101" pitchFamily="2" charset="-122"/>
                <a:ea typeface="华文楷体" panose="02010600040101010101" pitchFamily="2" charset="-122"/>
              </a:rPr>
              <a:t>。该公司发现市场上有两只债券符合收益率的要求，这两个债券都是每年付息一次的附息债券，基本资料</a:t>
            </a:r>
            <a:r>
              <a:rPr lang="zh-CN" altLang="zh-CN" sz="2400" dirty="0" smtClean="0">
                <a:latin typeface="华文楷体" panose="02010600040101010101" pitchFamily="2" charset="-122"/>
                <a:ea typeface="华文楷体" panose="02010600040101010101" pitchFamily="2" charset="-122"/>
              </a:rPr>
              <a:t>如</a:t>
            </a:r>
            <a:r>
              <a:rPr lang="zh-CN" altLang="en-US" sz="2400" dirty="0" smtClean="0">
                <a:latin typeface="华文楷体" panose="02010600040101010101" pitchFamily="2" charset="-122"/>
                <a:ea typeface="华文楷体" panose="02010600040101010101" pitchFamily="2" charset="-122"/>
              </a:rPr>
              <a:t>下</a:t>
            </a:r>
            <a:r>
              <a:rPr lang="zh-CN" altLang="zh-CN" sz="2400" dirty="0" smtClean="0">
                <a:latin typeface="华文楷体" panose="02010600040101010101" pitchFamily="2" charset="-122"/>
                <a:ea typeface="华文楷体" panose="02010600040101010101" pitchFamily="2" charset="-122"/>
              </a:rPr>
              <a:t>表</a:t>
            </a:r>
            <a:r>
              <a:rPr lang="zh-CN" altLang="en-US" sz="2400" dirty="0" smtClean="0">
                <a:latin typeface="华文楷体" panose="02010600040101010101" pitchFamily="2" charset="-122"/>
                <a:ea typeface="华文楷体" panose="02010600040101010101" pitchFamily="2" charset="-122"/>
              </a:rPr>
              <a:t>所示</a:t>
            </a:r>
            <a:endParaRPr lang="en-US" altLang="zh-CN" sz="2400" dirty="0" smtClean="0">
              <a:latin typeface="华文楷体" panose="02010600040101010101" pitchFamily="2" charset="-122"/>
              <a:ea typeface="华文楷体" panose="02010600040101010101" pitchFamily="2" charset="-122"/>
            </a:endParaRPr>
          </a:p>
          <a:p>
            <a:pPr marL="0" indent="0" algn="ctr" eaLnBrk="1" hangingPunct="1">
              <a:buNone/>
            </a:pPr>
            <a:r>
              <a:rPr lang="en-US" altLang="zh-CN" sz="1600" b="1" dirty="0" smtClean="0">
                <a:latin typeface="宋体" panose="02010600030101010101" pitchFamily="2" charset="-122"/>
                <a:ea typeface="宋体" panose="02010600030101010101" pitchFamily="2" charset="-122"/>
              </a:rPr>
              <a:t>   </a:t>
            </a:r>
            <a:r>
              <a:rPr lang="zh-CN" altLang="zh-CN" sz="1600" b="1" dirty="0" smtClean="0">
                <a:latin typeface="宋体" panose="02010600030101010101" pitchFamily="2" charset="-122"/>
                <a:ea typeface="宋体" panose="02010600030101010101" pitchFamily="2" charset="-122"/>
              </a:rPr>
              <a:t>表</a:t>
            </a:r>
            <a:r>
              <a:rPr lang="en-US" altLang="zh-CN" sz="1600" b="1" dirty="0">
                <a:latin typeface="宋体" panose="02010600030101010101" pitchFamily="2" charset="-122"/>
                <a:ea typeface="宋体" panose="02010600030101010101" pitchFamily="2" charset="-122"/>
              </a:rPr>
              <a:t>13-5 </a:t>
            </a:r>
            <a:r>
              <a:rPr lang="zh-CN" altLang="zh-CN" sz="1600" b="1" dirty="0">
                <a:latin typeface="宋体" panose="02010600030101010101" pitchFamily="2" charset="-122"/>
                <a:ea typeface="宋体" panose="02010600030101010101" pitchFamily="2" charset="-122"/>
              </a:rPr>
              <a:t>债券基本资料</a:t>
            </a:r>
            <a:endParaRPr lang="en-US" altLang="zh-CN" sz="1600" dirty="0" smtClean="0">
              <a:latin typeface="宋体" panose="02010600030101010101" pitchFamily="2" charset="-122"/>
              <a:ea typeface="宋体" panose="02010600030101010101" pitchFamily="2" charset="-122"/>
            </a:endParaRPr>
          </a:p>
        </p:txBody>
      </p:sp>
      <p:graphicFrame>
        <p:nvGraphicFramePr>
          <p:cNvPr id="2" name="表格 1"/>
          <p:cNvGraphicFramePr>
            <a:graphicFrameLocks noGrp="1"/>
          </p:cNvGraphicFramePr>
          <p:nvPr>
            <p:extLst>
              <p:ext uri="{D42A27DB-BD31-4B8C-83A1-F6EECF244321}">
                <p14:modId xmlns:p14="http://schemas.microsoft.com/office/powerpoint/2010/main" val="2133751899"/>
              </p:ext>
            </p:extLst>
          </p:nvPr>
        </p:nvGraphicFramePr>
        <p:xfrm>
          <a:off x="773578" y="4257092"/>
          <a:ext cx="7596844" cy="1461189"/>
        </p:xfrm>
        <a:graphic>
          <a:graphicData uri="http://schemas.openxmlformats.org/drawingml/2006/table">
            <a:tbl>
              <a:tblPr firstRow="1" firstCol="1" lastRow="1" lastCol="1" bandRow="1" bandCol="1">
                <a:tableStyleId>{5C22544A-7EE6-4342-B048-85BDC9FD1C3A}</a:tableStyleId>
              </a:tblPr>
              <a:tblGrid>
                <a:gridCol w="841032">
                  <a:extLst>
                    <a:ext uri="{9D8B030D-6E8A-4147-A177-3AD203B41FA5}">
                      <a16:colId xmlns="" xmlns:a16="http://schemas.microsoft.com/office/drawing/2014/main" val="2520864193"/>
                    </a:ext>
                  </a:extLst>
                </a:gridCol>
                <a:gridCol w="1250855">
                  <a:extLst>
                    <a:ext uri="{9D8B030D-6E8A-4147-A177-3AD203B41FA5}">
                      <a16:colId xmlns="" xmlns:a16="http://schemas.microsoft.com/office/drawing/2014/main" val="2604758883"/>
                    </a:ext>
                  </a:extLst>
                </a:gridCol>
                <a:gridCol w="1040461">
                  <a:extLst>
                    <a:ext uri="{9D8B030D-6E8A-4147-A177-3AD203B41FA5}">
                      <a16:colId xmlns="" xmlns:a16="http://schemas.microsoft.com/office/drawing/2014/main" val="3000893869"/>
                    </a:ext>
                  </a:extLst>
                </a:gridCol>
                <a:gridCol w="972108">
                  <a:extLst>
                    <a:ext uri="{9D8B030D-6E8A-4147-A177-3AD203B41FA5}">
                      <a16:colId xmlns="" xmlns:a16="http://schemas.microsoft.com/office/drawing/2014/main" val="201777434"/>
                    </a:ext>
                  </a:extLst>
                </a:gridCol>
                <a:gridCol w="1260140">
                  <a:extLst>
                    <a:ext uri="{9D8B030D-6E8A-4147-A177-3AD203B41FA5}">
                      <a16:colId xmlns="" xmlns:a16="http://schemas.microsoft.com/office/drawing/2014/main" val="1455456137"/>
                    </a:ext>
                  </a:extLst>
                </a:gridCol>
                <a:gridCol w="1188132">
                  <a:extLst>
                    <a:ext uri="{9D8B030D-6E8A-4147-A177-3AD203B41FA5}">
                      <a16:colId xmlns="" xmlns:a16="http://schemas.microsoft.com/office/drawing/2014/main" val="2155061043"/>
                    </a:ext>
                  </a:extLst>
                </a:gridCol>
                <a:gridCol w="1044116">
                  <a:extLst>
                    <a:ext uri="{9D8B030D-6E8A-4147-A177-3AD203B41FA5}">
                      <a16:colId xmlns="" xmlns:a16="http://schemas.microsoft.com/office/drawing/2014/main" val="2218425767"/>
                    </a:ext>
                  </a:extLst>
                </a:gridCol>
              </a:tblGrid>
              <a:tr h="485829">
                <a:tc>
                  <a:txBody>
                    <a:bodyPr/>
                    <a:lstStyle/>
                    <a:p>
                      <a:pPr algn="ctr">
                        <a:spcAft>
                          <a:spcPts val="0"/>
                        </a:spcAft>
                      </a:pPr>
                      <a:r>
                        <a:rPr lang="zh-CN" sz="1600" dirty="0">
                          <a:effectLst/>
                          <a:latin typeface="宋体" panose="02010600030101010101" pitchFamily="2" charset="-122"/>
                          <a:ea typeface="宋体" panose="02010600030101010101" pitchFamily="2" charset="-122"/>
                        </a:rPr>
                        <a:t>债券</a:t>
                      </a:r>
                      <a:endParaRPr lang="zh-CN" sz="1600" dirty="0">
                        <a:solidFill>
                          <a:srgbClr val="282828"/>
                        </a:solidFill>
                        <a:effectLst/>
                        <a:latin typeface="宋体" panose="02010600030101010101" pitchFamily="2" charset="-122"/>
                        <a:ea typeface="宋体" panose="02010600030101010101" pitchFamily="2" charset="-122"/>
                        <a:cs typeface="Arial" panose="020B0604020202020204" pitchFamily="34" charset="0"/>
                      </a:endParaRPr>
                    </a:p>
                  </a:txBody>
                  <a:tcPr marL="68580" marR="68580" marT="0" marB="0"/>
                </a:tc>
                <a:tc>
                  <a:txBody>
                    <a:bodyPr/>
                    <a:lstStyle/>
                    <a:p>
                      <a:pPr algn="ctr">
                        <a:spcAft>
                          <a:spcPts val="0"/>
                        </a:spcAft>
                      </a:pPr>
                      <a:r>
                        <a:rPr lang="zh-CN" sz="1600">
                          <a:effectLst/>
                          <a:latin typeface="宋体" panose="02010600030101010101" pitchFamily="2" charset="-122"/>
                          <a:ea typeface="宋体" panose="02010600030101010101" pitchFamily="2" charset="-122"/>
                        </a:rPr>
                        <a:t>票面利率</a:t>
                      </a:r>
                      <a:endParaRPr lang="zh-CN" sz="1600">
                        <a:solidFill>
                          <a:srgbClr val="282828"/>
                        </a:solidFill>
                        <a:effectLst/>
                        <a:latin typeface="宋体" panose="02010600030101010101" pitchFamily="2" charset="-122"/>
                        <a:ea typeface="宋体" panose="02010600030101010101" pitchFamily="2" charset="-122"/>
                        <a:cs typeface="Arial" panose="020B0604020202020204" pitchFamily="34" charset="0"/>
                      </a:endParaRPr>
                    </a:p>
                  </a:txBody>
                  <a:tcPr marL="68580" marR="68580" marT="0" marB="0"/>
                </a:tc>
                <a:tc>
                  <a:txBody>
                    <a:bodyPr/>
                    <a:lstStyle/>
                    <a:p>
                      <a:pPr algn="ctr">
                        <a:spcAft>
                          <a:spcPts val="0"/>
                        </a:spcAft>
                      </a:pPr>
                      <a:r>
                        <a:rPr lang="zh-CN" sz="1600" dirty="0">
                          <a:effectLst/>
                          <a:latin typeface="宋体" panose="02010600030101010101" pitchFamily="2" charset="-122"/>
                          <a:ea typeface="宋体" panose="02010600030101010101" pitchFamily="2" charset="-122"/>
                        </a:rPr>
                        <a:t>到期日</a:t>
                      </a:r>
                      <a:endParaRPr lang="zh-CN" sz="1600" dirty="0">
                        <a:solidFill>
                          <a:srgbClr val="282828"/>
                        </a:solidFill>
                        <a:effectLst/>
                        <a:latin typeface="宋体" panose="02010600030101010101" pitchFamily="2" charset="-122"/>
                        <a:ea typeface="宋体" panose="02010600030101010101" pitchFamily="2" charset="-122"/>
                        <a:cs typeface="Arial" panose="020B0604020202020204" pitchFamily="34" charset="0"/>
                      </a:endParaRPr>
                    </a:p>
                  </a:txBody>
                  <a:tcPr marL="68580" marR="68580" marT="0" marB="0"/>
                </a:tc>
                <a:tc>
                  <a:txBody>
                    <a:bodyPr/>
                    <a:lstStyle/>
                    <a:p>
                      <a:pPr algn="ctr">
                        <a:spcAft>
                          <a:spcPts val="0"/>
                        </a:spcAft>
                      </a:pPr>
                      <a:r>
                        <a:rPr lang="zh-CN" sz="1600">
                          <a:effectLst/>
                          <a:latin typeface="宋体" panose="02010600030101010101" pitchFamily="2" charset="-122"/>
                          <a:ea typeface="宋体" panose="02010600030101010101" pitchFamily="2" charset="-122"/>
                        </a:rPr>
                        <a:t>面额</a:t>
                      </a:r>
                      <a:endParaRPr lang="zh-CN" sz="1600">
                        <a:solidFill>
                          <a:srgbClr val="282828"/>
                        </a:solidFill>
                        <a:effectLst/>
                        <a:latin typeface="宋体" panose="02010600030101010101" pitchFamily="2" charset="-122"/>
                        <a:ea typeface="宋体" panose="02010600030101010101" pitchFamily="2" charset="-122"/>
                        <a:cs typeface="Arial" panose="020B0604020202020204" pitchFamily="34" charset="0"/>
                      </a:endParaRPr>
                    </a:p>
                  </a:txBody>
                  <a:tcPr marL="68580" marR="68580" marT="0" marB="0"/>
                </a:tc>
                <a:tc>
                  <a:txBody>
                    <a:bodyPr/>
                    <a:lstStyle/>
                    <a:p>
                      <a:pPr algn="ctr">
                        <a:spcAft>
                          <a:spcPts val="0"/>
                        </a:spcAft>
                      </a:pPr>
                      <a:r>
                        <a:rPr lang="zh-CN" sz="1600">
                          <a:effectLst/>
                          <a:latin typeface="宋体" panose="02010600030101010101" pitchFamily="2" charset="-122"/>
                          <a:ea typeface="宋体" panose="02010600030101010101" pitchFamily="2" charset="-122"/>
                        </a:rPr>
                        <a:t>价格</a:t>
                      </a:r>
                      <a:endParaRPr lang="zh-CN" sz="1600">
                        <a:solidFill>
                          <a:srgbClr val="282828"/>
                        </a:solidFill>
                        <a:effectLst/>
                        <a:latin typeface="宋体" panose="02010600030101010101" pitchFamily="2" charset="-122"/>
                        <a:ea typeface="宋体" panose="02010600030101010101" pitchFamily="2" charset="-122"/>
                        <a:cs typeface="Arial" panose="020B0604020202020204" pitchFamily="34" charset="0"/>
                      </a:endParaRPr>
                    </a:p>
                  </a:txBody>
                  <a:tcPr marL="68580" marR="68580" marT="0" marB="0"/>
                </a:tc>
                <a:tc>
                  <a:txBody>
                    <a:bodyPr/>
                    <a:lstStyle/>
                    <a:p>
                      <a:pPr algn="ctr">
                        <a:spcAft>
                          <a:spcPts val="0"/>
                        </a:spcAft>
                      </a:pPr>
                      <a:r>
                        <a:rPr lang="zh-CN" sz="1600">
                          <a:effectLst/>
                          <a:latin typeface="宋体" panose="02010600030101010101" pitchFamily="2" charset="-122"/>
                          <a:ea typeface="宋体" panose="02010600030101010101" pitchFamily="2" charset="-122"/>
                        </a:rPr>
                        <a:t>到期收益率</a:t>
                      </a:r>
                      <a:endParaRPr lang="zh-CN" sz="1600">
                        <a:solidFill>
                          <a:srgbClr val="282828"/>
                        </a:solidFill>
                        <a:effectLst/>
                        <a:latin typeface="宋体" panose="02010600030101010101" pitchFamily="2" charset="-122"/>
                        <a:ea typeface="宋体" panose="02010600030101010101" pitchFamily="2" charset="-122"/>
                        <a:cs typeface="Arial" panose="020B0604020202020204" pitchFamily="34" charset="0"/>
                      </a:endParaRPr>
                    </a:p>
                  </a:txBody>
                  <a:tcPr marL="68580" marR="68580" marT="0" marB="0"/>
                </a:tc>
                <a:tc>
                  <a:txBody>
                    <a:bodyPr/>
                    <a:lstStyle/>
                    <a:p>
                      <a:pPr algn="ctr">
                        <a:spcAft>
                          <a:spcPts val="0"/>
                        </a:spcAft>
                      </a:pPr>
                      <a:r>
                        <a:rPr lang="zh-CN" sz="1600" dirty="0">
                          <a:effectLst/>
                          <a:latin typeface="宋体" panose="02010600030101010101" pitchFamily="2" charset="-122"/>
                          <a:ea typeface="宋体" panose="02010600030101010101" pitchFamily="2" charset="-122"/>
                        </a:rPr>
                        <a:t>修正久期</a:t>
                      </a:r>
                      <a:endParaRPr lang="zh-CN" sz="1600" dirty="0">
                        <a:solidFill>
                          <a:srgbClr val="282828"/>
                        </a:solidFill>
                        <a:effectLst/>
                        <a:latin typeface="宋体" panose="02010600030101010101" pitchFamily="2" charset="-122"/>
                        <a:ea typeface="宋体" panose="02010600030101010101" pitchFamily="2" charset="-122"/>
                        <a:cs typeface="Arial" panose="020B0604020202020204" pitchFamily="34" charset="0"/>
                      </a:endParaRPr>
                    </a:p>
                  </a:txBody>
                  <a:tcPr marL="68580" marR="68580" marT="0" marB="0"/>
                </a:tc>
                <a:extLst>
                  <a:ext uri="{0D108BD9-81ED-4DB2-BD59-A6C34878D82A}">
                    <a16:rowId xmlns="" xmlns:a16="http://schemas.microsoft.com/office/drawing/2014/main" val="2237977673"/>
                  </a:ext>
                </a:extLst>
              </a:tr>
              <a:tr h="360040">
                <a:tc>
                  <a:txBody>
                    <a:bodyPr/>
                    <a:lstStyle/>
                    <a:p>
                      <a:pPr algn="ctr">
                        <a:spcAft>
                          <a:spcPts val="0"/>
                        </a:spcAft>
                      </a:pPr>
                      <a:r>
                        <a:rPr lang="zh-CN" sz="1600">
                          <a:effectLst/>
                          <a:latin typeface="宋体" panose="02010600030101010101" pitchFamily="2" charset="-122"/>
                          <a:ea typeface="宋体" panose="02010600030101010101" pitchFamily="2" charset="-122"/>
                        </a:rPr>
                        <a:t>甲</a:t>
                      </a:r>
                      <a:endParaRPr lang="zh-CN" sz="1600">
                        <a:solidFill>
                          <a:srgbClr val="282828"/>
                        </a:solidFill>
                        <a:effectLst/>
                        <a:latin typeface="宋体" panose="02010600030101010101" pitchFamily="2" charset="-122"/>
                        <a:ea typeface="宋体" panose="02010600030101010101" pitchFamily="2" charset="-122"/>
                        <a:cs typeface="Arial" panose="020B0604020202020204" pitchFamily="34" charset="0"/>
                      </a:endParaRPr>
                    </a:p>
                  </a:txBody>
                  <a:tcPr marL="68580" marR="68580" marT="0" marB="0"/>
                </a:tc>
                <a:tc>
                  <a:txBody>
                    <a:bodyPr/>
                    <a:lstStyle/>
                    <a:p>
                      <a:pPr algn="ctr">
                        <a:spcAft>
                          <a:spcPts val="0"/>
                        </a:spcAft>
                      </a:pPr>
                      <a:r>
                        <a:rPr lang="en-US" sz="1600">
                          <a:effectLst/>
                          <a:latin typeface="宋体" panose="02010600030101010101" pitchFamily="2" charset="-122"/>
                          <a:ea typeface="宋体" panose="02010600030101010101" pitchFamily="2" charset="-122"/>
                        </a:rPr>
                        <a:t>5%</a:t>
                      </a:r>
                      <a:endParaRPr lang="zh-CN" sz="1600">
                        <a:solidFill>
                          <a:srgbClr val="282828"/>
                        </a:solidFill>
                        <a:effectLst/>
                        <a:latin typeface="宋体" panose="02010600030101010101" pitchFamily="2" charset="-122"/>
                        <a:ea typeface="宋体" panose="02010600030101010101" pitchFamily="2" charset="-122"/>
                        <a:cs typeface="Arial" panose="020B0604020202020204" pitchFamily="34" charset="0"/>
                      </a:endParaRPr>
                    </a:p>
                  </a:txBody>
                  <a:tcPr marL="68580" marR="68580" marT="0" marB="0"/>
                </a:tc>
                <a:tc>
                  <a:txBody>
                    <a:bodyPr/>
                    <a:lstStyle/>
                    <a:p>
                      <a:pPr algn="ctr">
                        <a:spcAft>
                          <a:spcPts val="0"/>
                        </a:spcAft>
                      </a:pPr>
                      <a:r>
                        <a:rPr lang="en-US" sz="1600">
                          <a:effectLst/>
                          <a:latin typeface="宋体" panose="02010600030101010101" pitchFamily="2" charset="-122"/>
                          <a:ea typeface="宋体" panose="02010600030101010101" pitchFamily="2" charset="-122"/>
                        </a:rPr>
                        <a:t>2023.8.25</a:t>
                      </a:r>
                      <a:endParaRPr lang="zh-CN" sz="1600">
                        <a:solidFill>
                          <a:srgbClr val="282828"/>
                        </a:solidFill>
                        <a:effectLst/>
                        <a:latin typeface="宋体" panose="02010600030101010101" pitchFamily="2" charset="-122"/>
                        <a:ea typeface="宋体" panose="02010600030101010101" pitchFamily="2" charset="-122"/>
                        <a:cs typeface="Arial" panose="020B0604020202020204" pitchFamily="34" charset="0"/>
                      </a:endParaRPr>
                    </a:p>
                  </a:txBody>
                  <a:tcPr marL="68580" marR="68580" marT="0" marB="0"/>
                </a:tc>
                <a:tc>
                  <a:txBody>
                    <a:bodyPr/>
                    <a:lstStyle/>
                    <a:p>
                      <a:pPr algn="ctr">
                        <a:spcAft>
                          <a:spcPts val="0"/>
                        </a:spcAft>
                      </a:pPr>
                      <a:r>
                        <a:rPr lang="en-US" sz="1600">
                          <a:effectLst/>
                          <a:latin typeface="宋体" panose="02010600030101010101" pitchFamily="2" charset="-122"/>
                          <a:ea typeface="宋体" panose="02010600030101010101" pitchFamily="2" charset="-122"/>
                        </a:rPr>
                        <a:t>100</a:t>
                      </a:r>
                      <a:endParaRPr lang="zh-CN" sz="1600">
                        <a:solidFill>
                          <a:srgbClr val="282828"/>
                        </a:solidFill>
                        <a:effectLst/>
                        <a:latin typeface="宋体" panose="02010600030101010101" pitchFamily="2" charset="-122"/>
                        <a:ea typeface="宋体" panose="02010600030101010101" pitchFamily="2" charset="-122"/>
                        <a:cs typeface="Arial" panose="020B0604020202020204" pitchFamily="34" charset="0"/>
                      </a:endParaRPr>
                    </a:p>
                  </a:txBody>
                  <a:tcPr marL="68580" marR="68580" marT="0" marB="0"/>
                </a:tc>
                <a:tc>
                  <a:txBody>
                    <a:bodyPr/>
                    <a:lstStyle/>
                    <a:p>
                      <a:pPr algn="ctr">
                        <a:spcAft>
                          <a:spcPts val="0"/>
                        </a:spcAft>
                      </a:pPr>
                      <a:r>
                        <a:rPr lang="en-US" sz="1600">
                          <a:effectLst/>
                          <a:latin typeface="宋体" panose="02010600030101010101" pitchFamily="2" charset="-122"/>
                          <a:ea typeface="宋体" panose="02010600030101010101" pitchFamily="2" charset="-122"/>
                        </a:rPr>
                        <a:t>97.327 </a:t>
                      </a:r>
                      <a:endParaRPr lang="zh-CN" sz="1600">
                        <a:solidFill>
                          <a:srgbClr val="282828"/>
                        </a:solidFill>
                        <a:effectLst/>
                        <a:latin typeface="宋体" panose="02010600030101010101" pitchFamily="2" charset="-122"/>
                        <a:ea typeface="宋体" panose="02010600030101010101" pitchFamily="2" charset="-122"/>
                        <a:cs typeface="Arial" panose="020B0604020202020204" pitchFamily="34" charset="0"/>
                      </a:endParaRPr>
                    </a:p>
                  </a:txBody>
                  <a:tcPr marL="68580" marR="68580" marT="0" marB="0"/>
                </a:tc>
                <a:tc>
                  <a:txBody>
                    <a:bodyPr/>
                    <a:lstStyle/>
                    <a:p>
                      <a:pPr algn="ctr">
                        <a:spcAft>
                          <a:spcPts val="0"/>
                        </a:spcAft>
                      </a:pPr>
                      <a:r>
                        <a:rPr lang="en-US" sz="1600">
                          <a:effectLst/>
                          <a:latin typeface="宋体" panose="02010600030101010101" pitchFamily="2" charset="-122"/>
                          <a:ea typeface="宋体" panose="02010600030101010101" pitchFamily="2" charset="-122"/>
                        </a:rPr>
                        <a:t>6%</a:t>
                      </a:r>
                      <a:endParaRPr lang="zh-CN" sz="1600">
                        <a:solidFill>
                          <a:srgbClr val="282828"/>
                        </a:solidFill>
                        <a:effectLst/>
                        <a:latin typeface="宋体" panose="02010600030101010101" pitchFamily="2" charset="-122"/>
                        <a:ea typeface="宋体" panose="02010600030101010101" pitchFamily="2" charset="-122"/>
                        <a:cs typeface="Arial" panose="020B0604020202020204" pitchFamily="34" charset="0"/>
                      </a:endParaRPr>
                    </a:p>
                  </a:txBody>
                  <a:tcPr marL="68580" marR="68580" marT="0" marB="0"/>
                </a:tc>
                <a:tc>
                  <a:txBody>
                    <a:bodyPr/>
                    <a:lstStyle/>
                    <a:p>
                      <a:pPr algn="ctr">
                        <a:spcAft>
                          <a:spcPts val="0"/>
                        </a:spcAft>
                      </a:pPr>
                      <a:r>
                        <a:rPr lang="en-US" sz="1600" dirty="0">
                          <a:effectLst/>
                          <a:latin typeface="宋体" panose="02010600030101010101" pitchFamily="2" charset="-122"/>
                          <a:ea typeface="宋体" panose="02010600030101010101" pitchFamily="2" charset="-122"/>
                        </a:rPr>
                        <a:t>2.696 </a:t>
                      </a:r>
                      <a:endParaRPr lang="zh-CN" sz="1600" dirty="0">
                        <a:solidFill>
                          <a:srgbClr val="282828"/>
                        </a:solidFill>
                        <a:effectLst/>
                        <a:latin typeface="宋体" panose="02010600030101010101" pitchFamily="2" charset="-122"/>
                        <a:ea typeface="宋体" panose="02010600030101010101" pitchFamily="2" charset="-122"/>
                        <a:cs typeface="Arial" panose="020B0604020202020204" pitchFamily="34" charset="0"/>
                      </a:endParaRPr>
                    </a:p>
                  </a:txBody>
                  <a:tcPr marL="68580" marR="68580" marT="0" marB="0"/>
                </a:tc>
                <a:extLst>
                  <a:ext uri="{0D108BD9-81ED-4DB2-BD59-A6C34878D82A}">
                    <a16:rowId xmlns="" xmlns:a16="http://schemas.microsoft.com/office/drawing/2014/main" val="2330939648"/>
                  </a:ext>
                </a:extLst>
              </a:tr>
              <a:tr h="481498">
                <a:tc>
                  <a:txBody>
                    <a:bodyPr/>
                    <a:lstStyle/>
                    <a:p>
                      <a:pPr algn="ctr">
                        <a:spcAft>
                          <a:spcPts val="0"/>
                        </a:spcAft>
                      </a:pPr>
                      <a:r>
                        <a:rPr lang="zh-CN" sz="1600" dirty="0">
                          <a:effectLst/>
                          <a:latin typeface="宋体" panose="02010600030101010101" pitchFamily="2" charset="-122"/>
                          <a:ea typeface="宋体" panose="02010600030101010101" pitchFamily="2" charset="-122"/>
                        </a:rPr>
                        <a:t>乙</a:t>
                      </a:r>
                      <a:endParaRPr lang="zh-CN" sz="1600" dirty="0">
                        <a:solidFill>
                          <a:srgbClr val="282828"/>
                        </a:solidFill>
                        <a:effectLst/>
                        <a:latin typeface="宋体" panose="02010600030101010101" pitchFamily="2" charset="-122"/>
                        <a:ea typeface="宋体" panose="02010600030101010101" pitchFamily="2" charset="-122"/>
                        <a:cs typeface="Arial" panose="020B0604020202020204" pitchFamily="34" charset="0"/>
                      </a:endParaRPr>
                    </a:p>
                  </a:txBody>
                  <a:tcPr marL="68580" marR="68580" marT="0" marB="0"/>
                </a:tc>
                <a:tc>
                  <a:txBody>
                    <a:bodyPr/>
                    <a:lstStyle/>
                    <a:p>
                      <a:pPr algn="ctr">
                        <a:spcAft>
                          <a:spcPts val="0"/>
                        </a:spcAft>
                      </a:pPr>
                      <a:r>
                        <a:rPr lang="en-US" sz="1600">
                          <a:effectLst/>
                          <a:latin typeface="宋体" panose="02010600030101010101" pitchFamily="2" charset="-122"/>
                          <a:ea typeface="宋体" panose="02010600030101010101" pitchFamily="2" charset="-122"/>
                        </a:rPr>
                        <a:t>7%</a:t>
                      </a:r>
                      <a:endParaRPr lang="zh-CN" sz="1600">
                        <a:solidFill>
                          <a:srgbClr val="282828"/>
                        </a:solidFill>
                        <a:effectLst/>
                        <a:latin typeface="宋体" panose="02010600030101010101" pitchFamily="2" charset="-122"/>
                        <a:ea typeface="宋体" panose="02010600030101010101" pitchFamily="2" charset="-122"/>
                        <a:cs typeface="Arial" panose="020B0604020202020204" pitchFamily="34" charset="0"/>
                      </a:endParaRPr>
                    </a:p>
                  </a:txBody>
                  <a:tcPr marL="68580" marR="68580" marT="0" marB="0"/>
                </a:tc>
                <a:tc>
                  <a:txBody>
                    <a:bodyPr/>
                    <a:lstStyle/>
                    <a:p>
                      <a:pPr algn="ctr">
                        <a:spcAft>
                          <a:spcPts val="0"/>
                        </a:spcAft>
                      </a:pPr>
                      <a:r>
                        <a:rPr lang="en-US" sz="1600">
                          <a:effectLst/>
                          <a:latin typeface="宋体" panose="02010600030101010101" pitchFamily="2" charset="-122"/>
                          <a:ea typeface="宋体" panose="02010600030101010101" pitchFamily="2" charset="-122"/>
                        </a:rPr>
                        <a:t>2027.8.25</a:t>
                      </a:r>
                      <a:endParaRPr lang="zh-CN" sz="1600">
                        <a:solidFill>
                          <a:srgbClr val="282828"/>
                        </a:solidFill>
                        <a:effectLst/>
                        <a:latin typeface="宋体" panose="02010600030101010101" pitchFamily="2" charset="-122"/>
                        <a:ea typeface="宋体" panose="02010600030101010101" pitchFamily="2" charset="-122"/>
                        <a:cs typeface="Arial" panose="020B0604020202020204" pitchFamily="34" charset="0"/>
                      </a:endParaRPr>
                    </a:p>
                  </a:txBody>
                  <a:tcPr marL="68580" marR="68580" marT="0" marB="0"/>
                </a:tc>
                <a:tc>
                  <a:txBody>
                    <a:bodyPr/>
                    <a:lstStyle/>
                    <a:p>
                      <a:pPr algn="ctr">
                        <a:spcAft>
                          <a:spcPts val="0"/>
                        </a:spcAft>
                      </a:pPr>
                      <a:r>
                        <a:rPr lang="en-US" sz="1600">
                          <a:effectLst/>
                          <a:latin typeface="宋体" panose="02010600030101010101" pitchFamily="2" charset="-122"/>
                          <a:ea typeface="宋体" panose="02010600030101010101" pitchFamily="2" charset="-122"/>
                        </a:rPr>
                        <a:t>100</a:t>
                      </a:r>
                      <a:endParaRPr lang="zh-CN" sz="1600">
                        <a:solidFill>
                          <a:srgbClr val="282828"/>
                        </a:solidFill>
                        <a:effectLst/>
                        <a:latin typeface="宋体" panose="02010600030101010101" pitchFamily="2" charset="-122"/>
                        <a:ea typeface="宋体" panose="02010600030101010101" pitchFamily="2" charset="-122"/>
                        <a:cs typeface="Arial" panose="020B0604020202020204" pitchFamily="34" charset="0"/>
                      </a:endParaRPr>
                    </a:p>
                  </a:txBody>
                  <a:tcPr marL="68580" marR="68580" marT="0" marB="0"/>
                </a:tc>
                <a:tc>
                  <a:txBody>
                    <a:bodyPr/>
                    <a:lstStyle/>
                    <a:p>
                      <a:pPr algn="ctr">
                        <a:spcAft>
                          <a:spcPts val="0"/>
                        </a:spcAft>
                      </a:pPr>
                      <a:r>
                        <a:rPr lang="en-US" sz="1600" dirty="0">
                          <a:effectLst/>
                          <a:latin typeface="宋体" panose="02010600030101010101" pitchFamily="2" charset="-122"/>
                          <a:ea typeface="宋体" panose="02010600030101010101" pitchFamily="2" charset="-122"/>
                        </a:rPr>
                        <a:t>105.582 </a:t>
                      </a:r>
                      <a:endParaRPr lang="zh-CN" sz="1600" dirty="0">
                        <a:solidFill>
                          <a:srgbClr val="282828"/>
                        </a:solidFill>
                        <a:effectLst/>
                        <a:latin typeface="宋体" panose="02010600030101010101" pitchFamily="2" charset="-122"/>
                        <a:ea typeface="宋体" panose="02010600030101010101" pitchFamily="2" charset="-122"/>
                        <a:cs typeface="Arial" panose="020B0604020202020204" pitchFamily="34" charset="0"/>
                      </a:endParaRPr>
                    </a:p>
                  </a:txBody>
                  <a:tcPr marL="68580" marR="68580" marT="0" marB="0"/>
                </a:tc>
                <a:tc>
                  <a:txBody>
                    <a:bodyPr/>
                    <a:lstStyle/>
                    <a:p>
                      <a:pPr algn="ctr">
                        <a:spcAft>
                          <a:spcPts val="0"/>
                        </a:spcAft>
                      </a:pPr>
                      <a:r>
                        <a:rPr lang="en-US" sz="1600" dirty="0">
                          <a:effectLst/>
                          <a:latin typeface="宋体" panose="02010600030101010101" pitchFamily="2" charset="-122"/>
                          <a:ea typeface="宋体" panose="02010600030101010101" pitchFamily="2" charset="-122"/>
                        </a:rPr>
                        <a:t>6%</a:t>
                      </a:r>
                      <a:endParaRPr lang="zh-CN" sz="1600" dirty="0">
                        <a:solidFill>
                          <a:srgbClr val="282828"/>
                        </a:solidFill>
                        <a:effectLst/>
                        <a:latin typeface="宋体" panose="02010600030101010101" pitchFamily="2" charset="-122"/>
                        <a:ea typeface="宋体" panose="02010600030101010101" pitchFamily="2" charset="-122"/>
                        <a:cs typeface="Arial" panose="020B0604020202020204" pitchFamily="34" charset="0"/>
                      </a:endParaRPr>
                    </a:p>
                  </a:txBody>
                  <a:tcPr marL="68580" marR="68580" marT="0" marB="0"/>
                </a:tc>
                <a:tc>
                  <a:txBody>
                    <a:bodyPr/>
                    <a:lstStyle/>
                    <a:p>
                      <a:pPr algn="ctr">
                        <a:spcAft>
                          <a:spcPts val="0"/>
                        </a:spcAft>
                      </a:pPr>
                      <a:r>
                        <a:rPr lang="en-US" sz="1600" dirty="0">
                          <a:effectLst/>
                          <a:latin typeface="宋体" panose="02010600030101010101" pitchFamily="2" charset="-122"/>
                          <a:ea typeface="宋体" panose="02010600030101010101" pitchFamily="2" charset="-122"/>
                        </a:rPr>
                        <a:t>5.475 </a:t>
                      </a:r>
                      <a:endParaRPr lang="zh-CN" sz="1600" dirty="0">
                        <a:solidFill>
                          <a:srgbClr val="282828"/>
                        </a:solidFill>
                        <a:effectLst/>
                        <a:latin typeface="宋体" panose="02010600030101010101" pitchFamily="2" charset="-122"/>
                        <a:ea typeface="宋体" panose="02010600030101010101" pitchFamily="2" charset="-122"/>
                        <a:cs typeface="Arial" panose="020B0604020202020204" pitchFamily="34" charset="0"/>
                      </a:endParaRPr>
                    </a:p>
                  </a:txBody>
                  <a:tcPr marL="68580" marR="68580" marT="0" marB="0"/>
                </a:tc>
                <a:extLst>
                  <a:ext uri="{0D108BD9-81ED-4DB2-BD59-A6C34878D82A}">
                    <a16:rowId xmlns="" xmlns:a16="http://schemas.microsoft.com/office/drawing/2014/main" val="2730289756"/>
                  </a:ext>
                </a:extLst>
              </a:tr>
            </a:tbl>
          </a:graphicData>
        </a:graphic>
      </p:graphicFrame>
    </p:spTree>
    <p:extLst>
      <p:ext uri="{BB962C8B-B14F-4D97-AF65-F5344CB8AC3E}">
        <p14:creationId xmlns:p14="http://schemas.microsoft.com/office/powerpoint/2010/main" val="4708740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4"/>
          <p:cNvSpPr>
            <a:spLocks noGrp="1"/>
          </p:cNvSpPr>
          <p:nvPr>
            <p:ph type="ftr" sz="quarter" idx="11"/>
          </p:nvPr>
        </p:nvSpPr>
        <p:spPr/>
        <p:txBody>
          <a:bodyPr/>
          <a:lstStyle/>
          <a:p>
            <a:pPr>
              <a:defRPr/>
            </a:pPr>
            <a:r>
              <a:rPr lang="zh-CN" altLang="en-US" smtClean="0"/>
              <a:t>第十三章 债券投资分析</a:t>
            </a:r>
            <a:endParaRPr lang="en-US" altLang="zh-CN" dirty="0"/>
          </a:p>
        </p:txBody>
      </p:sp>
      <p:sp>
        <p:nvSpPr>
          <p:cNvPr id="6" name="灯片编号占位符 5"/>
          <p:cNvSpPr>
            <a:spLocks noGrp="1"/>
          </p:cNvSpPr>
          <p:nvPr>
            <p:ph type="sldNum" sz="quarter" idx="12"/>
          </p:nvPr>
        </p:nvSpPr>
        <p:spPr/>
        <p:txBody>
          <a:bodyPr/>
          <a:lstStyle/>
          <a:p>
            <a:pPr>
              <a:defRPr/>
            </a:pPr>
            <a:fld id="{7534DC97-7502-4D2C-9C3E-414470E21764}" type="slidenum">
              <a:rPr lang="en-US" altLang="en-US"/>
              <a:pPr>
                <a:defRPr/>
              </a:pPr>
              <a:t>19</a:t>
            </a:fld>
            <a:endParaRPr lang="en-US" altLang="en-US" dirty="0"/>
          </a:p>
        </p:txBody>
      </p:sp>
      <p:sp>
        <p:nvSpPr>
          <p:cNvPr id="7173" name="Rectangle 2"/>
          <p:cNvSpPr>
            <a:spLocks noGrp="1" noChangeArrowheads="1"/>
          </p:cNvSpPr>
          <p:nvPr>
            <p:ph type="title"/>
          </p:nvPr>
        </p:nvSpPr>
        <p:spPr>
          <a:xfrm>
            <a:off x="472976" y="332656"/>
            <a:ext cx="8543292" cy="756084"/>
          </a:xfrm>
        </p:spPr>
        <p:txBody>
          <a:bodyPr/>
          <a:lstStyle/>
          <a:p>
            <a:pPr algn="ctr" eaLnBrk="1" hangingPunct="1"/>
            <a:r>
              <a:rPr lang="en-US" altLang="zh-CN" sz="3600" dirty="0" smtClean="0">
                <a:latin typeface="华文楷体" panose="02010600040101010101" pitchFamily="2" charset="-122"/>
                <a:ea typeface="华文楷体" panose="02010600040101010101" pitchFamily="2" charset="-122"/>
              </a:rPr>
              <a:t>2</a:t>
            </a:r>
            <a:r>
              <a:rPr lang="zh-CN" altLang="en-US" sz="3600" dirty="0" smtClean="0">
                <a:latin typeface="华文楷体" panose="02010600040101010101" pitchFamily="2" charset="-122"/>
                <a:ea typeface="华文楷体" panose="02010600040101010101" pitchFamily="2" charset="-122"/>
              </a:rPr>
              <a:t>、多期免疫策略</a:t>
            </a:r>
            <a:endParaRPr lang="en-US" altLang="zh-CN" sz="3600" dirty="0" smtClean="0">
              <a:latin typeface="华文楷体" panose="02010600040101010101" pitchFamily="2" charset="-122"/>
              <a:ea typeface="华文楷体" panose="02010600040101010101" pitchFamily="2" charset="-122"/>
            </a:endParaRPr>
          </a:p>
        </p:txBody>
      </p:sp>
      <p:sp>
        <p:nvSpPr>
          <p:cNvPr id="7174" name="Rectangle 3"/>
          <p:cNvSpPr>
            <a:spLocks noGrp="1" noChangeArrowheads="1"/>
          </p:cNvSpPr>
          <p:nvPr>
            <p:ph type="body" idx="1"/>
          </p:nvPr>
        </p:nvSpPr>
        <p:spPr>
          <a:xfrm>
            <a:off x="457200" y="1160463"/>
            <a:ext cx="8229600" cy="4970462"/>
          </a:xfrm>
        </p:spPr>
        <p:txBody>
          <a:bodyPr/>
          <a:lstStyle/>
          <a:p>
            <a:pPr marL="0" indent="0" eaLnBrk="1" hangingPunct="1">
              <a:buNone/>
            </a:pPr>
            <a:endParaRPr lang="en-US" altLang="zh-CN" sz="2200" dirty="0">
              <a:latin typeface="华文楷体" panose="02010600040101010101" pitchFamily="2" charset="-122"/>
              <a:ea typeface="华文楷体" panose="02010600040101010101" pitchFamily="2" charset="-122"/>
            </a:endParaRPr>
          </a:p>
          <a:p>
            <a:pPr marL="0" indent="0" eaLnBrk="1" hangingPunct="1">
              <a:buNone/>
            </a:pPr>
            <a:endParaRPr lang="en-US" altLang="zh-CN" sz="2200" dirty="0" smtClean="0">
              <a:latin typeface="华文楷体" panose="02010600040101010101" pitchFamily="2" charset="-122"/>
              <a:ea typeface="华文楷体" panose="02010600040101010101" pitchFamily="2" charset="-122"/>
            </a:endParaRPr>
          </a:p>
        </p:txBody>
      </p:sp>
      <p:sp>
        <p:nvSpPr>
          <p:cNvPr id="7" name="Rectangle 3"/>
          <p:cNvSpPr txBox="1">
            <a:spLocks noChangeArrowheads="1"/>
          </p:cNvSpPr>
          <p:nvPr/>
        </p:nvSpPr>
        <p:spPr bwMode="auto">
          <a:xfrm>
            <a:off x="457200" y="1349072"/>
            <a:ext cx="8229600" cy="4970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3000" kern="12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600" kern="1200">
                <a:solidFill>
                  <a:schemeClr val="tx1"/>
                </a:solidFill>
                <a:latin typeface="+mn-lt"/>
                <a:ea typeface="+mn-ea"/>
                <a:cs typeface="+mn-cs"/>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200" kern="1200">
                <a:solidFill>
                  <a:schemeClr val="tx1"/>
                </a:solidFill>
                <a:latin typeface="+mn-lt"/>
                <a:ea typeface="+mn-ea"/>
                <a:cs typeface="+mn-cs"/>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sz="2000" kern="1200">
                <a:solidFill>
                  <a:schemeClr val="tx1"/>
                </a:solidFill>
                <a:latin typeface="+mn-lt"/>
                <a:ea typeface="+mn-ea"/>
                <a:cs typeface="+mn-cs"/>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r>
              <a:rPr lang="zh-CN" altLang="en-US" sz="2400" dirty="0" smtClean="0">
                <a:latin typeface="华文楷体" panose="02010600040101010101" pitchFamily="2" charset="-122"/>
                <a:ea typeface="华文楷体" panose="02010600040101010101" pitchFamily="2" charset="-122"/>
              </a:rPr>
              <a:t>适用于对冲未来一系列现金流</a:t>
            </a:r>
            <a:endParaRPr lang="en-US" altLang="zh-CN" sz="2400" dirty="0" smtClean="0">
              <a:latin typeface="华文楷体" panose="02010600040101010101" pitchFamily="2" charset="-122"/>
              <a:ea typeface="华文楷体" panose="02010600040101010101" pitchFamily="2" charset="-122"/>
            </a:endParaRPr>
          </a:p>
          <a:p>
            <a:pPr marL="0" indent="0" eaLnBrk="1" hangingPunct="1">
              <a:buNone/>
            </a:pPr>
            <a:r>
              <a:rPr lang="zh-CN" altLang="en-US" sz="2400" dirty="0" smtClean="0">
                <a:latin typeface="华文楷体" panose="02010600040101010101" pitchFamily="2" charset="-122"/>
                <a:ea typeface="华文楷体" panose="02010600040101010101" pitchFamily="2" charset="-122"/>
              </a:rPr>
              <a:t>（</a:t>
            </a:r>
            <a:r>
              <a:rPr lang="en-US" altLang="zh-CN" sz="2400" dirty="0" smtClean="0">
                <a:latin typeface="华文楷体" panose="02010600040101010101" pitchFamily="2" charset="-122"/>
                <a:ea typeface="华文楷体" panose="02010600040101010101" pitchFamily="2" charset="-122"/>
              </a:rPr>
              <a:t>1</a:t>
            </a:r>
            <a:r>
              <a:rPr lang="zh-CN" altLang="en-US" sz="2400" dirty="0" smtClean="0">
                <a:latin typeface="华文楷体" panose="02010600040101010101" pitchFamily="2" charset="-122"/>
                <a:ea typeface="华文楷体" panose="02010600040101010101" pitchFamily="2" charset="-122"/>
              </a:rPr>
              <a:t>）可将每期现金流视作一个单期负债，然后分别构造对应的债券组合</a:t>
            </a:r>
            <a:endParaRPr lang="en-US" altLang="zh-CN" sz="2400" dirty="0" smtClean="0">
              <a:latin typeface="华文楷体" panose="02010600040101010101" pitchFamily="2" charset="-122"/>
              <a:ea typeface="华文楷体" panose="02010600040101010101" pitchFamily="2" charset="-122"/>
            </a:endParaRPr>
          </a:p>
          <a:p>
            <a:pPr marL="0" indent="0" eaLnBrk="1" hangingPunct="1">
              <a:buNone/>
            </a:pPr>
            <a:r>
              <a:rPr lang="zh-CN" altLang="en-US" sz="2400" dirty="0" smtClean="0">
                <a:latin typeface="华文楷体" panose="02010600040101010101" pitchFamily="2" charset="-122"/>
                <a:ea typeface="华文楷体" panose="02010600040101010101" pitchFamily="2" charset="-122"/>
              </a:rPr>
              <a:t>（</a:t>
            </a:r>
            <a:r>
              <a:rPr lang="en-US" altLang="zh-CN" sz="2400" dirty="0" smtClean="0">
                <a:latin typeface="华文楷体" panose="02010600040101010101" pitchFamily="2" charset="-122"/>
                <a:ea typeface="华文楷体" panose="02010600040101010101" pitchFamily="2" charset="-122"/>
              </a:rPr>
              <a:t>2</a:t>
            </a:r>
            <a:r>
              <a:rPr lang="zh-CN" altLang="en-US" sz="2400" dirty="0" smtClean="0">
                <a:latin typeface="华文楷体" panose="02010600040101010101" pitchFamily="2" charset="-122"/>
                <a:ea typeface="华文楷体" panose="02010600040101010101" pitchFamily="2" charset="-122"/>
              </a:rPr>
              <a:t>）直接构造一个债券组合，使得债券组合的久期与负债现金流的久期加权平均值相等</a:t>
            </a:r>
            <a:endParaRPr lang="en-US" altLang="zh-CN" sz="2400" dirty="0" smtClean="0">
              <a:latin typeface="华文楷体" panose="02010600040101010101" pitchFamily="2" charset="-122"/>
              <a:ea typeface="华文楷体" panose="02010600040101010101" pitchFamily="2" charset="-122"/>
            </a:endParaRPr>
          </a:p>
          <a:p>
            <a:pPr eaLnBrk="1" hangingPunct="1"/>
            <a:r>
              <a:rPr lang="zh-CN" altLang="en-US" sz="2400" dirty="0" smtClean="0">
                <a:latin typeface="华文楷体" panose="02010600040101010101" pitchFamily="2" charset="-122"/>
                <a:ea typeface="华文楷体" panose="02010600040101010101" pitchFamily="2" charset="-122"/>
              </a:rPr>
              <a:t>例</a:t>
            </a:r>
            <a:r>
              <a:rPr lang="en-US" altLang="zh-CN" sz="2400" dirty="0" smtClean="0">
                <a:latin typeface="华文楷体" panose="02010600040101010101" pitchFamily="2" charset="-122"/>
                <a:ea typeface="华文楷体" panose="02010600040101010101" pitchFamily="2" charset="-122"/>
              </a:rPr>
              <a:t>13-6</a:t>
            </a:r>
            <a:r>
              <a:rPr lang="zh-CN" altLang="en-US" sz="2400" dirty="0" smtClean="0">
                <a:latin typeface="华文楷体" panose="02010600040101010101" pitchFamily="2" charset="-122"/>
                <a:ea typeface="华文楷体" panose="02010600040101010101" pitchFamily="2" charset="-122"/>
              </a:rPr>
              <a:t>，</a:t>
            </a:r>
            <a:r>
              <a:rPr lang="zh-CN" altLang="zh-CN" sz="2400" dirty="0" smtClean="0">
                <a:latin typeface="华文楷体" panose="02010600040101010101" pitchFamily="2" charset="-122"/>
                <a:ea typeface="华文楷体" panose="02010600040101010101" pitchFamily="2" charset="-122"/>
              </a:rPr>
              <a:t>设</a:t>
            </a:r>
            <a:r>
              <a:rPr lang="zh-CN" altLang="zh-CN" sz="2400" dirty="0">
                <a:latin typeface="华文楷体" panose="02010600040101010101" pitchFamily="2" charset="-122"/>
                <a:ea typeface="华文楷体" panose="02010600040101010101" pitchFamily="2" charset="-122"/>
              </a:rPr>
              <a:t>某公司在</a:t>
            </a:r>
            <a:r>
              <a:rPr lang="en-US" altLang="zh-CN" sz="2400" dirty="0">
                <a:latin typeface="华文楷体" panose="02010600040101010101" pitchFamily="2" charset="-122"/>
                <a:ea typeface="华文楷体" panose="02010600040101010101" pitchFamily="2" charset="-122"/>
              </a:rPr>
              <a:t>3</a:t>
            </a:r>
            <a:r>
              <a:rPr lang="zh-CN" altLang="zh-CN" sz="2400" dirty="0">
                <a:latin typeface="华文楷体" panose="02010600040101010101" pitchFamily="2" charset="-122"/>
                <a:ea typeface="华文楷体" panose="02010600040101010101" pitchFamily="2" charset="-122"/>
              </a:rPr>
              <a:t>年、</a:t>
            </a:r>
            <a:r>
              <a:rPr lang="en-US" altLang="zh-CN" sz="2400" dirty="0">
                <a:latin typeface="华文楷体" panose="02010600040101010101" pitchFamily="2" charset="-122"/>
                <a:ea typeface="华文楷体" panose="02010600040101010101" pitchFamily="2" charset="-122"/>
              </a:rPr>
              <a:t>4</a:t>
            </a:r>
            <a:r>
              <a:rPr lang="zh-CN" altLang="zh-CN" sz="2400" dirty="0">
                <a:latin typeface="华文楷体" panose="02010600040101010101" pitchFamily="2" charset="-122"/>
                <a:ea typeface="华文楷体" panose="02010600040101010101" pitchFamily="2" charset="-122"/>
              </a:rPr>
              <a:t>年和</a:t>
            </a:r>
            <a:r>
              <a:rPr lang="en-US" altLang="zh-CN" sz="2400" dirty="0">
                <a:latin typeface="华文楷体" panose="02010600040101010101" pitchFamily="2" charset="-122"/>
                <a:ea typeface="华文楷体" panose="02010600040101010101" pitchFamily="2" charset="-122"/>
              </a:rPr>
              <a:t>5</a:t>
            </a:r>
            <a:r>
              <a:rPr lang="zh-CN" altLang="zh-CN" sz="2400" dirty="0">
                <a:latin typeface="华文楷体" panose="02010600040101010101" pitchFamily="2" charset="-122"/>
                <a:ea typeface="华文楷体" panose="02010600040101010101" pitchFamily="2" charset="-122"/>
              </a:rPr>
              <a:t>年后需要支付三笔资金，第一笔资金的现值是</a:t>
            </a:r>
            <a:r>
              <a:rPr lang="en-US" altLang="zh-CN" sz="2400" dirty="0">
                <a:latin typeface="华文楷体" panose="02010600040101010101" pitchFamily="2" charset="-122"/>
                <a:ea typeface="华文楷体" panose="02010600040101010101" pitchFamily="2" charset="-122"/>
              </a:rPr>
              <a:t>100</a:t>
            </a:r>
            <a:r>
              <a:rPr lang="zh-CN" altLang="zh-CN" sz="2400" dirty="0">
                <a:latin typeface="华文楷体" panose="02010600040101010101" pitchFamily="2" charset="-122"/>
                <a:ea typeface="华文楷体" panose="02010600040101010101" pitchFamily="2" charset="-122"/>
              </a:rPr>
              <a:t>万元，第二笔资金的现值是</a:t>
            </a:r>
            <a:r>
              <a:rPr lang="en-US" altLang="zh-CN" sz="2400" dirty="0">
                <a:latin typeface="华文楷体" panose="02010600040101010101" pitchFamily="2" charset="-122"/>
                <a:ea typeface="华文楷体" panose="02010600040101010101" pitchFamily="2" charset="-122"/>
              </a:rPr>
              <a:t>50</a:t>
            </a:r>
            <a:r>
              <a:rPr lang="zh-CN" altLang="zh-CN" sz="2400" dirty="0">
                <a:latin typeface="华文楷体" panose="02010600040101010101" pitchFamily="2" charset="-122"/>
                <a:ea typeface="华文楷体" panose="02010600040101010101" pitchFamily="2" charset="-122"/>
              </a:rPr>
              <a:t>万元，第三笔资金的现值是</a:t>
            </a:r>
            <a:r>
              <a:rPr lang="en-US" altLang="zh-CN" sz="2400" dirty="0">
                <a:latin typeface="华文楷体" panose="02010600040101010101" pitchFamily="2" charset="-122"/>
                <a:ea typeface="华文楷体" panose="02010600040101010101" pitchFamily="2" charset="-122"/>
              </a:rPr>
              <a:t>70</a:t>
            </a:r>
            <a:r>
              <a:rPr lang="zh-CN" altLang="zh-CN" sz="2400" dirty="0">
                <a:latin typeface="华文楷体" panose="02010600040101010101" pitchFamily="2" charset="-122"/>
                <a:ea typeface="华文楷体" panose="02010600040101010101" pitchFamily="2" charset="-122"/>
              </a:rPr>
              <a:t>万元。试进行多期免疫</a:t>
            </a:r>
            <a:endParaRPr lang="en-US" altLang="zh-CN" sz="2400" dirty="0" smtClean="0">
              <a:latin typeface="华文楷体" panose="02010600040101010101" pitchFamily="2" charset="-122"/>
              <a:ea typeface="华文楷体" panose="02010600040101010101" pitchFamily="2" charset="-122"/>
            </a:endParaRPr>
          </a:p>
          <a:p>
            <a:pPr eaLnBrk="1" hangingPunct="1"/>
            <a:endParaRPr lang="en-US" altLang="zh-CN" sz="2400" dirty="0" smtClean="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26050224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4"/>
          <p:cNvSpPr>
            <a:spLocks noGrp="1"/>
          </p:cNvSpPr>
          <p:nvPr>
            <p:ph type="ftr" sz="quarter" idx="11"/>
          </p:nvPr>
        </p:nvSpPr>
        <p:spPr/>
        <p:txBody>
          <a:bodyPr/>
          <a:lstStyle/>
          <a:p>
            <a:pPr>
              <a:defRPr/>
            </a:pPr>
            <a:r>
              <a:rPr lang="zh-CN" altLang="en-US" smtClean="0"/>
              <a:t>第十三章 债券投资分析</a:t>
            </a:r>
            <a:endParaRPr lang="en-US" altLang="zh-CN" dirty="0"/>
          </a:p>
        </p:txBody>
      </p:sp>
      <p:sp>
        <p:nvSpPr>
          <p:cNvPr id="6" name="灯片编号占位符 5"/>
          <p:cNvSpPr>
            <a:spLocks noGrp="1"/>
          </p:cNvSpPr>
          <p:nvPr>
            <p:ph type="sldNum" sz="quarter" idx="12"/>
          </p:nvPr>
        </p:nvSpPr>
        <p:spPr/>
        <p:txBody>
          <a:bodyPr/>
          <a:lstStyle/>
          <a:p>
            <a:pPr>
              <a:defRPr/>
            </a:pPr>
            <a:fld id="{7534DC97-7502-4D2C-9C3E-414470E21764}" type="slidenum">
              <a:rPr lang="en-US" altLang="en-US"/>
              <a:pPr>
                <a:defRPr/>
              </a:pPr>
              <a:t>2</a:t>
            </a:fld>
            <a:endParaRPr lang="en-US" altLang="en-US" dirty="0"/>
          </a:p>
        </p:txBody>
      </p:sp>
      <p:sp>
        <p:nvSpPr>
          <p:cNvPr id="7173" name="Rectangle 2"/>
          <p:cNvSpPr>
            <a:spLocks noGrp="1" noChangeArrowheads="1"/>
          </p:cNvSpPr>
          <p:nvPr>
            <p:ph type="title"/>
          </p:nvPr>
        </p:nvSpPr>
        <p:spPr>
          <a:xfrm>
            <a:off x="457200" y="277813"/>
            <a:ext cx="8229600" cy="938212"/>
          </a:xfrm>
        </p:spPr>
        <p:txBody>
          <a:bodyPr/>
          <a:lstStyle/>
          <a:p>
            <a:pPr eaLnBrk="1" hangingPunct="1"/>
            <a:r>
              <a:rPr lang="zh-CN" altLang="en-US" sz="3600" dirty="0" smtClean="0">
                <a:latin typeface="华文楷体" panose="02010600040101010101" pitchFamily="2" charset="-122"/>
                <a:ea typeface="华文楷体" panose="02010600040101010101" pitchFamily="2" charset="-122"/>
              </a:rPr>
              <a:t>本章学习提要</a:t>
            </a:r>
            <a:endParaRPr lang="en-US" altLang="zh-CN" sz="3600" dirty="0" smtClean="0">
              <a:latin typeface="华文楷体" panose="02010600040101010101" pitchFamily="2" charset="-122"/>
              <a:ea typeface="华文楷体" panose="02010600040101010101" pitchFamily="2" charset="-122"/>
            </a:endParaRPr>
          </a:p>
        </p:txBody>
      </p:sp>
      <p:sp>
        <p:nvSpPr>
          <p:cNvPr id="7174" name="Rectangle 3"/>
          <p:cNvSpPr>
            <a:spLocks noGrp="1" noChangeArrowheads="1"/>
          </p:cNvSpPr>
          <p:nvPr>
            <p:ph type="body" idx="1"/>
          </p:nvPr>
        </p:nvSpPr>
        <p:spPr>
          <a:xfrm>
            <a:off x="457200" y="1160463"/>
            <a:ext cx="8229600" cy="4970462"/>
          </a:xfrm>
        </p:spPr>
        <p:txBody>
          <a:bodyPr/>
          <a:lstStyle/>
          <a:p>
            <a:pPr eaLnBrk="1" hangingPunct="1"/>
            <a:r>
              <a:rPr lang="zh-CN" altLang="en-US" sz="2600" dirty="0" smtClean="0">
                <a:latin typeface="华文楷体" panose="02010600040101010101" pitchFamily="2" charset="-122"/>
                <a:ea typeface="华文楷体" panose="02010600040101010101" pitchFamily="2" charset="-122"/>
              </a:rPr>
              <a:t>债券投资风险分析</a:t>
            </a:r>
            <a:endParaRPr lang="en-US" altLang="zh-CN" sz="2200" dirty="0" smtClean="0">
              <a:latin typeface="华文楷体" panose="02010600040101010101" pitchFamily="2" charset="-122"/>
              <a:ea typeface="华文楷体" panose="02010600040101010101" pitchFamily="2" charset="-122"/>
            </a:endParaRPr>
          </a:p>
          <a:p>
            <a:pPr eaLnBrk="1" hangingPunct="1"/>
            <a:r>
              <a:rPr lang="zh-CN" altLang="en-US" sz="2600" dirty="0" smtClean="0">
                <a:latin typeface="华文楷体" panose="02010600040101010101" pitchFamily="2" charset="-122"/>
                <a:ea typeface="华文楷体" panose="02010600040101010101" pitchFamily="2" charset="-122"/>
              </a:rPr>
              <a:t>久期和凸性</a:t>
            </a:r>
            <a:endParaRPr lang="en-US" altLang="zh-CN" sz="2600" dirty="0" smtClean="0">
              <a:latin typeface="华文楷体" panose="02010600040101010101" pitchFamily="2" charset="-122"/>
              <a:ea typeface="华文楷体" panose="02010600040101010101" pitchFamily="2" charset="-122"/>
            </a:endParaRPr>
          </a:p>
          <a:p>
            <a:pPr eaLnBrk="1" hangingPunct="1"/>
            <a:r>
              <a:rPr lang="zh-CN" altLang="en-US" sz="2600" dirty="0" smtClean="0">
                <a:latin typeface="华文楷体" panose="02010600040101010101" pitchFamily="2" charset="-122"/>
                <a:ea typeface="华文楷体" panose="02010600040101010101" pitchFamily="2" charset="-122"/>
              </a:rPr>
              <a:t>债券的信用风险与评级</a:t>
            </a:r>
            <a:endParaRPr lang="en-US" altLang="zh-CN" sz="2600" dirty="0" smtClean="0">
              <a:latin typeface="华文楷体" panose="02010600040101010101" pitchFamily="2" charset="-122"/>
              <a:ea typeface="华文楷体" panose="02010600040101010101" pitchFamily="2" charset="-122"/>
            </a:endParaRPr>
          </a:p>
          <a:p>
            <a:pPr eaLnBrk="1" hangingPunct="1"/>
            <a:r>
              <a:rPr lang="zh-CN" altLang="en-US" sz="2600" dirty="0" smtClean="0">
                <a:latin typeface="华文楷体" panose="02010600040101010101" pitchFamily="2" charset="-122"/>
                <a:ea typeface="华文楷体" panose="02010600040101010101" pitchFamily="2" charset="-122"/>
              </a:rPr>
              <a:t>债券组合</a:t>
            </a:r>
            <a:r>
              <a:rPr lang="zh-CN" altLang="en-US" sz="2600" dirty="0" smtClean="0">
                <a:latin typeface="华文楷体" panose="02010600040101010101" pitchFamily="2" charset="-122"/>
                <a:ea typeface="华文楷体" panose="02010600040101010101" pitchFamily="2" charset="-122"/>
              </a:rPr>
              <a:t>管理</a:t>
            </a:r>
            <a:endParaRPr lang="en-US" altLang="zh-CN" sz="2200" dirty="0" smtClean="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15396888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4"/>
          <p:cNvSpPr>
            <a:spLocks noGrp="1"/>
          </p:cNvSpPr>
          <p:nvPr>
            <p:ph type="ftr" sz="quarter" idx="11"/>
          </p:nvPr>
        </p:nvSpPr>
        <p:spPr/>
        <p:txBody>
          <a:bodyPr/>
          <a:lstStyle/>
          <a:p>
            <a:pPr>
              <a:defRPr/>
            </a:pPr>
            <a:r>
              <a:rPr lang="zh-CN" altLang="en-US" smtClean="0"/>
              <a:t>第十三章 债券投资分析</a:t>
            </a:r>
            <a:endParaRPr lang="en-US" altLang="zh-CN" dirty="0"/>
          </a:p>
        </p:txBody>
      </p:sp>
      <p:sp>
        <p:nvSpPr>
          <p:cNvPr id="6" name="灯片编号占位符 5"/>
          <p:cNvSpPr>
            <a:spLocks noGrp="1"/>
          </p:cNvSpPr>
          <p:nvPr>
            <p:ph type="sldNum" sz="quarter" idx="12"/>
          </p:nvPr>
        </p:nvSpPr>
        <p:spPr/>
        <p:txBody>
          <a:bodyPr/>
          <a:lstStyle/>
          <a:p>
            <a:pPr>
              <a:defRPr/>
            </a:pPr>
            <a:fld id="{7534DC97-7502-4D2C-9C3E-414470E21764}" type="slidenum">
              <a:rPr lang="en-US" altLang="en-US"/>
              <a:pPr>
                <a:defRPr/>
              </a:pPr>
              <a:t>20</a:t>
            </a:fld>
            <a:endParaRPr lang="en-US" altLang="en-US" dirty="0"/>
          </a:p>
        </p:txBody>
      </p:sp>
      <p:sp>
        <p:nvSpPr>
          <p:cNvPr id="7173" name="Rectangle 2"/>
          <p:cNvSpPr>
            <a:spLocks noGrp="1" noChangeArrowheads="1"/>
          </p:cNvSpPr>
          <p:nvPr>
            <p:ph type="title"/>
          </p:nvPr>
        </p:nvSpPr>
        <p:spPr>
          <a:xfrm>
            <a:off x="467684" y="332656"/>
            <a:ext cx="8543292" cy="720080"/>
          </a:xfrm>
        </p:spPr>
        <p:txBody>
          <a:bodyPr/>
          <a:lstStyle/>
          <a:p>
            <a:pPr algn="ctr" eaLnBrk="1" hangingPunct="1"/>
            <a:r>
              <a:rPr lang="zh-CN" altLang="en-US" sz="3600" dirty="0" smtClean="0">
                <a:latin typeface="华文楷体" panose="02010600040101010101" pitchFamily="2" charset="-122"/>
                <a:ea typeface="华文楷体" panose="02010600040101010101" pitchFamily="2" charset="-122"/>
              </a:rPr>
              <a:t>（二）指数化投资</a:t>
            </a:r>
            <a:endParaRPr lang="en-US" altLang="zh-CN" sz="3600" dirty="0" smtClean="0">
              <a:latin typeface="华文楷体" panose="02010600040101010101" pitchFamily="2" charset="-122"/>
              <a:ea typeface="华文楷体" panose="02010600040101010101" pitchFamily="2" charset="-122"/>
            </a:endParaRPr>
          </a:p>
        </p:txBody>
      </p:sp>
      <p:sp>
        <p:nvSpPr>
          <p:cNvPr id="7174" name="Rectangle 3"/>
          <p:cNvSpPr>
            <a:spLocks noGrp="1" noChangeArrowheads="1"/>
          </p:cNvSpPr>
          <p:nvPr>
            <p:ph type="body" idx="1"/>
          </p:nvPr>
        </p:nvSpPr>
        <p:spPr>
          <a:xfrm>
            <a:off x="457200" y="1160463"/>
            <a:ext cx="8229600" cy="4970462"/>
          </a:xfrm>
        </p:spPr>
        <p:txBody>
          <a:bodyPr/>
          <a:lstStyle/>
          <a:p>
            <a:pPr marL="0" indent="0" eaLnBrk="1" hangingPunct="1">
              <a:buNone/>
            </a:pPr>
            <a:endParaRPr lang="en-US" altLang="zh-CN" sz="2200" dirty="0">
              <a:latin typeface="华文楷体" panose="02010600040101010101" pitchFamily="2" charset="-122"/>
              <a:ea typeface="华文楷体" panose="02010600040101010101" pitchFamily="2" charset="-122"/>
            </a:endParaRPr>
          </a:p>
          <a:p>
            <a:pPr marL="0" indent="0" eaLnBrk="1" hangingPunct="1">
              <a:buNone/>
            </a:pPr>
            <a:endParaRPr lang="en-US" altLang="zh-CN" sz="2200" dirty="0" smtClean="0">
              <a:latin typeface="华文楷体" panose="02010600040101010101" pitchFamily="2" charset="-122"/>
              <a:ea typeface="华文楷体" panose="02010600040101010101" pitchFamily="2" charset="-122"/>
            </a:endParaRPr>
          </a:p>
        </p:txBody>
      </p:sp>
      <p:sp>
        <p:nvSpPr>
          <p:cNvPr id="8" name="Rectangle 3"/>
          <p:cNvSpPr txBox="1">
            <a:spLocks noChangeArrowheads="1"/>
          </p:cNvSpPr>
          <p:nvPr/>
        </p:nvSpPr>
        <p:spPr bwMode="auto">
          <a:xfrm>
            <a:off x="457200" y="1349072"/>
            <a:ext cx="8229600" cy="4970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3000" kern="12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600" kern="1200">
                <a:solidFill>
                  <a:schemeClr val="tx1"/>
                </a:solidFill>
                <a:latin typeface="+mn-lt"/>
                <a:ea typeface="+mn-ea"/>
                <a:cs typeface="+mn-cs"/>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200" kern="1200">
                <a:solidFill>
                  <a:schemeClr val="tx1"/>
                </a:solidFill>
                <a:latin typeface="+mn-lt"/>
                <a:ea typeface="+mn-ea"/>
                <a:cs typeface="+mn-cs"/>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sz="2000" kern="1200">
                <a:solidFill>
                  <a:schemeClr val="tx1"/>
                </a:solidFill>
                <a:latin typeface="+mn-lt"/>
                <a:ea typeface="+mn-ea"/>
                <a:cs typeface="+mn-cs"/>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r>
              <a:rPr lang="zh-CN" altLang="en-US" sz="2800" dirty="0" smtClean="0">
                <a:latin typeface="华文楷体" panose="02010600040101010101" pitchFamily="2" charset="-122"/>
                <a:ea typeface="华文楷体" panose="02010600040101010101" pitchFamily="2" charset="-122"/>
              </a:rPr>
              <a:t>构造债券组合来拟合市场上存在的债券指数，使得该债券组合与相应指数的风险回报相当</a:t>
            </a:r>
            <a:endParaRPr lang="en-US" altLang="zh-CN" sz="2800" dirty="0" smtClean="0">
              <a:latin typeface="华文楷体" panose="02010600040101010101" pitchFamily="2" charset="-122"/>
              <a:ea typeface="华文楷体" panose="02010600040101010101" pitchFamily="2" charset="-122"/>
            </a:endParaRPr>
          </a:p>
          <a:p>
            <a:pPr eaLnBrk="1" hangingPunct="1"/>
            <a:r>
              <a:rPr lang="zh-CN" altLang="en-US" sz="2800" dirty="0" smtClean="0">
                <a:latin typeface="华文楷体" panose="02010600040101010101" pitchFamily="2" charset="-122"/>
                <a:ea typeface="华文楷体" panose="02010600040101010101" pitchFamily="2" charset="-122"/>
              </a:rPr>
              <a:t>债券指数与股票指数存在一些不同点：</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r>
              <a:rPr lang="en-US" altLang="zh-CN" sz="2800" dirty="0" smtClean="0">
                <a:latin typeface="华文楷体" panose="02010600040101010101" pitchFamily="2" charset="-122"/>
                <a:ea typeface="华文楷体" panose="02010600040101010101" pitchFamily="2" charset="-122"/>
              </a:rPr>
              <a:t>1. </a:t>
            </a:r>
            <a:r>
              <a:rPr lang="zh-CN" altLang="en-US" sz="2800" dirty="0" smtClean="0">
                <a:latin typeface="华文楷体" panose="02010600040101010101" pitchFamily="2" charset="-122"/>
                <a:ea typeface="华文楷体" panose="02010600040101010101" pitchFamily="2" charset="-122"/>
              </a:rPr>
              <a:t>成分债券的剩余期限会随着时间推移而变化，因此需要经常调整</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r>
              <a:rPr lang="en-US" altLang="zh-CN" sz="2800" dirty="0" smtClean="0">
                <a:latin typeface="华文楷体" panose="02010600040101010101" pitchFamily="2" charset="-122"/>
                <a:ea typeface="华文楷体" panose="02010600040101010101" pitchFamily="2" charset="-122"/>
              </a:rPr>
              <a:t>2. </a:t>
            </a:r>
            <a:r>
              <a:rPr lang="zh-CN" altLang="en-US" sz="2800" dirty="0" smtClean="0">
                <a:latin typeface="华文楷体" panose="02010600040101010101" pitchFamily="2" charset="-122"/>
                <a:ea typeface="华文楷体" panose="02010600040101010101" pitchFamily="2" charset="-122"/>
              </a:rPr>
              <a:t>有些债券交易并不活跃，因此要完全复制债券市场指数比较 困难</a:t>
            </a:r>
            <a:endParaRPr lang="en-US" altLang="zh-CN" sz="2800" dirty="0" smtClean="0">
              <a:latin typeface="华文楷体" panose="02010600040101010101" pitchFamily="2" charset="-122"/>
              <a:ea typeface="华文楷体" panose="02010600040101010101" pitchFamily="2" charset="-122"/>
            </a:endParaRPr>
          </a:p>
          <a:p>
            <a:pPr marL="457200" indent="-457200" eaLnBrk="1" hangingPunct="1">
              <a:buAutoNum type="arabicPeriod"/>
            </a:pPr>
            <a:endParaRPr lang="en-US" altLang="zh-CN" sz="2400" dirty="0" smtClean="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20834064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4"/>
          <p:cNvSpPr>
            <a:spLocks noGrp="1"/>
          </p:cNvSpPr>
          <p:nvPr>
            <p:ph type="ftr" sz="quarter" idx="11"/>
          </p:nvPr>
        </p:nvSpPr>
        <p:spPr/>
        <p:txBody>
          <a:bodyPr/>
          <a:lstStyle/>
          <a:p>
            <a:pPr>
              <a:defRPr/>
            </a:pPr>
            <a:r>
              <a:rPr lang="zh-CN" altLang="en-US" smtClean="0"/>
              <a:t>第十三章 债券投资分析</a:t>
            </a:r>
            <a:endParaRPr lang="en-US" altLang="zh-CN" dirty="0"/>
          </a:p>
        </p:txBody>
      </p:sp>
      <p:sp>
        <p:nvSpPr>
          <p:cNvPr id="6" name="灯片编号占位符 5"/>
          <p:cNvSpPr>
            <a:spLocks noGrp="1"/>
          </p:cNvSpPr>
          <p:nvPr>
            <p:ph type="sldNum" sz="quarter" idx="12"/>
          </p:nvPr>
        </p:nvSpPr>
        <p:spPr/>
        <p:txBody>
          <a:bodyPr/>
          <a:lstStyle/>
          <a:p>
            <a:pPr>
              <a:defRPr/>
            </a:pPr>
            <a:fld id="{7534DC97-7502-4D2C-9C3E-414470E21764}" type="slidenum">
              <a:rPr lang="en-US" altLang="en-US"/>
              <a:pPr>
                <a:defRPr/>
              </a:pPr>
              <a:t>21</a:t>
            </a:fld>
            <a:endParaRPr lang="en-US" altLang="en-US" dirty="0"/>
          </a:p>
        </p:txBody>
      </p:sp>
      <p:sp>
        <p:nvSpPr>
          <p:cNvPr id="7173" name="Rectangle 2"/>
          <p:cNvSpPr>
            <a:spLocks noGrp="1" noChangeArrowheads="1"/>
          </p:cNvSpPr>
          <p:nvPr>
            <p:ph type="title"/>
          </p:nvPr>
        </p:nvSpPr>
        <p:spPr>
          <a:xfrm>
            <a:off x="457200" y="296652"/>
            <a:ext cx="8543292" cy="684076"/>
          </a:xfrm>
        </p:spPr>
        <p:txBody>
          <a:bodyPr/>
          <a:lstStyle/>
          <a:p>
            <a:pPr algn="ctr" eaLnBrk="1" hangingPunct="1"/>
            <a:r>
              <a:rPr lang="zh-CN" altLang="en-US" sz="3600" dirty="0" smtClean="0">
                <a:latin typeface="华文楷体" panose="02010600040101010101" pitchFamily="2" charset="-122"/>
                <a:ea typeface="华文楷体" panose="02010600040101010101" pitchFamily="2" charset="-122"/>
              </a:rPr>
              <a:t>二、积极的债券组合管理</a:t>
            </a:r>
            <a:endParaRPr lang="en-US" altLang="zh-CN" sz="3600" dirty="0" smtClean="0">
              <a:latin typeface="华文楷体" panose="02010600040101010101" pitchFamily="2" charset="-122"/>
              <a:ea typeface="华文楷体" panose="02010600040101010101" pitchFamily="2" charset="-122"/>
            </a:endParaRPr>
          </a:p>
        </p:txBody>
      </p:sp>
      <p:sp>
        <p:nvSpPr>
          <p:cNvPr id="7174" name="Rectangle 3"/>
          <p:cNvSpPr>
            <a:spLocks noGrp="1" noChangeArrowheads="1"/>
          </p:cNvSpPr>
          <p:nvPr>
            <p:ph type="body" idx="1"/>
          </p:nvPr>
        </p:nvSpPr>
        <p:spPr>
          <a:xfrm>
            <a:off x="457200" y="1160463"/>
            <a:ext cx="8229600" cy="4970462"/>
          </a:xfrm>
        </p:spPr>
        <p:txBody>
          <a:bodyPr/>
          <a:lstStyle/>
          <a:p>
            <a:pPr marL="0" indent="0" eaLnBrk="1" hangingPunct="1">
              <a:buNone/>
            </a:pPr>
            <a:endParaRPr lang="en-US" altLang="zh-CN" sz="2200" dirty="0">
              <a:latin typeface="华文楷体" panose="02010600040101010101" pitchFamily="2" charset="-122"/>
              <a:ea typeface="华文楷体" panose="02010600040101010101" pitchFamily="2" charset="-122"/>
            </a:endParaRPr>
          </a:p>
          <a:p>
            <a:pPr marL="0" indent="0" eaLnBrk="1" hangingPunct="1">
              <a:buNone/>
            </a:pPr>
            <a:endParaRPr lang="en-US" altLang="zh-CN" sz="2200" dirty="0" smtClean="0">
              <a:latin typeface="华文楷体" panose="02010600040101010101" pitchFamily="2" charset="-122"/>
              <a:ea typeface="华文楷体" panose="02010600040101010101" pitchFamily="2" charset="-122"/>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Rectangle 3"/>
          <p:cNvSpPr>
            <a:spLocks noChangeArrowheads="1"/>
          </p:cNvSpPr>
          <p:nvPr/>
        </p:nvSpPr>
        <p:spPr bwMode="auto">
          <a:xfrm>
            <a:off x="0" y="203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000" b="0" i="0" u="none" strike="noStrike" cap="none" normalizeH="0" baseline="0" dirty="0" smtClean="0">
                <a:ln>
                  <a:noFill/>
                </a:ln>
                <a:solidFill>
                  <a:srgbClr val="282828"/>
                </a:solidFill>
                <a:effectLst/>
                <a:latin typeface="Times New Roman" panose="02020603050405020304" pitchFamily="18" charset="0"/>
                <a:ea typeface="宋体" panose="02010600030101010101" pitchFamily="2" charset="-122"/>
                <a:cs typeface="Times New Roman" panose="02020603050405020304" pitchFamily="18" charset="0"/>
              </a:rPr>
              <a:t> </a:t>
            </a:r>
            <a:r>
              <a:rPr kumimoji="0" lang="en-US" altLang="zh-CN" sz="600" b="0" i="0" u="none" strike="noStrike" cap="none" normalizeH="0" baseline="0" dirty="0" smtClean="0">
                <a:ln>
                  <a:noFill/>
                </a:ln>
                <a:solidFill>
                  <a:schemeClr val="tx1"/>
                </a:solidFill>
                <a:effectLst/>
              </a:rPr>
              <a:t> </a:t>
            </a:r>
            <a:endParaRPr kumimoji="0" lang="en-US" altLang="zh-CN" sz="1800" b="0" i="0" u="none" strike="noStrike" cap="none" normalizeH="0" baseline="0" dirty="0" smtClean="0">
              <a:ln>
                <a:noFill/>
              </a:ln>
              <a:solidFill>
                <a:schemeClr val="tx1"/>
              </a:solidFill>
              <a:effectLst/>
              <a:latin typeface="Arial" panose="020B0604020202020204" pitchFamily="34" charset="0"/>
            </a:endParaRPr>
          </a:p>
        </p:txBody>
      </p:sp>
      <p:sp>
        <p:nvSpPr>
          <p:cNvPr id="8" name="Rectangle 5"/>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6"/>
          <p:cNvSpPr>
            <a:spLocks noChangeArrowheads="1"/>
          </p:cNvSpPr>
          <p:nvPr/>
        </p:nvSpPr>
        <p:spPr bwMode="auto">
          <a:xfrm>
            <a:off x="152400" y="355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000" b="0" i="0" u="none" strike="noStrike" cap="none" normalizeH="0" baseline="0" dirty="0" smtClean="0">
                <a:ln>
                  <a:noFill/>
                </a:ln>
                <a:solidFill>
                  <a:srgbClr val="282828"/>
                </a:solidFill>
                <a:effectLst/>
                <a:latin typeface="Times New Roman" panose="02020603050405020304" pitchFamily="18" charset="0"/>
                <a:ea typeface="宋体" panose="02010600030101010101" pitchFamily="2" charset="-122"/>
                <a:cs typeface="Times New Roman" panose="02020603050405020304" pitchFamily="18" charset="0"/>
              </a:rPr>
              <a:t> </a:t>
            </a:r>
            <a:r>
              <a:rPr kumimoji="0" lang="en-US" altLang="zh-CN" sz="600" b="0" i="0" u="none" strike="noStrike" cap="none" normalizeH="0" baseline="0" dirty="0" smtClean="0">
                <a:ln>
                  <a:noFill/>
                </a:ln>
                <a:solidFill>
                  <a:schemeClr val="tx1"/>
                </a:solidFill>
                <a:effectLst/>
              </a:rPr>
              <a:t> </a:t>
            </a:r>
            <a:endParaRPr kumimoji="0" lang="en-US" altLang="zh-CN" sz="1800" b="0" i="0" u="none" strike="noStrike" cap="none" normalizeH="0" baseline="0" dirty="0" smtClean="0">
              <a:ln>
                <a:noFill/>
              </a:ln>
              <a:solidFill>
                <a:schemeClr val="tx1"/>
              </a:solidFill>
              <a:effectLst/>
              <a:latin typeface="Arial" panose="020B0604020202020204" pitchFamily="34" charset="0"/>
            </a:endParaRPr>
          </a:p>
        </p:txBody>
      </p:sp>
      <p:sp>
        <p:nvSpPr>
          <p:cNvPr id="15" name="Rectangle 3"/>
          <p:cNvSpPr txBox="1">
            <a:spLocks noChangeArrowheads="1"/>
          </p:cNvSpPr>
          <p:nvPr/>
        </p:nvSpPr>
        <p:spPr bwMode="auto">
          <a:xfrm>
            <a:off x="457200" y="1052736"/>
            <a:ext cx="8229600" cy="5266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3000" kern="12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600" kern="1200">
                <a:solidFill>
                  <a:schemeClr val="tx1"/>
                </a:solidFill>
                <a:latin typeface="+mn-lt"/>
                <a:ea typeface="+mn-ea"/>
                <a:cs typeface="+mn-cs"/>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200" kern="1200">
                <a:solidFill>
                  <a:schemeClr val="tx1"/>
                </a:solidFill>
                <a:latin typeface="+mn-lt"/>
                <a:ea typeface="+mn-ea"/>
                <a:cs typeface="+mn-cs"/>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sz="2000" kern="1200">
                <a:solidFill>
                  <a:schemeClr val="tx1"/>
                </a:solidFill>
                <a:latin typeface="+mn-lt"/>
                <a:ea typeface="+mn-ea"/>
                <a:cs typeface="+mn-cs"/>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lnSpc>
                <a:spcPct val="150000"/>
              </a:lnSpc>
            </a:pPr>
            <a:r>
              <a:rPr lang="zh-CN" altLang="en-US" sz="2800" dirty="0" smtClean="0">
                <a:latin typeface="华文楷体" panose="02010600040101010101" pitchFamily="2" charset="-122"/>
                <a:ea typeface="华文楷体" panose="02010600040101010101" pitchFamily="2" charset="-122"/>
              </a:rPr>
              <a:t>认为市场并非完全有效</a:t>
            </a:r>
            <a:endParaRPr lang="en-US" altLang="zh-CN" sz="2800" dirty="0" smtClean="0">
              <a:latin typeface="华文楷体" panose="02010600040101010101" pitchFamily="2" charset="-122"/>
              <a:ea typeface="华文楷体" panose="02010600040101010101" pitchFamily="2" charset="-122"/>
            </a:endParaRPr>
          </a:p>
          <a:p>
            <a:pPr marL="0" indent="0" eaLnBrk="1" hangingPunct="1">
              <a:lnSpc>
                <a:spcPct val="150000"/>
              </a:lnSpc>
              <a:buNone/>
            </a:pPr>
            <a:r>
              <a:rPr lang="en-US" altLang="zh-CN" sz="2800" dirty="0" smtClean="0">
                <a:latin typeface="华文楷体" panose="02010600040101010101" pitchFamily="2" charset="-122"/>
                <a:ea typeface="华文楷体" panose="02010600040101010101" pitchFamily="2" charset="-122"/>
              </a:rPr>
              <a:t>1. </a:t>
            </a:r>
            <a:r>
              <a:rPr lang="zh-CN" altLang="en-US" sz="2800" dirty="0" smtClean="0">
                <a:latin typeface="华文楷体" panose="02010600040101010101" pitchFamily="2" charset="-122"/>
                <a:ea typeface="华文楷体" panose="02010600040101010101" pitchFamily="2" charset="-122"/>
              </a:rPr>
              <a:t>存在被错误定价的债券</a:t>
            </a:r>
            <a:endParaRPr lang="en-US" altLang="zh-CN" sz="2800" dirty="0" smtClean="0">
              <a:latin typeface="华文楷体" panose="02010600040101010101" pitchFamily="2" charset="-122"/>
              <a:ea typeface="华文楷体" panose="02010600040101010101" pitchFamily="2" charset="-122"/>
            </a:endParaRPr>
          </a:p>
          <a:p>
            <a:pPr marL="0" indent="0" eaLnBrk="1" hangingPunct="1">
              <a:lnSpc>
                <a:spcPct val="150000"/>
              </a:lnSpc>
              <a:buNone/>
            </a:pPr>
            <a:r>
              <a:rPr lang="en-US" altLang="zh-CN" sz="2800" dirty="0" smtClean="0">
                <a:latin typeface="华文楷体" panose="02010600040101010101" pitchFamily="2" charset="-122"/>
                <a:ea typeface="华文楷体" panose="02010600040101010101" pitchFamily="2" charset="-122"/>
              </a:rPr>
              <a:t>2. </a:t>
            </a:r>
            <a:r>
              <a:rPr lang="zh-CN" altLang="en-US" sz="2800" dirty="0" smtClean="0">
                <a:latin typeface="华文楷体" panose="02010600040101010101" pitchFamily="2" charset="-122"/>
                <a:ea typeface="华文楷体" panose="02010600040101010101" pitchFamily="2" charset="-122"/>
              </a:rPr>
              <a:t>利率的走势可被预测</a:t>
            </a:r>
            <a:endParaRPr lang="en-US" altLang="zh-CN" sz="2800" dirty="0" smtClean="0">
              <a:latin typeface="华文楷体" panose="02010600040101010101" pitchFamily="2" charset="-122"/>
              <a:ea typeface="华文楷体" panose="02010600040101010101" pitchFamily="2" charset="-122"/>
            </a:endParaRPr>
          </a:p>
          <a:p>
            <a:pPr marL="0" indent="0" eaLnBrk="1" hangingPunct="1">
              <a:lnSpc>
                <a:spcPct val="150000"/>
              </a:lnSpc>
              <a:buNone/>
            </a:pPr>
            <a:r>
              <a:rPr lang="en-US" altLang="zh-CN" sz="2800" dirty="0" smtClean="0">
                <a:latin typeface="华文楷体" panose="02010600040101010101" pitchFamily="2" charset="-122"/>
                <a:ea typeface="华文楷体" panose="02010600040101010101" pitchFamily="2" charset="-122"/>
              </a:rPr>
              <a:t>3. </a:t>
            </a:r>
            <a:r>
              <a:rPr lang="zh-CN" altLang="en-US" sz="2800" dirty="0" smtClean="0">
                <a:latin typeface="华文楷体" panose="02010600040101010101" pitchFamily="2" charset="-122"/>
                <a:ea typeface="华文楷体" panose="02010600040101010101" pitchFamily="2" charset="-122"/>
              </a:rPr>
              <a:t>可以获得超额回报</a:t>
            </a:r>
            <a:endParaRPr lang="en-US" altLang="zh-CN" sz="2800" dirty="0" smtClean="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415801386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4"/>
          <p:cNvSpPr>
            <a:spLocks noGrp="1"/>
          </p:cNvSpPr>
          <p:nvPr>
            <p:ph type="ftr" sz="quarter" idx="11"/>
          </p:nvPr>
        </p:nvSpPr>
        <p:spPr/>
        <p:txBody>
          <a:bodyPr/>
          <a:lstStyle/>
          <a:p>
            <a:pPr>
              <a:defRPr/>
            </a:pPr>
            <a:r>
              <a:rPr lang="zh-CN" altLang="en-US" smtClean="0"/>
              <a:t>第十三章 债券投资分析</a:t>
            </a:r>
            <a:endParaRPr lang="en-US" altLang="zh-CN" dirty="0"/>
          </a:p>
        </p:txBody>
      </p:sp>
      <p:sp>
        <p:nvSpPr>
          <p:cNvPr id="6" name="灯片编号占位符 5"/>
          <p:cNvSpPr>
            <a:spLocks noGrp="1"/>
          </p:cNvSpPr>
          <p:nvPr>
            <p:ph type="sldNum" sz="quarter" idx="12"/>
          </p:nvPr>
        </p:nvSpPr>
        <p:spPr/>
        <p:txBody>
          <a:bodyPr/>
          <a:lstStyle/>
          <a:p>
            <a:pPr>
              <a:defRPr/>
            </a:pPr>
            <a:fld id="{7534DC97-7502-4D2C-9C3E-414470E21764}" type="slidenum">
              <a:rPr lang="en-US" altLang="en-US"/>
              <a:pPr>
                <a:defRPr/>
              </a:pPr>
              <a:t>22</a:t>
            </a:fld>
            <a:endParaRPr lang="en-US" altLang="en-US" dirty="0"/>
          </a:p>
        </p:txBody>
      </p:sp>
      <p:sp>
        <p:nvSpPr>
          <p:cNvPr id="7173" name="Rectangle 2"/>
          <p:cNvSpPr>
            <a:spLocks noGrp="1" noChangeArrowheads="1"/>
          </p:cNvSpPr>
          <p:nvPr>
            <p:ph type="title"/>
          </p:nvPr>
        </p:nvSpPr>
        <p:spPr>
          <a:xfrm>
            <a:off x="457200" y="296652"/>
            <a:ext cx="8543292" cy="756084"/>
          </a:xfrm>
        </p:spPr>
        <p:txBody>
          <a:bodyPr/>
          <a:lstStyle/>
          <a:p>
            <a:pPr algn="ctr" eaLnBrk="1" hangingPunct="1"/>
            <a:r>
              <a:rPr lang="zh-CN" altLang="en-US" sz="3600" dirty="0" smtClean="0">
                <a:latin typeface="华文楷体" panose="02010600040101010101" pitchFamily="2" charset="-122"/>
                <a:ea typeface="华文楷体" panose="02010600040101010101" pitchFamily="2" charset="-122"/>
              </a:rPr>
              <a:t>（一）收益率结构分析</a:t>
            </a:r>
            <a:endParaRPr lang="en-US" altLang="zh-CN" sz="3600" dirty="0" smtClean="0">
              <a:latin typeface="华文楷体" panose="02010600040101010101" pitchFamily="2" charset="-122"/>
              <a:ea typeface="华文楷体" panose="02010600040101010101" pitchFamily="2" charset="-122"/>
            </a:endParaRPr>
          </a:p>
        </p:txBody>
      </p:sp>
      <p:sp>
        <p:nvSpPr>
          <p:cNvPr id="7174" name="Rectangle 3"/>
          <p:cNvSpPr>
            <a:spLocks noGrp="1" noChangeArrowheads="1"/>
          </p:cNvSpPr>
          <p:nvPr>
            <p:ph type="body" idx="1"/>
          </p:nvPr>
        </p:nvSpPr>
        <p:spPr>
          <a:xfrm>
            <a:off x="457200" y="1232757"/>
            <a:ext cx="8435280" cy="4898168"/>
          </a:xfrm>
        </p:spPr>
        <p:txBody>
          <a:bodyPr/>
          <a:lstStyle/>
          <a:p>
            <a:pPr eaLnBrk="1" hangingPunct="1"/>
            <a:r>
              <a:rPr lang="zh-CN" altLang="zh-CN" sz="2800" dirty="0">
                <a:latin typeface="华文楷体" panose="02010600040101010101" pitchFamily="2" charset="-122"/>
                <a:ea typeface="华文楷体" panose="02010600040101010101" pitchFamily="2" charset="-122"/>
              </a:rPr>
              <a:t>债券的投资收益取决于持有期内收益率结构的</a:t>
            </a:r>
            <a:r>
              <a:rPr lang="zh-CN" altLang="zh-CN" sz="2800" dirty="0" smtClean="0">
                <a:latin typeface="华文楷体" panose="02010600040101010101" pitchFamily="2" charset="-122"/>
                <a:ea typeface="华文楷体" panose="02010600040101010101" pitchFamily="2" charset="-122"/>
              </a:rPr>
              <a:t>变动</a:t>
            </a:r>
            <a:endParaRPr lang="en-US" altLang="zh-CN" sz="2800" dirty="0" smtClean="0">
              <a:latin typeface="华文楷体" panose="02010600040101010101" pitchFamily="2" charset="-122"/>
              <a:ea typeface="华文楷体" panose="02010600040101010101" pitchFamily="2" charset="-122"/>
            </a:endParaRPr>
          </a:p>
          <a:p>
            <a:pPr eaLnBrk="1" hangingPunct="1"/>
            <a:r>
              <a:rPr lang="zh-CN" altLang="zh-CN" sz="2800" dirty="0">
                <a:latin typeface="华文楷体" panose="02010600040101010101" pitchFamily="2" charset="-122"/>
                <a:ea typeface="华文楷体" panose="02010600040101010101" pitchFamily="2" charset="-122"/>
              </a:rPr>
              <a:t>一旦能对期末的收益率结构进行预测，就能测算出持有某只债券的</a:t>
            </a:r>
            <a:r>
              <a:rPr lang="zh-CN" altLang="zh-CN" sz="2800" dirty="0" smtClean="0">
                <a:latin typeface="华文楷体" panose="02010600040101010101" pitchFamily="2" charset="-122"/>
                <a:ea typeface="华文楷体" panose="02010600040101010101" pitchFamily="2" charset="-122"/>
              </a:rPr>
              <a:t>回报率</a:t>
            </a:r>
            <a:endParaRPr lang="en-US" altLang="zh-CN" sz="2800" dirty="0" smtClean="0">
              <a:latin typeface="华文楷体" panose="02010600040101010101" pitchFamily="2" charset="-122"/>
              <a:ea typeface="华文楷体" panose="02010600040101010101" pitchFamily="2" charset="-122"/>
            </a:endParaRPr>
          </a:p>
          <a:p>
            <a:pPr algn="just" eaLnBrk="1" hangingPunct="1"/>
            <a:r>
              <a:rPr lang="zh-CN" altLang="en-US" sz="2800" dirty="0" smtClean="0">
                <a:latin typeface="华文楷体" panose="02010600040101010101" pitchFamily="2" charset="-122"/>
                <a:ea typeface="华文楷体" panose="02010600040101010101" pitchFamily="2" charset="-122"/>
              </a:rPr>
              <a:t>例</a:t>
            </a:r>
            <a:r>
              <a:rPr lang="en-US" altLang="zh-CN" sz="2800" dirty="0" smtClean="0">
                <a:latin typeface="华文楷体" panose="02010600040101010101" pitchFamily="2" charset="-122"/>
                <a:ea typeface="华文楷体" panose="02010600040101010101" pitchFamily="2" charset="-122"/>
              </a:rPr>
              <a:t>13-7</a:t>
            </a:r>
            <a:r>
              <a:rPr lang="zh-CN" altLang="en-US" sz="2800" dirty="0" smtClean="0">
                <a:latin typeface="华文楷体" panose="02010600040101010101" pitchFamily="2" charset="-122"/>
                <a:ea typeface="华文楷体" panose="02010600040101010101" pitchFamily="2" charset="-122"/>
              </a:rPr>
              <a:t>，</a:t>
            </a:r>
            <a:r>
              <a:rPr lang="zh-CN" altLang="zh-CN" sz="2800" dirty="0">
                <a:latin typeface="华文楷体" panose="02010600040101010101" pitchFamily="2" charset="-122"/>
                <a:ea typeface="华文楷体" panose="02010600040101010101" pitchFamily="2" charset="-122"/>
              </a:rPr>
              <a:t>一张票面利率为</a:t>
            </a:r>
            <a:r>
              <a:rPr lang="en-US" altLang="zh-CN" sz="2800" dirty="0">
                <a:latin typeface="华文楷体" panose="02010600040101010101" pitchFamily="2" charset="-122"/>
                <a:ea typeface="华文楷体" panose="02010600040101010101" pitchFamily="2" charset="-122"/>
              </a:rPr>
              <a:t>5%</a:t>
            </a:r>
            <a:r>
              <a:rPr lang="zh-CN" altLang="zh-CN" sz="2800" dirty="0">
                <a:latin typeface="华文楷体" panose="02010600040101010101" pitchFamily="2" charset="-122"/>
                <a:ea typeface="华文楷体" panose="02010600040101010101" pitchFamily="2" charset="-122"/>
              </a:rPr>
              <a:t>的债券，面值</a:t>
            </a:r>
            <a:r>
              <a:rPr lang="en-US" altLang="zh-CN" sz="2800" dirty="0">
                <a:latin typeface="华文楷体" panose="02010600040101010101" pitchFamily="2" charset="-122"/>
                <a:ea typeface="华文楷体" panose="02010600040101010101" pitchFamily="2" charset="-122"/>
              </a:rPr>
              <a:t>100</a:t>
            </a:r>
            <a:r>
              <a:rPr lang="zh-CN" altLang="zh-CN" sz="2800" dirty="0">
                <a:latin typeface="华文楷体" panose="02010600040101010101" pitchFamily="2" charset="-122"/>
                <a:ea typeface="华文楷体" panose="02010600040101010101" pitchFamily="2" charset="-122"/>
              </a:rPr>
              <a:t>元，每年付息一次，剩余期限为</a:t>
            </a:r>
            <a:r>
              <a:rPr lang="en-US" altLang="zh-CN" sz="2800" dirty="0">
                <a:latin typeface="华文楷体" panose="02010600040101010101" pitchFamily="2" charset="-122"/>
                <a:ea typeface="华文楷体" panose="02010600040101010101" pitchFamily="2" charset="-122"/>
              </a:rPr>
              <a:t>10</a:t>
            </a:r>
            <a:r>
              <a:rPr lang="zh-CN" altLang="zh-CN" sz="2800" dirty="0">
                <a:latin typeface="华文楷体" panose="02010600040101010101" pitchFamily="2" charset="-122"/>
                <a:ea typeface="华文楷体" panose="02010600040101010101" pitchFamily="2" charset="-122"/>
              </a:rPr>
              <a:t>年，当前售价为</a:t>
            </a:r>
            <a:r>
              <a:rPr lang="en-US" altLang="zh-CN" sz="2800" dirty="0">
                <a:latin typeface="华文楷体" panose="02010600040101010101" pitchFamily="2" charset="-122"/>
                <a:ea typeface="华文楷体" panose="02010600040101010101" pitchFamily="2" charset="-122"/>
              </a:rPr>
              <a:t>92.64</a:t>
            </a:r>
            <a:r>
              <a:rPr lang="zh-CN" altLang="zh-CN" sz="2800" dirty="0">
                <a:latin typeface="华文楷体" panose="02010600040101010101" pitchFamily="2" charset="-122"/>
                <a:ea typeface="华文楷体" panose="02010600040101010101" pitchFamily="2" charset="-122"/>
              </a:rPr>
              <a:t>元。根据计算，可以知道该债券</a:t>
            </a:r>
            <a:r>
              <a:rPr lang="en-US" altLang="zh-CN" sz="2800" dirty="0">
                <a:latin typeface="华文楷体" panose="02010600040101010101" pitchFamily="2" charset="-122"/>
                <a:ea typeface="华文楷体" panose="02010600040101010101" pitchFamily="2" charset="-122"/>
              </a:rPr>
              <a:t>10</a:t>
            </a:r>
            <a:r>
              <a:rPr lang="zh-CN" altLang="zh-CN" sz="2800" dirty="0">
                <a:latin typeface="华文楷体" panose="02010600040101010101" pitchFamily="2" charset="-122"/>
                <a:ea typeface="华文楷体" panose="02010600040101010101" pitchFamily="2" charset="-122"/>
              </a:rPr>
              <a:t>年期的到期收益率为</a:t>
            </a:r>
            <a:r>
              <a:rPr lang="en-US" altLang="zh-CN" sz="2800" dirty="0">
                <a:latin typeface="华文楷体" panose="02010600040101010101" pitchFamily="2" charset="-122"/>
                <a:ea typeface="华文楷体" panose="02010600040101010101" pitchFamily="2" charset="-122"/>
              </a:rPr>
              <a:t>6%</a:t>
            </a:r>
            <a:r>
              <a:rPr lang="zh-CN" altLang="zh-CN" sz="2800" dirty="0">
                <a:latin typeface="华文楷体" panose="02010600040101010101" pitchFamily="2" charset="-122"/>
                <a:ea typeface="华文楷体" panose="02010600040101010101" pitchFamily="2" charset="-122"/>
              </a:rPr>
              <a:t>。如果投资者买入该债券后打算持有</a:t>
            </a:r>
            <a:r>
              <a:rPr lang="en-US" altLang="zh-CN" sz="2800" dirty="0">
                <a:latin typeface="华文楷体" panose="02010600040101010101" pitchFamily="2" charset="-122"/>
                <a:ea typeface="华文楷体" panose="02010600040101010101" pitchFamily="2" charset="-122"/>
              </a:rPr>
              <a:t>5</a:t>
            </a:r>
            <a:r>
              <a:rPr lang="zh-CN" altLang="zh-CN" sz="2800" dirty="0">
                <a:latin typeface="华文楷体" panose="02010600040101010101" pitchFamily="2" charset="-122"/>
                <a:ea typeface="华文楷体" panose="02010600040101010101" pitchFamily="2" charset="-122"/>
              </a:rPr>
              <a:t>年，并在</a:t>
            </a:r>
            <a:r>
              <a:rPr lang="en-US" altLang="zh-CN" sz="2800" dirty="0">
                <a:latin typeface="华文楷体" panose="02010600040101010101" pitchFamily="2" charset="-122"/>
                <a:ea typeface="华文楷体" panose="02010600040101010101" pitchFamily="2" charset="-122"/>
              </a:rPr>
              <a:t>5</a:t>
            </a:r>
            <a:r>
              <a:rPr lang="zh-CN" altLang="zh-CN" sz="2800" dirty="0">
                <a:latin typeface="华文楷体" panose="02010600040101010101" pitchFamily="2" charset="-122"/>
                <a:ea typeface="华文楷体" panose="02010600040101010101" pitchFamily="2" charset="-122"/>
              </a:rPr>
              <a:t>年之后出售，并且该投资者预期</a:t>
            </a:r>
            <a:r>
              <a:rPr lang="en-US" altLang="zh-CN" sz="2800" dirty="0">
                <a:latin typeface="华文楷体" panose="02010600040101010101" pitchFamily="2" charset="-122"/>
                <a:ea typeface="华文楷体" panose="02010600040101010101" pitchFamily="2" charset="-122"/>
              </a:rPr>
              <a:t>5</a:t>
            </a:r>
            <a:r>
              <a:rPr lang="zh-CN" altLang="zh-CN" sz="2800" dirty="0">
                <a:latin typeface="华文楷体" panose="02010600040101010101" pitchFamily="2" charset="-122"/>
                <a:ea typeface="华文楷体" panose="02010600040101010101" pitchFamily="2" charset="-122"/>
              </a:rPr>
              <a:t>年之后的到期收益率会下降至</a:t>
            </a:r>
            <a:r>
              <a:rPr lang="en-US" altLang="zh-CN" sz="2800" dirty="0">
                <a:latin typeface="华文楷体" panose="02010600040101010101" pitchFamily="2" charset="-122"/>
                <a:ea typeface="华文楷体" panose="02010600040101010101" pitchFamily="2" charset="-122"/>
              </a:rPr>
              <a:t>4%</a:t>
            </a:r>
            <a:r>
              <a:rPr lang="zh-CN" altLang="zh-CN" sz="2800" dirty="0">
                <a:latin typeface="华文楷体" panose="02010600040101010101" pitchFamily="2" charset="-122"/>
                <a:ea typeface="华文楷体" panose="02010600040101010101" pitchFamily="2" charset="-122"/>
              </a:rPr>
              <a:t>，问该投资者持有该债券</a:t>
            </a:r>
            <a:r>
              <a:rPr lang="en-US" altLang="zh-CN" sz="2800" dirty="0">
                <a:latin typeface="华文楷体" panose="02010600040101010101" pitchFamily="2" charset="-122"/>
                <a:ea typeface="华文楷体" panose="02010600040101010101" pitchFamily="2" charset="-122"/>
              </a:rPr>
              <a:t>5</a:t>
            </a:r>
            <a:r>
              <a:rPr lang="zh-CN" altLang="zh-CN" sz="2800" dirty="0">
                <a:latin typeface="华文楷体" panose="02010600040101010101" pitchFamily="2" charset="-122"/>
                <a:ea typeface="华文楷体" panose="02010600040101010101" pitchFamily="2" charset="-122"/>
              </a:rPr>
              <a:t>年的总收益为多少？</a:t>
            </a:r>
            <a:endParaRPr lang="en-US" altLang="zh-CN" sz="2800" dirty="0" smtClean="0">
              <a:latin typeface="华文楷体" panose="02010600040101010101" pitchFamily="2" charset="-122"/>
              <a:ea typeface="华文楷体" panose="02010600040101010101" pitchFamily="2" charset="-122"/>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Rectangle 3"/>
          <p:cNvSpPr>
            <a:spLocks noChangeArrowheads="1"/>
          </p:cNvSpPr>
          <p:nvPr/>
        </p:nvSpPr>
        <p:spPr bwMode="auto">
          <a:xfrm>
            <a:off x="0" y="203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000" b="0" i="0" u="none" strike="noStrike" cap="none" normalizeH="0" baseline="0" dirty="0" smtClean="0">
                <a:ln>
                  <a:noFill/>
                </a:ln>
                <a:solidFill>
                  <a:srgbClr val="282828"/>
                </a:solidFill>
                <a:effectLst/>
                <a:latin typeface="Times New Roman" panose="02020603050405020304" pitchFamily="18" charset="0"/>
                <a:ea typeface="宋体" panose="02010600030101010101" pitchFamily="2" charset="-122"/>
                <a:cs typeface="Times New Roman" panose="02020603050405020304" pitchFamily="18" charset="0"/>
              </a:rPr>
              <a:t> </a:t>
            </a:r>
            <a:r>
              <a:rPr kumimoji="0" lang="en-US" altLang="zh-CN" sz="600" b="0" i="0" u="none" strike="noStrike" cap="none" normalizeH="0" baseline="0" dirty="0" smtClean="0">
                <a:ln>
                  <a:noFill/>
                </a:ln>
                <a:solidFill>
                  <a:schemeClr val="tx1"/>
                </a:solidFill>
                <a:effectLst/>
              </a:rPr>
              <a:t> </a:t>
            </a:r>
            <a:endParaRPr kumimoji="0" lang="en-US" altLang="zh-CN" sz="1800" b="0" i="0" u="none" strike="noStrike" cap="none" normalizeH="0" baseline="0" dirty="0" smtClean="0">
              <a:ln>
                <a:noFill/>
              </a:ln>
              <a:solidFill>
                <a:schemeClr val="tx1"/>
              </a:solidFill>
              <a:effectLst/>
              <a:latin typeface="Arial" panose="020B0604020202020204" pitchFamily="34" charset="0"/>
            </a:endParaRPr>
          </a:p>
        </p:txBody>
      </p:sp>
      <p:sp>
        <p:nvSpPr>
          <p:cNvPr id="8" name="Rectangle 5"/>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6"/>
          <p:cNvSpPr>
            <a:spLocks noChangeArrowheads="1"/>
          </p:cNvSpPr>
          <p:nvPr/>
        </p:nvSpPr>
        <p:spPr bwMode="auto">
          <a:xfrm>
            <a:off x="152400" y="355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000" b="0" i="0" u="none" strike="noStrike" cap="none" normalizeH="0" baseline="0" dirty="0" smtClean="0">
                <a:ln>
                  <a:noFill/>
                </a:ln>
                <a:solidFill>
                  <a:srgbClr val="282828"/>
                </a:solidFill>
                <a:effectLst/>
                <a:latin typeface="Times New Roman" panose="02020603050405020304" pitchFamily="18" charset="0"/>
                <a:ea typeface="宋体" panose="02010600030101010101" pitchFamily="2" charset="-122"/>
                <a:cs typeface="Times New Roman" panose="02020603050405020304" pitchFamily="18" charset="0"/>
              </a:rPr>
              <a:t> </a:t>
            </a:r>
            <a:r>
              <a:rPr kumimoji="0" lang="en-US" altLang="zh-CN" sz="600" b="0" i="0" u="none" strike="noStrike" cap="none" normalizeH="0" baseline="0" dirty="0" smtClean="0">
                <a:ln>
                  <a:noFill/>
                </a:ln>
                <a:solidFill>
                  <a:schemeClr val="tx1"/>
                </a:solidFill>
                <a:effectLst/>
              </a:rPr>
              <a:t> </a:t>
            </a:r>
            <a:endParaRPr kumimoji="0" lang="en-US" altLang="zh-CN"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22941056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4"/>
          <p:cNvSpPr>
            <a:spLocks noGrp="1"/>
          </p:cNvSpPr>
          <p:nvPr>
            <p:ph type="ftr" sz="quarter" idx="11"/>
          </p:nvPr>
        </p:nvSpPr>
        <p:spPr/>
        <p:txBody>
          <a:bodyPr/>
          <a:lstStyle/>
          <a:p>
            <a:pPr>
              <a:defRPr/>
            </a:pPr>
            <a:r>
              <a:rPr lang="zh-CN" altLang="en-US" smtClean="0"/>
              <a:t>第十三章 债券投资分析</a:t>
            </a:r>
            <a:endParaRPr lang="en-US" altLang="zh-CN" dirty="0"/>
          </a:p>
        </p:txBody>
      </p:sp>
      <p:sp>
        <p:nvSpPr>
          <p:cNvPr id="6" name="灯片编号占位符 5"/>
          <p:cNvSpPr>
            <a:spLocks noGrp="1"/>
          </p:cNvSpPr>
          <p:nvPr>
            <p:ph type="sldNum" sz="quarter" idx="12"/>
          </p:nvPr>
        </p:nvSpPr>
        <p:spPr/>
        <p:txBody>
          <a:bodyPr/>
          <a:lstStyle/>
          <a:p>
            <a:pPr>
              <a:defRPr/>
            </a:pPr>
            <a:fld id="{7534DC97-7502-4D2C-9C3E-414470E21764}" type="slidenum">
              <a:rPr lang="en-US" altLang="en-US"/>
              <a:pPr>
                <a:defRPr/>
              </a:pPr>
              <a:t>23</a:t>
            </a:fld>
            <a:endParaRPr lang="en-US" altLang="en-US" dirty="0"/>
          </a:p>
        </p:txBody>
      </p:sp>
      <p:sp>
        <p:nvSpPr>
          <p:cNvPr id="7173" name="Rectangle 2"/>
          <p:cNvSpPr>
            <a:spLocks noGrp="1" noChangeArrowheads="1"/>
          </p:cNvSpPr>
          <p:nvPr>
            <p:ph type="title"/>
          </p:nvPr>
        </p:nvSpPr>
        <p:spPr>
          <a:xfrm>
            <a:off x="457200" y="296652"/>
            <a:ext cx="8543292" cy="720080"/>
          </a:xfrm>
        </p:spPr>
        <p:txBody>
          <a:bodyPr/>
          <a:lstStyle/>
          <a:p>
            <a:pPr algn="ctr" eaLnBrk="1" hangingPunct="1"/>
            <a:r>
              <a:rPr lang="zh-CN" altLang="en-US" sz="3600" dirty="0" smtClean="0">
                <a:latin typeface="华文楷体" panose="02010600040101010101" pitchFamily="2" charset="-122"/>
                <a:ea typeface="华文楷体" panose="02010600040101010101" pitchFamily="2" charset="-122"/>
              </a:rPr>
              <a:t>（二）骑乘收益率策略</a:t>
            </a:r>
            <a:endParaRPr lang="en-US" altLang="zh-CN" sz="3600" dirty="0" smtClean="0">
              <a:latin typeface="华文楷体" panose="02010600040101010101" pitchFamily="2" charset="-122"/>
              <a:ea typeface="华文楷体" panose="02010600040101010101" pitchFamily="2" charset="-122"/>
            </a:endParaRPr>
          </a:p>
        </p:txBody>
      </p:sp>
      <p:sp>
        <p:nvSpPr>
          <p:cNvPr id="7174" name="Rectangle 3"/>
          <p:cNvSpPr>
            <a:spLocks noGrp="1" noChangeArrowheads="1"/>
          </p:cNvSpPr>
          <p:nvPr>
            <p:ph type="body" idx="1"/>
          </p:nvPr>
        </p:nvSpPr>
        <p:spPr>
          <a:xfrm>
            <a:off x="457200" y="1160463"/>
            <a:ext cx="8229600" cy="4970462"/>
          </a:xfrm>
        </p:spPr>
        <p:txBody>
          <a:bodyPr/>
          <a:lstStyle/>
          <a:p>
            <a:pPr marL="0" indent="0" eaLnBrk="1" hangingPunct="1">
              <a:buNone/>
            </a:pPr>
            <a:endParaRPr lang="en-US" altLang="zh-CN" sz="2200" dirty="0">
              <a:latin typeface="华文楷体" panose="02010600040101010101" pitchFamily="2" charset="-122"/>
              <a:ea typeface="华文楷体" panose="02010600040101010101" pitchFamily="2" charset="-122"/>
            </a:endParaRPr>
          </a:p>
          <a:p>
            <a:pPr marL="0" indent="0" eaLnBrk="1" hangingPunct="1">
              <a:buNone/>
            </a:pPr>
            <a:endParaRPr lang="en-US" altLang="zh-CN" sz="2200" dirty="0" smtClean="0">
              <a:latin typeface="华文楷体" panose="02010600040101010101" pitchFamily="2" charset="-122"/>
              <a:ea typeface="华文楷体" panose="02010600040101010101" pitchFamily="2" charset="-122"/>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Rectangle 3"/>
          <p:cNvSpPr>
            <a:spLocks noChangeArrowheads="1"/>
          </p:cNvSpPr>
          <p:nvPr/>
        </p:nvSpPr>
        <p:spPr bwMode="auto">
          <a:xfrm>
            <a:off x="0" y="203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000" b="0" i="0" u="none" strike="noStrike" cap="none" normalizeH="0" baseline="0" dirty="0" smtClean="0">
                <a:ln>
                  <a:noFill/>
                </a:ln>
                <a:solidFill>
                  <a:srgbClr val="282828"/>
                </a:solidFill>
                <a:effectLst/>
                <a:latin typeface="Times New Roman" panose="02020603050405020304" pitchFamily="18" charset="0"/>
                <a:ea typeface="宋体" panose="02010600030101010101" pitchFamily="2" charset="-122"/>
                <a:cs typeface="Times New Roman" panose="02020603050405020304" pitchFamily="18" charset="0"/>
              </a:rPr>
              <a:t> </a:t>
            </a:r>
            <a:r>
              <a:rPr kumimoji="0" lang="en-US" altLang="zh-CN" sz="600" b="0" i="0" u="none" strike="noStrike" cap="none" normalizeH="0" baseline="0" dirty="0" smtClean="0">
                <a:ln>
                  <a:noFill/>
                </a:ln>
                <a:solidFill>
                  <a:schemeClr val="tx1"/>
                </a:solidFill>
                <a:effectLst/>
              </a:rPr>
              <a:t> </a:t>
            </a:r>
            <a:endParaRPr kumimoji="0" lang="en-US" altLang="zh-CN" sz="1800" b="0" i="0" u="none" strike="noStrike" cap="none" normalizeH="0" baseline="0" dirty="0" smtClean="0">
              <a:ln>
                <a:noFill/>
              </a:ln>
              <a:solidFill>
                <a:schemeClr val="tx1"/>
              </a:solidFill>
              <a:effectLst/>
              <a:latin typeface="Arial" panose="020B0604020202020204" pitchFamily="34" charset="0"/>
            </a:endParaRPr>
          </a:p>
        </p:txBody>
      </p:sp>
      <p:sp>
        <p:nvSpPr>
          <p:cNvPr id="8" name="Rectangle 5"/>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6"/>
          <p:cNvSpPr>
            <a:spLocks noChangeArrowheads="1"/>
          </p:cNvSpPr>
          <p:nvPr/>
        </p:nvSpPr>
        <p:spPr bwMode="auto">
          <a:xfrm>
            <a:off x="152400" y="355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000" b="0" i="0" u="none" strike="noStrike" cap="none" normalizeH="0" baseline="0" dirty="0" smtClean="0">
                <a:ln>
                  <a:noFill/>
                </a:ln>
                <a:solidFill>
                  <a:srgbClr val="282828"/>
                </a:solidFill>
                <a:effectLst/>
                <a:latin typeface="Times New Roman" panose="02020603050405020304" pitchFamily="18" charset="0"/>
                <a:ea typeface="宋体" panose="02010600030101010101" pitchFamily="2" charset="-122"/>
                <a:cs typeface="Times New Roman" panose="02020603050405020304" pitchFamily="18" charset="0"/>
              </a:rPr>
              <a:t> </a:t>
            </a:r>
            <a:r>
              <a:rPr kumimoji="0" lang="en-US" altLang="zh-CN" sz="600" b="0" i="0" u="none" strike="noStrike" cap="none" normalizeH="0" baseline="0" dirty="0" smtClean="0">
                <a:ln>
                  <a:noFill/>
                </a:ln>
                <a:solidFill>
                  <a:schemeClr val="tx1"/>
                </a:solidFill>
                <a:effectLst/>
              </a:rPr>
              <a:t> </a:t>
            </a:r>
            <a:endParaRPr kumimoji="0" lang="en-US" altLang="zh-CN" sz="1800" b="0" i="0" u="none" strike="noStrike" cap="none" normalizeH="0" baseline="0" dirty="0" smtClean="0">
              <a:ln>
                <a:noFill/>
              </a:ln>
              <a:solidFill>
                <a:schemeClr val="tx1"/>
              </a:solidFill>
              <a:effectLst/>
              <a:latin typeface="Arial" panose="020B0604020202020204" pitchFamily="34" charset="0"/>
            </a:endParaRPr>
          </a:p>
        </p:txBody>
      </p:sp>
      <p:sp>
        <p:nvSpPr>
          <p:cNvPr id="15" name="Rectangle 3"/>
          <p:cNvSpPr txBox="1">
            <a:spLocks noChangeArrowheads="1"/>
          </p:cNvSpPr>
          <p:nvPr/>
        </p:nvSpPr>
        <p:spPr bwMode="auto">
          <a:xfrm>
            <a:off x="431540" y="1124744"/>
            <a:ext cx="8229600" cy="5194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3000" kern="12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600" kern="1200">
                <a:solidFill>
                  <a:schemeClr val="tx1"/>
                </a:solidFill>
                <a:latin typeface="+mn-lt"/>
                <a:ea typeface="+mn-ea"/>
                <a:cs typeface="+mn-cs"/>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200" kern="1200">
                <a:solidFill>
                  <a:schemeClr val="tx1"/>
                </a:solidFill>
                <a:latin typeface="+mn-lt"/>
                <a:ea typeface="+mn-ea"/>
                <a:cs typeface="+mn-cs"/>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sz="2000" kern="1200">
                <a:solidFill>
                  <a:schemeClr val="tx1"/>
                </a:solidFill>
                <a:latin typeface="+mn-lt"/>
                <a:ea typeface="+mn-ea"/>
                <a:cs typeface="+mn-cs"/>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lnSpc>
                <a:spcPts val="3000"/>
              </a:lnSpc>
            </a:pPr>
            <a:r>
              <a:rPr lang="zh-CN" altLang="en-US" sz="2800" dirty="0" smtClean="0">
                <a:latin typeface="华文楷体" panose="02010600040101010101" pitchFamily="2" charset="-122"/>
                <a:ea typeface="华文楷体" panose="02010600040101010101" pitchFamily="2" charset="-122"/>
              </a:rPr>
              <a:t>采用骑乘收益率策略的前提</a:t>
            </a:r>
            <a:endParaRPr lang="en-US" altLang="zh-CN" sz="2800" dirty="0" smtClean="0">
              <a:latin typeface="华文楷体" panose="02010600040101010101" pitchFamily="2" charset="-122"/>
              <a:ea typeface="华文楷体" panose="02010600040101010101" pitchFamily="2" charset="-122"/>
            </a:endParaRPr>
          </a:p>
          <a:p>
            <a:pPr marL="0" indent="0" eaLnBrk="1" hangingPunct="1">
              <a:lnSpc>
                <a:spcPts val="3000"/>
              </a:lnSpc>
              <a:buNone/>
            </a:pPr>
            <a:r>
              <a:rPr lang="en-US" altLang="zh-CN" sz="2800" dirty="0" smtClean="0">
                <a:latin typeface="华文楷体" panose="02010600040101010101" pitchFamily="2" charset="-122"/>
                <a:ea typeface="华文楷体" panose="02010600040101010101" pitchFamily="2" charset="-122"/>
              </a:rPr>
              <a:t>1.</a:t>
            </a:r>
            <a:r>
              <a:rPr lang="zh-CN" altLang="zh-CN" sz="2800" dirty="0">
                <a:latin typeface="华文楷体" panose="02010600040101010101" pitchFamily="2" charset="-122"/>
                <a:ea typeface="华文楷体" panose="02010600040101010101" pitchFamily="2" charset="-122"/>
              </a:rPr>
              <a:t>期初收益率曲线向上</a:t>
            </a:r>
            <a:r>
              <a:rPr lang="zh-CN" altLang="zh-CN" sz="2800" dirty="0" smtClean="0">
                <a:latin typeface="华文楷体" panose="02010600040101010101" pitchFamily="2" charset="-122"/>
                <a:ea typeface="华文楷体" panose="02010600040101010101" pitchFamily="2" charset="-122"/>
              </a:rPr>
              <a:t>倾斜</a:t>
            </a:r>
            <a:endParaRPr lang="en-US" altLang="zh-CN" sz="2800" dirty="0" smtClean="0">
              <a:latin typeface="华文楷体" panose="02010600040101010101" pitchFamily="2" charset="-122"/>
              <a:ea typeface="华文楷体" panose="02010600040101010101" pitchFamily="2" charset="-122"/>
            </a:endParaRPr>
          </a:p>
          <a:p>
            <a:pPr marL="0" indent="0" eaLnBrk="1" hangingPunct="1">
              <a:lnSpc>
                <a:spcPts val="3000"/>
              </a:lnSpc>
              <a:buNone/>
            </a:pPr>
            <a:r>
              <a:rPr lang="en-US" altLang="zh-CN" sz="2800" dirty="0" smtClean="0">
                <a:latin typeface="华文楷体" panose="02010600040101010101" pitchFamily="2" charset="-122"/>
                <a:ea typeface="华文楷体" panose="02010600040101010101" pitchFamily="2" charset="-122"/>
              </a:rPr>
              <a:t>2.</a:t>
            </a:r>
            <a:r>
              <a:rPr lang="zh-CN" altLang="zh-CN" sz="2800" dirty="0">
                <a:latin typeface="华文楷体" panose="02010600040101010101" pitchFamily="2" charset="-122"/>
                <a:ea typeface="华文楷体" panose="02010600040101010101" pitchFamily="2" charset="-122"/>
              </a:rPr>
              <a:t>投资期间收益率曲线保持</a:t>
            </a:r>
            <a:r>
              <a:rPr lang="zh-CN" altLang="zh-CN" sz="2800" dirty="0" smtClean="0">
                <a:latin typeface="华文楷体" panose="02010600040101010101" pitchFamily="2" charset="-122"/>
                <a:ea typeface="华文楷体" panose="02010600040101010101" pitchFamily="2" charset="-122"/>
              </a:rPr>
              <a:t>不变</a:t>
            </a:r>
            <a:endParaRPr lang="en-US" altLang="zh-CN" sz="2800" dirty="0" smtClean="0">
              <a:latin typeface="华文楷体" panose="02010600040101010101" pitchFamily="2" charset="-122"/>
              <a:ea typeface="华文楷体" panose="02010600040101010101" pitchFamily="2" charset="-122"/>
            </a:endParaRPr>
          </a:p>
          <a:p>
            <a:pPr eaLnBrk="1" hangingPunct="1">
              <a:lnSpc>
                <a:spcPts val="3000"/>
              </a:lnSpc>
            </a:pPr>
            <a:r>
              <a:rPr lang="zh-CN" altLang="en-US" sz="2800" dirty="0" smtClean="0">
                <a:latin typeface="华文楷体" panose="02010600040101010101" pitchFamily="2" charset="-122"/>
                <a:ea typeface="华文楷体" panose="02010600040101010101" pitchFamily="2" charset="-122"/>
              </a:rPr>
              <a:t>在这两个条件下，</a:t>
            </a:r>
            <a:r>
              <a:rPr lang="zh-CN" altLang="zh-CN" sz="2800" dirty="0" smtClean="0">
                <a:latin typeface="华文楷体" panose="02010600040101010101" pitchFamily="2" charset="-122"/>
                <a:ea typeface="华文楷体" panose="02010600040101010101" pitchFamily="2" charset="-122"/>
              </a:rPr>
              <a:t>投资者</a:t>
            </a:r>
            <a:r>
              <a:rPr lang="zh-CN" altLang="en-US" sz="2800" dirty="0">
                <a:latin typeface="华文楷体" panose="02010600040101010101" pitchFamily="2" charset="-122"/>
                <a:ea typeface="华文楷体" panose="02010600040101010101" pitchFamily="2" charset="-122"/>
              </a:rPr>
              <a:t>应</a:t>
            </a:r>
            <a:r>
              <a:rPr lang="zh-CN" altLang="zh-CN" sz="2800" dirty="0" smtClean="0">
                <a:latin typeface="华文楷体" panose="02010600040101010101" pitchFamily="2" charset="-122"/>
                <a:ea typeface="华文楷体" panose="02010600040101010101" pitchFamily="2" charset="-122"/>
              </a:rPr>
              <a:t>购买</a:t>
            </a:r>
            <a:r>
              <a:rPr lang="zh-CN" altLang="zh-CN" sz="2800" dirty="0">
                <a:latin typeface="华文楷体" panose="02010600040101010101" pitchFamily="2" charset="-122"/>
                <a:ea typeface="华文楷体" panose="02010600040101010101" pitchFamily="2" charset="-122"/>
              </a:rPr>
              <a:t>比他所期望的期限更长一点的债券，然后在到期日之前出售，获得一定的资本利</a:t>
            </a:r>
            <a:r>
              <a:rPr lang="zh-CN" altLang="zh-CN" sz="2800" dirty="0" smtClean="0">
                <a:latin typeface="华文楷体" panose="02010600040101010101" pitchFamily="2" charset="-122"/>
                <a:ea typeface="华文楷体" panose="02010600040101010101" pitchFamily="2" charset="-122"/>
              </a:rPr>
              <a:t>得</a:t>
            </a:r>
            <a:endParaRPr lang="en-US" altLang="zh-CN" sz="2800" dirty="0" smtClean="0">
              <a:latin typeface="华文楷体" panose="02010600040101010101" pitchFamily="2" charset="-122"/>
              <a:ea typeface="华文楷体" panose="02010600040101010101" pitchFamily="2" charset="-122"/>
            </a:endParaRPr>
          </a:p>
          <a:p>
            <a:pPr algn="just" eaLnBrk="1" hangingPunct="1">
              <a:lnSpc>
                <a:spcPts val="3000"/>
              </a:lnSpc>
            </a:pPr>
            <a:r>
              <a:rPr lang="zh-CN" altLang="en-US" sz="2800" dirty="0" smtClean="0">
                <a:latin typeface="华文楷体" panose="02010600040101010101" pitchFamily="2" charset="-122"/>
                <a:ea typeface="华文楷体" panose="02010600040101010101" pitchFamily="2" charset="-122"/>
              </a:rPr>
              <a:t>例</a:t>
            </a:r>
            <a:r>
              <a:rPr lang="en-US" altLang="zh-CN" sz="2800" dirty="0" smtClean="0">
                <a:latin typeface="华文楷体" panose="02010600040101010101" pitchFamily="2" charset="-122"/>
                <a:ea typeface="华文楷体" panose="02010600040101010101" pitchFamily="2" charset="-122"/>
              </a:rPr>
              <a:t>13-8</a:t>
            </a:r>
            <a:r>
              <a:rPr lang="zh-CN" altLang="en-US" sz="2800" dirty="0" smtClean="0">
                <a:latin typeface="华文楷体" panose="02010600040101010101" pitchFamily="2" charset="-122"/>
                <a:ea typeface="华文楷体" panose="02010600040101010101" pitchFamily="2" charset="-122"/>
              </a:rPr>
              <a:t>，</a:t>
            </a:r>
            <a:r>
              <a:rPr lang="zh-CN" altLang="zh-CN" sz="2800" dirty="0">
                <a:latin typeface="华文楷体" panose="02010600040101010101" pitchFamily="2" charset="-122"/>
                <a:ea typeface="华文楷体" panose="02010600040101010101" pitchFamily="2" charset="-122"/>
              </a:rPr>
              <a:t>某投资者准备投资国库券，投资期限为</a:t>
            </a:r>
            <a:r>
              <a:rPr lang="en-US" altLang="zh-CN" sz="2800" dirty="0">
                <a:latin typeface="华文楷体" panose="02010600040101010101" pitchFamily="2" charset="-122"/>
                <a:ea typeface="华文楷体" panose="02010600040101010101" pitchFamily="2" charset="-122"/>
              </a:rPr>
              <a:t>90</a:t>
            </a:r>
            <a:r>
              <a:rPr lang="zh-CN" altLang="zh-CN" sz="2800" dirty="0">
                <a:latin typeface="华文楷体" panose="02010600040101010101" pitchFamily="2" charset="-122"/>
                <a:ea typeface="华文楷体" panose="02010600040101010101" pitchFamily="2" charset="-122"/>
              </a:rPr>
              <a:t>天。目前一张面额为</a:t>
            </a:r>
            <a:r>
              <a:rPr lang="en-US" altLang="zh-CN" sz="2800" dirty="0">
                <a:latin typeface="华文楷体" panose="02010600040101010101" pitchFamily="2" charset="-122"/>
                <a:ea typeface="华文楷体" panose="02010600040101010101" pitchFamily="2" charset="-122"/>
              </a:rPr>
              <a:t>100</a:t>
            </a:r>
            <a:r>
              <a:rPr lang="zh-CN" altLang="zh-CN" sz="2800" dirty="0">
                <a:latin typeface="华文楷体" panose="02010600040101010101" pitchFamily="2" charset="-122"/>
                <a:ea typeface="华文楷体" panose="02010600040101010101" pitchFamily="2" charset="-122"/>
              </a:rPr>
              <a:t>元的</a:t>
            </a:r>
            <a:r>
              <a:rPr lang="en-US" altLang="zh-CN" sz="2800" dirty="0">
                <a:latin typeface="华文楷体" panose="02010600040101010101" pitchFamily="2" charset="-122"/>
                <a:ea typeface="华文楷体" panose="02010600040101010101" pitchFamily="2" charset="-122"/>
              </a:rPr>
              <a:t>90</a:t>
            </a:r>
            <a:r>
              <a:rPr lang="zh-CN" altLang="zh-CN" sz="2800" dirty="0">
                <a:latin typeface="华文楷体" panose="02010600040101010101" pitchFamily="2" charset="-122"/>
                <a:ea typeface="华文楷体" panose="02010600040101010101" pitchFamily="2" charset="-122"/>
              </a:rPr>
              <a:t>天期的国库券价格为</a:t>
            </a:r>
            <a:r>
              <a:rPr lang="en-US" altLang="zh-CN" sz="2800" dirty="0">
                <a:latin typeface="华文楷体" panose="02010600040101010101" pitchFamily="2" charset="-122"/>
                <a:ea typeface="华文楷体" panose="02010600040101010101" pitchFamily="2" charset="-122"/>
              </a:rPr>
              <a:t>98.75</a:t>
            </a:r>
            <a:r>
              <a:rPr lang="zh-CN" altLang="zh-CN" sz="2800" dirty="0">
                <a:latin typeface="华文楷体" panose="02010600040101010101" pitchFamily="2" charset="-122"/>
                <a:ea typeface="华文楷体" panose="02010600040101010101" pitchFamily="2" charset="-122"/>
              </a:rPr>
              <a:t>元，贴现率为</a:t>
            </a:r>
            <a:r>
              <a:rPr lang="en-US" altLang="zh-CN" sz="2800" dirty="0">
                <a:latin typeface="华文楷体" panose="02010600040101010101" pitchFamily="2" charset="-122"/>
                <a:ea typeface="华文楷体" panose="02010600040101010101" pitchFamily="2" charset="-122"/>
              </a:rPr>
              <a:t>5%</a:t>
            </a:r>
            <a:r>
              <a:rPr lang="zh-CN" altLang="zh-CN" sz="2800" dirty="0">
                <a:latin typeface="华文楷体" panose="02010600040101010101" pitchFamily="2" charset="-122"/>
                <a:ea typeface="华文楷体" panose="02010600040101010101" pitchFamily="2" charset="-122"/>
              </a:rPr>
              <a:t>（即</a:t>
            </a:r>
            <a:r>
              <a:rPr lang="en-US" altLang="zh-CN" sz="2800" dirty="0">
                <a:latin typeface="华文楷体" panose="02010600040101010101" pitchFamily="2" charset="-122"/>
                <a:ea typeface="华文楷体" panose="02010600040101010101" pitchFamily="2" charset="-122"/>
              </a:rPr>
              <a:t>98.75=100</a:t>
            </a:r>
            <a:r>
              <a:rPr lang="zh-CN" altLang="zh-CN" sz="2800" dirty="0">
                <a:latin typeface="华文楷体" panose="02010600040101010101" pitchFamily="2" charset="-122"/>
                <a:ea typeface="华文楷体" panose="02010600040101010101" pitchFamily="2" charset="-122"/>
              </a:rPr>
              <a:t>（</a:t>
            </a:r>
            <a:r>
              <a:rPr lang="en-US" altLang="zh-CN" sz="2800" dirty="0">
                <a:latin typeface="华文楷体" panose="02010600040101010101" pitchFamily="2" charset="-122"/>
                <a:ea typeface="华文楷体" panose="02010600040101010101" pitchFamily="2" charset="-122"/>
              </a:rPr>
              <a:t>1</a:t>
            </a:r>
            <a:r>
              <a:rPr lang="zh-CN" altLang="zh-CN" sz="2800" dirty="0">
                <a:latin typeface="华文楷体" panose="02010600040101010101" pitchFamily="2" charset="-122"/>
                <a:ea typeface="华文楷体" panose="02010600040101010101" pitchFamily="2" charset="-122"/>
              </a:rPr>
              <a:t>－</a:t>
            </a:r>
            <a:r>
              <a:rPr lang="en-US" altLang="zh-CN" sz="2800" dirty="0">
                <a:latin typeface="华文楷体" panose="02010600040101010101" pitchFamily="2" charset="-122"/>
                <a:ea typeface="华文楷体" panose="02010600040101010101" pitchFamily="2" charset="-122"/>
              </a:rPr>
              <a:t>5%×90÷360</a:t>
            </a:r>
            <a:r>
              <a:rPr lang="zh-CN" altLang="zh-CN" sz="2800" dirty="0">
                <a:latin typeface="华文楷体" panose="02010600040101010101" pitchFamily="2" charset="-122"/>
                <a:ea typeface="华文楷体" panose="02010600040101010101" pitchFamily="2" charset="-122"/>
              </a:rPr>
              <a:t>））。同时，市场上</a:t>
            </a:r>
            <a:r>
              <a:rPr lang="en-US" altLang="zh-CN" sz="2800" dirty="0">
                <a:latin typeface="华文楷体" panose="02010600040101010101" pitchFamily="2" charset="-122"/>
                <a:ea typeface="华文楷体" panose="02010600040101010101" pitchFamily="2" charset="-122"/>
              </a:rPr>
              <a:t>180</a:t>
            </a:r>
            <a:r>
              <a:rPr lang="zh-CN" altLang="zh-CN" sz="2800" dirty="0">
                <a:latin typeface="华文楷体" panose="02010600040101010101" pitchFamily="2" charset="-122"/>
                <a:ea typeface="华文楷体" panose="02010600040101010101" pitchFamily="2" charset="-122"/>
              </a:rPr>
              <a:t>天期的国库券价格是</a:t>
            </a:r>
            <a:r>
              <a:rPr lang="en-US" altLang="zh-CN" sz="2800" dirty="0">
                <a:latin typeface="华文楷体" panose="02010600040101010101" pitchFamily="2" charset="-122"/>
                <a:ea typeface="华文楷体" panose="02010600040101010101" pitchFamily="2" charset="-122"/>
              </a:rPr>
              <a:t>97</a:t>
            </a:r>
            <a:r>
              <a:rPr lang="zh-CN" altLang="zh-CN" sz="2800" dirty="0">
                <a:latin typeface="华文楷体" panose="02010600040101010101" pitchFamily="2" charset="-122"/>
                <a:ea typeface="华文楷体" panose="02010600040101010101" pitchFamily="2" charset="-122"/>
              </a:rPr>
              <a:t>元，折现率为</a:t>
            </a:r>
            <a:r>
              <a:rPr lang="en-US" altLang="zh-CN" sz="2800" dirty="0">
                <a:latin typeface="华文楷体" panose="02010600040101010101" pitchFamily="2" charset="-122"/>
                <a:ea typeface="华文楷体" panose="02010600040101010101" pitchFamily="2" charset="-122"/>
              </a:rPr>
              <a:t>6%</a:t>
            </a:r>
            <a:r>
              <a:rPr lang="zh-CN" altLang="zh-CN" sz="2800" dirty="0">
                <a:latin typeface="华文楷体" panose="02010600040101010101" pitchFamily="2" charset="-122"/>
                <a:ea typeface="华文楷体" panose="02010600040101010101" pitchFamily="2" charset="-122"/>
              </a:rPr>
              <a:t>（即</a:t>
            </a:r>
            <a:r>
              <a:rPr lang="en-US" altLang="zh-CN" sz="2800" dirty="0">
                <a:latin typeface="华文楷体" panose="02010600040101010101" pitchFamily="2" charset="-122"/>
                <a:ea typeface="华文楷体" panose="02010600040101010101" pitchFamily="2" charset="-122"/>
              </a:rPr>
              <a:t>97=100</a:t>
            </a:r>
            <a:r>
              <a:rPr lang="zh-CN" altLang="zh-CN" sz="2800" dirty="0">
                <a:latin typeface="华文楷体" panose="02010600040101010101" pitchFamily="2" charset="-122"/>
                <a:ea typeface="华文楷体" panose="02010600040101010101" pitchFamily="2" charset="-122"/>
              </a:rPr>
              <a:t>（</a:t>
            </a:r>
            <a:r>
              <a:rPr lang="en-US" altLang="zh-CN" sz="2800" dirty="0">
                <a:latin typeface="华文楷体" panose="02010600040101010101" pitchFamily="2" charset="-122"/>
                <a:ea typeface="华文楷体" panose="02010600040101010101" pitchFamily="2" charset="-122"/>
              </a:rPr>
              <a:t>1</a:t>
            </a:r>
            <a:r>
              <a:rPr lang="zh-CN" altLang="zh-CN" sz="2800" dirty="0">
                <a:latin typeface="华文楷体" panose="02010600040101010101" pitchFamily="2" charset="-122"/>
                <a:ea typeface="华文楷体" panose="02010600040101010101" pitchFamily="2" charset="-122"/>
              </a:rPr>
              <a:t>－</a:t>
            </a:r>
            <a:r>
              <a:rPr lang="en-US" altLang="zh-CN" sz="2800" dirty="0">
                <a:latin typeface="华文楷体" panose="02010600040101010101" pitchFamily="2" charset="-122"/>
                <a:ea typeface="华文楷体" panose="02010600040101010101" pitchFamily="2" charset="-122"/>
              </a:rPr>
              <a:t>6%×180÷360</a:t>
            </a:r>
            <a:r>
              <a:rPr lang="zh-CN" altLang="zh-CN" sz="2800" dirty="0">
                <a:latin typeface="华文楷体" panose="02010600040101010101" pitchFamily="2" charset="-122"/>
                <a:ea typeface="华文楷体" panose="02010600040101010101" pitchFamily="2" charset="-122"/>
              </a:rPr>
              <a:t>））。投资者应如何选择？</a:t>
            </a:r>
            <a:endParaRPr lang="en-US" altLang="zh-CN" sz="2800" dirty="0" smtClean="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95233864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4"/>
          <p:cNvSpPr>
            <a:spLocks noGrp="1"/>
          </p:cNvSpPr>
          <p:nvPr>
            <p:ph type="ftr" sz="quarter" idx="11"/>
          </p:nvPr>
        </p:nvSpPr>
        <p:spPr/>
        <p:txBody>
          <a:bodyPr/>
          <a:lstStyle/>
          <a:p>
            <a:pPr>
              <a:defRPr/>
            </a:pPr>
            <a:r>
              <a:rPr lang="zh-CN" altLang="en-US" smtClean="0"/>
              <a:t>第十三章 债券投资分析</a:t>
            </a:r>
            <a:endParaRPr lang="en-US" altLang="zh-CN" dirty="0"/>
          </a:p>
        </p:txBody>
      </p:sp>
      <p:sp>
        <p:nvSpPr>
          <p:cNvPr id="6" name="灯片编号占位符 5"/>
          <p:cNvSpPr>
            <a:spLocks noGrp="1"/>
          </p:cNvSpPr>
          <p:nvPr>
            <p:ph type="sldNum" sz="quarter" idx="12"/>
          </p:nvPr>
        </p:nvSpPr>
        <p:spPr/>
        <p:txBody>
          <a:bodyPr/>
          <a:lstStyle/>
          <a:p>
            <a:pPr>
              <a:defRPr/>
            </a:pPr>
            <a:fld id="{7534DC97-7502-4D2C-9C3E-414470E21764}" type="slidenum">
              <a:rPr lang="en-US" altLang="en-US"/>
              <a:pPr>
                <a:defRPr/>
              </a:pPr>
              <a:t>24</a:t>
            </a:fld>
            <a:endParaRPr lang="en-US" altLang="en-US" dirty="0"/>
          </a:p>
        </p:txBody>
      </p:sp>
      <p:sp>
        <p:nvSpPr>
          <p:cNvPr id="7173" name="Rectangle 2"/>
          <p:cNvSpPr>
            <a:spLocks noGrp="1" noChangeArrowheads="1"/>
          </p:cNvSpPr>
          <p:nvPr>
            <p:ph type="title"/>
          </p:nvPr>
        </p:nvSpPr>
        <p:spPr>
          <a:xfrm>
            <a:off x="457200" y="296652"/>
            <a:ext cx="8543292" cy="756084"/>
          </a:xfrm>
        </p:spPr>
        <p:txBody>
          <a:bodyPr/>
          <a:lstStyle/>
          <a:p>
            <a:pPr algn="ctr" eaLnBrk="1" hangingPunct="1"/>
            <a:r>
              <a:rPr lang="zh-CN" altLang="en-US" sz="3600" dirty="0" smtClean="0">
                <a:latin typeface="华文楷体" panose="02010600040101010101" pitchFamily="2" charset="-122"/>
                <a:ea typeface="华文楷体" panose="02010600040101010101" pitchFamily="2" charset="-122"/>
              </a:rPr>
              <a:t>（三）债券互换</a:t>
            </a:r>
            <a:endParaRPr lang="en-US" altLang="zh-CN" sz="3600" dirty="0" smtClean="0">
              <a:latin typeface="华文楷体" panose="02010600040101010101" pitchFamily="2" charset="-122"/>
              <a:ea typeface="华文楷体" panose="02010600040101010101" pitchFamily="2" charset="-122"/>
            </a:endParaRPr>
          </a:p>
        </p:txBody>
      </p:sp>
      <p:sp>
        <p:nvSpPr>
          <p:cNvPr id="7174" name="Rectangle 3"/>
          <p:cNvSpPr>
            <a:spLocks noGrp="1" noChangeArrowheads="1"/>
          </p:cNvSpPr>
          <p:nvPr>
            <p:ph type="body" idx="1"/>
          </p:nvPr>
        </p:nvSpPr>
        <p:spPr>
          <a:xfrm>
            <a:off x="457200" y="1160463"/>
            <a:ext cx="8229600" cy="4970462"/>
          </a:xfrm>
        </p:spPr>
        <p:txBody>
          <a:bodyPr/>
          <a:lstStyle/>
          <a:p>
            <a:pPr marL="0" indent="0" eaLnBrk="1" hangingPunct="1">
              <a:buNone/>
            </a:pPr>
            <a:endParaRPr lang="en-US" altLang="zh-CN" sz="2200" dirty="0" smtClean="0">
              <a:ea typeface="宋体" panose="02010600030101010101" pitchFamily="2" charset="-122"/>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Rectangle 3"/>
          <p:cNvSpPr>
            <a:spLocks noChangeArrowheads="1"/>
          </p:cNvSpPr>
          <p:nvPr/>
        </p:nvSpPr>
        <p:spPr bwMode="auto">
          <a:xfrm>
            <a:off x="0" y="203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000" b="0" i="0" u="none" strike="noStrike" cap="none" normalizeH="0" baseline="0" dirty="0" smtClean="0">
                <a:ln>
                  <a:noFill/>
                </a:ln>
                <a:solidFill>
                  <a:srgbClr val="282828"/>
                </a:solidFill>
                <a:effectLst/>
                <a:latin typeface="Times New Roman" panose="02020603050405020304" pitchFamily="18" charset="0"/>
                <a:ea typeface="宋体" panose="02010600030101010101" pitchFamily="2" charset="-122"/>
                <a:cs typeface="Times New Roman" panose="02020603050405020304" pitchFamily="18" charset="0"/>
              </a:rPr>
              <a:t> </a:t>
            </a:r>
            <a:r>
              <a:rPr kumimoji="0" lang="en-US" altLang="zh-CN" sz="600" b="0" i="0" u="none" strike="noStrike" cap="none" normalizeH="0" baseline="0" dirty="0" smtClean="0">
                <a:ln>
                  <a:noFill/>
                </a:ln>
                <a:solidFill>
                  <a:schemeClr val="tx1"/>
                </a:solidFill>
                <a:effectLst/>
              </a:rPr>
              <a:t> </a:t>
            </a:r>
            <a:endParaRPr kumimoji="0" lang="en-US" altLang="zh-CN" sz="1800" b="0" i="0" u="none" strike="noStrike" cap="none" normalizeH="0" baseline="0" dirty="0" smtClean="0">
              <a:ln>
                <a:noFill/>
              </a:ln>
              <a:solidFill>
                <a:schemeClr val="tx1"/>
              </a:solidFill>
              <a:effectLst/>
              <a:latin typeface="Arial" panose="020B0604020202020204" pitchFamily="34" charset="0"/>
            </a:endParaRPr>
          </a:p>
        </p:txBody>
      </p:sp>
      <p:sp>
        <p:nvSpPr>
          <p:cNvPr id="8" name="Rectangle 5"/>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 name="Rectangle 6"/>
          <p:cNvSpPr>
            <a:spLocks noChangeArrowheads="1"/>
          </p:cNvSpPr>
          <p:nvPr/>
        </p:nvSpPr>
        <p:spPr bwMode="auto">
          <a:xfrm>
            <a:off x="152400" y="355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zh-CN" sz="1000" b="0" i="0" u="none" strike="noStrike" cap="none" normalizeH="0" baseline="0" dirty="0" smtClean="0">
                <a:ln>
                  <a:noFill/>
                </a:ln>
                <a:solidFill>
                  <a:srgbClr val="282828"/>
                </a:solidFill>
                <a:effectLst/>
                <a:latin typeface="Times New Roman" panose="02020603050405020304" pitchFamily="18" charset="0"/>
                <a:ea typeface="宋体" panose="02010600030101010101" pitchFamily="2" charset="-122"/>
                <a:cs typeface="Times New Roman" panose="02020603050405020304" pitchFamily="18" charset="0"/>
              </a:rPr>
              <a:t> </a:t>
            </a:r>
            <a:r>
              <a:rPr kumimoji="0" lang="en-US" altLang="zh-CN" sz="600" b="0" i="0" u="none" strike="noStrike" cap="none" normalizeH="0" baseline="0" dirty="0" smtClean="0">
                <a:ln>
                  <a:noFill/>
                </a:ln>
                <a:solidFill>
                  <a:schemeClr val="tx1"/>
                </a:solidFill>
                <a:effectLst/>
              </a:rPr>
              <a:t> </a:t>
            </a:r>
            <a:endParaRPr kumimoji="0" lang="en-US" altLang="zh-CN" sz="1800" b="0" i="0" u="none" strike="noStrike" cap="none" normalizeH="0" baseline="0" dirty="0" smtClean="0">
              <a:ln>
                <a:noFill/>
              </a:ln>
              <a:solidFill>
                <a:schemeClr val="tx1"/>
              </a:solidFill>
              <a:effectLst/>
              <a:latin typeface="Arial" panose="020B0604020202020204" pitchFamily="34" charset="0"/>
            </a:endParaRPr>
          </a:p>
        </p:txBody>
      </p:sp>
      <p:sp>
        <p:nvSpPr>
          <p:cNvPr id="15" name="Rectangle 3"/>
          <p:cNvSpPr txBox="1">
            <a:spLocks noChangeArrowheads="1"/>
          </p:cNvSpPr>
          <p:nvPr/>
        </p:nvSpPr>
        <p:spPr bwMode="auto">
          <a:xfrm>
            <a:off x="443435" y="1160748"/>
            <a:ext cx="8229600" cy="4752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3000" kern="12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600" kern="1200">
                <a:solidFill>
                  <a:schemeClr val="tx1"/>
                </a:solidFill>
                <a:latin typeface="+mn-lt"/>
                <a:ea typeface="+mn-ea"/>
                <a:cs typeface="+mn-cs"/>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200" kern="1200">
                <a:solidFill>
                  <a:schemeClr val="tx1"/>
                </a:solidFill>
                <a:latin typeface="+mn-lt"/>
                <a:ea typeface="+mn-ea"/>
                <a:cs typeface="+mn-cs"/>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sz="2000" kern="1200">
                <a:solidFill>
                  <a:schemeClr val="tx1"/>
                </a:solidFill>
                <a:latin typeface="+mn-lt"/>
                <a:ea typeface="+mn-ea"/>
                <a:cs typeface="+mn-cs"/>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r>
              <a:rPr lang="zh-CN" altLang="zh-CN" sz="2800" dirty="0">
                <a:latin typeface="华文楷体" panose="02010600040101010101" pitchFamily="2" charset="-122"/>
                <a:ea typeface="华文楷体" panose="02010600040101010101" pitchFamily="2" charset="-122"/>
              </a:rPr>
              <a:t>债券互换的策略大体而言就是将预期收益率较低的债券转换成预期收益率更高的</a:t>
            </a:r>
            <a:r>
              <a:rPr lang="zh-CN" altLang="zh-CN" sz="2800" dirty="0" smtClean="0">
                <a:latin typeface="华文楷体" panose="02010600040101010101" pitchFamily="2" charset="-122"/>
                <a:ea typeface="华文楷体" panose="02010600040101010101" pitchFamily="2" charset="-122"/>
              </a:rPr>
              <a:t>债券</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r>
              <a:rPr lang="en-US" altLang="zh-CN" sz="2800" dirty="0" smtClean="0">
                <a:latin typeface="华文楷体" panose="02010600040101010101" pitchFamily="2" charset="-122"/>
                <a:ea typeface="华文楷体" panose="02010600040101010101" pitchFamily="2" charset="-122"/>
              </a:rPr>
              <a:t>1. </a:t>
            </a:r>
            <a:r>
              <a:rPr lang="zh-CN" altLang="en-US" sz="2800" dirty="0" smtClean="0">
                <a:latin typeface="华文楷体" panose="02010600040101010101" pitchFamily="2" charset="-122"/>
                <a:ea typeface="华文楷体" panose="02010600040101010101" pitchFamily="2" charset="-122"/>
              </a:rPr>
              <a:t>替代互换</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r>
              <a:rPr lang="en-US" altLang="zh-CN" sz="2800" dirty="0" smtClean="0">
                <a:latin typeface="华文楷体" panose="02010600040101010101" pitchFamily="2" charset="-122"/>
                <a:ea typeface="华文楷体" panose="02010600040101010101" pitchFamily="2" charset="-122"/>
              </a:rPr>
              <a:t>2. </a:t>
            </a:r>
            <a:r>
              <a:rPr lang="zh-CN" altLang="en-US" sz="2800" dirty="0" smtClean="0">
                <a:latin typeface="华文楷体" panose="02010600040101010101" pitchFamily="2" charset="-122"/>
                <a:ea typeface="华文楷体" panose="02010600040101010101" pitchFamily="2" charset="-122"/>
              </a:rPr>
              <a:t>跨市场利差互换</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r>
              <a:rPr lang="en-US" altLang="zh-CN" sz="2800" dirty="0" smtClean="0">
                <a:latin typeface="华文楷体" panose="02010600040101010101" pitchFamily="2" charset="-122"/>
                <a:ea typeface="华文楷体" panose="02010600040101010101" pitchFamily="2" charset="-122"/>
              </a:rPr>
              <a:t>3. </a:t>
            </a:r>
            <a:r>
              <a:rPr lang="zh-CN" altLang="en-US" sz="2800" dirty="0" smtClean="0">
                <a:latin typeface="华文楷体" panose="02010600040101010101" pitchFamily="2" charset="-122"/>
                <a:ea typeface="华文楷体" panose="02010600040101010101" pitchFamily="2" charset="-122"/>
              </a:rPr>
              <a:t>利率预测互换</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r>
              <a:rPr lang="en-US" altLang="zh-CN" sz="2800" dirty="0" smtClean="0">
                <a:latin typeface="华文楷体" panose="02010600040101010101" pitchFamily="2" charset="-122"/>
                <a:ea typeface="华文楷体" panose="02010600040101010101" pitchFamily="2" charset="-122"/>
              </a:rPr>
              <a:t>4. </a:t>
            </a:r>
            <a:r>
              <a:rPr lang="zh-CN" altLang="en-US" sz="2800" dirty="0" smtClean="0">
                <a:latin typeface="华文楷体" panose="02010600040101010101" pitchFamily="2" charset="-122"/>
                <a:ea typeface="华文楷体" panose="02010600040101010101" pitchFamily="2" charset="-122"/>
              </a:rPr>
              <a:t>纯追求高收益互换</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r>
              <a:rPr lang="en-US" altLang="zh-CN" sz="2800" dirty="0" smtClean="0">
                <a:latin typeface="华文楷体" panose="02010600040101010101" pitchFamily="2" charset="-122"/>
                <a:ea typeface="华文楷体" panose="02010600040101010101" pitchFamily="2" charset="-122"/>
              </a:rPr>
              <a:t>5. </a:t>
            </a:r>
            <a:r>
              <a:rPr lang="zh-CN" altLang="en-US" sz="2800" dirty="0" smtClean="0">
                <a:latin typeface="华文楷体" panose="02010600040101010101" pitchFamily="2" charset="-122"/>
                <a:ea typeface="华文楷体" panose="02010600040101010101" pitchFamily="2" charset="-122"/>
              </a:rPr>
              <a:t>税收互换</a:t>
            </a:r>
            <a:endParaRPr lang="en-US" altLang="zh-CN" sz="2800" dirty="0" smtClean="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119902451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7813"/>
            <a:ext cx="8229600" cy="666911"/>
          </a:xfrm>
        </p:spPr>
        <p:txBody>
          <a:bodyPr/>
          <a:lstStyle/>
          <a:p>
            <a:pPr algn="ctr"/>
            <a:r>
              <a:rPr lang="zh-CN" altLang="zh-CN" sz="3600" b="1" dirty="0">
                <a:latin typeface="华文楷体" panose="02010600040101010101" pitchFamily="2" charset="-122"/>
                <a:ea typeface="华文楷体" panose="02010600040101010101" pitchFamily="2" charset="-122"/>
              </a:rPr>
              <a:t>本章小结</a:t>
            </a:r>
            <a:r>
              <a:rPr lang="zh-CN" altLang="zh-CN" sz="3600" dirty="0">
                <a:latin typeface="华文楷体" panose="02010600040101010101" pitchFamily="2" charset="-122"/>
                <a:ea typeface="华文楷体" panose="02010600040101010101" pitchFamily="2" charset="-122"/>
              </a:rPr>
              <a:t/>
            </a:r>
            <a:br>
              <a:rPr lang="zh-CN" altLang="zh-CN" sz="3600" dirty="0">
                <a:latin typeface="华文楷体" panose="02010600040101010101" pitchFamily="2" charset="-122"/>
                <a:ea typeface="华文楷体" panose="02010600040101010101" pitchFamily="2" charset="-122"/>
              </a:rPr>
            </a:br>
            <a:endParaRPr lang="zh-CN" altLang="en-US" sz="3600" dirty="0">
              <a:latin typeface="华文楷体" panose="02010600040101010101" pitchFamily="2" charset="-122"/>
              <a:ea typeface="华文楷体" panose="02010600040101010101" pitchFamily="2" charset="-122"/>
            </a:endParaRPr>
          </a:p>
        </p:txBody>
      </p:sp>
      <p:sp>
        <p:nvSpPr>
          <p:cNvPr id="3" name="内容占位符 2"/>
          <p:cNvSpPr>
            <a:spLocks noGrp="1"/>
          </p:cNvSpPr>
          <p:nvPr>
            <p:ph idx="1"/>
          </p:nvPr>
        </p:nvSpPr>
        <p:spPr>
          <a:xfrm>
            <a:off x="395536" y="1088740"/>
            <a:ext cx="8460940" cy="5042185"/>
          </a:xfrm>
        </p:spPr>
        <p:txBody>
          <a:bodyPr/>
          <a:lstStyle/>
          <a:p>
            <a:r>
              <a:rPr lang="zh-CN" altLang="zh-CN" sz="2800" dirty="0" smtClean="0">
                <a:latin typeface="华文楷体" panose="02010600040101010101" pitchFamily="2" charset="-122"/>
                <a:ea typeface="华文楷体" panose="02010600040101010101" pitchFamily="2" charset="-122"/>
              </a:rPr>
              <a:t>本章首先</a:t>
            </a:r>
            <a:r>
              <a:rPr lang="zh-CN" altLang="zh-CN" sz="2800" dirty="0">
                <a:latin typeface="华文楷体" panose="02010600040101010101" pitchFamily="2" charset="-122"/>
                <a:ea typeface="华文楷体" panose="02010600040101010101" pitchFamily="2" charset="-122"/>
              </a:rPr>
              <a:t>介绍</a:t>
            </a:r>
            <a:r>
              <a:rPr lang="zh-CN" altLang="zh-CN" sz="2800" dirty="0" smtClean="0">
                <a:latin typeface="华文楷体" panose="02010600040101010101" pitchFamily="2" charset="-122"/>
                <a:ea typeface="华文楷体" panose="02010600040101010101" pitchFamily="2" charset="-122"/>
              </a:rPr>
              <a:t>了债券</a:t>
            </a:r>
            <a:r>
              <a:rPr lang="zh-CN" altLang="zh-CN" sz="2800" dirty="0">
                <a:latin typeface="华文楷体" panose="02010600040101010101" pitchFamily="2" charset="-122"/>
                <a:ea typeface="华文楷体" panose="02010600040101010101" pitchFamily="2" charset="-122"/>
              </a:rPr>
              <a:t>投资面临的各类风险，包括利率风险、通货膨胀风险、信用风险、再投资风险、提前赎回风险、收益率曲线风险、流动性风险、汇率风险、政治风险等，其中利率风险和信用风险是对债券收益影响较大的两类风险</a:t>
            </a:r>
            <a:r>
              <a:rPr lang="zh-CN" altLang="zh-CN" sz="2800" dirty="0" smtClean="0">
                <a:latin typeface="华文楷体" panose="02010600040101010101" pitchFamily="2" charset="-122"/>
                <a:ea typeface="华文楷体" panose="02010600040101010101" pitchFamily="2" charset="-122"/>
              </a:rPr>
              <a:t>。</a:t>
            </a:r>
            <a:endParaRPr lang="en-US" altLang="zh-CN" sz="2800" dirty="0" smtClean="0">
              <a:latin typeface="华文楷体" panose="02010600040101010101" pitchFamily="2" charset="-122"/>
              <a:ea typeface="华文楷体" panose="02010600040101010101" pitchFamily="2" charset="-122"/>
            </a:endParaRPr>
          </a:p>
          <a:p>
            <a:r>
              <a:rPr lang="zh-CN" altLang="zh-CN" sz="2800" dirty="0" smtClean="0">
                <a:latin typeface="华文楷体" panose="02010600040101010101" pitchFamily="2" charset="-122"/>
                <a:ea typeface="华文楷体" panose="02010600040101010101" pitchFamily="2" charset="-122"/>
              </a:rPr>
              <a:t>第二</a:t>
            </a:r>
            <a:r>
              <a:rPr lang="zh-CN" altLang="zh-CN" sz="2800" dirty="0">
                <a:latin typeface="华文楷体" panose="02010600040101010101" pitchFamily="2" charset="-122"/>
                <a:ea typeface="华文楷体" panose="02010600040101010101" pitchFamily="2" charset="-122"/>
              </a:rPr>
              <a:t>节介绍了久期和凸性等利率风险指标的含义、计算方法和应用</a:t>
            </a:r>
            <a:r>
              <a:rPr lang="zh-CN" altLang="zh-CN" sz="2800" dirty="0" smtClean="0">
                <a:latin typeface="华文楷体" panose="02010600040101010101" pitchFamily="2" charset="-122"/>
                <a:ea typeface="华文楷体" panose="02010600040101010101" pitchFamily="2" charset="-122"/>
              </a:rPr>
              <a:t>。</a:t>
            </a:r>
            <a:endParaRPr lang="en-US" altLang="zh-CN" sz="2800" dirty="0" smtClean="0">
              <a:latin typeface="华文楷体" panose="02010600040101010101" pitchFamily="2" charset="-122"/>
              <a:ea typeface="华文楷体" panose="02010600040101010101" pitchFamily="2" charset="-122"/>
            </a:endParaRPr>
          </a:p>
          <a:p>
            <a:r>
              <a:rPr lang="zh-CN" altLang="zh-CN" sz="2800" dirty="0" smtClean="0">
                <a:latin typeface="华文楷体" panose="02010600040101010101" pitchFamily="2" charset="-122"/>
                <a:ea typeface="华文楷体" panose="02010600040101010101" pitchFamily="2" charset="-122"/>
              </a:rPr>
              <a:t>第三</a:t>
            </a:r>
            <a:r>
              <a:rPr lang="zh-CN" altLang="zh-CN" sz="2800" dirty="0">
                <a:latin typeface="华文楷体" panose="02010600040101010101" pitchFamily="2" charset="-122"/>
                <a:ea typeface="华文楷体" panose="02010600040101010101" pitchFamily="2" charset="-122"/>
              </a:rPr>
              <a:t>节对债券组合管理进行介绍。债券组合管理大致可以分为两类：消极的债券组合管理和积极的债券组合管理</a:t>
            </a:r>
            <a:r>
              <a:rPr lang="zh-CN" altLang="zh-CN" sz="2800" dirty="0" smtClean="0">
                <a:latin typeface="华文楷体" panose="02010600040101010101" pitchFamily="2" charset="-122"/>
                <a:ea typeface="华文楷体" panose="02010600040101010101" pitchFamily="2" charset="-122"/>
              </a:rPr>
              <a:t>。</a:t>
            </a:r>
            <a:endParaRPr lang="zh-CN" altLang="en-US" dirty="0">
              <a:latin typeface="华文楷体" panose="02010600040101010101" pitchFamily="2" charset="-122"/>
              <a:ea typeface="华文楷体" panose="02010600040101010101" pitchFamily="2" charset="-122"/>
            </a:endParaRPr>
          </a:p>
        </p:txBody>
      </p:sp>
      <p:sp>
        <p:nvSpPr>
          <p:cNvPr id="4" name="页脚占位符 3"/>
          <p:cNvSpPr>
            <a:spLocks noGrp="1"/>
          </p:cNvSpPr>
          <p:nvPr>
            <p:ph type="ftr" sz="quarter" idx="11"/>
          </p:nvPr>
        </p:nvSpPr>
        <p:spPr/>
        <p:txBody>
          <a:bodyPr/>
          <a:lstStyle/>
          <a:p>
            <a:pPr>
              <a:defRPr/>
            </a:pPr>
            <a:r>
              <a:rPr lang="zh-CN" altLang="en-US" smtClean="0"/>
              <a:t>第十三章 债券投资分析</a:t>
            </a:r>
            <a:endParaRPr lang="en-US" altLang="zh-CN"/>
          </a:p>
        </p:txBody>
      </p:sp>
      <p:sp>
        <p:nvSpPr>
          <p:cNvPr id="5" name="灯片编号占位符 4"/>
          <p:cNvSpPr>
            <a:spLocks noGrp="1"/>
          </p:cNvSpPr>
          <p:nvPr>
            <p:ph type="sldNum" sz="quarter" idx="12"/>
          </p:nvPr>
        </p:nvSpPr>
        <p:spPr/>
        <p:txBody>
          <a:bodyPr/>
          <a:lstStyle/>
          <a:p>
            <a:pPr>
              <a:defRPr/>
            </a:pPr>
            <a:fld id="{AD87F3F6-1AE5-4604-8228-9BEE101B7FC1}" type="slidenum">
              <a:rPr lang="en-US" altLang="en-US" smtClean="0"/>
              <a:pPr>
                <a:defRPr/>
              </a:pPr>
              <a:t>25</a:t>
            </a:fld>
            <a:endParaRPr lang="en-US" altLang="en-US"/>
          </a:p>
        </p:txBody>
      </p:sp>
    </p:spTree>
    <p:extLst>
      <p:ext uri="{BB962C8B-B14F-4D97-AF65-F5344CB8AC3E}">
        <p14:creationId xmlns:p14="http://schemas.microsoft.com/office/powerpoint/2010/main" val="7454184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4"/>
          <p:cNvSpPr>
            <a:spLocks noGrp="1"/>
          </p:cNvSpPr>
          <p:nvPr>
            <p:ph type="ftr" sz="quarter" idx="11"/>
          </p:nvPr>
        </p:nvSpPr>
        <p:spPr/>
        <p:txBody>
          <a:bodyPr/>
          <a:lstStyle/>
          <a:p>
            <a:pPr>
              <a:defRPr/>
            </a:pPr>
            <a:r>
              <a:rPr lang="zh-CN" altLang="en-US" smtClean="0"/>
              <a:t>第十三章 债券投资分析</a:t>
            </a:r>
            <a:endParaRPr lang="en-US" altLang="zh-CN" dirty="0"/>
          </a:p>
        </p:txBody>
      </p:sp>
      <p:sp>
        <p:nvSpPr>
          <p:cNvPr id="6" name="灯片编号占位符 5"/>
          <p:cNvSpPr>
            <a:spLocks noGrp="1"/>
          </p:cNvSpPr>
          <p:nvPr>
            <p:ph type="sldNum" sz="quarter" idx="12"/>
          </p:nvPr>
        </p:nvSpPr>
        <p:spPr/>
        <p:txBody>
          <a:bodyPr/>
          <a:lstStyle/>
          <a:p>
            <a:pPr>
              <a:defRPr/>
            </a:pPr>
            <a:fld id="{7534DC97-7502-4D2C-9C3E-414470E21764}" type="slidenum">
              <a:rPr lang="en-US" altLang="en-US"/>
              <a:pPr>
                <a:defRPr/>
              </a:pPr>
              <a:t>3</a:t>
            </a:fld>
            <a:endParaRPr lang="en-US" altLang="en-US" dirty="0"/>
          </a:p>
        </p:txBody>
      </p:sp>
      <p:sp>
        <p:nvSpPr>
          <p:cNvPr id="7173" name="Rectangle 2"/>
          <p:cNvSpPr>
            <a:spLocks noGrp="1" noChangeArrowheads="1"/>
          </p:cNvSpPr>
          <p:nvPr>
            <p:ph type="title"/>
          </p:nvPr>
        </p:nvSpPr>
        <p:spPr>
          <a:xfrm>
            <a:off x="457200" y="296652"/>
            <a:ext cx="8255260" cy="938212"/>
          </a:xfrm>
        </p:spPr>
        <p:txBody>
          <a:bodyPr/>
          <a:lstStyle/>
          <a:p>
            <a:pPr algn="ctr" eaLnBrk="1" hangingPunct="1"/>
            <a:r>
              <a:rPr lang="zh-CN" altLang="en-US" sz="3600" dirty="0" smtClean="0">
                <a:latin typeface="华文楷体" panose="02010600040101010101" pitchFamily="2" charset="-122"/>
                <a:ea typeface="华文楷体" panose="02010600040101010101" pitchFamily="2" charset="-122"/>
              </a:rPr>
              <a:t>第一节 债券投资风险分析</a:t>
            </a:r>
            <a:r>
              <a:rPr lang="en-US" altLang="zh-CN" dirty="0" smtClean="0">
                <a:latin typeface="华文楷体" panose="02010600040101010101" pitchFamily="2" charset="-122"/>
                <a:ea typeface="华文楷体" panose="02010600040101010101" pitchFamily="2" charset="-122"/>
              </a:rPr>
              <a:t/>
            </a:r>
            <a:br>
              <a:rPr lang="en-US" altLang="zh-CN" dirty="0" smtClean="0">
                <a:latin typeface="华文楷体" panose="02010600040101010101" pitchFamily="2" charset="-122"/>
                <a:ea typeface="华文楷体" panose="02010600040101010101" pitchFamily="2" charset="-122"/>
              </a:rPr>
            </a:br>
            <a:endParaRPr lang="en-US" altLang="zh-CN" dirty="0" smtClean="0">
              <a:latin typeface="华文楷体" panose="02010600040101010101" pitchFamily="2" charset="-122"/>
              <a:ea typeface="华文楷体" panose="02010600040101010101" pitchFamily="2" charset="-122"/>
            </a:endParaRPr>
          </a:p>
        </p:txBody>
      </p:sp>
      <p:sp>
        <p:nvSpPr>
          <p:cNvPr id="7174" name="Rectangle 3"/>
          <p:cNvSpPr>
            <a:spLocks noGrp="1" noChangeArrowheads="1"/>
          </p:cNvSpPr>
          <p:nvPr>
            <p:ph type="body" idx="1"/>
          </p:nvPr>
        </p:nvSpPr>
        <p:spPr>
          <a:xfrm>
            <a:off x="457200" y="1160463"/>
            <a:ext cx="8229600" cy="4970462"/>
          </a:xfrm>
        </p:spPr>
        <p:txBody>
          <a:bodyPr/>
          <a:lstStyle/>
          <a:p>
            <a:pPr marL="0" indent="0" eaLnBrk="1" hangingPunct="1">
              <a:buNone/>
            </a:pPr>
            <a:r>
              <a:rPr lang="zh-CN" altLang="en-US" sz="2800" dirty="0" smtClean="0">
                <a:latin typeface="华文楷体" panose="02010600040101010101" pitchFamily="2" charset="-122"/>
                <a:ea typeface="华文楷体" panose="02010600040101010101" pitchFamily="2" charset="-122"/>
              </a:rPr>
              <a:t>一、</a:t>
            </a:r>
            <a:r>
              <a:rPr lang="zh-CN" altLang="en-US" sz="2800" dirty="0">
                <a:latin typeface="华文楷体" panose="02010600040101010101" pitchFamily="2" charset="-122"/>
                <a:ea typeface="华文楷体" panose="02010600040101010101" pitchFamily="2" charset="-122"/>
              </a:rPr>
              <a:t>债券投资</a:t>
            </a:r>
            <a:r>
              <a:rPr lang="zh-CN" altLang="en-US" sz="2800" dirty="0" smtClean="0">
                <a:latin typeface="华文楷体" panose="02010600040101010101" pitchFamily="2" charset="-122"/>
                <a:ea typeface="华文楷体" panose="02010600040101010101" pitchFamily="2" charset="-122"/>
              </a:rPr>
              <a:t>风险的</a:t>
            </a:r>
            <a:r>
              <a:rPr lang="zh-CN" altLang="en-US" sz="2800" dirty="0">
                <a:latin typeface="华文楷体" panose="02010600040101010101" pitchFamily="2" charset="-122"/>
                <a:ea typeface="华文楷体" panose="02010600040101010101" pitchFamily="2" charset="-122"/>
              </a:rPr>
              <a:t>种类</a:t>
            </a:r>
            <a:endParaRPr lang="en-US" altLang="zh-CN" sz="2800" dirty="0">
              <a:latin typeface="华文楷体" panose="02010600040101010101" pitchFamily="2" charset="-122"/>
              <a:ea typeface="华文楷体" panose="02010600040101010101" pitchFamily="2" charset="-122"/>
            </a:endParaRPr>
          </a:p>
          <a:p>
            <a:pPr eaLnBrk="1" hangingPunct="1"/>
            <a:r>
              <a:rPr lang="zh-CN" altLang="en-US" sz="2800" dirty="0" smtClean="0">
                <a:latin typeface="华文楷体" panose="02010600040101010101" pitchFamily="2" charset="-122"/>
                <a:ea typeface="华文楷体" panose="02010600040101010101" pitchFamily="2" charset="-122"/>
              </a:rPr>
              <a:t>主要包括：</a:t>
            </a:r>
            <a:endParaRPr lang="en-US" altLang="zh-CN" sz="2800" dirty="0" smtClean="0">
              <a:latin typeface="华文楷体" panose="02010600040101010101" pitchFamily="2" charset="-122"/>
              <a:ea typeface="华文楷体" panose="02010600040101010101" pitchFamily="2" charset="-122"/>
            </a:endParaRPr>
          </a:p>
          <a:p>
            <a:pPr eaLnBrk="1" hangingPunct="1">
              <a:buFont typeface="Arial" panose="020B0604020202020204" pitchFamily="34" charset="0"/>
              <a:buChar char="•"/>
            </a:pPr>
            <a:r>
              <a:rPr lang="zh-CN" altLang="en-US" sz="2800" dirty="0" smtClean="0">
                <a:latin typeface="华文楷体" panose="02010600040101010101" pitchFamily="2" charset="-122"/>
                <a:ea typeface="华文楷体" panose="02010600040101010101" pitchFamily="2" charset="-122"/>
              </a:rPr>
              <a:t>利率风险</a:t>
            </a:r>
            <a:endParaRPr lang="en-US" altLang="zh-CN" sz="2800" dirty="0" smtClean="0">
              <a:latin typeface="华文楷体" panose="02010600040101010101" pitchFamily="2" charset="-122"/>
              <a:ea typeface="华文楷体" panose="02010600040101010101" pitchFamily="2" charset="-122"/>
            </a:endParaRPr>
          </a:p>
          <a:p>
            <a:pPr eaLnBrk="1" hangingPunct="1">
              <a:buFont typeface="Arial" panose="020B0604020202020204" pitchFamily="34" charset="0"/>
              <a:buChar char="•"/>
            </a:pPr>
            <a:r>
              <a:rPr lang="zh-CN" altLang="en-US" sz="2800" dirty="0" smtClean="0">
                <a:latin typeface="华文楷体" panose="02010600040101010101" pitchFamily="2" charset="-122"/>
                <a:ea typeface="华文楷体" panose="02010600040101010101" pitchFamily="2" charset="-122"/>
              </a:rPr>
              <a:t>信用风险</a:t>
            </a:r>
            <a:endParaRPr lang="en-US" altLang="zh-CN" sz="2800" dirty="0" smtClean="0">
              <a:latin typeface="华文楷体" panose="02010600040101010101" pitchFamily="2" charset="-122"/>
              <a:ea typeface="华文楷体" panose="02010600040101010101" pitchFamily="2" charset="-122"/>
            </a:endParaRPr>
          </a:p>
          <a:p>
            <a:pPr eaLnBrk="1" hangingPunct="1">
              <a:buFont typeface="Arial" panose="020B0604020202020204" pitchFamily="34" charset="0"/>
              <a:buChar char="•"/>
            </a:pPr>
            <a:r>
              <a:rPr lang="zh-CN" altLang="en-US" sz="2800" dirty="0">
                <a:latin typeface="华文楷体" panose="02010600040101010101" pitchFamily="2" charset="-122"/>
                <a:ea typeface="华文楷体" panose="02010600040101010101" pitchFamily="2" charset="-122"/>
              </a:rPr>
              <a:t>再投资</a:t>
            </a:r>
            <a:r>
              <a:rPr lang="zh-CN" altLang="en-US" sz="2800" dirty="0" smtClean="0">
                <a:latin typeface="华文楷体" panose="02010600040101010101" pitchFamily="2" charset="-122"/>
                <a:ea typeface="华文楷体" panose="02010600040101010101" pitchFamily="2" charset="-122"/>
              </a:rPr>
              <a:t>风险</a:t>
            </a:r>
            <a:endParaRPr lang="en-US" altLang="zh-CN" sz="2800" dirty="0" smtClean="0">
              <a:latin typeface="华文楷体" panose="02010600040101010101" pitchFamily="2" charset="-122"/>
              <a:ea typeface="华文楷体" panose="02010600040101010101" pitchFamily="2" charset="-122"/>
            </a:endParaRPr>
          </a:p>
          <a:p>
            <a:pPr eaLnBrk="1" hangingPunct="1">
              <a:buFont typeface="Arial" panose="020B0604020202020204" pitchFamily="34" charset="0"/>
              <a:buChar char="•"/>
            </a:pPr>
            <a:r>
              <a:rPr lang="zh-CN" altLang="en-US" sz="2800" dirty="0">
                <a:latin typeface="华文楷体" panose="02010600040101010101" pitchFamily="2" charset="-122"/>
                <a:ea typeface="华文楷体" panose="02010600040101010101" pitchFamily="2" charset="-122"/>
              </a:rPr>
              <a:t>提前赎回</a:t>
            </a:r>
            <a:r>
              <a:rPr lang="zh-CN" altLang="en-US" sz="2800" dirty="0" smtClean="0">
                <a:latin typeface="华文楷体" panose="02010600040101010101" pitchFamily="2" charset="-122"/>
                <a:ea typeface="华文楷体" panose="02010600040101010101" pitchFamily="2" charset="-122"/>
              </a:rPr>
              <a:t>风险</a:t>
            </a:r>
            <a:endParaRPr lang="en-US" altLang="zh-CN" sz="2800" dirty="0" smtClean="0">
              <a:latin typeface="华文楷体" panose="02010600040101010101" pitchFamily="2" charset="-122"/>
              <a:ea typeface="华文楷体" panose="02010600040101010101" pitchFamily="2" charset="-122"/>
            </a:endParaRPr>
          </a:p>
          <a:p>
            <a:pPr eaLnBrk="1" hangingPunct="1">
              <a:buFont typeface="Arial" panose="020B0604020202020204" pitchFamily="34" charset="0"/>
              <a:buChar char="•"/>
            </a:pPr>
            <a:r>
              <a:rPr lang="zh-CN" altLang="en-US" sz="2800" dirty="0">
                <a:latin typeface="华文楷体" panose="02010600040101010101" pitchFamily="2" charset="-122"/>
                <a:ea typeface="华文楷体" panose="02010600040101010101" pitchFamily="2" charset="-122"/>
              </a:rPr>
              <a:t>收益率曲线</a:t>
            </a:r>
            <a:r>
              <a:rPr lang="zh-CN" altLang="en-US" sz="2800" dirty="0" smtClean="0">
                <a:latin typeface="华文楷体" panose="02010600040101010101" pitchFamily="2" charset="-122"/>
                <a:ea typeface="华文楷体" panose="02010600040101010101" pitchFamily="2" charset="-122"/>
              </a:rPr>
              <a:t>风险</a:t>
            </a:r>
            <a:endParaRPr lang="en-US" altLang="zh-CN" sz="2800" dirty="0" smtClean="0">
              <a:latin typeface="华文楷体" panose="02010600040101010101" pitchFamily="2" charset="-122"/>
              <a:ea typeface="华文楷体" panose="02010600040101010101" pitchFamily="2" charset="-122"/>
            </a:endParaRPr>
          </a:p>
          <a:p>
            <a:pPr eaLnBrk="1" hangingPunct="1">
              <a:buFont typeface="Arial" panose="020B0604020202020204" pitchFamily="34" charset="0"/>
              <a:buChar char="•"/>
            </a:pPr>
            <a:r>
              <a:rPr lang="zh-CN" altLang="en-US" sz="2800" dirty="0">
                <a:latin typeface="华文楷体" panose="02010600040101010101" pitchFamily="2" charset="-122"/>
                <a:ea typeface="华文楷体" panose="02010600040101010101" pitchFamily="2" charset="-122"/>
              </a:rPr>
              <a:t>流动性</a:t>
            </a:r>
            <a:r>
              <a:rPr lang="zh-CN" altLang="en-US" sz="2800" dirty="0" smtClean="0">
                <a:latin typeface="华文楷体" panose="02010600040101010101" pitchFamily="2" charset="-122"/>
                <a:ea typeface="华文楷体" panose="02010600040101010101" pitchFamily="2" charset="-122"/>
              </a:rPr>
              <a:t>风险</a:t>
            </a:r>
            <a:endParaRPr lang="en-US" altLang="zh-CN" sz="2800" dirty="0" smtClean="0">
              <a:latin typeface="华文楷体" panose="02010600040101010101" pitchFamily="2" charset="-122"/>
              <a:ea typeface="华文楷体" panose="02010600040101010101" pitchFamily="2" charset="-122"/>
            </a:endParaRPr>
          </a:p>
          <a:p>
            <a:pPr eaLnBrk="1" hangingPunct="1"/>
            <a:r>
              <a:rPr lang="zh-CN" altLang="en-US" sz="2800" dirty="0" smtClean="0">
                <a:latin typeface="华文楷体" panose="02010600040101010101" pitchFamily="2" charset="-122"/>
                <a:ea typeface="华文楷体" panose="02010600040101010101" pitchFamily="2" charset="-122"/>
              </a:rPr>
              <a:t>其他风险，包括通货膨胀风险、汇率风险、政治风险</a:t>
            </a:r>
            <a:r>
              <a:rPr lang="zh-CN" altLang="en-US" sz="2800" dirty="0" smtClean="0">
                <a:latin typeface="华文楷体" panose="02010600040101010101" pitchFamily="2" charset="-122"/>
                <a:ea typeface="华文楷体" panose="02010600040101010101" pitchFamily="2" charset="-122"/>
              </a:rPr>
              <a:t>等</a:t>
            </a:r>
            <a:endParaRPr lang="en-US" altLang="zh-CN" sz="2200" dirty="0" smtClean="0">
              <a:latin typeface="华文楷体" panose="02010600040101010101" pitchFamily="2" charset="-122"/>
              <a:ea typeface="华文楷体" panose="02010600040101010101" pitchFamily="2"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4"/>
          <p:cNvSpPr>
            <a:spLocks noGrp="1"/>
          </p:cNvSpPr>
          <p:nvPr>
            <p:ph type="ftr" sz="quarter" idx="11"/>
          </p:nvPr>
        </p:nvSpPr>
        <p:spPr/>
        <p:txBody>
          <a:bodyPr/>
          <a:lstStyle/>
          <a:p>
            <a:pPr>
              <a:defRPr/>
            </a:pPr>
            <a:r>
              <a:rPr lang="zh-CN" altLang="en-US" smtClean="0"/>
              <a:t>第十三章 债券投资分析</a:t>
            </a:r>
            <a:endParaRPr lang="en-US" altLang="zh-CN" dirty="0"/>
          </a:p>
        </p:txBody>
      </p:sp>
      <p:sp>
        <p:nvSpPr>
          <p:cNvPr id="6" name="灯片编号占位符 5"/>
          <p:cNvSpPr>
            <a:spLocks noGrp="1"/>
          </p:cNvSpPr>
          <p:nvPr>
            <p:ph type="sldNum" sz="quarter" idx="12"/>
          </p:nvPr>
        </p:nvSpPr>
        <p:spPr/>
        <p:txBody>
          <a:bodyPr/>
          <a:lstStyle/>
          <a:p>
            <a:pPr>
              <a:defRPr/>
            </a:pPr>
            <a:fld id="{7534DC97-7502-4D2C-9C3E-414470E21764}" type="slidenum">
              <a:rPr lang="en-US" altLang="en-US"/>
              <a:pPr>
                <a:defRPr/>
              </a:pPr>
              <a:t>4</a:t>
            </a:fld>
            <a:endParaRPr lang="en-US" altLang="en-US" dirty="0"/>
          </a:p>
        </p:txBody>
      </p:sp>
      <p:sp>
        <p:nvSpPr>
          <p:cNvPr id="7173" name="Rectangle 2"/>
          <p:cNvSpPr>
            <a:spLocks noGrp="1" noChangeArrowheads="1"/>
          </p:cNvSpPr>
          <p:nvPr>
            <p:ph type="title"/>
          </p:nvPr>
        </p:nvSpPr>
        <p:spPr>
          <a:xfrm>
            <a:off x="457200" y="296652"/>
            <a:ext cx="8543292" cy="938212"/>
          </a:xfrm>
        </p:spPr>
        <p:txBody>
          <a:bodyPr/>
          <a:lstStyle/>
          <a:p>
            <a:pPr algn="ctr" eaLnBrk="1" hangingPunct="1"/>
            <a:r>
              <a:rPr lang="zh-CN" altLang="en-US" sz="3600" dirty="0" smtClean="0">
                <a:latin typeface="华文楷体" panose="02010600040101010101" pitchFamily="2" charset="-122"/>
                <a:ea typeface="华文楷体" panose="02010600040101010101" pitchFamily="2" charset="-122"/>
              </a:rPr>
              <a:t>二、利率风险的影响因素</a:t>
            </a:r>
            <a:endParaRPr lang="en-US" altLang="zh-CN" sz="3600" dirty="0" smtClean="0">
              <a:latin typeface="华文楷体" panose="02010600040101010101" pitchFamily="2" charset="-122"/>
              <a:ea typeface="华文楷体" panose="02010600040101010101" pitchFamily="2" charset="-122"/>
            </a:endParaRPr>
          </a:p>
        </p:txBody>
      </p:sp>
      <p:sp>
        <p:nvSpPr>
          <p:cNvPr id="7174" name="Rectangle 3"/>
          <p:cNvSpPr>
            <a:spLocks noGrp="1" noChangeArrowheads="1"/>
          </p:cNvSpPr>
          <p:nvPr>
            <p:ph type="body" idx="1"/>
          </p:nvPr>
        </p:nvSpPr>
        <p:spPr>
          <a:xfrm>
            <a:off x="251520" y="980728"/>
            <a:ext cx="8496944" cy="5220580"/>
          </a:xfrm>
        </p:spPr>
        <p:txBody>
          <a:bodyPr/>
          <a:lstStyle/>
          <a:p>
            <a:pPr eaLnBrk="1" hangingPunct="1">
              <a:lnSpc>
                <a:spcPct val="150000"/>
              </a:lnSpc>
            </a:pPr>
            <a:r>
              <a:rPr lang="zh-CN" altLang="en-US" sz="2800" dirty="0" smtClean="0">
                <a:latin typeface="华文楷体" panose="02010600040101010101" pitchFamily="2" charset="-122"/>
                <a:ea typeface="华文楷体" panose="02010600040101010101" pitchFamily="2" charset="-122"/>
              </a:rPr>
              <a:t>利率对债券的影响体现在两方面：</a:t>
            </a:r>
            <a:endParaRPr lang="en-US" altLang="zh-CN" sz="2800" dirty="0" smtClean="0">
              <a:latin typeface="华文楷体" panose="02010600040101010101" pitchFamily="2" charset="-122"/>
              <a:ea typeface="华文楷体" panose="02010600040101010101" pitchFamily="2" charset="-122"/>
            </a:endParaRPr>
          </a:p>
          <a:p>
            <a:pPr marL="0" indent="0" eaLnBrk="1" hangingPunct="1">
              <a:lnSpc>
                <a:spcPct val="150000"/>
              </a:lnSpc>
              <a:buNone/>
            </a:pPr>
            <a:r>
              <a:rPr lang="en-US" altLang="zh-CN" sz="2800" dirty="0" smtClean="0">
                <a:latin typeface="华文楷体" panose="02010600040101010101" pitchFamily="2" charset="-122"/>
                <a:ea typeface="华文楷体" panose="02010600040101010101" pitchFamily="2" charset="-122"/>
              </a:rPr>
              <a:t>1. </a:t>
            </a:r>
            <a:r>
              <a:rPr lang="zh-CN" altLang="en-US" sz="2800" dirty="0" smtClean="0">
                <a:latin typeface="华文楷体" panose="02010600040101010101" pitchFamily="2" charset="-122"/>
                <a:ea typeface="华文楷体" panose="02010600040101010101" pitchFamily="2" charset="-122"/>
              </a:rPr>
              <a:t>债券价格与利率呈反向变动</a:t>
            </a:r>
            <a:endParaRPr lang="en-US" altLang="zh-CN" sz="2800" dirty="0" smtClean="0">
              <a:latin typeface="华文楷体" panose="02010600040101010101" pitchFamily="2" charset="-122"/>
              <a:ea typeface="华文楷体" panose="02010600040101010101" pitchFamily="2" charset="-122"/>
            </a:endParaRPr>
          </a:p>
          <a:p>
            <a:pPr marL="0" indent="0" eaLnBrk="1" hangingPunct="1">
              <a:lnSpc>
                <a:spcPct val="150000"/>
              </a:lnSpc>
              <a:buNone/>
            </a:pPr>
            <a:r>
              <a:rPr lang="en-US" altLang="zh-CN" sz="2800" dirty="0" smtClean="0">
                <a:latin typeface="华文楷体" panose="02010600040101010101" pitchFamily="2" charset="-122"/>
                <a:ea typeface="华文楷体" panose="02010600040101010101" pitchFamily="2" charset="-122"/>
              </a:rPr>
              <a:t>2. </a:t>
            </a:r>
            <a:r>
              <a:rPr lang="zh-CN" altLang="en-US" sz="2800" dirty="0" smtClean="0">
                <a:latin typeface="华文楷体" panose="02010600040101010101" pitchFamily="2" charset="-122"/>
                <a:ea typeface="华文楷体" panose="02010600040101010101" pitchFamily="2" charset="-122"/>
              </a:rPr>
              <a:t>债券利息再投资收益与利率呈正向变动</a:t>
            </a:r>
            <a:endParaRPr lang="en-US" altLang="zh-CN" sz="2800" dirty="0" smtClean="0">
              <a:latin typeface="华文楷体" panose="02010600040101010101" pitchFamily="2" charset="-122"/>
              <a:ea typeface="华文楷体" panose="02010600040101010101" pitchFamily="2" charset="-122"/>
            </a:endParaRPr>
          </a:p>
          <a:p>
            <a:pPr eaLnBrk="1" hangingPunct="1">
              <a:lnSpc>
                <a:spcPct val="150000"/>
              </a:lnSpc>
            </a:pPr>
            <a:r>
              <a:rPr lang="zh-CN" altLang="en-US" sz="2800" dirty="0" smtClean="0">
                <a:latin typeface="华文楷体" panose="02010600040101010101" pitchFamily="2" charset="-122"/>
                <a:ea typeface="华文楷体" panose="02010600040101010101" pitchFamily="2" charset="-122"/>
              </a:rPr>
              <a:t>利率变动</a:t>
            </a:r>
            <a:r>
              <a:rPr lang="zh-CN" altLang="en-US" sz="2800" dirty="0">
                <a:latin typeface="华文楷体" panose="02010600040101010101" pitchFamily="2" charset="-122"/>
                <a:ea typeface="华文楷体" panose="02010600040101010101" pitchFamily="2" charset="-122"/>
              </a:rPr>
              <a:t>导致</a:t>
            </a:r>
            <a:r>
              <a:rPr lang="zh-CN" altLang="en-US" sz="2800" dirty="0" smtClean="0">
                <a:latin typeface="华文楷体" panose="02010600040101010101" pitchFamily="2" charset="-122"/>
                <a:ea typeface="华文楷体" panose="02010600040101010101" pitchFamily="2" charset="-122"/>
              </a:rPr>
              <a:t>债券价格变动的幅度受以下几个因素的影响：</a:t>
            </a:r>
            <a:endParaRPr lang="en-US" altLang="zh-CN" sz="2800" dirty="0" smtClean="0">
              <a:latin typeface="华文楷体" panose="02010600040101010101" pitchFamily="2" charset="-122"/>
              <a:ea typeface="华文楷体" panose="02010600040101010101" pitchFamily="2" charset="-122"/>
            </a:endParaRPr>
          </a:p>
          <a:p>
            <a:pPr marL="0" indent="0" eaLnBrk="1" hangingPunct="1">
              <a:lnSpc>
                <a:spcPct val="150000"/>
              </a:lnSpc>
              <a:buNone/>
            </a:pPr>
            <a:r>
              <a:rPr lang="en-US" altLang="zh-CN" sz="2800" dirty="0" smtClean="0">
                <a:latin typeface="华文楷体" panose="02010600040101010101" pitchFamily="2" charset="-122"/>
                <a:ea typeface="华文楷体" panose="02010600040101010101" pitchFamily="2" charset="-122"/>
              </a:rPr>
              <a:t>1. </a:t>
            </a:r>
            <a:r>
              <a:rPr lang="zh-CN" altLang="en-US" sz="2800" dirty="0" smtClean="0">
                <a:latin typeface="华文楷体" panose="02010600040101010101" pitchFamily="2" charset="-122"/>
                <a:ea typeface="华文楷体" panose="02010600040101010101" pitchFamily="2" charset="-122"/>
              </a:rPr>
              <a:t>债券期限；</a:t>
            </a:r>
            <a:r>
              <a:rPr lang="en-US" altLang="zh-CN" sz="2800" dirty="0" smtClean="0">
                <a:latin typeface="华文楷体" panose="02010600040101010101" pitchFamily="2" charset="-122"/>
                <a:ea typeface="华文楷体" panose="02010600040101010101" pitchFamily="2" charset="-122"/>
              </a:rPr>
              <a:t>2. </a:t>
            </a:r>
            <a:r>
              <a:rPr lang="zh-CN" altLang="en-US" sz="2800" dirty="0" smtClean="0">
                <a:latin typeface="华文楷体" panose="02010600040101010101" pitchFamily="2" charset="-122"/>
                <a:ea typeface="华文楷体" panose="02010600040101010101" pitchFamily="2" charset="-122"/>
              </a:rPr>
              <a:t>债券的票面利率</a:t>
            </a:r>
            <a:endParaRPr lang="en-US" altLang="zh-CN" sz="2800" dirty="0" smtClean="0">
              <a:latin typeface="华文楷体" panose="02010600040101010101" pitchFamily="2" charset="-122"/>
              <a:ea typeface="华文楷体" panose="02010600040101010101" pitchFamily="2" charset="-122"/>
            </a:endParaRPr>
          </a:p>
          <a:p>
            <a:pPr marL="0" indent="0" eaLnBrk="1" hangingPunct="1">
              <a:lnSpc>
                <a:spcPct val="150000"/>
              </a:lnSpc>
              <a:buNone/>
            </a:pPr>
            <a:r>
              <a:rPr lang="en-US" altLang="zh-CN" sz="2800" dirty="0" smtClean="0">
                <a:latin typeface="华文楷体" panose="02010600040101010101" pitchFamily="2" charset="-122"/>
                <a:ea typeface="华文楷体" panose="02010600040101010101" pitchFamily="2" charset="-122"/>
              </a:rPr>
              <a:t>3. </a:t>
            </a:r>
            <a:r>
              <a:rPr lang="zh-CN" altLang="en-US" sz="2800" dirty="0" smtClean="0">
                <a:latin typeface="华文楷体" panose="02010600040101010101" pitchFamily="2" charset="-122"/>
                <a:ea typeface="华文楷体" panose="02010600040101010101" pitchFamily="2" charset="-122"/>
              </a:rPr>
              <a:t>债券交易时的到期</a:t>
            </a:r>
            <a:r>
              <a:rPr lang="zh-CN" altLang="en-US" sz="2800" dirty="0" smtClean="0">
                <a:latin typeface="华文楷体" panose="02010600040101010101" pitchFamily="2" charset="-122"/>
                <a:ea typeface="华文楷体" panose="02010600040101010101" pitchFamily="2" charset="-122"/>
              </a:rPr>
              <a:t>收益率</a:t>
            </a:r>
            <a:endParaRPr lang="en-US" altLang="zh-CN" sz="2200" dirty="0" smtClean="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39530226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4"/>
          <p:cNvSpPr>
            <a:spLocks noGrp="1"/>
          </p:cNvSpPr>
          <p:nvPr>
            <p:ph type="ftr" sz="quarter" idx="11"/>
          </p:nvPr>
        </p:nvSpPr>
        <p:spPr/>
        <p:txBody>
          <a:bodyPr/>
          <a:lstStyle/>
          <a:p>
            <a:pPr>
              <a:defRPr/>
            </a:pPr>
            <a:r>
              <a:rPr lang="zh-CN" altLang="en-US" smtClean="0"/>
              <a:t>第十三章 债券投资分析</a:t>
            </a:r>
            <a:endParaRPr lang="en-US" altLang="zh-CN" dirty="0"/>
          </a:p>
        </p:txBody>
      </p:sp>
      <p:sp>
        <p:nvSpPr>
          <p:cNvPr id="6" name="灯片编号占位符 5"/>
          <p:cNvSpPr>
            <a:spLocks noGrp="1"/>
          </p:cNvSpPr>
          <p:nvPr>
            <p:ph type="sldNum" sz="quarter" idx="12"/>
          </p:nvPr>
        </p:nvSpPr>
        <p:spPr/>
        <p:txBody>
          <a:bodyPr/>
          <a:lstStyle/>
          <a:p>
            <a:pPr>
              <a:defRPr/>
            </a:pPr>
            <a:fld id="{7534DC97-7502-4D2C-9C3E-414470E21764}" type="slidenum">
              <a:rPr lang="en-US" altLang="en-US"/>
              <a:pPr>
                <a:defRPr/>
              </a:pPr>
              <a:t>5</a:t>
            </a:fld>
            <a:endParaRPr lang="en-US" altLang="en-US" dirty="0"/>
          </a:p>
        </p:txBody>
      </p:sp>
      <p:sp>
        <p:nvSpPr>
          <p:cNvPr id="7173" name="Rectangle 2"/>
          <p:cNvSpPr>
            <a:spLocks noGrp="1" noChangeArrowheads="1"/>
          </p:cNvSpPr>
          <p:nvPr>
            <p:ph type="title"/>
          </p:nvPr>
        </p:nvSpPr>
        <p:spPr>
          <a:xfrm>
            <a:off x="647564" y="296652"/>
            <a:ext cx="7812868" cy="612068"/>
          </a:xfrm>
        </p:spPr>
        <p:txBody>
          <a:bodyPr/>
          <a:lstStyle/>
          <a:p>
            <a:pPr algn="ctr" eaLnBrk="1" hangingPunct="1"/>
            <a:r>
              <a:rPr lang="zh-CN" altLang="en-US" sz="3600" dirty="0" smtClean="0">
                <a:latin typeface="华文楷体" panose="02010600040101010101" pitchFamily="2" charset="-122"/>
                <a:ea typeface="华文楷体" panose="02010600040101010101" pitchFamily="2" charset="-122"/>
              </a:rPr>
              <a:t>第二节 久期与凸度</a:t>
            </a:r>
            <a:endParaRPr lang="en-US" altLang="zh-CN" sz="3600" dirty="0" smtClean="0">
              <a:latin typeface="华文楷体" panose="02010600040101010101" pitchFamily="2" charset="-122"/>
              <a:ea typeface="华文楷体" panose="02010600040101010101" pitchFamily="2" charset="-122"/>
            </a:endParaRPr>
          </a:p>
        </p:txBody>
      </p:sp>
      <p:sp>
        <p:nvSpPr>
          <p:cNvPr id="7174" name="Rectangle 3"/>
          <p:cNvSpPr>
            <a:spLocks noGrp="1" noChangeArrowheads="1"/>
          </p:cNvSpPr>
          <p:nvPr>
            <p:ph type="body" idx="1"/>
          </p:nvPr>
        </p:nvSpPr>
        <p:spPr>
          <a:xfrm>
            <a:off x="457200" y="1160463"/>
            <a:ext cx="8229600" cy="4970462"/>
          </a:xfrm>
        </p:spPr>
        <p:txBody>
          <a:bodyPr/>
          <a:lstStyle/>
          <a:p>
            <a:pPr marL="0" indent="0" eaLnBrk="1" hangingPunct="1">
              <a:buNone/>
            </a:pPr>
            <a:endParaRPr lang="en-US" altLang="zh-CN" sz="2200" dirty="0" smtClean="0">
              <a:latin typeface="华文楷体" panose="02010600040101010101" pitchFamily="2" charset="-122"/>
              <a:ea typeface="华文楷体" panose="02010600040101010101" pitchFamily="2" charset="-122"/>
            </a:endParaRPr>
          </a:p>
        </p:txBody>
      </p:sp>
      <p:sp>
        <p:nvSpPr>
          <p:cNvPr id="7" name="Rectangle 3"/>
          <p:cNvSpPr txBox="1">
            <a:spLocks noChangeArrowheads="1"/>
          </p:cNvSpPr>
          <p:nvPr/>
        </p:nvSpPr>
        <p:spPr bwMode="auto">
          <a:xfrm>
            <a:off x="359532" y="1088740"/>
            <a:ext cx="8479668" cy="51945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3000" kern="12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600" kern="1200">
                <a:solidFill>
                  <a:schemeClr val="tx1"/>
                </a:solidFill>
                <a:latin typeface="+mn-lt"/>
                <a:ea typeface="+mn-ea"/>
                <a:cs typeface="+mn-cs"/>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200" kern="1200">
                <a:solidFill>
                  <a:schemeClr val="tx1"/>
                </a:solidFill>
                <a:latin typeface="+mn-lt"/>
                <a:ea typeface="+mn-ea"/>
                <a:cs typeface="+mn-cs"/>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sz="2000" kern="1200">
                <a:solidFill>
                  <a:schemeClr val="tx1"/>
                </a:solidFill>
                <a:latin typeface="+mn-lt"/>
                <a:ea typeface="+mn-ea"/>
                <a:cs typeface="+mn-cs"/>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eaLnBrk="1" hangingPunct="1">
              <a:buNone/>
            </a:pPr>
            <a:r>
              <a:rPr lang="zh-CN" altLang="en-US" sz="2800" dirty="0">
                <a:latin typeface="华文楷体" panose="02010600040101010101" pitchFamily="2" charset="-122"/>
                <a:ea typeface="华文楷体" panose="02010600040101010101" pitchFamily="2" charset="-122"/>
              </a:rPr>
              <a:t>一、久</a:t>
            </a:r>
            <a:r>
              <a:rPr lang="zh-CN" altLang="en-US" sz="2800" dirty="0" smtClean="0">
                <a:latin typeface="华文楷体" panose="02010600040101010101" pitchFamily="2" charset="-122"/>
                <a:ea typeface="华文楷体" panose="02010600040101010101" pitchFamily="2" charset="-122"/>
              </a:rPr>
              <a:t>期</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r>
              <a:rPr lang="zh-CN" altLang="en-US" sz="2800" dirty="0" smtClean="0">
                <a:latin typeface="华文楷体" panose="02010600040101010101" pitchFamily="2" charset="-122"/>
                <a:ea typeface="华文楷体" panose="02010600040101010101" pitchFamily="2" charset="-122"/>
              </a:rPr>
              <a:t>（</a:t>
            </a:r>
            <a:r>
              <a:rPr lang="zh-CN" altLang="en-US" sz="2800" dirty="0">
                <a:latin typeface="华文楷体" panose="02010600040101010101" pitchFamily="2" charset="-122"/>
                <a:ea typeface="华文楷体" panose="02010600040101010101" pitchFamily="2" charset="-122"/>
              </a:rPr>
              <a:t>一）久</a:t>
            </a:r>
            <a:r>
              <a:rPr lang="zh-CN" altLang="en-US" sz="2800" dirty="0" smtClean="0">
                <a:latin typeface="华文楷体" panose="02010600040101010101" pitchFamily="2" charset="-122"/>
                <a:ea typeface="华文楷体" panose="02010600040101010101" pitchFamily="2" charset="-122"/>
              </a:rPr>
              <a:t>期含义与计算</a:t>
            </a:r>
            <a:endParaRPr lang="en-US" altLang="zh-CN" sz="2800" dirty="0" smtClean="0">
              <a:latin typeface="华文楷体" panose="02010600040101010101" pitchFamily="2" charset="-122"/>
              <a:ea typeface="华文楷体" panose="02010600040101010101" pitchFamily="2" charset="-122"/>
            </a:endParaRPr>
          </a:p>
          <a:p>
            <a:pPr eaLnBrk="1" hangingPunct="1"/>
            <a:r>
              <a:rPr lang="zh-CN" altLang="en-US" sz="2800" dirty="0" smtClean="0">
                <a:latin typeface="华文楷体" panose="02010600040101010101" pitchFamily="2" charset="-122"/>
                <a:ea typeface="华文楷体" panose="02010600040101010101" pitchFamily="2" charset="-122"/>
              </a:rPr>
              <a:t>麦考利久期（</a:t>
            </a:r>
            <a:r>
              <a:rPr lang="en-US" altLang="zh-CN" sz="2800" dirty="0" smtClean="0">
                <a:latin typeface="华文楷体" panose="02010600040101010101" pitchFamily="2" charset="-122"/>
                <a:ea typeface="华文楷体" panose="02010600040101010101" pitchFamily="2" charset="-122"/>
              </a:rPr>
              <a:t> </a:t>
            </a:r>
            <a:r>
              <a:rPr lang="en-US" altLang="zh-CN" sz="2800" dirty="0">
                <a:latin typeface="华文楷体" panose="02010600040101010101" pitchFamily="2" charset="-122"/>
                <a:ea typeface="华文楷体" panose="02010600040101010101" pitchFamily="2" charset="-122"/>
              </a:rPr>
              <a:t>Macaulay’s Duration </a:t>
            </a:r>
            <a:r>
              <a:rPr lang="zh-CN" altLang="en-US" sz="2800" dirty="0" smtClean="0">
                <a:latin typeface="华文楷体" panose="02010600040101010101" pitchFamily="2" charset="-122"/>
                <a:ea typeface="华文楷体" panose="02010600040101010101" pitchFamily="2" charset="-122"/>
              </a:rPr>
              <a:t>）定义为债券现金流的加权平均年限</a:t>
            </a:r>
            <a:endParaRPr lang="en-US" altLang="zh-CN" sz="2800" dirty="0" smtClean="0">
              <a:latin typeface="华文楷体" panose="02010600040101010101" pitchFamily="2" charset="-122"/>
              <a:ea typeface="华文楷体" panose="02010600040101010101" pitchFamily="2" charset="-122"/>
            </a:endParaRPr>
          </a:p>
          <a:p>
            <a:pPr eaLnBrk="1" hangingPunct="1"/>
            <a:endParaRPr lang="en-US" altLang="zh-CN" sz="2800" dirty="0">
              <a:latin typeface="华文楷体" panose="02010600040101010101" pitchFamily="2" charset="-122"/>
              <a:ea typeface="华文楷体" panose="02010600040101010101" pitchFamily="2" charset="-122"/>
            </a:endParaRPr>
          </a:p>
          <a:p>
            <a:pPr eaLnBrk="1" hangingPunct="1"/>
            <a:endParaRPr lang="en-US" altLang="zh-CN" sz="2800" dirty="0" smtClean="0">
              <a:latin typeface="华文楷体" panose="02010600040101010101" pitchFamily="2" charset="-122"/>
              <a:ea typeface="华文楷体" panose="02010600040101010101" pitchFamily="2" charset="-122"/>
            </a:endParaRPr>
          </a:p>
          <a:p>
            <a:pPr eaLnBrk="1" hangingPunct="1"/>
            <a:r>
              <a:rPr lang="zh-CN" altLang="en-US" sz="2800" dirty="0" smtClean="0">
                <a:latin typeface="华文楷体" panose="02010600040101010101" pitchFamily="2" charset="-122"/>
                <a:ea typeface="华文楷体" panose="02010600040101010101" pitchFamily="2" charset="-122"/>
              </a:rPr>
              <a:t>久期可理解为债券现金流的平均回收期。</a:t>
            </a:r>
            <a:endParaRPr lang="en-US" altLang="zh-CN" sz="2800" dirty="0" smtClean="0">
              <a:latin typeface="华文楷体" panose="02010600040101010101" pitchFamily="2" charset="-122"/>
              <a:ea typeface="华文楷体" panose="02010600040101010101" pitchFamily="2" charset="-122"/>
            </a:endParaRPr>
          </a:p>
          <a:p>
            <a:pPr eaLnBrk="1" hangingPunct="1"/>
            <a:r>
              <a:rPr lang="zh-CN" altLang="en-US" sz="2800" dirty="0" smtClean="0">
                <a:latin typeface="华文楷体" panose="02010600040101010101" pitchFamily="2" charset="-122"/>
                <a:ea typeface="华文楷体" panose="02010600040101010101" pitchFamily="2" charset="-122"/>
              </a:rPr>
              <a:t>例：</a:t>
            </a:r>
            <a:r>
              <a:rPr lang="zh-CN" altLang="en-US" sz="2800" dirty="0">
                <a:latin typeface="华文楷体" panose="02010600040101010101" pitchFamily="2" charset="-122"/>
                <a:ea typeface="华文楷体" panose="02010600040101010101" pitchFamily="2" charset="-122"/>
              </a:rPr>
              <a:t>根据上述</a:t>
            </a:r>
            <a:r>
              <a:rPr lang="zh-CN" altLang="en-US" sz="2800" dirty="0" smtClean="0">
                <a:latin typeface="华文楷体" panose="02010600040101010101" pitchFamily="2" charset="-122"/>
                <a:ea typeface="华文楷体" panose="02010600040101010101" pitchFamily="2" charset="-122"/>
              </a:rPr>
              <a:t>公式，计算可得永续债券的久期为：</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r>
              <a:rPr lang="zh-CN" altLang="en-US" sz="2800" dirty="0" smtClean="0">
                <a:latin typeface="华文楷体" panose="02010600040101010101" pitchFamily="2" charset="-122"/>
                <a:ea typeface="华文楷体" panose="02010600040101010101" pitchFamily="2" charset="-122"/>
              </a:rPr>
              <a:t>其中</a:t>
            </a:r>
            <a:r>
              <a:rPr lang="en-US" altLang="zh-CN" sz="2800" i="1" dirty="0" smtClean="0">
                <a:latin typeface="华文楷体" panose="02010600040101010101" pitchFamily="2" charset="-122"/>
                <a:ea typeface="华文楷体" panose="02010600040101010101" pitchFamily="2" charset="-122"/>
                <a:cs typeface="Times New Roman" panose="02020603050405020304" pitchFamily="18" charset="0"/>
              </a:rPr>
              <a:t>y</a:t>
            </a:r>
            <a:r>
              <a:rPr lang="zh-CN" altLang="en-US" sz="2800" dirty="0" smtClean="0">
                <a:latin typeface="华文楷体" panose="02010600040101010101" pitchFamily="2" charset="-122"/>
                <a:ea typeface="华文楷体" panose="02010600040101010101" pitchFamily="2" charset="-122"/>
              </a:rPr>
              <a:t>为债券的到期收益率。</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None/>
            </a:pPr>
            <a:endParaRPr lang="en-US" altLang="zh-CN" sz="2400" dirty="0" smtClean="0">
              <a:ea typeface="宋体" panose="02010600030101010101" pitchFamily="2" charset="-122"/>
            </a:endParaRPr>
          </a:p>
          <a:p>
            <a:pPr eaLnBrk="1" hangingPunct="1"/>
            <a:endParaRPr lang="en-US" altLang="zh-CN" sz="2200" dirty="0" smtClean="0">
              <a:ea typeface="宋体" panose="02010600030101010101" pitchFamily="2" charset="-122"/>
            </a:endParaRPr>
          </a:p>
          <a:p>
            <a:pPr marL="0" indent="0" eaLnBrk="1" hangingPunct="1">
              <a:buFont typeface="Wingdings" panose="05000000000000000000" pitchFamily="2" charset="2"/>
              <a:buNone/>
            </a:pPr>
            <a:endParaRPr lang="en-US" altLang="zh-CN" sz="2200" dirty="0" smtClean="0">
              <a:ea typeface="宋体" panose="02010600030101010101" pitchFamily="2" charset="-122"/>
            </a:endParaRPr>
          </a:p>
          <a:p>
            <a:pPr marL="0" indent="0" eaLnBrk="1" hangingPunct="1">
              <a:buFont typeface="Wingdings" panose="05000000000000000000" pitchFamily="2" charset="2"/>
              <a:buNone/>
            </a:pPr>
            <a:endParaRPr lang="en-US" altLang="zh-CN" sz="2200" dirty="0" smtClean="0">
              <a:ea typeface="宋体" panose="02010600030101010101" pitchFamily="2" charset="-122"/>
            </a:endParaRPr>
          </a:p>
        </p:txBody>
      </p:sp>
      <p:sp>
        <p:nvSpPr>
          <p:cNvPr id="3" name="Rectangle 2"/>
          <p:cNvSpPr>
            <a:spLocks noChangeArrowheads="1"/>
          </p:cNvSpPr>
          <p:nvPr/>
        </p:nvSpPr>
        <p:spPr bwMode="auto">
          <a:xfrm>
            <a:off x="1475657" y="2209865"/>
            <a:ext cx="358129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4" name="对象 3"/>
          <p:cNvGraphicFramePr>
            <a:graphicFrameLocks noChangeAspect="1"/>
          </p:cNvGraphicFramePr>
          <p:nvPr>
            <p:extLst>
              <p:ext uri="{D42A27DB-BD31-4B8C-83A1-F6EECF244321}">
                <p14:modId xmlns:p14="http://schemas.microsoft.com/office/powerpoint/2010/main" val="3983992860"/>
              </p:ext>
            </p:extLst>
          </p:nvPr>
        </p:nvGraphicFramePr>
        <p:xfrm>
          <a:off x="1385646" y="3032956"/>
          <a:ext cx="6372708" cy="951940"/>
        </p:xfrm>
        <a:graphic>
          <a:graphicData uri="http://schemas.openxmlformats.org/presentationml/2006/ole">
            <mc:AlternateContent xmlns:mc="http://schemas.openxmlformats.org/markup-compatibility/2006">
              <mc:Choice xmlns:v="urn:schemas-microsoft-com:vml" Requires="v">
                <p:oleObj spid="_x0000_s10325" name="Equation" r:id="rId4" imgW="3060700" imgH="457200" progId="Equation.DSMT4">
                  <p:embed/>
                </p:oleObj>
              </mc:Choice>
              <mc:Fallback>
                <p:oleObj name="Equation" r:id="rId4" imgW="3060700" imgH="457200" progId="Equation.DSMT4">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85646" y="3032956"/>
                        <a:ext cx="6372708" cy="951940"/>
                      </a:xfrm>
                      <a:prstGeom prst="rect">
                        <a:avLst/>
                      </a:prstGeom>
                      <a:noFill/>
                    </p:spPr>
                  </p:pic>
                </p:oleObj>
              </mc:Fallback>
            </mc:AlternateContent>
          </a:graphicData>
        </a:graphic>
      </p:graphicFrame>
      <p:sp>
        <p:nvSpPr>
          <p:cNvPr id="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9" name="对象 8"/>
          <p:cNvGraphicFramePr>
            <a:graphicFrameLocks noChangeAspect="1"/>
          </p:cNvGraphicFramePr>
          <p:nvPr>
            <p:extLst>
              <p:ext uri="{D42A27DB-BD31-4B8C-83A1-F6EECF244321}">
                <p14:modId xmlns:p14="http://schemas.microsoft.com/office/powerpoint/2010/main" val="3307111241"/>
              </p:ext>
            </p:extLst>
          </p:nvPr>
        </p:nvGraphicFramePr>
        <p:xfrm>
          <a:off x="3266304" y="4905164"/>
          <a:ext cx="1688450" cy="913424"/>
        </p:xfrm>
        <a:graphic>
          <a:graphicData uri="http://schemas.openxmlformats.org/presentationml/2006/ole">
            <mc:AlternateContent xmlns:mc="http://schemas.openxmlformats.org/markup-compatibility/2006">
              <mc:Choice xmlns:v="urn:schemas-microsoft-com:vml" Requires="v">
                <p:oleObj spid="_x0000_s10326" name="Equation" r:id="rId6" imgW="774364" imgH="418918" progId="Equation.DSMT4">
                  <p:embed/>
                </p:oleObj>
              </mc:Choice>
              <mc:Fallback>
                <p:oleObj name="Equation" r:id="rId6" imgW="774364" imgH="418918" progId="Equation.DSMT4">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66304" y="4905164"/>
                        <a:ext cx="1688450" cy="913424"/>
                      </a:xfrm>
                      <a:prstGeom prst="rect">
                        <a:avLst/>
                      </a:prstGeom>
                      <a:noFill/>
                    </p:spPr>
                  </p:pic>
                </p:oleObj>
              </mc:Fallback>
            </mc:AlternateContent>
          </a:graphicData>
        </a:graphic>
      </p:graphicFrame>
    </p:spTree>
    <p:extLst>
      <p:ext uri="{BB962C8B-B14F-4D97-AF65-F5344CB8AC3E}">
        <p14:creationId xmlns:p14="http://schemas.microsoft.com/office/powerpoint/2010/main" val="34938926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4"/>
          <p:cNvSpPr>
            <a:spLocks noGrp="1"/>
          </p:cNvSpPr>
          <p:nvPr>
            <p:ph type="ftr" sz="quarter" idx="11"/>
          </p:nvPr>
        </p:nvSpPr>
        <p:spPr/>
        <p:txBody>
          <a:bodyPr/>
          <a:lstStyle/>
          <a:p>
            <a:pPr>
              <a:defRPr/>
            </a:pPr>
            <a:r>
              <a:rPr lang="zh-CN" altLang="en-US" smtClean="0"/>
              <a:t>第十三章 债券投资分析</a:t>
            </a:r>
            <a:endParaRPr lang="en-US" altLang="zh-CN" dirty="0"/>
          </a:p>
        </p:txBody>
      </p:sp>
      <p:sp>
        <p:nvSpPr>
          <p:cNvPr id="6" name="灯片编号占位符 5"/>
          <p:cNvSpPr>
            <a:spLocks noGrp="1"/>
          </p:cNvSpPr>
          <p:nvPr>
            <p:ph type="sldNum" sz="quarter" idx="12"/>
          </p:nvPr>
        </p:nvSpPr>
        <p:spPr/>
        <p:txBody>
          <a:bodyPr/>
          <a:lstStyle/>
          <a:p>
            <a:pPr>
              <a:defRPr/>
            </a:pPr>
            <a:fld id="{7534DC97-7502-4D2C-9C3E-414470E21764}" type="slidenum">
              <a:rPr lang="en-US" altLang="en-US"/>
              <a:pPr>
                <a:defRPr/>
              </a:pPr>
              <a:t>6</a:t>
            </a:fld>
            <a:endParaRPr lang="en-US" altLang="en-US" dirty="0"/>
          </a:p>
        </p:txBody>
      </p:sp>
      <p:sp>
        <p:nvSpPr>
          <p:cNvPr id="7173" name="Rectangle 2"/>
          <p:cNvSpPr>
            <a:spLocks noGrp="1" noChangeArrowheads="1"/>
          </p:cNvSpPr>
          <p:nvPr>
            <p:ph type="title"/>
          </p:nvPr>
        </p:nvSpPr>
        <p:spPr>
          <a:xfrm>
            <a:off x="457200" y="296652"/>
            <a:ext cx="8543292" cy="648072"/>
          </a:xfrm>
        </p:spPr>
        <p:txBody>
          <a:bodyPr/>
          <a:lstStyle/>
          <a:p>
            <a:pPr algn="ctr" eaLnBrk="1" hangingPunct="1"/>
            <a:r>
              <a:rPr lang="zh-CN" altLang="en-US" sz="3600" dirty="0" smtClean="0">
                <a:latin typeface="华文楷体" panose="02010600040101010101" pitchFamily="2" charset="-122"/>
                <a:ea typeface="华文楷体" panose="02010600040101010101" pitchFamily="2" charset="-122"/>
              </a:rPr>
              <a:t>（二）修正久期</a:t>
            </a:r>
            <a:endParaRPr lang="en-US" altLang="zh-CN" sz="3600" dirty="0" smtClean="0">
              <a:latin typeface="华文楷体" panose="02010600040101010101" pitchFamily="2" charset="-122"/>
              <a:ea typeface="华文楷体" panose="02010600040101010101" pitchFamily="2" charset="-122"/>
            </a:endParaRPr>
          </a:p>
        </p:txBody>
      </p:sp>
      <p:sp>
        <p:nvSpPr>
          <p:cNvPr id="7174" name="Rectangle 3"/>
          <p:cNvSpPr>
            <a:spLocks noGrp="1" noChangeArrowheads="1"/>
          </p:cNvSpPr>
          <p:nvPr>
            <p:ph type="body" idx="1"/>
          </p:nvPr>
        </p:nvSpPr>
        <p:spPr>
          <a:xfrm>
            <a:off x="457200" y="1160463"/>
            <a:ext cx="8229600" cy="4970462"/>
          </a:xfrm>
        </p:spPr>
        <p:txBody>
          <a:bodyPr/>
          <a:lstStyle/>
          <a:p>
            <a:pPr marL="0" indent="0" eaLnBrk="1" hangingPunct="1">
              <a:buNone/>
            </a:pPr>
            <a:endParaRPr lang="en-US" altLang="zh-CN" sz="2200" dirty="0" smtClean="0">
              <a:latin typeface="华文楷体" panose="02010600040101010101" pitchFamily="2" charset="-122"/>
              <a:ea typeface="华文楷体" panose="02010600040101010101" pitchFamily="2" charset="-122"/>
            </a:endParaRPr>
          </a:p>
        </p:txBody>
      </p:sp>
      <p:sp>
        <p:nvSpPr>
          <p:cNvPr id="7" name="Rectangle 3"/>
          <p:cNvSpPr txBox="1">
            <a:spLocks noChangeArrowheads="1"/>
          </p:cNvSpPr>
          <p:nvPr/>
        </p:nvSpPr>
        <p:spPr bwMode="auto">
          <a:xfrm>
            <a:off x="441811" y="1234864"/>
            <a:ext cx="8229600" cy="50846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3000" kern="12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600" kern="1200">
                <a:solidFill>
                  <a:schemeClr val="tx1"/>
                </a:solidFill>
                <a:latin typeface="+mn-lt"/>
                <a:ea typeface="+mn-ea"/>
                <a:cs typeface="+mn-cs"/>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200" kern="1200">
                <a:solidFill>
                  <a:schemeClr val="tx1"/>
                </a:solidFill>
                <a:latin typeface="+mn-lt"/>
                <a:ea typeface="+mn-ea"/>
                <a:cs typeface="+mn-cs"/>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sz="2000" kern="1200">
                <a:solidFill>
                  <a:schemeClr val="tx1"/>
                </a:solidFill>
                <a:latin typeface="+mn-lt"/>
                <a:ea typeface="+mn-ea"/>
                <a:cs typeface="+mn-cs"/>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r>
              <a:rPr lang="zh-CN" altLang="en-US" sz="2800" dirty="0" smtClean="0">
                <a:latin typeface="华文楷体" panose="02010600040101010101" pitchFamily="2" charset="-122"/>
                <a:ea typeface="华文楷体" panose="02010600040101010101" pitchFamily="2" charset="-122"/>
              </a:rPr>
              <a:t>修正久期（</a:t>
            </a:r>
            <a:r>
              <a:rPr lang="en-US" altLang="zh-CN" sz="2800" dirty="0" smtClean="0">
                <a:latin typeface="华文楷体" panose="02010600040101010101" pitchFamily="2" charset="-122"/>
                <a:ea typeface="华文楷体" panose="02010600040101010101" pitchFamily="2" charset="-122"/>
              </a:rPr>
              <a:t>Modified Duration</a:t>
            </a:r>
            <a:r>
              <a:rPr lang="zh-CN" altLang="en-US" sz="2800" dirty="0" smtClean="0">
                <a:latin typeface="华文楷体" panose="02010600040101010101" pitchFamily="2" charset="-122"/>
                <a:ea typeface="华文楷体" panose="02010600040101010101" pitchFamily="2" charset="-122"/>
              </a:rPr>
              <a:t>）是由麦考利久期衍生而来：</a:t>
            </a:r>
            <a:endParaRPr lang="en-US" altLang="zh-CN" sz="2800" dirty="0" smtClean="0">
              <a:latin typeface="华文楷体" panose="02010600040101010101" pitchFamily="2" charset="-122"/>
              <a:ea typeface="华文楷体" panose="02010600040101010101" pitchFamily="2" charset="-122"/>
            </a:endParaRPr>
          </a:p>
          <a:p>
            <a:pPr eaLnBrk="1" hangingPunct="1"/>
            <a:endParaRPr lang="en-US" altLang="zh-CN" sz="2800" dirty="0">
              <a:latin typeface="华文楷体" panose="02010600040101010101" pitchFamily="2" charset="-122"/>
              <a:ea typeface="华文楷体" panose="02010600040101010101" pitchFamily="2" charset="-122"/>
            </a:endParaRPr>
          </a:p>
          <a:p>
            <a:pPr eaLnBrk="1" hangingPunct="1"/>
            <a:r>
              <a:rPr lang="zh-CN" altLang="en-US" sz="2800" dirty="0" smtClean="0">
                <a:latin typeface="华文楷体" panose="02010600040101010101" pitchFamily="2" charset="-122"/>
                <a:ea typeface="华文楷体" panose="02010600040101010101" pitchFamily="2" charset="-122"/>
              </a:rPr>
              <a:t>修正久期可以反映债券价格变动对收益率变动的敏感程度：</a:t>
            </a:r>
            <a:endParaRPr lang="en-US" altLang="zh-CN" sz="2800" dirty="0" smtClean="0">
              <a:latin typeface="华文楷体" panose="02010600040101010101" pitchFamily="2" charset="-122"/>
              <a:ea typeface="华文楷体" panose="02010600040101010101" pitchFamily="2" charset="-122"/>
            </a:endParaRPr>
          </a:p>
          <a:p>
            <a:pPr eaLnBrk="1" hangingPunct="1"/>
            <a:endParaRPr lang="en-US" altLang="zh-CN" sz="2800" dirty="0">
              <a:latin typeface="华文楷体" panose="02010600040101010101" pitchFamily="2" charset="-122"/>
              <a:ea typeface="华文楷体" panose="02010600040101010101" pitchFamily="2" charset="-122"/>
            </a:endParaRPr>
          </a:p>
          <a:p>
            <a:pPr eaLnBrk="1" hangingPunct="1"/>
            <a:endParaRPr lang="en-US" altLang="zh-CN" sz="2800" dirty="0" smtClean="0">
              <a:latin typeface="华文楷体" panose="02010600040101010101" pitchFamily="2" charset="-122"/>
              <a:ea typeface="华文楷体" panose="02010600040101010101" pitchFamily="2" charset="-122"/>
            </a:endParaRPr>
          </a:p>
          <a:p>
            <a:pPr eaLnBrk="1" hangingPunct="1"/>
            <a:r>
              <a:rPr lang="zh-CN" altLang="en-US" sz="2800" dirty="0" smtClean="0">
                <a:latin typeface="华文楷体" panose="02010600040101010101" pitchFamily="2" charset="-122"/>
                <a:ea typeface="华文楷体" panose="02010600040101010101" pitchFamily="2" charset="-122"/>
              </a:rPr>
              <a:t>注意上式右端有一负号，表明债券价格变动与收益率变动呈反向关系。</a:t>
            </a:r>
            <a:endParaRPr lang="en-US" altLang="zh-CN" sz="2800" dirty="0" smtClean="0">
              <a:latin typeface="华文楷体" panose="02010600040101010101" pitchFamily="2" charset="-122"/>
              <a:ea typeface="华文楷体" panose="02010600040101010101" pitchFamily="2" charset="-122"/>
            </a:endParaRPr>
          </a:p>
        </p:txBody>
      </p:sp>
      <p:sp>
        <p:nvSpPr>
          <p:cNvPr id="2" name="Rectangle 2"/>
          <p:cNvSpPr>
            <a:spLocks noChangeArrowheads="1"/>
          </p:cNvSpPr>
          <p:nvPr/>
        </p:nvSpPr>
        <p:spPr bwMode="auto">
          <a:xfrm>
            <a:off x="3743907" y="1988839"/>
            <a:ext cx="1087088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3" name="对象 2"/>
          <p:cNvGraphicFramePr>
            <a:graphicFrameLocks noChangeAspect="1"/>
          </p:cNvGraphicFramePr>
          <p:nvPr>
            <p:extLst>
              <p:ext uri="{D42A27DB-BD31-4B8C-83A1-F6EECF244321}">
                <p14:modId xmlns:p14="http://schemas.microsoft.com/office/powerpoint/2010/main" val="906918776"/>
              </p:ext>
            </p:extLst>
          </p:nvPr>
        </p:nvGraphicFramePr>
        <p:xfrm>
          <a:off x="3203848" y="1880828"/>
          <a:ext cx="1826385" cy="972108"/>
        </p:xfrm>
        <a:graphic>
          <a:graphicData uri="http://schemas.openxmlformats.org/presentationml/2006/ole">
            <mc:AlternateContent xmlns:mc="http://schemas.openxmlformats.org/markup-compatibility/2006">
              <mc:Choice xmlns:v="urn:schemas-microsoft-com:vml" Requires="v">
                <p:oleObj spid="_x0000_s11351" name="Equation" r:id="rId4" imgW="787400" imgH="419100" progId="Equation.DSMT4">
                  <p:embed/>
                </p:oleObj>
              </mc:Choice>
              <mc:Fallback>
                <p:oleObj name="Equation" r:id="rId4" imgW="787400" imgH="419100" progId="Equation.DSMT4">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3848" y="1880828"/>
                        <a:ext cx="1826385" cy="972108"/>
                      </a:xfrm>
                      <a:prstGeom prst="rect">
                        <a:avLst/>
                      </a:prstGeom>
                      <a:noFill/>
                    </p:spPr>
                  </p:pic>
                </p:oleObj>
              </mc:Fallback>
            </mc:AlternateContent>
          </a:graphicData>
        </a:graphic>
      </p:graphicFrame>
      <p:sp>
        <p:nvSpPr>
          <p:cNvPr id="4" name="Rectangle 4"/>
          <p:cNvSpPr>
            <a:spLocks noChangeArrowheads="1"/>
          </p:cNvSpPr>
          <p:nvPr/>
        </p:nvSpPr>
        <p:spPr bwMode="auto">
          <a:xfrm>
            <a:off x="3347863" y="3901379"/>
            <a:ext cx="1851634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8" name="对象 7"/>
          <p:cNvGraphicFramePr>
            <a:graphicFrameLocks noChangeAspect="1"/>
          </p:cNvGraphicFramePr>
          <p:nvPr>
            <p:extLst>
              <p:ext uri="{D42A27DB-BD31-4B8C-83A1-F6EECF244321}">
                <p14:modId xmlns:p14="http://schemas.microsoft.com/office/powerpoint/2010/main" val="2448801169"/>
              </p:ext>
            </p:extLst>
          </p:nvPr>
        </p:nvGraphicFramePr>
        <p:xfrm>
          <a:off x="3245425" y="3293309"/>
          <a:ext cx="2622372" cy="967780"/>
        </p:xfrm>
        <a:graphic>
          <a:graphicData uri="http://schemas.openxmlformats.org/presentationml/2006/ole">
            <mc:AlternateContent xmlns:mc="http://schemas.openxmlformats.org/markup-compatibility/2006">
              <mc:Choice xmlns:v="urn:schemas-microsoft-com:vml" Requires="v">
                <p:oleObj spid="_x0000_s11352" name="Equation" r:id="rId6" imgW="1066337" imgH="393529" progId="Equation.DSMT4">
                  <p:embed/>
                </p:oleObj>
              </mc:Choice>
              <mc:Fallback>
                <p:oleObj name="Equation" r:id="rId6" imgW="1066337" imgH="393529" progId="Equation.DSMT4">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45425" y="3293309"/>
                        <a:ext cx="2622372" cy="967780"/>
                      </a:xfrm>
                      <a:prstGeom prst="rect">
                        <a:avLst/>
                      </a:prstGeom>
                      <a:noFill/>
                    </p:spPr>
                  </p:pic>
                </p:oleObj>
              </mc:Fallback>
            </mc:AlternateContent>
          </a:graphicData>
        </a:graphic>
      </p:graphicFrame>
    </p:spTree>
    <p:extLst>
      <p:ext uri="{BB962C8B-B14F-4D97-AF65-F5344CB8AC3E}">
        <p14:creationId xmlns:p14="http://schemas.microsoft.com/office/powerpoint/2010/main" val="37897428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4"/>
          <p:cNvSpPr>
            <a:spLocks noGrp="1"/>
          </p:cNvSpPr>
          <p:nvPr>
            <p:ph type="ftr" sz="quarter" idx="11"/>
          </p:nvPr>
        </p:nvSpPr>
        <p:spPr/>
        <p:txBody>
          <a:bodyPr/>
          <a:lstStyle/>
          <a:p>
            <a:pPr>
              <a:defRPr/>
            </a:pPr>
            <a:r>
              <a:rPr lang="zh-CN" altLang="en-US" smtClean="0"/>
              <a:t>第十三章 债券投资分析</a:t>
            </a:r>
            <a:endParaRPr lang="en-US" altLang="zh-CN" dirty="0"/>
          </a:p>
        </p:txBody>
      </p:sp>
      <p:sp>
        <p:nvSpPr>
          <p:cNvPr id="6" name="灯片编号占位符 5"/>
          <p:cNvSpPr>
            <a:spLocks noGrp="1"/>
          </p:cNvSpPr>
          <p:nvPr>
            <p:ph type="sldNum" sz="quarter" idx="12"/>
          </p:nvPr>
        </p:nvSpPr>
        <p:spPr/>
        <p:txBody>
          <a:bodyPr/>
          <a:lstStyle/>
          <a:p>
            <a:pPr>
              <a:defRPr/>
            </a:pPr>
            <a:fld id="{7534DC97-7502-4D2C-9C3E-414470E21764}" type="slidenum">
              <a:rPr lang="en-US" altLang="en-US"/>
              <a:pPr>
                <a:defRPr/>
              </a:pPr>
              <a:t>7</a:t>
            </a:fld>
            <a:endParaRPr lang="en-US" altLang="en-US" dirty="0"/>
          </a:p>
        </p:txBody>
      </p:sp>
      <p:sp>
        <p:nvSpPr>
          <p:cNvPr id="7173" name="Rectangle 2"/>
          <p:cNvSpPr>
            <a:spLocks noGrp="1" noChangeArrowheads="1"/>
          </p:cNvSpPr>
          <p:nvPr>
            <p:ph type="title"/>
          </p:nvPr>
        </p:nvSpPr>
        <p:spPr>
          <a:xfrm>
            <a:off x="457200" y="296652"/>
            <a:ext cx="8543292" cy="648072"/>
          </a:xfrm>
        </p:spPr>
        <p:txBody>
          <a:bodyPr/>
          <a:lstStyle/>
          <a:p>
            <a:pPr algn="ctr" eaLnBrk="1" hangingPunct="1"/>
            <a:r>
              <a:rPr lang="zh-CN" altLang="en-US" sz="3600" dirty="0" smtClean="0">
                <a:latin typeface="华文楷体" panose="02010600040101010101" pitchFamily="2" charset="-122"/>
                <a:ea typeface="华文楷体" panose="02010600040101010101" pitchFamily="2" charset="-122"/>
              </a:rPr>
              <a:t>（三）久期的特性</a:t>
            </a:r>
            <a:endParaRPr lang="en-US" altLang="zh-CN" sz="3600" dirty="0" smtClean="0">
              <a:latin typeface="华文楷体" panose="02010600040101010101" pitchFamily="2" charset="-122"/>
              <a:ea typeface="华文楷体" panose="02010600040101010101" pitchFamily="2" charset="-122"/>
            </a:endParaRPr>
          </a:p>
        </p:txBody>
      </p:sp>
      <p:sp>
        <p:nvSpPr>
          <p:cNvPr id="7" name="Rectangle 3"/>
          <p:cNvSpPr txBox="1">
            <a:spLocks noChangeArrowheads="1"/>
          </p:cNvSpPr>
          <p:nvPr/>
        </p:nvSpPr>
        <p:spPr bwMode="auto">
          <a:xfrm>
            <a:off x="287524" y="1052736"/>
            <a:ext cx="8532948" cy="5078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3000" kern="12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600" kern="1200">
                <a:solidFill>
                  <a:schemeClr val="tx1"/>
                </a:solidFill>
                <a:latin typeface="+mn-lt"/>
                <a:ea typeface="+mn-ea"/>
                <a:cs typeface="+mn-cs"/>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200" kern="1200">
                <a:solidFill>
                  <a:schemeClr val="tx1"/>
                </a:solidFill>
                <a:latin typeface="+mn-lt"/>
                <a:ea typeface="+mn-ea"/>
                <a:cs typeface="+mn-cs"/>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sz="2000" kern="1200">
                <a:solidFill>
                  <a:schemeClr val="tx1"/>
                </a:solidFill>
                <a:latin typeface="+mn-lt"/>
                <a:ea typeface="+mn-ea"/>
                <a:cs typeface="+mn-cs"/>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lnSpc>
                <a:spcPct val="150000"/>
              </a:lnSpc>
            </a:pPr>
            <a:r>
              <a:rPr lang="zh-CN" altLang="en-US" sz="2800" dirty="0" smtClean="0">
                <a:ea typeface="宋体" panose="02010600030101010101" pitchFamily="2" charset="-122"/>
              </a:rPr>
              <a:t>零息债券的久期等于其剩余期限</a:t>
            </a:r>
            <a:endParaRPr lang="en-US" altLang="zh-CN" sz="2800" dirty="0" smtClean="0">
              <a:ea typeface="宋体" panose="02010600030101010101" pitchFamily="2" charset="-122"/>
            </a:endParaRPr>
          </a:p>
          <a:p>
            <a:pPr eaLnBrk="1" hangingPunct="1">
              <a:lnSpc>
                <a:spcPct val="150000"/>
              </a:lnSpc>
            </a:pPr>
            <a:r>
              <a:rPr lang="zh-CN" altLang="en-US" sz="2800" dirty="0" smtClean="0">
                <a:ea typeface="宋体" panose="02010600030101010101" pitchFamily="2" charset="-122"/>
              </a:rPr>
              <a:t>付息债券的久期小于其剩余期限</a:t>
            </a:r>
            <a:endParaRPr lang="en-US" altLang="zh-CN" sz="2800" dirty="0" smtClean="0">
              <a:ea typeface="宋体" panose="02010600030101010101" pitchFamily="2" charset="-122"/>
            </a:endParaRPr>
          </a:p>
          <a:p>
            <a:pPr eaLnBrk="1" hangingPunct="1">
              <a:lnSpc>
                <a:spcPct val="150000"/>
              </a:lnSpc>
            </a:pPr>
            <a:r>
              <a:rPr lang="zh-CN" altLang="en-US" sz="2800" dirty="0" smtClean="0">
                <a:ea typeface="宋体" panose="02010600030101010101" pitchFamily="2" charset="-122"/>
              </a:rPr>
              <a:t>其他条件不变时，债券的到期日越远，久期越长，但增加的幅度会递减</a:t>
            </a:r>
            <a:endParaRPr lang="en-US" altLang="zh-CN" sz="2800" dirty="0" smtClean="0">
              <a:ea typeface="宋体" panose="02010600030101010101" pitchFamily="2" charset="-122"/>
            </a:endParaRPr>
          </a:p>
          <a:p>
            <a:pPr eaLnBrk="1" hangingPunct="1">
              <a:lnSpc>
                <a:spcPct val="150000"/>
              </a:lnSpc>
            </a:pPr>
            <a:r>
              <a:rPr lang="zh-CN" altLang="en-US" sz="2800" dirty="0">
                <a:ea typeface="宋体" panose="02010600030101010101" pitchFamily="2" charset="-122"/>
              </a:rPr>
              <a:t>其他条件不变时，债券</a:t>
            </a:r>
            <a:r>
              <a:rPr lang="zh-CN" altLang="en-US" sz="2800" dirty="0" smtClean="0">
                <a:ea typeface="宋体" panose="02010600030101010101" pitchFamily="2" charset="-122"/>
              </a:rPr>
              <a:t>的票面利率越高，</a:t>
            </a:r>
            <a:r>
              <a:rPr lang="zh-CN" altLang="en-US" sz="2800" dirty="0">
                <a:ea typeface="宋体" panose="02010600030101010101" pitchFamily="2" charset="-122"/>
              </a:rPr>
              <a:t>久期</a:t>
            </a:r>
            <a:r>
              <a:rPr lang="zh-CN" altLang="en-US" sz="2800" dirty="0" smtClean="0">
                <a:ea typeface="宋体" panose="02010600030101010101" pitchFamily="2" charset="-122"/>
              </a:rPr>
              <a:t>越短</a:t>
            </a:r>
            <a:endParaRPr lang="en-US" altLang="zh-CN" sz="2800" dirty="0" smtClean="0">
              <a:ea typeface="宋体" panose="02010600030101010101" pitchFamily="2" charset="-122"/>
            </a:endParaRPr>
          </a:p>
          <a:p>
            <a:pPr eaLnBrk="1" hangingPunct="1">
              <a:lnSpc>
                <a:spcPct val="150000"/>
              </a:lnSpc>
            </a:pPr>
            <a:r>
              <a:rPr lang="zh-CN" altLang="en-US" sz="2800" dirty="0">
                <a:ea typeface="宋体" panose="02010600030101010101" pitchFamily="2" charset="-122"/>
              </a:rPr>
              <a:t>其他条件不变时，债券的</a:t>
            </a:r>
            <a:r>
              <a:rPr lang="zh-CN" altLang="en-US" sz="2800" dirty="0" smtClean="0">
                <a:ea typeface="宋体" panose="02010600030101010101" pitchFamily="2" charset="-122"/>
              </a:rPr>
              <a:t>到期收益率越高，</a:t>
            </a:r>
            <a:r>
              <a:rPr lang="zh-CN" altLang="en-US" sz="2800" dirty="0">
                <a:ea typeface="宋体" panose="02010600030101010101" pitchFamily="2" charset="-122"/>
              </a:rPr>
              <a:t>久期</a:t>
            </a:r>
            <a:r>
              <a:rPr lang="zh-CN" altLang="en-US" sz="2800" dirty="0" smtClean="0">
                <a:ea typeface="宋体" panose="02010600030101010101" pitchFamily="2" charset="-122"/>
              </a:rPr>
              <a:t>越短</a:t>
            </a:r>
            <a:endParaRPr lang="en-US" altLang="zh-CN" sz="2800" dirty="0" smtClean="0">
              <a:ea typeface="宋体" panose="02010600030101010101" pitchFamily="2" charset="-122"/>
            </a:endParaRPr>
          </a:p>
          <a:p>
            <a:pPr marL="457200" indent="-457200" eaLnBrk="1" hangingPunct="1">
              <a:buFont typeface="Wingdings" panose="05000000000000000000" pitchFamily="2" charset="2"/>
              <a:buAutoNum type="arabicPeriod"/>
            </a:pPr>
            <a:endParaRPr lang="en-US" altLang="zh-CN" sz="2400" dirty="0" smtClean="0">
              <a:ea typeface="宋体" panose="02010600030101010101" pitchFamily="2" charset="-122"/>
            </a:endParaRPr>
          </a:p>
          <a:p>
            <a:pPr eaLnBrk="1" hangingPunct="1"/>
            <a:endParaRPr lang="en-US" altLang="zh-CN" sz="2200" dirty="0" smtClean="0">
              <a:ea typeface="宋体" panose="02010600030101010101" pitchFamily="2" charset="-122"/>
            </a:endParaRPr>
          </a:p>
          <a:p>
            <a:pPr marL="0" indent="0" eaLnBrk="1" hangingPunct="1">
              <a:buFont typeface="Wingdings" panose="05000000000000000000" pitchFamily="2" charset="2"/>
              <a:buNone/>
            </a:pPr>
            <a:endParaRPr lang="en-US" altLang="zh-CN" sz="2200" dirty="0" smtClean="0">
              <a:ea typeface="宋体" panose="02010600030101010101" pitchFamily="2" charset="-122"/>
            </a:endParaRPr>
          </a:p>
          <a:p>
            <a:pPr marL="0" indent="0" eaLnBrk="1" hangingPunct="1">
              <a:buFont typeface="Wingdings" panose="05000000000000000000" pitchFamily="2" charset="2"/>
              <a:buNone/>
            </a:pPr>
            <a:endParaRPr lang="en-US" altLang="zh-CN" sz="2200" dirty="0" smtClean="0">
              <a:ea typeface="宋体" panose="02010600030101010101" pitchFamily="2" charset="-122"/>
            </a:endParaRPr>
          </a:p>
        </p:txBody>
      </p:sp>
    </p:spTree>
    <p:extLst>
      <p:ext uri="{BB962C8B-B14F-4D97-AF65-F5344CB8AC3E}">
        <p14:creationId xmlns:p14="http://schemas.microsoft.com/office/powerpoint/2010/main" val="17802474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4"/>
          <p:cNvSpPr>
            <a:spLocks noGrp="1"/>
          </p:cNvSpPr>
          <p:nvPr>
            <p:ph type="ftr" sz="quarter" idx="11"/>
          </p:nvPr>
        </p:nvSpPr>
        <p:spPr/>
        <p:txBody>
          <a:bodyPr/>
          <a:lstStyle/>
          <a:p>
            <a:pPr>
              <a:defRPr/>
            </a:pPr>
            <a:r>
              <a:rPr lang="zh-CN" altLang="en-US" smtClean="0"/>
              <a:t>第十三章 债券投资分析</a:t>
            </a:r>
            <a:endParaRPr lang="en-US" altLang="zh-CN" dirty="0"/>
          </a:p>
        </p:txBody>
      </p:sp>
      <p:sp>
        <p:nvSpPr>
          <p:cNvPr id="6" name="灯片编号占位符 5"/>
          <p:cNvSpPr>
            <a:spLocks noGrp="1"/>
          </p:cNvSpPr>
          <p:nvPr>
            <p:ph type="sldNum" sz="quarter" idx="12"/>
          </p:nvPr>
        </p:nvSpPr>
        <p:spPr/>
        <p:txBody>
          <a:bodyPr/>
          <a:lstStyle/>
          <a:p>
            <a:pPr>
              <a:defRPr/>
            </a:pPr>
            <a:fld id="{7534DC97-7502-4D2C-9C3E-414470E21764}" type="slidenum">
              <a:rPr lang="en-US" altLang="en-US"/>
              <a:pPr>
                <a:defRPr/>
              </a:pPr>
              <a:t>8</a:t>
            </a:fld>
            <a:endParaRPr lang="en-US" altLang="en-US" dirty="0"/>
          </a:p>
        </p:txBody>
      </p:sp>
      <p:sp>
        <p:nvSpPr>
          <p:cNvPr id="7173" name="Rectangle 2"/>
          <p:cNvSpPr>
            <a:spLocks noGrp="1" noChangeArrowheads="1"/>
          </p:cNvSpPr>
          <p:nvPr>
            <p:ph type="title"/>
          </p:nvPr>
        </p:nvSpPr>
        <p:spPr>
          <a:xfrm>
            <a:off x="457200" y="296652"/>
            <a:ext cx="8543292" cy="504056"/>
          </a:xfrm>
        </p:spPr>
        <p:txBody>
          <a:bodyPr/>
          <a:lstStyle/>
          <a:p>
            <a:pPr algn="ctr" eaLnBrk="1" hangingPunct="1"/>
            <a:r>
              <a:rPr lang="zh-CN" altLang="en-US" sz="3600" dirty="0" smtClean="0">
                <a:latin typeface="华文楷体" panose="02010600040101010101" pitchFamily="2" charset="-122"/>
                <a:ea typeface="华文楷体" panose="02010600040101010101" pitchFamily="2" charset="-122"/>
              </a:rPr>
              <a:t>二、凸性</a:t>
            </a:r>
            <a:endParaRPr lang="en-US" altLang="zh-CN" sz="3600" dirty="0" smtClean="0">
              <a:latin typeface="华文楷体" panose="02010600040101010101" pitchFamily="2" charset="-122"/>
              <a:ea typeface="华文楷体" panose="02010600040101010101" pitchFamily="2" charset="-122"/>
            </a:endParaRPr>
          </a:p>
        </p:txBody>
      </p:sp>
      <p:sp>
        <p:nvSpPr>
          <p:cNvPr id="7" name="Rectangle 3"/>
          <p:cNvSpPr txBox="1">
            <a:spLocks noChangeArrowheads="1"/>
          </p:cNvSpPr>
          <p:nvPr/>
        </p:nvSpPr>
        <p:spPr bwMode="auto">
          <a:xfrm>
            <a:off x="457200" y="944724"/>
            <a:ext cx="8229600" cy="5186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3000" kern="12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600" kern="1200">
                <a:solidFill>
                  <a:schemeClr val="tx1"/>
                </a:solidFill>
                <a:latin typeface="+mn-lt"/>
                <a:ea typeface="+mn-ea"/>
                <a:cs typeface="+mn-cs"/>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200" kern="1200">
                <a:solidFill>
                  <a:schemeClr val="tx1"/>
                </a:solidFill>
                <a:latin typeface="+mn-lt"/>
                <a:ea typeface="+mn-ea"/>
                <a:cs typeface="+mn-cs"/>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sz="2000" kern="1200">
                <a:solidFill>
                  <a:schemeClr val="tx1"/>
                </a:solidFill>
                <a:latin typeface="+mn-lt"/>
                <a:ea typeface="+mn-ea"/>
                <a:cs typeface="+mn-cs"/>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r>
              <a:rPr lang="zh-CN" altLang="en-US" sz="2800" dirty="0" smtClean="0">
                <a:latin typeface="华文楷体" panose="02010600040101010101" pitchFamily="2" charset="-122"/>
                <a:ea typeface="华文楷体" panose="02010600040101010101" pitchFamily="2" charset="-122"/>
              </a:rPr>
              <a:t>久期用线性关系近似解释债券价格变动与利率变动之间的关系</a:t>
            </a:r>
            <a:endParaRPr lang="en-US" altLang="zh-CN" sz="2800" dirty="0" smtClean="0">
              <a:latin typeface="华文楷体" panose="02010600040101010101" pitchFamily="2" charset="-122"/>
              <a:ea typeface="华文楷体" panose="02010600040101010101" pitchFamily="2" charset="-122"/>
            </a:endParaRPr>
          </a:p>
          <a:p>
            <a:pPr eaLnBrk="1" hangingPunct="1"/>
            <a:r>
              <a:rPr lang="zh-CN" altLang="en-US" sz="2800" dirty="0" smtClean="0">
                <a:latin typeface="华文楷体" panose="02010600040101010101" pitchFamily="2" charset="-122"/>
                <a:ea typeface="华文楷体" panose="02010600040101010101" pitchFamily="2" charset="-122"/>
              </a:rPr>
              <a:t>实际债券价格与利率的关系并非线性，而是凸向原点，如下图所示</a:t>
            </a:r>
            <a:endParaRPr lang="en-US" altLang="zh-CN" sz="2800" dirty="0" smtClean="0">
              <a:latin typeface="华文楷体" panose="02010600040101010101" pitchFamily="2" charset="-122"/>
              <a:ea typeface="华文楷体" panose="02010600040101010101" pitchFamily="2" charset="-122"/>
            </a:endParaRPr>
          </a:p>
          <a:p>
            <a:pPr marL="0" indent="0" eaLnBrk="1" hangingPunct="1">
              <a:lnSpc>
                <a:spcPct val="150000"/>
              </a:lnSpc>
              <a:buNone/>
            </a:pPr>
            <a:endParaRPr lang="en-US" altLang="zh-CN" sz="2400" dirty="0" smtClean="0">
              <a:ea typeface="宋体" panose="02010600030101010101" pitchFamily="2" charset="-122"/>
            </a:endParaRPr>
          </a:p>
          <a:p>
            <a:pPr marL="457200" indent="-457200" eaLnBrk="1" hangingPunct="1">
              <a:buFont typeface="Wingdings" panose="05000000000000000000" pitchFamily="2" charset="2"/>
              <a:buAutoNum type="arabicPeriod"/>
            </a:pPr>
            <a:endParaRPr lang="en-US" altLang="zh-CN" sz="2400" dirty="0" smtClean="0">
              <a:ea typeface="宋体" panose="02010600030101010101" pitchFamily="2" charset="-122"/>
            </a:endParaRPr>
          </a:p>
          <a:p>
            <a:pPr eaLnBrk="1" hangingPunct="1"/>
            <a:endParaRPr lang="en-US" altLang="zh-CN" sz="2200" dirty="0" smtClean="0">
              <a:ea typeface="宋体" panose="02010600030101010101" pitchFamily="2" charset="-122"/>
            </a:endParaRPr>
          </a:p>
          <a:p>
            <a:pPr marL="0" indent="0" eaLnBrk="1" hangingPunct="1">
              <a:buFont typeface="Wingdings" panose="05000000000000000000" pitchFamily="2" charset="2"/>
              <a:buNone/>
            </a:pPr>
            <a:endParaRPr lang="en-US" altLang="zh-CN" sz="2200" dirty="0" smtClean="0">
              <a:ea typeface="宋体" panose="02010600030101010101" pitchFamily="2" charset="-122"/>
            </a:endParaRPr>
          </a:p>
          <a:p>
            <a:pPr marL="0" indent="0" eaLnBrk="1" hangingPunct="1">
              <a:buFont typeface="Wingdings" panose="05000000000000000000" pitchFamily="2" charset="2"/>
              <a:buNone/>
            </a:pPr>
            <a:endParaRPr lang="en-US" altLang="zh-CN" sz="2200" dirty="0" smtClean="0">
              <a:ea typeface="宋体" panose="02010600030101010101" pitchFamily="2" charset="-122"/>
            </a:endParaRPr>
          </a:p>
        </p:txBody>
      </p:sp>
      <p:sp>
        <p:nvSpPr>
          <p:cNvPr id="2"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3" name="对象 2"/>
          <p:cNvGraphicFramePr>
            <a:graphicFrameLocks noChangeAspect="1"/>
          </p:cNvGraphicFramePr>
          <p:nvPr>
            <p:extLst>
              <p:ext uri="{D42A27DB-BD31-4B8C-83A1-F6EECF244321}">
                <p14:modId xmlns:p14="http://schemas.microsoft.com/office/powerpoint/2010/main" val="1452063148"/>
              </p:ext>
            </p:extLst>
          </p:nvPr>
        </p:nvGraphicFramePr>
        <p:xfrm>
          <a:off x="2663788" y="2780928"/>
          <a:ext cx="4716524" cy="3602024"/>
        </p:xfrm>
        <a:graphic>
          <a:graphicData uri="http://schemas.openxmlformats.org/presentationml/2006/ole">
            <mc:AlternateContent xmlns:mc="http://schemas.openxmlformats.org/markup-compatibility/2006">
              <mc:Choice xmlns:v="urn:schemas-microsoft-com:vml" Requires="v">
                <p:oleObj spid="_x0000_s12329" r:id="rId4" imgW="5482782" imgH="4845733" progId="Visio.Drawing.11">
                  <p:embed/>
                </p:oleObj>
              </mc:Choice>
              <mc:Fallback>
                <p:oleObj r:id="rId4" imgW="5482782" imgH="4845733" progId="Visio.Drawing.11">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63788" y="2780928"/>
                        <a:ext cx="4716524" cy="3602024"/>
                      </a:xfrm>
                      <a:prstGeom prst="rect">
                        <a:avLst/>
                      </a:prstGeom>
                      <a:noFill/>
                    </p:spPr>
                  </p:pic>
                </p:oleObj>
              </mc:Fallback>
            </mc:AlternateContent>
          </a:graphicData>
        </a:graphic>
      </p:graphicFrame>
    </p:spTree>
    <p:extLst>
      <p:ext uri="{BB962C8B-B14F-4D97-AF65-F5344CB8AC3E}">
        <p14:creationId xmlns:p14="http://schemas.microsoft.com/office/powerpoint/2010/main" val="28140739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页脚占位符 4"/>
          <p:cNvSpPr>
            <a:spLocks noGrp="1"/>
          </p:cNvSpPr>
          <p:nvPr>
            <p:ph type="ftr" sz="quarter" idx="11"/>
          </p:nvPr>
        </p:nvSpPr>
        <p:spPr/>
        <p:txBody>
          <a:bodyPr/>
          <a:lstStyle/>
          <a:p>
            <a:pPr>
              <a:defRPr/>
            </a:pPr>
            <a:r>
              <a:rPr lang="zh-CN" altLang="en-US" smtClean="0"/>
              <a:t>第十三章 债券投资分析</a:t>
            </a:r>
            <a:endParaRPr lang="en-US" altLang="zh-CN" dirty="0"/>
          </a:p>
        </p:txBody>
      </p:sp>
      <p:sp>
        <p:nvSpPr>
          <p:cNvPr id="6" name="灯片编号占位符 5"/>
          <p:cNvSpPr>
            <a:spLocks noGrp="1"/>
          </p:cNvSpPr>
          <p:nvPr>
            <p:ph type="sldNum" sz="quarter" idx="12"/>
          </p:nvPr>
        </p:nvSpPr>
        <p:spPr/>
        <p:txBody>
          <a:bodyPr/>
          <a:lstStyle/>
          <a:p>
            <a:pPr>
              <a:defRPr/>
            </a:pPr>
            <a:fld id="{7534DC97-7502-4D2C-9C3E-414470E21764}" type="slidenum">
              <a:rPr lang="en-US" altLang="en-US"/>
              <a:pPr>
                <a:defRPr/>
              </a:pPr>
              <a:t>9</a:t>
            </a:fld>
            <a:endParaRPr lang="en-US" altLang="en-US" dirty="0"/>
          </a:p>
        </p:txBody>
      </p:sp>
      <p:sp>
        <p:nvSpPr>
          <p:cNvPr id="7173" name="Rectangle 2"/>
          <p:cNvSpPr>
            <a:spLocks noGrp="1" noChangeArrowheads="1"/>
          </p:cNvSpPr>
          <p:nvPr>
            <p:ph type="title"/>
          </p:nvPr>
        </p:nvSpPr>
        <p:spPr>
          <a:xfrm>
            <a:off x="457200" y="296652"/>
            <a:ext cx="8543292" cy="756084"/>
          </a:xfrm>
        </p:spPr>
        <p:txBody>
          <a:bodyPr/>
          <a:lstStyle/>
          <a:p>
            <a:pPr algn="ctr" eaLnBrk="1" hangingPunct="1"/>
            <a:r>
              <a:rPr lang="zh-CN" altLang="en-US" sz="3600" dirty="0" smtClean="0">
                <a:latin typeface="华文楷体" panose="02010600040101010101" pitchFamily="2" charset="-122"/>
                <a:ea typeface="华文楷体" panose="02010600040101010101" pitchFamily="2" charset="-122"/>
              </a:rPr>
              <a:t>凸性</a:t>
            </a:r>
            <a:endParaRPr lang="en-US" altLang="zh-CN" sz="3600" dirty="0" smtClean="0">
              <a:latin typeface="华文楷体" panose="02010600040101010101" pitchFamily="2" charset="-122"/>
              <a:ea typeface="华文楷体" panose="02010600040101010101" pitchFamily="2" charset="-122"/>
            </a:endParaRPr>
          </a:p>
        </p:txBody>
      </p:sp>
      <p:sp>
        <p:nvSpPr>
          <p:cNvPr id="7" name="Rectangle 3"/>
          <p:cNvSpPr txBox="1">
            <a:spLocks noChangeArrowheads="1"/>
          </p:cNvSpPr>
          <p:nvPr/>
        </p:nvSpPr>
        <p:spPr bwMode="auto">
          <a:xfrm>
            <a:off x="457200" y="1052736"/>
            <a:ext cx="8399276" cy="5078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65000"/>
              <a:buFont typeface="Wingdings" panose="05000000000000000000" pitchFamily="2" charset="2"/>
              <a:buChar char="n"/>
              <a:defRPr sz="3000" kern="1200">
                <a:solidFill>
                  <a:schemeClr val="tx1"/>
                </a:solidFill>
                <a:latin typeface="+mn-lt"/>
                <a:ea typeface="+mn-ea"/>
                <a:cs typeface="+mn-cs"/>
              </a:defRPr>
            </a:lvl1pPr>
            <a:lvl2pPr marL="669925" indent="-325438" algn="l" rtl="0" eaLnBrk="0" fontAlgn="base" hangingPunct="0">
              <a:spcBef>
                <a:spcPct val="20000"/>
              </a:spcBef>
              <a:spcAft>
                <a:spcPct val="0"/>
              </a:spcAft>
              <a:buClr>
                <a:schemeClr val="accent2"/>
              </a:buClr>
              <a:buSzPct val="60000"/>
              <a:buFont typeface="Wingdings" panose="05000000000000000000" pitchFamily="2" charset="2"/>
              <a:buChar char="q"/>
              <a:defRPr sz="2600" kern="1200">
                <a:solidFill>
                  <a:schemeClr val="tx1"/>
                </a:solidFill>
                <a:latin typeface="+mn-lt"/>
                <a:ea typeface="+mn-ea"/>
                <a:cs typeface="+mn-cs"/>
              </a:defRPr>
            </a:lvl2pPr>
            <a:lvl3pPr marL="1022350" indent="-350838" algn="l" rtl="0" eaLnBrk="0" fontAlgn="base" hangingPunct="0">
              <a:spcBef>
                <a:spcPct val="20000"/>
              </a:spcBef>
              <a:spcAft>
                <a:spcPct val="0"/>
              </a:spcAft>
              <a:buClr>
                <a:schemeClr val="accent1"/>
              </a:buClr>
              <a:buSzPct val="65000"/>
              <a:buFont typeface="Wingdings" panose="05000000000000000000" pitchFamily="2" charset="2"/>
              <a:buChar char="n"/>
              <a:defRPr sz="2200" kern="1200">
                <a:solidFill>
                  <a:schemeClr val="tx1"/>
                </a:solidFill>
                <a:latin typeface="+mn-lt"/>
                <a:ea typeface="+mn-ea"/>
                <a:cs typeface="+mn-cs"/>
              </a:defRPr>
            </a:lvl3pPr>
            <a:lvl4pPr marL="1339850" indent="-315913" algn="l" rtl="0" eaLnBrk="0" fontAlgn="base" hangingPunct="0">
              <a:spcBef>
                <a:spcPct val="20000"/>
              </a:spcBef>
              <a:spcAft>
                <a:spcPct val="0"/>
              </a:spcAft>
              <a:buClr>
                <a:schemeClr val="accent2"/>
              </a:buClr>
              <a:buSzPct val="70000"/>
              <a:buFont typeface="Wingdings" panose="05000000000000000000" pitchFamily="2" charset="2"/>
              <a:buChar char="q"/>
              <a:defRPr sz="2000" kern="1200">
                <a:solidFill>
                  <a:schemeClr val="tx1"/>
                </a:solidFill>
                <a:latin typeface="+mn-lt"/>
                <a:ea typeface="+mn-ea"/>
                <a:cs typeface="+mn-cs"/>
              </a:defRPr>
            </a:lvl4pPr>
            <a:lvl5pPr marL="1681163" indent="-339725" algn="l" rtl="0" eaLnBrk="0" fontAlgn="base" hangingPunct="0">
              <a:spcBef>
                <a:spcPct val="20000"/>
              </a:spcBef>
              <a:spcAft>
                <a:spcPct val="0"/>
              </a:spcAft>
              <a:buClr>
                <a:schemeClr val="accent1"/>
              </a:buClr>
              <a:buSzPct val="75000"/>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lnSpc>
                <a:spcPct val="150000"/>
              </a:lnSpc>
            </a:pPr>
            <a:r>
              <a:rPr lang="zh-CN" altLang="en-US" sz="2800" dirty="0" smtClean="0">
                <a:latin typeface="华文楷体" panose="02010600040101010101" pitchFamily="2" charset="-122"/>
                <a:ea typeface="华文楷体" panose="02010600040101010101" pitchFamily="2" charset="-122"/>
              </a:rPr>
              <a:t>直观理解，凸性可以反映债券价格凸向原点的程度</a:t>
            </a:r>
            <a:endParaRPr lang="en-US" altLang="zh-CN" sz="2800" dirty="0" smtClean="0">
              <a:latin typeface="华文楷体" panose="02010600040101010101" pitchFamily="2" charset="-122"/>
              <a:ea typeface="华文楷体" panose="02010600040101010101" pitchFamily="2" charset="-122"/>
            </a:endParaRPr>
          </a:p>
          <a:p>
            <a:pPr eaLnBrk="1" hangingPunct="1">
              <a:lnSpc>
                <a:spcPct val="150000"/>
              </a:lnSpc>
            </a:pPr>
            <a:r>
              <a:rPr lang="zh-CN" altLang="en-US" sz="2800" dirty="0" smtClean="0">
                <a:latin typeface="华文楷体" panose="02010600040101010101" pitchFamily="2" charset="-122"/>
                <a:ea typeface="华文楷体" panose="02010600040101010101" pitchFamily="2" charset="-122"/>
              </a:rPr>
              <a:t>正式定义为</a:t>
            </a:r>
            <a:endParaRPr lang="en-US" altLang="zh-CN" sz="2800" dirty="0" smtClean="0">
              <a:latin typeface="华文楷体" panose="02010600040101010101" pitchFamily="2" charset="-122"/>
              <a:ea typeface="华文楷体" panose="02010600040101010101" pitchFamily="2" charset="-122"/>
            </a:endParaRPr>
          </a:p>
          <a:p>
            <a:pPr eaLnBrk="1" hangingPunct="1"/>
            <a:endParaRPr lang="en-US" altLang="zh-CN" sz="2800" dirty="0" smtClean="0">
              <a:latin typeface="华文楷体" panose="02010600040101010101" pitchFamily="2" charset="-122"/>
              <a:ea typeface="华文楷体" panose="02010600040101010101" pitchFamily="2" charset="-122"/>
            </a:endParaRPr>
          </a:p>
          <a:p>
            <a:pPr marL="0" indent="0" eaLnBrk="1" hangingPunct="1">
              <a:buFont typeface="Wingdings" panose="05000000000000000000" pitchFamily="2" charset="2"/>
              <a:buNone/>
            </a:pPr>
            <a:endParaRPr lang="en-US" altLang="zh-CN" sz="2800" dirty="0" smtClean="0">
              <a:latin typeface="华文楷体" panose="02010600040101010101" pitchFamily="2" charset="-122"/>
              <a:ea typeface="华文楷体" panose="02010600040101010101" pitchFamily="2" charset="-122"/>
            </a:endParaRPr>
          </a:p>
          <a:p>
            <a:pPr marL="0" indent="0" eaLnBrk="1" hangingPunct="1">
              <a:buFont typeface="Wingdings" panose="05000000000000000000" pitchFamily="2" charset="2"/>
              <a:buNone/>
            </a:pPr>
            <a:endParaRPr lang="en-US" altLang="zh-CN" sz="2800" dirty="0">
              <a:latin typeface="华文楷体" panose="02010600040101010101" pitchFamily="2" charset="-122"/>
              <a:ea typeface="华文楷体" panose="02010600040101010101" pitchFamily="2" charset="-122"/>
            </a:endParaRPr>
          </a:p>
          <a:p>
            <a:pPr eaLnBrk="1" hangingPunct="1"/>
            <a:r>
              <a:rPr lang="zh-CN" altLang="en-US" sz="2800" dirty="0" smtClean="0">
                <a:latin typeface="华文楷体" panose="02010600040101010101" pitchFamily="2" charset="-122"/>
                <a:ea typeface="华文楷体" panose="02010600040101010101" pitchFamily="2" charset="-122"/>
              </a:rPr>
              <a:t>凸性可以用来改进久期对债券价格变动受利率变动影响的近似估计</a:t>
            </a:r>
            <a:endParaRPr lang="en-US" altLang="zh-CN" sz="2800" dirty="0" smtClean="0">
              <a:latin typeface="华文楷体" panose="02010600040101010101" pitchFamily="2" charset="-122"/>
              <a:ea typeface="华文楷体" panose="02010600040101010101" pitchFamily="2" charset="-122"/>
            </a:endParaRPr>
          </a:p>
          <a:p>
            <a:pPr marL="0" indent="0" eaLnBrk="1" hangingPunct="1">
              <a:buFont typeface="Wingdings" panose="05000000000000000000" pitchFamily="2" charset="2"/>
              <a:buNone/>
            </a:pPr>
            <a:endParaRPr lang="en-US" altLang="zh-CN" sz="2200" dirty="0" smtClean="0">
              <a:ea typeface="宋体" panose="02010600030101010101" pitchFamily="2" charset="-122"/>
            </a:endParaRPr>
          </a:p>
        </p:txBody>
      </p:sp>
      <p:sp>
        <p:nvSpPr>
          <p:cNvPr id="2" name="Rectangle 2"/>
          <p:cNvSpPr>
            <a:spLocks noChangeArrowheads="1"/>
          </p:cNvSpPr>
          <p:nvPr/>
        </p:nvSpPr>
        <p:spPr bwMode="auto">
          <a:xfrm>
            <a:off x="1835695" y="2456891"/>
            <a:ext cx="1258108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3" name="对象 2"/>
          <p:cNvGraphicFramePr>
            <a:graphicFrameLocks noChangeAspect="1"/>
          </p:cNvGraphicFramePr>
          <p:nvPr>
            <p:extLst>
              <p:ext uri="{D42A27DB-BD31-4B8C-83A1-F6EECF244321}">
                <p14:modId xmlns:p14="http://schemas.microsoft.com/office/powerpoint/2010/main" val="3491081874"/>
              </p:ext>
            </p:extLst>
          </p:nvPr>
        </p:nvGraphicFramePr>
        <p:xfrm>
          <a:off x="1511660" y="2600908"/>
          <a:ext cx="5731448" cy="1116124"/>
        </p:xfrm>
        <a:graphic>
          <a:graphicData uri="http://schemas.openxmlformats.org/presentationml/2006/ole">
            <mc:AlternateContent xmlns:mc="http://schemas.openxmlformats.org/markup-compatibility/2006">
              <mc:Choice xmlns:v="urn:schemas-microsoft-com:vml" Requires="v">
                <p:oleObj spid="_x0000_s13352" name="Equation" r:id="rId4" imgW="2413000" imgH="469900" progId="Equation.DSMT4">
                  <p:embed/>
                </p:oleObj>
              </mc:Choice>
              <mc:Fallback>
                <p:oleObj name="Equation" r:id="rId4" imgW="2413000" imgH="469900" progId="Equation.DSMT4">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11660" y="2600908"/>
                        <a:ext cx="5731448" cy="1116124"/>
                      </a:xfrm>
                      <a:prstGeom prst="rect">
                        <a:avLst/>
                      </a:prstGeom>
                      <a:noFill/>
                    </p:spPr>
                  </p:pic>
                </p:oleObj>
              </mc:Fallback>
            </mc:AlternateContent>
          </a:graphicData>
        </a:graphic>
      </p:graphicFrame>
    </p:spTree>
    <p:extLst>
      <p:ext uri="{BB962C8B-B14F-4D97-AF65-F5344CB8AC3E}">
        <p14:creationId xmlns:p14="http://schemas.microsoft.com/office/powerpoint/2010/main" val="3964104809"/>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Default Design">
      <a:majorFont>
        <a:latin typeface="Garamond"/>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efault Design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Default Design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Default Design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Default Design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Default Design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Default Design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Default Design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Default Design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Default Design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2681</TotalTime>
  <Words>2123</Words>
  <Application>Microsoft Office PowerPoint</Application>
  <PresentationFormat>全屏显示(4:3)</PresentationFormat>
  <Paragraphs>307</Paragraphs>
  <Slides>25</Slides>
  <Notes>24</Notes>
  <HiddenSlides>0</HiddenSlides>
  <MMClips>0</MMClips>
  <ScaleCrop>false</ScaleCrop>
  <HeadingPairs>
    <vt:vector size="6" baseType="variant">
      <vt:variant>
        <vt:lpstr>主题</vt:lpstr>
      </vt:variant>
      <vt:variant>
        <vt:i4>1</vt:i4>
      </vt:variant>
      <vt:variant>
        <vt:lpstr>嵌入 OLE 服务器</vt:lpstr>
      </vt:variant>
      <vt:variant>
        <vt:i4>2</vt:i4>
      </vt:variant>
      <vt:variant>
        <vt:lpstr>幻灯片标题</vt:lpstr>
      </vt:variant>
      <vt:variant>
        <vt:i4>25</vt:i4>
      </vt:variant>
    </vt:vector>
  </HeadingPairs>
  <TitlesOfParts>
    <vt:vector size="28" baseType="lpstr">
      <vt:lpstr>Default Design</vt:lpstr>
      <vt:lpstr>Equation</vt:lpstr>
      <vt:lpstr>Visio.Drawing.11</vt:lpstr>
      <vt:lpstr>第十三章 债券投资分析</vt:lpstr>
      <vt:lpstr>本章学习提要</vt:lpstr>
      <vt:lpstr>第一节 债券投资风险分析 </vt:lpstr>
      <vt:lpstr>二、利率风险的影响因素</vt:lpstr>
      <vt:lpstr>第二节 久期与凸度</vt:lpstr>
      <vt:lpstr>（二）修正久期</vt:lpstr>
      <vt:lpstr>（三）久期的特性</vt:lpstr>
      <vt:lpstr>二、凸性</vt:lpstr>
      <vt:lpstr>凸性</vt:lpstr>
      <vt:lpstr>第三节 债券的信用风险与评级</vt:lpstr>
      <vt:lpstr>（二）影响债券评级的重要因素</vt:lpstr>
      <vt:lpstr>债券评定级别</vt:lpstr>
      <vt:lpstr>三、信用违约互换与担保债务凭证</vt:lpstr>
      <vt:lpstr>（二）担保债务凭证</vt:lpstr>
      <vt:lpstr>担保债务凭证</vt:lpstr>
      <vt:lpstr>第四节 债券组合管理</vt:lpstr>
      <vt:lpstr>一、消极的债券组合管理 </vt:lpstr>
      <vt:lpstr>1、单期免疫策略</vt:lpstr>
      <vt:lpstr>2、多期免疫策略</vt:lpstr>
      <vt:lpstr>（二）指数化投资</vt:lpstr>
      <vt:lpstr>二、积极的债券组合管理</vt:lpstr>
      <vt:lpstr>（一）收益率结构分析</vt:lpstr>
      <vt:lpstr>（二）骑乘收益率策略</vt:lpstr>
      <vt:lpstr>（三）债券互换</vt:lpstr>
      <vt:lpstr>本章小结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Jie Zhu</dc:creator>
  <cp:lastModifiedBy>mtwang</cp:lastModifiedBy>
  <cp:revision>215</cp:revision>
  <cp:lastPrinted>1601-01-01T00:00:00Z</cp:lastPrinted>
  <dcterms:created xsi:type="dcterms:W3CDTF">1601-01-01T00:00:00Z</dcterms:created>
  <dcterms:modified xsi:type="dcterms:W3CDTF">2024-01-17T02:18:09Z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3</vt:i4>
  </property>
</Properties>
</file>