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1383598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507976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42186534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688453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chemeClr val="accent6">
                    <a:lumMod val="75000"/>
                  </a:schemeClr>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401481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3696906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1136985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2855799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3194050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1066672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3508316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3018507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DD0647-AC9C-4D7F-9301-AF10E2F4F27D}"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4002026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DD0647-AC9C-4D7F-9301-AF10E2F4F27D}" type="datetimeFigureOut">
              <a:rPr lang="zh-CN" altLang="en-US" smtClean="0"/>
              <a:t>2021/12/4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4BAF69-120D-4D03-B83D-F6797E4B2EE8}" type="slidenum">
              <a:rPr lang="zh-CN" altLang="en-US" smtClean="0"/>
              <a:t>‹#›</a:t>
            </a:fld>
            <a:endParaRPr lang="zh-CN" altLang="en-US"/>
          </a:p>
        </p:txBody>
      </p:sp>
    </p:spTree>
    <p:extLst>
      <p:ext uri="{BB962C8B-B14F-4D97-AF65-F5344CB8AC3E}">
        <p14:creationId xmlns:p14="http://schemas.microsoft.com/office/powerpoint/2010/main" val="301100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7"/>
          <a:stretch>
            <a:fillRect/>
          </a:stretch>
        </p:blipFill>
        <p:spPr>
          <a:xfrm>
            <a:off x="0" y="304660"/>
            <a:ext cx="994139" cy="352381"/>
          </a:xfrm>
          <a:prstGeom prst="rect">
            <a:avLst/>
          </a:prstGeom>
        </p:spPr>
      </p:pic>
      <p:pic>
        <p:nvPicPr>
          <p:cNvPr id="12" name="图片 11"/>
          <p:cNvPicPr>
            <a:picLocks noChangeAspect="1"/>
          </p:cNvPicPr>
          <p:nvPr userDrawn="1"/>
        </p:nvPicPr>
        <p:blipFill>
          <a:blip r:embed="rId8"/>
          <a:stretch>
            <a:fillRect/>
          </a:stretch>
        </p:blipFill>
        <p:spPr>
          <a:xfrm>
            <a:off x="1057639" y="889309"/>
            <a:ext cx="8961230" cy="111626"/>
          </a:xfrm>
          <a:prstGeom prst="rect">
            <a:avLst/>
          </a:prstGeom>
        </p:spPr>
      </p:pic>
    </p:spTree>
    <p:extLst>
      <p:ext uri="{BB962C8B-B14F-4D97-AF65-F5344CB8AC3E}">
        <p14:creationId xmlns:p14="http://schemas.microsoft.com/office/powerpoint/2010/main" val="4149374227"/>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5" name="文本框 4"/>
          <p:cNvSpPr txBox="1"/>
          <p:nvPr/>
        </p:nvSpPr>
        <p:spPr>
          <a:xfrm>
            <a:off x="15122" y="3769639"/>
            <a:ext cx="12192000" cy="707886"/>
          </a:xfrm>
          <a:prstGeom prst="rect">
            <a:avLst/>
          </a:prstGeom>
          <a:noFill/>
        </p:spPr>
        <p:txBody>
          <a:bodyPr wrap="square" rtlCol="0">
            <a:spAutoFit/>
          </a:bodyPr>
          <a:lstStyle/>
          <a:p>
            <a:pPr algn="ctr"/>
            <a:r>
              <a:rPr lang="zh-CN" altLang="en-US" sz="4000" b="1" dirty="0">
                <a:solidFill>
                  <a:srgbClr val="000000"/>
                </a:solidFill>
                <a:latin typeface="微软雅黑" panose="020B0503020204020204" pitchFamily="34" charset="-122"/>
                <a:ea typeface="微软雅黑" panose="020B0503020204020204" pitchFamily="34" charset="-122"/>
              </a:rPr>
              <a:t>第四章　市场调查量表设计</a:t>
            </a:r>
          </a:p>
        </p:txBody>
      </p:sp>
    </p:spTree>
    <p:extLst>
      <p:ext uri="{BB962C8B-B14F-4D97-AF65-F5344CB8AC3E}">
        <p14:creationId xmlns:p14="http://schemas.microsoft.com/office/powerpoint/2010/main" val="12167047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市场调查常用量表</a:t>
            </a:r>
            <a:endParaRPr lang="zh-CN" altLang="en-US" dirty="0"/>
          </a:p>
        </p:txBody>
      </p:sp>
      <p:sp>
        <p:nvSpPr>
          <p:cNvPr id="3" name="内容占位符 2"/>
          <p:cNvSpPr>
            <a:spLocks noGrp="1"/>
          </p:cNvSpPr>
          <p:nvPr>
            <p:ph idx="1"/>
          </p:nvPr>
        </p:nvSpPr>
        <p:spPr/>
        <p:txBody>
          <a:bodyPr/>
          <a:lstStyle/>
          <a:p>
            <a:pPr marL="0" indent="0">
              <a:buNone/>
            </a:pPr>
            <a:r>
              <a:rPr lang="zh-CN" altLang="zh-CN" sz="2200" b="1" dirty="0">
                <a:latin typeface="楷体" panose="02010609060101010101" pitchFamily="49" charset="-122"/>
                <a:ea typeface="楷体" panose="02010609060101010101" pitchFamily="49" charset="-122"/>
              </a:rPr>
              <a:t>一、评价量表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图示评价量表</a:t>
            </a:r>
          </a:p>
          <a:p>
            <a:r>
              <a:rPr lang="zh-CN" altLang="zh-CN" dirty="0"/>
              <a:t>一般图示评价量表要求应答者在一个有两个固定端点的图示连续体上进行选择</a:t>
            </a:r>
            <a:r>
              <a:rPr lang="en-US" altLang="zh-CN" dirty="0"/>
              <a:t>,</a:t>
            </a:r>
            <a:r>
              <a:rPr lang="zh-CN" altLang="zh-CN" dirty="0"/>
              <a:t>主要有三种表示方式</a:t>
            </a:r>
            <a:r>
              <a:rPr lang="en-US" altLang="zh-CN" dirty="0"/>
              <a:t>,</a:t>
            </a:r>
            <a:r>
              <a:rPr lang="zh-CN" altLang="zh-CN" dirty="0"/>
              <a:t>如图</a:t>
            </a:r>
            <a:r>
              <a:rPr lang="en-US" altLang="zh-CN" dirty="0"/>
              <a:t>4-1</a:t>
            </a:r>
            <a:r>
              <a:rPr lang="zh-CN" altLang="zh-CN" dirty="0"/>
              <a:t>所示。</a:t>
            </a:r>
          </a:p>
          <a:p>
            <a:endParaRPr lang="zh-CN" altLang="en-US" dirty="0"/>
          </a:p>
        </p:txBody>
      </p:sp>
      <p:pic>
        <p:nvPicPr>
          <p:cNvPr id="4" name="401.jpg" descr="id:2147499043;FounderCES"/>
          <p:cNvPicPr/>
          <p:nvPr/>
        </p:nvPicPr>
        <p:blipFill>
          <a:blip r:embed="rId2"/>
          <a:stretch>
            <a:fillRect/>
          </a:stretch>
        </p:blipFill>
        <p:spPr>
          <a:xfrm>
            <a:off x="2159517" y="3114998"/>
            <a:ext cx="6593983" cy="2185652"/>
          </a:xfrm>
          <a:prstGeom prst="rect">
            <a:avLst/>
          </a:prstGeom>
        </p:spPr>
      </p:pic>
      <p:sp>
        <p:nvSpPr>
          <p:cNvPr id="5" name="矩形 4"/>
          <p:cNvSpPr/>
          <p:nvPr/>
        </p:nvSpPr>
        <p:spPr>
          <a:xfrm>
            <a:off x="4341530" y="5762115"/>
            <a:ext cx="2839239" cy="284693"/>
          </a:xfrm>
          <a:prstGeom prst="rect">
            <a:avLst/>
          </a:prstGeom>
        </p:spPr>
        <p:txBody>
          <a:bodyPr wrap="none">
            <a:spAutoFit/>
          </a:bodyPr>
          <a:lstStyle/>
          <a:p>
            <a:pPr algn="just">
              <a:lnSpc>
                <a:spcPts val="14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4-1</a:t>
            </a:r>
            <a:r>
              <a:rPr lang="zh-CN" altLang="zh-CN" dirty="0">
                <a:solidFill>
                  <a:srgbClr val="000000"/>
                </a:solidFill>
                <a:latin typeface="NEU-BZ-S92"/>
                <a:cs typeface="Times New Roman" panose="02020603050405020304" pitchFamily="18" charset="0"/>
              </a:rPr>
              <a:t>　三种图示评价量表</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5092343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市场调查常用量表</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列举评价量表</a:t>
            </a:r>
          </a:p>
          <a:p>
            <a:r>
              <a:rPr lang="zh-CN" altLang="zh-CN" dirty="0"/>
              <a:t>评价量表获得的数据通常作为等距数据使用和处理。</a:t>
            </a:r>
          </a:p>
          <a:p>
            <a:r>
              <a:rPr lang="zh-CN" altLang="zh-CN" dirty="0"/>
              <a:t>列举评价量表比图示评价量表容易构造和操作。研究表明</a:t>
            </a:r>
            <a:r>
              <a:rPr lang="en-US" altLang="zh-CN" dirty="0"/>
              <a:t>,</a:t>
            </a:r>
            <a:r>
              <a:rPr lang="zh-CN" altLang="zh-CN" dirty="0"/>
              <a:t>在可靠性方面</a:t>
            </a:r>
            <a:r>
              <a:rPr lang="en-US" altLang="zh-CN" dirty="0"/>
              <a:t>,</a:t>
            </a:r>
            <a:r>
              <a:rPr lang="zh-CN" altLang="zh-CN" dirty="0"/>
              <a:t>其也比图示评价量表要好</a:t>
            </a:r>
            <a:r>
              <a:rPr lang="en-US" altLang="zh-CN" dirty="0"/>
              <a:t>,</a:t>
            </a:r>
            <a:r>
              <a:rPr lang="zh-CN" altLang="zh-CN" dirty="0"/>
              <a:t>但是不能像图示评价量表那样衡量客体的细微差别。</a:t>
            </a:r>
          </a:p>
          <a:p>
            <a:r>
              <a:rPr lang="zh-CN" altLang="zh-CN" dirty="0"/>
              <a:t>从总体上讲</a:t>
            </a:r>
            <a:r>
              <a:rPr lang="en-US" altLang="zh-CN" dirty="0"/>
              <a:t>,</a:t>
            </a:r>
            <a:r>
              <a:rPr lang="zh-CN" altLang="zh-CN" dirty="0"/>
              <a:t>评价量表有许多优点</a:t>
            </a:r>
            <a:r>
              <a:rPr lang="en-US" altLang="zh-CN" dirty="0"/>
              <a:t>,</a:t>
            </a:r>
            <a:r>
              <a:rPr lang="zh-CN" altLang="zh-CN" dirty="0"/>
              <a:t>如省时、有趣、用途广</a:t>
            </a:r>
            <a:r>
              <a:rPr lang="en-US" altLang="zh-CN" dirty="0"/>
              <a:t>,</a:t>
            </a:r>
            <a:r>
              <a:rPr lang="zh-CN" altLang="zh-CN" dirty="0"/>
              <a:t>可以用来处理大量变量等</a:t>
            </a:r>
            <a:r>
              <a:rPr lang="en-US" altLang="zh-CN" dirty="0"/>
              <a:t>,</a:t>
            </a:r>
            <a:r>
              <a:rPr lang="zh-CN" altLang="zh-CN" dirty="0"/>
              <a:t>从而在市场营销研究中被广泛采用。</a:t>
            </a:r>
          </a:p>
          <a:p>
            <a:endParaRPr lang="zh-CN" altLang="en-US" dirty="0"/>
          </a:p>
        </p:txBody>
      </p:sp>
    </p:spTree>
    <p:extLst>
      <p:ext uri="{BB962C8B-B14F-4D97-AF65-F5344CB8AC3E}">
        <p14:creationId xmlns:p14="http://schemas.microsoft.com/office/powerpoint/2010/main" val="41940083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市场调查常用量表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二、沙斯通量表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沙斯通量表的制作步骤</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沙斯通量表的结构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沙斯通量表的测量</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沙斯通量表的缺点</a:t>
            </a:r>
          </a:p>
          <a:p>
            <a:endParaRPr lang="zh-CN" altLang="en-US" dirty="0"/>
          </a:p>
        </p:txBody>
      </p:sp>
    </p:spTree>
    <p:extLst>
      <p:ext uri="{BB962C8B-B14F-4D97-AF65-F5344CB8AC3E}">
        <p14:creationId xmlns:p14="http://schemas.microsoft.com/office/powerpoint/2010/main" val="284762543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市场调查常用量表</a:t>
            </a:r>
            <a:endParaRPr lang="zh-CN" altLang="en-US" dirty="0"/>
          </a:p>
        </p:txBody>
      </p:sp>
      <p:sp>
        <p:nvSpPr>
          <p:cNvPr id="3" name="内容占位符 2"/>
          <p:cNvSpPr>
            <a:spLocks noGrp="1"/>
          </p:cNvSpPr>
          <p:nvPr>
            <p:ph idx="1"/>
          </p:nvPr>
        </p:nvSpPr>
        <p:spPr/>
        <p:txBody>
          <a:bodyPr>
            <a:normAutofit fontScale="92500" lnSpcReduction="20000"/>
          </a:bodyPr>
          <a:lstStyle/>
          <a:p>
            <a:pPr marL="0" indent="0">
              <a:lnSpc>
                <a:spcPct val="135000"/>
              </a:lnSpc>
              <a:buNone/>
            </a:pPr>
            <a:r>
              <a:rPr lang="zh-CN" altLang="zh-CN" sz="2800" b="1" dirty="0">
                <a:latin typeface="黑体" panose="02010609060101010101" pitchFamily="49" charset="-122"/>
                <a:ea typeface="黑体" panose="02010609060101010101" pitchFamily="49" charset="-122"/>
              </a:rPr>
              <a:t>三、李克特量表</a:t>
            </a:r>
          </a:p>
          <a:p>
            <a:r>
              <a:rPr lang="zh-CN" altLang="zh-CN" sz="1900" dirty="0"/>
              <a:t>第一</a:t>
            </a:r>
            <a:r>
              <a:rPr lang="en-US" altLang="zh-CN" sz="1900" dirty="0"/>
              <a:t>,</a:t>
            </a:r>
            <a:r>
              <a:rPr lang="zh-CN" altLang="zh-CN" sz="1900" dirty="0"/>
              <a:t>收集大量</a:t>
            </a:r>
            <a:r>
              <a:rPr lang="en-US" altLang="zh-CN" sz="1900" dirty="0"/>
              <a:t>(50~100</a:t>
            </a:r>
            <a:r>
              <a:rPr lang="zh-CN" altLang="zh-CN" sz="1900" dirty="0"/>
              <a:t>条</a:t>
            </a:r>
            <a:r>
              <a:rPr lang="en-US" altLang="zh-CN" sz="1900" dirty="0"/>
              <a:t>)</a:t>
            </a:r>
            <a:r>
              <a:rPr lang="zh-CN" altLang="zh-CN" sz="1900" dirty="0"/>
              <a:t>与测量的概念相关的陈述语句。</a:t>
            </a:r>
          </a:p>
          <a:p>
            <a:r>
              <a:rPr lang="zh-CN" altLang="zh-CN" sz="1900" dirty="0"/>
              <a:t>第二</a:t>
            </a:r>
            <a:r>
              <a:rPr lang="en-US" altLang="zh-CN" sz="1900" dirty="0"/>
              <a:t>,</a:t>
            </a:r>
            <a:r>
              <a:rPr lang="zh-CN" altLang="zh-CN" sz="1900" dirty="0"/>
              <a:t>由研究人员根据测量的概念将每个测量项目划分为“有利”和“不利”两类</a:t>
            </a:r>
            <a:r>
              <a:rPr lang="en-US" altLang="zh-CN" sz="1900" dirty="0"/>
              <a:t>,</a:t>
            </a:r>
            <a:r>
              <a:rPr lang="zh-CN" altLang="zh-CN" sz="1900" dirty="0"/>
              <a:t>一般测量项目中有利和不利的项目都应有一定的数量。</a:t>
            </a:r>
          </a:p>
          <a:p>
            <a:r>
              <a:rPr lang="zh-CN" altLang="zh-CN" sz="1900" dirty="0"/>
              <a:t>第三</a:t>
            </a:r>
            <a:r>
              <a:rPr lang="en-US" altLang="zh-CN" sz="1900" dirty="0"/>
              <a:t>,</a:t>
            </a:r>
            <a:r>
              <a:rPr lang="zh-CN" altLang="zh-CN" sz="1900" dirty="0"/>
              <a:t>选择部分受测者对全部项目进行预先测试</a:t>
            </a:r>
            <a:r>
              <a:rPr lang="en-US" altLang="zh-CN" sz="1900" dirty="0"/>
              <a:t>,</a:t>
            </a:r>
            <a:r>
              <a:rPr lang="zh-CN" altLang="zh-CN" sz="1900" dirty="0"/>
              <a:t>要求受测者指出每个项目是有利的或不利的</a:t>
            </a:r>
            <a:r>
              <a:rPr lang="en-US" altLang="zh-CN" sz="1900" dirty="0"/>
              <a:t>,</a:t>
            </a:r>
            <a:r>
              <a:rPr lang="zh-CN" altLang="zh-CN" sz="1900" dirty="0"/>
              <a:t>并在下面的方向</a:t>
            </a:r>
            <a:r>
              <a:rPr lang="en-US" altLang="zh-CN" sz="1900" dirty="0"/>
              <a:t>-</a:t>
            </a:r>
            <a:r>
              <a:rPr lang="zh-CN" altLang="zh-CN" sz="1900" dirty="0"/>
              <a:t>强度描述语中进行选择</a:t>
            </a:r>
            <a:r>
              <a:rPr lang="en-US" altLang="zh-CN" sz="1900" dirty="0"/>
              <a:t>,</a:t>
            </a:r>
            <a:r>
              <a:rPr lang="zh-CN" altLang="zh-CN" sz="1900" dirty="0"/>
              <a:t>一般采用“五点”量表</a:t>
            </a:r>
            <a:r>
              <a:rPr lang="en-US" altLang="zh-CN" sz="1900" dirty="0"/>
              <a:t>:</a:t>
            </a:r>
            <a:r>
              <a:rPr lang="zh-CN" altLang="zh-CN" sz="1900" dirty="0"/>
              <a:t>非常同意、同意、无所谓</a:t>
            </a:r>
            <a:r>
              <a:rPr lang="en-US" altLang="zh-CN" sz="1900" dirty="0"/>
              <a:t>(</a:t>
            </a:r>
            <a:r>
              <a:rPr lang="zh-CN" altLang="zh-CN" sz="1900" dirty="0"/>
              <a:t>不确定</a:t>
            </a:r>
            <a:r>
              <a:rPr lang="en-US" altLang="zh-CN" sz="1900" dirty="0"/>
              <a:t>)</a:t>
            </a:r>
            <a:r>
              <a:rPr lang="zh-CN" altLang="zh-CN" sz="1900" dirty="0"/>
              <a:t>、不同意、非常不同意。</a:t>
            </a:r>
          </a:p>
          <a:p>
            <a:r>
              <a:rPr lang="zh-CN" altLang="zh-CN" sz="1900" dirty="0"/>
              <a:t>第四</a:t>
            </a:r>
            <a:r>
              <a:rPr lang="en-US" altLang="zh-CN" sz="1900" dirty="0"/>
              <a:t>,</a:t>
            </a:r>
            <a:r>
              <a:rPr lang="zh-CN" altLang="zh-CN" sz="1900" dirty="0"/>
              <a:t>给每个回答一个分数</a:t>
            </a:r>
            <a:r>
              <a:rPr lang="en-US" altLang="zh-CN" sz="1900" dirty="0"/>
              <a:t>,</a:t>
            </a:r>
            <a:r>
              <a:rPr lang="zh-CN" altLang="zh-CN" sz="1900" dirty="0"/>
              <a:t>如从“非常同意”到“非常不同意”的有利项目分别为</a:t>
            </a:r>
            <a:r>
              <a:rPr lang="en-US" altLang="zh-CN" sz="1900" dirty="0"/>
              <a:t>1</a:t>
            </a:r>
            <a:r>
              <a:rPr lang="zh-CN" altLang="zh-CN" sz="1900" dirty="0"/>
              <a:t>、</a:t>
            </a:r>
            <a:r>
              <a:rPr lang="en-US" altLang="zh-CN" sz="1900" dirty="0"/>
              <a:t>2</a:t>
            </a:r>
            <a:r>
              <a:rPr lang="zh-CN" altLang="zh-CN" sz="1900" dirty="0"/>
              <a:t>、</a:t>
            </a:r>
            <a:r>
              <a:rPr lang="en-US" altLang="zh-CN" sz="1900" dirty="0"/>
              <a:t>3</a:t>
            </a:r>
            <a:r>
              <a:rPr lang="zh-CN" altLang="zh-CN" sz="1900" dirty="0"/>
              <a:t>、</a:t>
            </a:r>
            <a:r>
              <a:rPr lang="en-US" altLang="zh-CN" sz="1900" dirty="0"/>
              <a:t>4</a:t>
            </a:r>
            <a:r>
              <a:rPr lang="zh-CN" altLang="zh-CN" sz="1900" dirty="0"/>
              <a:t>、</a:t>
            </a:r>
            <a:r>
              <a:rPr lang="en-US" altLang="zh-CN" sz="1900" dirty="0"/>
              <a:t>5</a:t>
            </a:r>
            <a:r>
              <a:rPr lang="zh-CN" altLang="zh-CN" sz="1900" dirty="0"/>
              <a:t>分</a:t>
            </a:r>
            <a:r>
              <a:rPr lang="en-US" altLang="zh-CN" sz="1900" dirty="0"/>
              <a:t>,</a:t>
            </a:r>
            <a:r>
              <a:rPr lang="zh-CN" altLang="zh-CN" sz="1900" dirty="0"/>
              <a:t>不利项目的分数就为</a:t>
            </a:r>
            <a:r>
              <a:rPr lang="en-US" altLang="zh-CN" sz="1900" dirty="0"/>
              <a:t>5</a:t>
            </a:r>
            <a:r>
              <a:rPr lang="zh-CN" altLang="zh-CN" sz="1900" dirty="0"/>
              <a:t>、</a:t>
            </a:r>
            <a:r>
              <a:rPr lang="en-US" altLang="zh-CN" sz="1900" dirty="0"/>
              <a:t>4</a:t>
            </a:r>
            <a:r>
              <a:rPr lang="zh-CN" altLang="zh-CN" sz="1900" dirty="0"/>
              <a:t>、</a:t>
            </a:r>
            <a:r>
              <a:rPr lang="en-US" altLang="zh-CN" sz="1900" dirty="0"/>
              <a:t>3</a:t>
            </a:r>
            <a:r>
              <a:rPr lang="zh-CN" altLang="zh-CN" sz="1900" dirty="0"/>
              <a:t>、</a:t>
            </a:r>
            <a:r>
              <a:rPr lang="en-US" altLang="zh-CN" sz="1900" dirty="0"/>
              <a:t>2</a:t>
            </a:r>
            <a:r>
              <a:rPr lang="zh-CN" altLang="zh-CN" sz="1900" dirty="0"/>
              <a:t>、</a:t>
            </a:r>
            <a:r>
              <a:rPr lang="en-US" altLang="zh-CN" sz="1900" dirty="0"/>
              <a:t>1</a:t>
            </a:r>
            <a:r>
              <a:rPr lang="zh-CN" altLang="zh-CN" sz="1900" dirty="0"/>
              <a:t>分。</a:t>
            </a:r>
          </a:p>
          <a:p>
            <a:r>
              <a:rPr lang="zh-CN" altLang="zh-CN" sz="1900" dirty="0"/>
              <a:t>第五</a:t>
            </a:r>
            <a:r>
              <a:rPr lang="en-US" altLang="zh-CN" sz="1900" dirty="0"/>
              <a:t>,</a:t>
            </a:r>
            <a:r>
              <a:rPr lang="zh-CN" altLang="zh-CN" sz="1900" dirty="0"/>
              <a:t>根据受测者各个项目的分数计算代数和</a:t>
            </a:r>
            <a:r>
              <a:rPr lang="en-US" altLang="zh-CN" sz="1900" dirty="0"/>
              <a:t>,</a:t>
            </a:r>
            <a:r>
              <a:rPr lang="zh-CN" altLang="zh-CN" sz="1900" dirty="0"/>
              <a:t>得到个人态度总得分</a:t>
            </a:r>
            <a:r>
              <a:rPr lang="en-US" altLang="zh-CN" sz="1900" dirty="0"/>
              <a:t>,</a:t>
            </a:r>
            <a:r>
              <a:rPr lang="zh-CN" altLang="zh-CN" sz="1900" dirty="0"/>
              <a:t>并依据总分将受测者划分为高分组和低分组。</a:t>
            </a:r>
          </a:p>
          <a:p>
            <a:r>
              <a:rPr lang="zh-CN" altLang="zh-CN" sz="1900" dirty="0"/>
              <a:t>第六</a:t>
            </a:r>
            <a:r>
              <a:rPr lang="en-US" altLang="zh-CN" sz="1900" dirty="0"/>
              <a:t>,</a:t>
            </a:r>
            <a:r>
              <a:rPr lang="zh-CN" altLang="zh-CN" sz="1900" dirty="0"/>
              <a:t>选出若干条在高分组和低分组之间有较大区分能力的项目</a:t>
            </a:r>
            <a:r>
              <a:rPr lang="en-US" altLang="zh-CN" sz="1900" dirty="0"/>
              <a:t>,</a:t>
            </a:r>
            <a:r>
              <a:rPr lang="zh-CN" altLang="zh-CN" sz="1900" dirty="0"/>
              <a:t>构成一个李克特量表。如果可以计算每个项目在高分组和低分组中的平均得分</a:t>
            </a:r>
            <a:r>
              <a:rPr lang="en-US" altLang="zh-CN" sz="1900" dirty="0"/>
              <a:t>,</a:t>
            </a:r>
            <a:r>
              <a:rPr lang="zh-CN" altLang="zh-CN" sz="1900" dirty="0"/>
              <a:t>就选择那些在高分组平均得分较高并且在低分组平均得分较低的项目</a:t>
            </a:r>
            <a:r>
              <a:rPr lang="zh-CN" altLang="zh-CN" dirty="0"/>
              <a:t>。</a:t>
            </a:r>
          </a:p>
          <a:p>
            <a:endParaRPr lang="zh-CN" altLang="en-US" dirty="0"/>
          </a:p>
        </p:txBody>
      </p:sp>
    </p:spTree>
    <p:extLst>
      <p:ext uri="{BB962C8B-B14F-4D97-AF65-F5344CB8AC3E}">
        <p14:creationId xmlns:p14="http://schemas.microsoft.com/office/powerpoint/2010/main" val="262069248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市场调查常用量表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四、语义差异量表</a:t>
            </a:r>
          </a:p>
          <a:p>
            <a:r>
              <a:rPr lang="zh-CN" altLang="zh-CN" dirty="0"/>
              <a:t>语义差异量表就是一种常用的测量事物形象的方法。语义差异量表可以用于测量人们对产品、品牌、商店的印象。</a:t>
            </a:r>
          </a:p>
          <a:p>
            <a:r>
              <a:rPr lang="zh-CN" altLang="zh-CN" dirty="0"/>
              <a:t>首先要确定与要测量对象相关的一系列属性</a:t>
            </a:r>
            <a:r>
              <a:rPr lang="en-US" altLang="zh-CN" dirty="0"/>
              <a:t>,</a:t>
            </a:r>
            <a:r>
              <a:rPr lang="zh-CN" altLang="zh-CN" dirty="0"/>
              <a:t>对于每个属性</a:t>
            </a:r>
            <a:r>
              <a:rPr lang="en-US" altLang="zh-CN" dirty="0"/>
              <a:t>,</a:t>
            </a:r>
            <a:r>
              <a:rPr lang="zh-CN" altLang="zh-CN" dirty="0"/>
              <a:t>选择一对意义相对的形容词</a:t>
            </a:r>
            <a:r>
              <a:rPr lang="en-US" altLang="zh-CN" dirty="0"/>
              <a:t>,</a:t>
            </a:r>
            <a:r>
              <a:rPr lang="zh-CN" altLang="zh-CN" dirty="0"/>
              <a:t>分别放在量表的两端</a:t>
            </a:r>
            <a:r>
              <a:rPr lang="en-US" altLang="zh-CN" dirty="0"/>
              <a:t>,</a:t>
            </a:r>
            <a:r>
              <a:rPr lang="zh-CN" altLang="zh-CN" dirty="0"/>
              <a:t>中间划分为</a:t>
            </a:r>
            <a:r>
              <a:rPr lang="en-US" altLang="zh-CN" dirty="0"/>
              <a:t>7</a:t>
            </a:r>
            <a:r>
              <a:rPr lang="zh-CN" altLang="zh-CN" dirty="0"/>
              <a:t>个连续的等级。受访者被要求根据他们对被测对象的看法评价每个属性</a:t>
            </a:r>
            <a:r>
              <a:rPr lang="en-US" altLang="zh-CN" dirty="0"/>
              <a:t>,</a:t>
            </a:r>
            <a:r>
              <a:rPr lang="zh-CN" altLang="zh-CN" dirty="0"/>
              <a:t>在合适的等级位置上做标记。</a:t>
            </a:r>
          </a:p>
          <a:p>
            <a:endParaRPr lang="zh-CN" altLang="en-US" dirty="0"/>
          </a:p>
        </p:txBody>
      </p:sp>
    </p:spTree>
    <p:extLst>
      <p:ext uri="{BB962C8B-B14F-4D97-AF65-F5344CB8AC3E}">
        <p14:creationId xmlns:p14="http://schemas.microsoft.com/office/powerpoint/2010/main" val="26165206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市场调查常用量表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五、选择量表时应考虑的基本因素</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量表构造的本质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量表的类型</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平衡量表与非平衡量表的选择</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量级层次的个数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强迫性与非强迫性量表的选择</a:t>
            </a:r>
          </a:p>
          <a:p>
            <a:endParaRPr lang="zh-CN" altLang="en-US" dirty="0"/>
          </a:p>
        </p:txBody>
      </p:sp>
    </p:spTree>
    <p:extLst>
      <p:ext uri="{BB962C8B-B14F-4D97-AF65-F5344CB8AC3E}">
        <p14:creationId xmlns:p14="http://schemas.microsoft.com/office/powerpoint/2010/main" val="7773278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量表信度与效度评估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一、信度和效度</a:t>
            </a:r>
          </a:p>
          <a:p>
            <a:r>
              <a:rPr lang="zh-CN" altLang="zh-CN" dirty="0"/>
              <a:t>量表的信度是指量表测量结果的一致性、稳定性和可靠性。如果研究单位的属性不变</a:t>
            </a:r>
            <a:r>
              <a:rPr lang="en-US" altLang="zh-CN" dirty="0"/>
              <a:t>,</a:t>
            </a:r>
            <a:r>
              <a:rPr lang="zh-CN" altLang="zh-CN" dirty="0"/>
              <a:t>测量结果也不变</a:t>
            </a:r>
            <a:r>
              <a:rPr lang="en-US" altLang="zh-CN" dirty="0"/>
              <a:t>,</a:t>
            </a:r>
            <a:r>
              <a:rPr lang="zh-CN" altLang="zh-CN" dirty="0"/>
              <a:t>这种测量就是可信的</a:t>
            </a:r>
            <a:r>
              <a:rPr lang="en-US" altLang="zh-CN" dirty="0"/>
              <a:t>;</a:t>
            </a:r>
            <a:r>
              <a:rPr lang="zh-CN" altLang="zh-CN" dirty="0"/>
              <a:t>相反</a:t>
            </a:r>
            <a:r>
              <a:rPr lang="en-US" altLang="zh-CN" dirty="0"/>
              <a:t>,</a:t>
            </a:r>
            <a:r>
              <a:rPr lang="zh-CN" altLang="zh-CN" dirty="0"/>
              <a:t>就是不可信的。</a:t>
            </a:r>
          </a:p>
          <a:p>
            <a:r>
              <a:rPr lang="zh-CN" altLang="zh-CN" dirty="0"/>
              <a:t>量表的效度是指量表能否真正测量到所要测量的东西</a:t>
            </a:r>
            <a:r>
              <a:rPr lang="en-US" altLang="zh-CN" dirty="0"/>
              <a:t>,</a:t>
            </a:r>
            <a:r>
              <a:rPr lang="zh-CN" altLang="zh-CN" dirty="0"/>
              <a:t>也就是能否达到测量的目的</a:t>
            </a:r>
            <a:r>
              <a:rPr lang="en-US" altLang="zh-CN" dirty="0"/>
              <a:t>,</a:t>
            </a:r>
            <a:r>
              <a:rPr lang="zh-CN" altLang="zh-CN" dirty="0"/>
              <a:t>是否正确衡量了研究者所要了解的属性。效度有两个基本要求</a:t>
            </a:r>
            <a:r>
              <a:rPr lang="en-US" altLang="zh-CN" dirty="0"/>
              <a:t>:</a:t>
            </a:r>
            <a:r>
              <a:rPr lang="zh-CN" altLang="zh-CN" dirty="0"/>
              <a:t>一是测量方式确实是在测量所要测量对象的属性而非其他属性</a:t>
            </a:r>
            <a:r>
              <a:rPr lang="en-US" altLang="zh-CN" dirty="0"/>
              <a:t>,</a:t>
            </a:r>
            <a:r>
              <a:rPr lang="zh-CN" altLang="zh-CN" dirty="0"/>
              <a:t>二是测量方式能准确测量该属性。当某一测量方式符合上述要求时</a:t>
            </a:r>
            <a:r>
              <a:rPr lang="en-US" altLang="zh-CN" dirty="0"/>
              <a:t>,</a:t>
            </a:r>
            <a:r>
              <a:rPr lang="zh-CN" altLang="zh-CN" dirty="0"/>
              <a:t>它就是有效的。</a:t>
            </a:r>
          </a:p>
          <a:p>
            <a:endParaRPr lang="zh-CN" altLang="en-US" dirty="0"/>
          </a:p>
        </p:txBody>
      </p:sp>
    </p:spTree>
    <p:extLst>
      <p:ext uri="{BB962C8B-B14F-4D97-AF65-F5344CB8AC3E}">
        <p14:creationId xmlns:p14="http://schemas.microsoft.com/office/powerpoint/2010/main" val="31402666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量表信度与效度评估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二、信度评价</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重复检验法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交错法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折半法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内部一致性</a:t>
            </a:r>
          </a:p>
          <a:p>
            <a:endParaRPr lang="zh-CN" altLang="en-US" dirty="0"/>
          </a:p>
        </p:txBody>
      </p:sp>
    </p:spTree>
    <p:extLst>
      <p:ext uri="{BB962C8B-B14F-4D97-AF65-F5344CB8AC3E}">
        <p14:creationId xmlns:p14="http://schemas.microsoft.com/office/powerpoint/2010/main" val="399642617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量表信度与效度评估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三、效度评价</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内容效度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准则效度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建构效度</a:t>
            </a:r>
          </a:p>
          <a:p>
            <a:endParaRPr lang="zh-CN" altLang="en-US" dirty="0"/>
          </a:p>
        </p:txBody>
      </p:sp>
    </p:spTree>
    <p:extLst>
      <p:ext uri="{BB962C8B-B14F-4D97-AF65-F5344CB8AC3E}">
        <p14:creationId xmlns:p14="http://schemas.microsoft.com/office/powerpoint/2010/main" val="36298253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测量与测量尺度</a:t>
                  </a:r>
                  <a:endParaRPr lang="zh-CN" altLang="zh-CN" sz="2000" b="1" dirty="0">
                    <a:solidFill>
                      <a:srgbClr val="000000"/>
                    </a:solidFill>
                    <a:latin typeface="等线" panose="02010600030101010101" pitchFamily="2" charset="-122"/>
                    <a:ea typeface="等线" panose="02010600030101010101" pitchFamily="2" charset="-122"/>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态度量表</a:t>
                  </a:r>
                  <a:endParaRPr lang="zh-CN" altLang="en-US" sz="2000" b="1"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市场调查常用量表</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639"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量表信度与效度评估</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1682176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测量与测量尺度</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一、测量的定义</a:t>
            </a:r>
          </a:p>
          <a:p>
            <a:r>
              <a:rPr lang="zh-CN" altLang="zh-CN" dirty="0"/>
              <a:t>测量是指按照特定的规则赋予测量对象</a:t>
            </a:r>
            <a:r>
              <a:rPr lang="en-US" altLang="zh-CN" dirty="0"/>
              <a:t>(</a:t>
            </a:r>
            <a:r>
              <a:rPr lang="zh-CN" altLang="zh-CN" dirty="0"/>
              <a:t>目标、人物或事件</a:t>
            </a:r>
            <a:r>
              <a:rPr lang="en-US" altLang="zh-CN" dirty="0"/>
              <a:t>)</a:t>
            </a:r>
            <a:r>
              <a:rPr lang="zh-CN" altLang="zh-CN" dirty="0"/>
              <a:t>某种属性的数字或符号</a:t>
            </a:r>
            <a:r>
              <a:rPr lang="en-US" altLang="zh-CN" dirty="0"/>
              <a:t>,</a:t>
            </a:r>
            <a:r>
              <a:rPr lang="zh-CN" altLang="zh-CN" dirty="0"/>
              <a:t>将其属性量化的过程。</a:t>
            </a:r>
          </a:p>
          <a:p>
            <a:r>
              <a:rPr lang="zh-CN" altLang="zh-CN" dirty="0"/>
              <a:t>测量的本质是数字分配的过程</a:t>
            </a:r>
            <a:r>
              <a:rPr lang="en-US" altLang="zh-CN" dirty="0"/>
              <a:t>,</a:t>
            </a:r>
            <a:r>
              <a:rPr lang="zh-CN" altLang="zh-CN" dirty="0"/>
              <a:t>即用数字反映测量对象的某种属性</a:t>
            </a:r>
            <a:r>
              <a:rPr lang="en-US" altLang="zh-CN" dirty="0"/>
              <a:t>,</a:t>
            </a:r>
            <a:r>
              <a:rPr lang="zh-CN" altLang="zh-CN" dirty="0"/>
              <a:t>进而通过属性对应的数字或统计量来研究个体或整体的性质。</a:t>
            </a:r>
          </a:p>
          <a:p>
            <a:r>
              <a:rPr lang="zh-CN" altLang="zh-CN" dirty="0"/>
              <a:t>需要指出的是</a:t>
            </a:r>
            <a:r>
              <a:rPr lang="en-US" altLang="zh-CN" dirty="0"/>
              <a:t>,</a:t>
            </a:r>
            <a:r>
              <a:rPr lang="zh-CN" altLang="zh-CN" dirty="0"/>
              <a:t>要测量的不是对象本身</a:t>
            </a:r>
            <a:r>
              <a:rPr lang="en-US" altLang="zh-CN" dirty="0"/>
              <a:t>,</a:t>
            </a:r>
            <a:r>
              <a:rPr lang="zh-CN" altLang="zh-CN" dirty="0"/>
              <a:t>而是它们的某种属性。在市场营销研究中</a:t>
            </a:r>
            <a:r>
              <a:rPr lang="en-US" altLang="zh-CN" dirty="0"/>
              <a:t>,</a:t>
            </a:r>
            <a:r>
              <a:rPr lang="zh-CN" altLang="zh-CN" dirty="0"/>
              <a:t>我们感兴趣的不是消费者本身</a:t>
            </a:r>
            <a:r>
              <a:rPr lang="en-US" altLang="zh-CN" dirty="0"/>
              <a:t>,</a:t>
            </a:r>
            <a:r>
              <a:rPr lang="zh-CN" altLang="zh-CN" dirty="0"/>
              <a:t>而是消费者的意见、态度、偏好以及其他有关的特征。</a:t>
            </a:r>
          </a:p>
          <a:p>
            <a:endParaRPr lang="zh-CN" altLang="en-US" dirty="0"/>
          </a:p>
        </p:txBody>
      </p:sp>
    </p:spTree>
    <p:extLst>
      <p:ext uri="{BB962C8B-B14F-4D97-AF65-F5344CB8AC3E}">
        <p14:creationId xmlns:p14="http://schemas.microsoft.com/office/powerpoint/2010/main" val="385532759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测量与测量尺度</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二、测量的种类</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根据测量的内容不同划分</a:t>
            </a:r>
          </a:p>
          <a:p>
            <a:r>
              <a:rPr lang="en-US" altLang="zh-CN" dirty="0"/>
              <a:t>1.</a:t>
            </a:r>
            <a:r>
              <a:rPr lang="zh-CN" altLang="zh-CN" dirty="0"/>
              <a:t>态度测量</a:t>
            </a:r>
          </a:p>
          <a:p>
            <a:r>
              <a:rPr lang="en-US" altLang="zh-CN" dirty="0"/>
              <a:t>2.</a:t>
            </a:r>
            <a:r>
              <a:rPr lang="zh-CN" altLang="zh-CN" dirty="0"/>
              <a:t>行为测量</a:t>
            </a:r>
          </a:p>
          <a:p>
            <a:r>
              <a:rPr lang="en-US" altLang="zh-CN" dirty="0"/>
              <a:t>3.</a:t>
            </a:r>
            <a:r>
              <a:rPr lang="zh-CN" altLang="zh-CN" dirty="0"/>
              <a:t>背景测量</a:t>
            </a:r>
          </a:p>
          <a:p>
            <a:pPr marL="0" indent="0">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根据测量的功能不同划分</a:t>
            </a:r>
          </a:p>
          <a:p>
            <a:r>
              <a:rPr lang="en-US" altLang="zh-CN" dirty="0"/>
              <a:t>1.</a:t>
            </a:r>
            <a:r>
              <a:rPr lang="zh-CN" altLang="zh-CN" dirty="0"/>
              <a:t>检验性测量</a:t>
            </a:r>
          </a:p>
          <a:p>
            <a:r>
              <a:rPr lang="en-US" altLang="zh-CN" dirty="0"/>
              <a:t>2.</a:t>
            </a:r>
            <a:r>
              <a:rPr lang="zh-CN" altLang="zh-CN" dirty="0"/>
              <a:t>研究性测量</a:t>
            </a:r>
          </a:p>
          <a:p>
            <a:pPr marL="0" indent="0">
              <a:lnSpc>
                <a:spcPct val="135000"/>
              </a:lnSpc>
              <a:spcBef>
                <a:spcPts val="12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根据测量的标准化程度不同划分</a:t>
            </a:r>
          </a:p>
          <a:p>
            <a:r>
              <a:rPr lang="en-US" altLang="zh-CN" dirty="0"/>
              <a:t>1.</a:t>
            </a:r>
            <a:r>
              <a:rPr lang="zh-CN" altLang="zh-CN" dirty="0"/>
              <a:t>标准化测量</a:t>
            </a:r>
          </a:p>
          <a:p>
            <a:r>
              <a:rPr lang="en-US" altLang="zh-CN" dirty="0"/>
              <a:t>2.</a:t>
            </a:r>
            <a:r>
              <a:rPr lang="zh-CN" altLang="zh-CN" dirty="0"/>
              <a:t>非标准化测量</a:t>
            </a:r>
          </a:p>
          <a:p>
            <a:endParaRPr lang="zh-CN" altLang="en-US" dirty="0"/>
          </a:p>
        </p:txBody>
      </p:sp>
    </p:spTree>
    <p:extLst>
      <p:ext uri="{BB962C8B-B14F-4D97-AF65-F5344CB8AC3E}">
        <p14:creationId xmlns:p14="http://schemas.microsoft.com/office/powerpoint/2010/main" val="186613472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测量与测量尺度</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三、测量的要求</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稳定性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准确性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完备性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互斥性</a:t>
            </a:r>
          </a:p>
          <a:p>
            <a:endParaRPr lang="zh-CN" altLang="en-US" dirty="0"/>
          </a:p>
        </p:txBody>
      </p:sp>
    </p:spTree>
    <p:extLst>
      <p:ext uri="{BB962C8B-B14F-4D97-AF65-F5344CB8AC3E}">
        <p14:creationId xmlns:p14="http://schemas.microsoft.com/office/powerpoint/2010/main" val="133976373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测量与测量尺度</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四、测量的尺度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定类尺度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定序尺度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定距尺度</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定比尺度</a:t>
            </a:r>
          </a:p>
          <a:p>
            <a:endParaRPr lang="zh-CN" altLang="en-US" dirty="0"/>
          </a:p>
        </p:txBody>
      </p:sp>
    </p:spTree>
    <p:extLst>
      <p:ext uri="{BB962C8B-B14F-4D97-AF65-F5344CB8AC3E}">
        <p14:creationId xmlns:p14="http://schemas.microsoft.com/office/powerpoint/2010/main" val="40702845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态度量表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一、量表的定义</a:t>
            </a:r>
          </a:p>
          <a:p>
            <a:r>
              <a:rPr lang="zh-CN" altLang="zh-CN" dirty="0"/>
              <a:t>量表是指试图确定主观的</a:t>
            </a:r>
            <a:r>
              <a:rPr lang="en-US" altLang="zh-CN" dirty="0"/>
              <a:t>,</a:t>
            </a:r>
            <a:r>
              <a:rPr lang="zh-CN" altLang="zh-CN" dirty="0"/>
              <a:t>有时是抽象的概念的定量化测量程序</a:t>
            </a:r>
            <a:r>
              <a:rPr lang="zh-CN" altLang="zh-CN" dirty="0" smtClean="0"/>
              <a:t>。</a:t>
            </a:r>
            <a:endParaRPr lang="en-US" altLang="zh-CN" dirty="0" smtClean="0"/>
          </a:p>
          <a:p>
            <a:r>
              <a:rPr lang="zh-CN" altLang="zh-CN" dirty="0" smtClean="0"/>
              <a:t>它</a:t>
            </a:r>
            <a:r>
              <a:rPr lang="zh-CN" altLang="zh-CN" dirty="0"/>
              <a:t>被定义为以数字</a:t>
            </a:r>
            <a:r>
              <a:rPr lang="en-US" altLang="zh-CN" dirty="0"/>
              <a:t>(</a:t>
            </a:r>
            <a:r>
              <a:rPr lang="zh-CN" altLang="zh-CN" dirty="0"/>
              <a:t>或其他符号</a:t>
            </a:r>
            <a:r>
              <a:rPr lang="en-US" altLang="zh-CN" dirty="0"/>
              <a:t>)</a:t>
            </a:r>
            <a:r>
              <a:rPr lang="zh-CN" altLang="zh-CN" dirty="0"/>
              <a:t>代表客体的某一特性</a:t>
            </a:r>
            <a:r>
              <a:rPr lang="en-US" altLang="zh-CN" dirty="0"/>
              <a:t>,</a:t>
            </a:r>
            <a:r>
              <a:rPr lang="zh-CN" altLang="zh-CN" dirty="0"/>
              <a:t>从而对所研究客体的不同特性用多个数字来表示的过程。事实上</a:t>
            </a:r>
            <a:r>
              <a:rPr lang="en-US" altLang="zh-CN" dirty="0"/>
              <a:t>,</a:t>
            </a:r>
            <a:r>
              <a:rPr lang="zh-CN" altLang="zh-CN" dirty="0"/>
              <a:t>我们指定数字代表客体的属性。</a:t>
            </a:r>
          </a:p>
          <a:p>
            <a:endParaRPr lang="zh-CN" altLang="en-US" dirty="0"/>
          </a:p>
        </p:txBody>
      </p:sp>
    </p:spTree>
    <p:extLst>
      <p:ext uri="{BB962C8B-B14F-4D97-AF65-F5344CB8AC3E}">
        <p14:creationId xmlns:p14="http://schemas.microsoft.com/office/powerpoint/2010/main" val="374744489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态度量表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二、态度的含义</a:t>
            </a:r>
          </a:p>
          <a:p>
            <a:r>
              <a:rPr lang="zh-CN" altLang="zh-CN" dirty="0"/>
              <a:t>在营销研究中</a:t>
            </a:r>
            <a:r>
              <a:rPr lang="en-US" altLang="zh-CN" dirty="0"/>
              <a:t>,</a:t>
            </a:r>
            <a:r>
              <a:rPr lang="zh-CN" altLang="zh-CN" dirty="0"/>
              <a:t>态度主要有三个方面的含义</a:t>
            </a:r>
            <a:r>
              <a:rPr lang="en-US" altLang="zh-CN" dirty="0"/>
              <a:t>:</a:t>
            </a:r>
            <a:r>
              <a:rPr lang="zh-CN" altLang="zh-CN" dirty="0"/>
              <a:t>一是认知成分</a:t>
            </a:r>
            <a:r>
              <a:rPr lang="en-US" altLang="zh-CN" dirty="0"/>
              <a:t>,</a:t>
            </a:r>
            <a:r>
              <a:rPr lang="zh-CN" altLang="zh-CN" dirty="0"/>
              <a:t>即对某事物的了解和认识</a:t>
            </a:r>
            <a:r>
              <a:rPr lang="en-US" altLang="zh-CN" dirty="0"/>
              <a:t>,</a:t>
            </a:r>
            <a:r>
              <a:rPr lang="zh-CN" altLang="zh-CN" dirty="0"/>
              <a:t>如海尔冰箱是一级能耗的</a:t>
            </a:r>
            <a:r>
              <a:rPr lang="en-US" altLang="zh-CN" dirty="0"/>
              <a:t>;</a:t>
            </a:r>
            <a:r>
              <a:rPr lang="zh-CN" altLang="zh-CN" dirty="0"/>
              <a:t>二是情感成分</a:t>
            </a:r>
            <a:r>
              <a:rPr lang="en-US" altLang="zh-CN" dirty="0"/>
              <a:t>,</a:t>
            </a:r>
            <a:r>
              <a:rPr lang="zh-CN" altLang="zh-CN" dirty="0"/>
              <a:t>即对某事物的偏好</a:t>
            </a:r>
            <a:r>
              <a:rPr lang="en-US" altLang="zh-CN" dirty="0"/>
              <a:t>,</a:t>
            </a:r>
            <a:r>
              <a:rPr lang="zh-CN" altLang="zh-CN" dirty="0"/>
              <a:t>如我喜欢海尔冰箱</a:t>
            </a:r>
            <a:r>
              <a:rPr lang="en-US" altLang="zh-CN" dirty="0"/>
              <a:t>;</a:t>
            </a:r>
            <a:r>
              <a:rPr lang="zh-CN" altLang="zh-CN" dirty="0"/>
              <a:t>三是行为成分</a:t>
            </a:r>
            <a:r>
              <a:rPr lang="en-US" altLang="zh-CN" dirty="0"/>
              <a:t>,</a:t>
            </a:r>
            <a:r>
              <a:rPr lang="zh-CN" altLang="zh-CN" dirty="0"/>
              <a:t>即对未来行为或状态的预期和意向</a:t>
            </a:r>
            <a:r>
              <a:rPr lang="en-US" altLang="zh-CN" dirty="0"/>
              <a:t>,</a:t>
            </a:r>
            <a:r>
              <a:rPr lang="zh-CN" altLang="zh-CN" dirty="0"/>
              <a:t>如下次搬新房装修时我还要买海尔冰箱。</a:t>
            </a:r>
          </a:p>
          <a:p>
            <a:endParaRPr lang="zh-CN" altLang="en-US" dirty="0"/>
          </a:p>
        </p:txBody>
      </p:sp>
    </p:spTree>
    <p:extLst>
      <p:ext uri="{BB962C8B-B14F-4D97-AF65-F5344CB8AC3E}">
        <p14:creationId xmlns:p14="http://schemas.microsoft.com/office/powerpoint/2010/main" val="165492462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态度量表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三、态度量表概述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态度量表的含义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量表的设计步骤</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态度量表的类型</a:t>
            </a:r>
          </a:p>
          <a:p>
            <a:endParaRPr lang="zh-CN" altLang="en-US" dirty="0"/>
          </a:p>
        </p:txBody>
      </p:sp>
    </p:spTree>
    <p:extLst>
      <p:ext uri="{BB962C8B-B14F-4D97-AF65-F5344CB8AC3E}">
        <p14:creationId xmlns:p14="http://schemas.microsoft.com/office/powerpoint/2010/main" val="336649583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1245</Words>
  <Application>Microsoft Office PowerPoint</Application>
  <PresentationFormat>宽屏</PresentationFormat>
  <Paragraphs>97</Paragraphs>
  <Slides>18</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18</vt:i4>
      </vt:variant>
    </vt:vector>
  </HeadingPairs>
  <TitlesOfParts>
    <vt:vector size="34" baseType="lpstr">
      <vt:lpstr>GungsuhChe</vt:lpstr>
      <vt:lpstr>NEU-BZ-S92</vt:lpstr>
      <vt:lpstr>等线</vt:lpstr>
      <vt:lpstr>方正粗黑宋简体</vt:lpstr>
      <vt:lpstr>方正书宋_GBK</vt:lpstr>
      <vt:lpstr>黑体</vt:lpstr>
      <vt:lpstr>楷体</vt:lpstr>
      <vt:lpstr>锐字工房云字库准圆GBK</vt:lpstr>
      <vt:lpstr>宋体</vt:lpstr>
      <vt:lpstr>微软雅黑</vt:lpstr>
      <vt:lpstr>Arial</vt:lpstr>
      <vt:lpstr>Calibri</vt:lpstr>
      <vt:lpstr>Calibri Light</vt:lpstr>
      <vt:lpstr>Times New Roman</vt:lpstr>
      <vt:lpstr>Office 主题</vt:lpstr>
      <vt:lpstr>默认设计模板</vt:lpstr>
      <vt:lpstr>PowerPoint 演示文稿</vt:lpstr>
      <vt:lpstr>PowerPoint 演示文稿</vt:lpstr>
      <vt:lpstr>第一节　测量与测量尺度</vt:lpstr>
      <vt:lpstr>第一节　测量与测量尺度</vt:lpstr>
      <vt:lpstr>第一节　测量与测量尺度</vt:lpstr>
      <vt:lpstr>第一节　测量与测量尺度</vt:lpstr>
      <vt:lpstr>第二节　态度量表</vt:lpstr>
      <vt:lpstr>第二节　态度量表</vt:lpstr>
      <vt:lpstr>第二节　态度量表</vt:lpstr>
      <vt:lpstr>第三节　市场调查常用量表</vt:lpstr>
      <vt:lpstr>第三节　市场调查常用量表</vt:lpstr>
      <vt:lpstr>第三节　市场调查常用量表</vt:lpstr>
      <vt:lpstr>第三节　市场调查常用量表</vt:lpstr>
      <vt:lpstr>第三节　市场调查常用量表</vt:lpstr>
      <vt:lpstr>第三节　市场调查常用量表</vt:lpstr>
      <vt:lpstr>第四节　量表信度与效度评估</vt:lpstr>
      <vt:lpstr>第四节　量表信度与效度评估</vt:lpstr>
      <vt:lpstr>第四节　量表信度与效度评估</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2021-12-04T13:21:48Z</dcterms:created>
  <dcterms:modified xsi:type="dcterms:W3CDTF">2021-12-04T13:27:42Z</dcterms:modified>
</cp:coreProperties>
</file>