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s/slide76.xml" ContentType="application/vnd.openxmlformats-officedocument.presentationml.slide+xml"/>
  <Override PartName="/ppt/slides/slide94.xml" ContentType="application/vnd.openxmlformats-officedocument.presentationml.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s/slide83.xml" ContentType="application/vnd.openxmlformats-officedocument.presentationml.slide+xml"/>
  <Override PartName="/ppt/slides/slide102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slides/slide72.xml" ContentType="application/vnd.openxmlformats-officedocument.presentationml.slide+xml"/>
  <Override PartName="/ppt/slides/slide90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s/slide79.xml" ContentType="application/vnd.openxmlformats-officedocument.presentationml.slide+xml"/>
  <Override PartName="/ppt/slides/slide99.xml" ContentType="application/vnd.openxmlformats-officedocument.presentationml.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slides/slide77.xml" ContentType="application/vnd.openxmlformats-officedocument.presentationml.slide+xml"/>
  <Override PartName="/ppt/slides/slide88.xml" ContentType="application/vnd.openxmlformats-officedocument.presentationml.slide+xml"/>
  <Override PartName="/ppt/slides/slide9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s/slide75.xml" ContentType="application/vnd.openxmlformats-officedocument.presentationml.slide+xml"/>
  <Override PartName="/ppt/slides/slide86.xml" ContentType="application/vnd.openxmlformats-officedocument.presentationml.slide+xml"/>
  <Override PartName="/ppt/slides/slide95.xml" ContentType="application/vnd.openxmlformats-officedocument.presentationml.slide+xml"/>
  <Override PartName="/ppt/slides/slide103.xml" ContentType="application/vnd.openxmlformats-officedocument.presentationml.slide+xml"/>
  <Override PartName="/ppt/slides/slide10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slides/slide73.xml" ContentType="application/vnd.openxmlformats-officedocument.presentationml.slide+xml"/>
  <Override PartName="/ppt/slides/slide84.xml" ContentType="application/vnd.openxmlformats-officedocument.presentationml.slide+xml"/>
  <Override PartName="/ppt/slides/slide93.xml" ContentType="application/vnd.openxmlformats-officedocument.presentationml.slide+xml"/>
  <Override PartName="/ppt/slides/slide101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Override PartName="/ppt/slides/slide80.xml" ContentType="application/vnd.openxmlformats-officedocument.presentationml.slide+xml"/>
  <Override PartName="/ppt/slides/slide82.xml" ContentType="application/vnd.openxmlformats-officedocument.presentationml.slide+xml"/>
  <Override PartName="/ppt/slides/slide91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s/slide89.xml" ContentType="application/vnd.openxmlformats-officedocument.presentationml.slide+xml"/>
  <Override PartName="/ppt/slides/slide98.xml" ContentType="application/vnd.openxmlformats-officedocument.presentationml.slide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ppt/slides/slide78.xml" ContentType="application/vnd.openxmlformats-officedocument.presentationml.slide+xml"/>
  <Override PartName="/ppt/slides/slide87.xml" ContentType="application/vnd.openxmlformats-officedocument.presentationml.slide+xml"/>
  <Override PartName="/ppt/slides/slide96.xml" ContentType="application/vnd.openxmlformats-officedocument.presentationml.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s/slide85.xml" ContentType="application/vnd.openxmlformats-officedocument.presentationml.slide+xml"/>
  <Override PartName="/ppt/slides/slide104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s/slide74.xml" ContentType="application/vnd.openxmlformats-officedocument.presentationml.slide+xml"/>
  <Override PartName="/ppt/slides/slide92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slides/slide81.xml" ContentType="application/vnd.openxmlformats-officedocument.presentationml.slide+xml"/>
  <Override PartName="/ppt/slides/slide100.xml" ContentType="application/vnd.openxmlformats-officedocument.presentationml.slide+xml"/>
  <Default Extension="wmf" ContentType="image/x-wmf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slides/slide70.xml" ContentType="application/vnd.openxmlformats-officedocument.presentationml.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7"/>
  </p:notesMasterIdLst>
  <p:sldIdLst>
    <p:sldId id="257" r:id="rId2"/>
    <p:sldId id="258" r:id="rId3"/>
    <p:sldId id="452" r:id="rId4"/>
    <p:sldId id="453" r:id="rId5"/>
    <p:sldId id="449" r:id="rId6"/>
    <p:sldId id="450" r:id="rId7"/>
    <p:sldId id="451" r:id="rId8"/>
    <p:sldId id="366" r:id="rId9"/>
    <p:sldId id="368" r:id="rId10"/>
    <p:sldId id="369" r:id="rId11"/>
    <p:sldId id="443" r:id="rId12"/>
    <p:sldId id="444" r:id="rId13"/>
    <p:sldId id="445" r:id="rId14"/>
    <p:sldId id="446" r:id="rId15"/>
    <p:sldId id="447" r:id="rId16"/>
    <p:sldId id="440" r:id="rId17"/>
    <p:sldId id="441" r:id="rId18"/>
    <p:sldId id="442" r:id="rId19"/>
    <p:sldId id="437" r:id="rId20"/>
    <p:sldId id="448" r:id="rId21"/>
    <p:sldId id="438" r:id="rId22"/>
    <p:sldId id="421" r:id="rId23"/>
    <p:sldId id="422" r:id="rId24"/>
    <p:sldId id="423" r:id="rId25"/>
    <p:sldId id="424" r:id="rId26"/>
    <p:sldId id="425" r:id="rId27"/>
    <p:sldId id="426" r:id="rId28"/>
    <p:sldId id="427" r:id="rId29"/>
    <p:sldId id="381" r:id="rId30"/>
    <p:sldId id="382" r:id="rId31"/>
    <p:sldId id="383" r:id="rId32"/>
    <p:sldId id="384" r:id="rId33"/>
    <p:sldId id="385" r:id="rId34"/>
    <p:sldId id="386" r:id="rId35"/>
    <p:sldId id="387" r:id="rId36"/>
    <p:sldId id="388" r:id="rId37"/>
    <p:sldId id="389" r:id="rId38"/>
    <p:sldId id="390" r:id="rId39"/>
    <p:sldId id="391" r:id="rId40"/>
    <p:sldId id="392" r:id="rId41"/>
    <p:sldId id="393" r:id="rId42"/>
    <p:sldId id="394" r:id="rId43"/>
    <p:sldId id="395" r:id="rId44"/>
    <p:sldId id="396" r:id="rId45"/>
    <p:sldId id="397" r:id="rId46"/>
    <p:sldId id="398" r:id="rId47"/>
    <p:sldId id="399" r:id="rId48"/>
    <p:sldId id="400" r:id="rId49"/>
    <p:sldId id="401" r:id="rId50"/>
    <p:sldId id="402" r:id="rId51"/>
    <p:sldId id="403" r:id="rId52"/>
    <p:sldId id="404" r:id="rId53"/>
    <p:sldId id="405" r:id="rId54"/>
    <p:sldId id="406" r:id="rId55"/>
    <p:sldId id="407" r:id="rId56"/>
    <p:sldId id="408" r:id="rId57"/>
    <p:sldId id="409" r:id="rId58"/>
    <p:sldId id="367" r:id="rId59"/>
    <p:sldId id="365" r:id="rId60"/>
    <p:sldId id="343" r:id="rId61"/>
    <p:sldId id="344" r:id="rId62"/>
    <p:sldId id="345" r:id="rId63"/>
    <p:sldId id="346" r:id="rId64"/>
    <p:sldId id="347" r:id="rId65"/>
    <p:sldId id="348" r:id="rId66"/>
    <p:sldId id="349" r:id="rId67"/>
    <p:sldId id="350" r:id="rId68"/>
    <p:sldId id="351" r:id="rId69"/>
    <p:sldId id="352" r:id="rId70"/>
    <p:sldId id="353" r:id="rId71"/>
    <p:sldId id="410" r:id="rId72"/>
    <p:sldId id="468" r:id="rId73"/>
    <p:sldId id="313" r:id="rId74"/>
    <p:sldId id="314" r:id="rId75"/>
    <p:sldId id="315" r:id="rId76"/>
    <p:sldId id="316" r:id="rId77"/>
    <p:sldId id="317" r:id="rId78"/>
    <p:sldId id="318" r:id="rId79"/>
    <p:sldId id="319" r:id="rId80"/>
    <p:sldId id="320" r:id="rId81"/>
    <p:sldId id="321" r:id="rId82"/>
    <p:sldId id="322" r:id="rId83"/>
    <p:sldId id="323" r:id="rId84"/>
    <p:sldId id="324" r:id="rId85"/>
    <p:sldId id="325" r:id="rId86"/>
    <p:sldId id="326" r:id="rId87"/>
    <p:sldId id="327" r:id="rId88"/>
    <p:sldId id="328" r:id="rId89"/>
    <p:sldId id="329" r:id="rId90"/>
    <p:sldId id="330" r:id="rId91"/>
    <p:sldId id="331" r:id="rId92"/>
    <p:sldId id="332" r:id="rId93"/>
    <p:sldId id="333" r:id="rId94"/>
    <p:sldId id="334" r:id="rId95"/>
    <p:sldId id="335" r:id="rId96"/>
    <p:sldId id="336" r:id="rId97"/>
    <p:sldId id="337" r:id="rId98"/>
    <p:sldId id="338" r:id="rId99"/>
    <p:sldId id="339" r:id="rId100"/>
    <p:sldId id="340" r:id="rId101"/>
    <p:sldId id="341" r:id="rId102"/>
    <p:sldId id="342" r:id="rId103"/>
    <p:sldId id="464" r:id="rId104"/>
    <p:sldId id="465" r:id="rId105"/>
    <p:sldId id="466" r:id="rId106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35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07" Type="http://schemas.openxmlformats.org/officeDocument/2006/relationships/notesMaster" Target="notesMasters/notesMaster1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110" Type="http://schemas.openxmlformats.org/officeDocument/2006/relationships/theme" Target="theme/theme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viewProps" Target="viewProps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3ADAC9B1-AFC3-4B1C-8FFE-32B58FC79EB5}" type="datetimeFigureOut">
              <a:rPr lang="zh-CN" altLang="en-US"/>
              <a:pPr>
                <a:defRPr/>
              </a:pPr>
              <a:t>2010-8-17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noProof="0" smtClean="0"/>
              <a:t>单击此处编辑母版文本样式</a:t>
            </a:r>
          </a:p>
          <a:p>
            <a:pPr lvl="1"/>
            <a:r>
              <a:rPr lang="zh-CN" altLang="en-US" noProof="0" smtClean="0"/>
              <a:t>第二级</a:t>
            </a:r>
          </a:p>
          <a:p>
            <a:pPr lvl="2"/>
            <a:r>
              <a:rPr lang="zh-CN" altLang="en-US" noProof="0" smtClean="0"/>
              <a:t>第三级</a:t>
            </a:r>
          </a:p>
          <a:p>
            <a:pPr lvl="3"/>
            <a:r>
              <a:rPr lang="zh-CN" altLang="en-US" noProof="0" smtClean="0"/>
              <a:t>第四级</a:t>
            </a:r>
          </a:p>
          <a:p>
            <a:pPr lvl="4"/>
            <a:r>
              <a:rPr lang="zh-CN" altLang="en-US" noProof="0" smtClean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BF353C3D-038E-4299-8272-7CF2C81C61A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90DF8D74-0C88-4C59-91F8-1CBE4F0C4C3D}" type="slidenum">
              <a:rPr lang="en-US" altLang="zh-CN"/>
              <a:pPr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en-US" altLang="zh-CN"/>
          </a:p>
        </p:txBody>
      </p:sp>
      <p:sp>
        <p:nvSpPr>
          <p:cNvPr id="13314" name="Rectangle 2"/>
          <p:cNvSpPr>
            <a:spLocks noGrp="1" noRo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zh-CN" altLang="zh-CN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 b="1">
                <a:solidFill>
                  <a:srgbClr val="FFFF00"/>
                </a:solidFill>
                <a:latin typeface="黑体" pitchFamily="2" charset="-122"/>
                <a:ea typeface="黑体" pitchFamily="2" charset="-122"/>
              </a:defRPr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b="1">
                <a:solidFill>
                  <a:srgbClr val="FFFF00"/>
                </a:solidFill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0" y="0"/>
            <a:ext cx="7772400" cy="928662"/>
          </a:xfrm>
        </p:spPr>
        <p:txBody>
          <a:bodyPr/>
          <a:lstStyle>
            <a:lvl1pPr algn="l">
              <a:defRPr sz="2800" b="1">
                <a:solidFill>
                  <a:srgbClr val="FFFF00"/>
                </a:solidFill>
                <a:latin typeface="黑体" pitchFamily="2" charset="-122"/>
                <a:ea typeface="黑体" pitchFamily="2" charset="-122"/>
              </a:defRPr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714348" y="1571612"/>
            <a:ext cx="7772400" cy="4114800"/>
          </a:xfrm>
        </p:spPr>
        <p:txBody>
          <a:bodyPr/>
          <a:lstStyle>
            <a:lvl1pPr eaLnBrk="1" latinLnBrk="1" hangingPunct="1">
              <a:lnSpc>
                <a:spcPct val="120000"/>
              </a:lnSpc>
              <a:buClr>
                <a:srgbClr val="FFFF00"/>
              </a:buClr>
              <a:buFont typeface="Webdings" pitchFamily="18" charset="2"/>
              <a:buChar char=""/>
              <a:defRPr sz="2400" b="0" baseline="0">
                <a:solidFill>
                  <a:schemeClr val="accent3"/>
                </a:solidFill>
                <a:latin typeface="Times New Roman" pitchFamily="18" charset="0"/>
                <a:ea typeface="楷体_GB2312" pitchFamily="49" charset="-122"/>
              </a:defRPr>
            </a:lvl1pPr>
            <a:lvl2pPr eaLnBrk="1" latinLnBrk="1" hangingPunct="1">
              <a:lnSpc>
                <a:spcPct val="120000"/>
              </a:lnSpc>
              <a:defRPr sz="2000" b="0" baseline="0">
                <a:solidFill>
                  <a:schemeClr val="accent3"/>
                </a:solidFill>
                <a:latin typeface="Times New Roman" pitchFamily="18" charset="0"/>
                <a:ea typeface="楷体_GB2312" pitchFamily="49" charset="-122"/>
              </a:defRPr>
            </a:lvl2pPr>
            <a:lvl3pPr eaLnBrk="1" latinLnBrk="1" hangingPunct="1">
              <a:lnSpc>
                <a:spcPct val="120000"/>
              </a:lnSpc>
              <a:defRPr sz="1800" b="0" baseline="0">
                <a:solidFill>
                  <a:schemeClr val="accent3"/>
                </a:solidFill>
                <a:latin typeface="Times New Roman" pitchFamily="18" charset="0"/>
                <a:ea typeface="楷体_GB2312" pitchFamily="49" charset="-122"/>
              </a:defRPr>
            </a:lvl3pPr>
            <a:lvl4pPr>
              <a:defRPr>
                <a:solidFill>
                  <a:schemeClr val="accent3"/>
                </a:solidFill>
              </a:defRPr>
            </a:lvl4pPr>
            <a:lvl5pPr>
              <a:defRPr>
                <a:solidFill>
                  <a:schemeClr val="accent3"/>
                </a:solidFill>
              </a:defRPr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</a:p>
          <a:p>
            <a:pPr lvl="1"/>
            <a:r>
              <a:rPr lang="zh-CN" altLang="en-US" dirty="0" smtClean="0"/>
              <a:t>第二级</a:t>
            </a:r>
          </a:p>
          <a:p>
            <a:pPr lvl="2"/>
            <a:r>
              <a:rPr lang="zh-CN" altLang="en-US" dirty="0" smtClean="0"/>
              <a:t>第三级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>
  <p:cSld name="标题和图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表占位符 2"/>
          <p:cNvSpPr>
            <a:spLocks noGrp="1"/>
          </p:cNvSpPr>
          <p:nvPr>
            <p:ph type="chart" idx="1"/>
          </p:nvPr>
        </p:nvSpPr>
        <p:spPr>
          <a:xfrm>
            <a:off x="685800" y="1849438"/>
            <a:ext cx="7772400" cy="4114800"/>
          </a:xfrm>
        </p:spPr>
        <p:txBody>
          <a:bodyPr/>
          <a:lstStyle/>
          <a:p>
            <a:pPr lvl="0"/>
            <a:endParaRPr lang="zh-CN" altLang="en-US" noProof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85800" y="62896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3124200" y="6289675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6553200" y="62896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AF6F75-A587-4616-B245-7C8EFB93D928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85800" y="1849438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849438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FE011A-CC86-4378-AC1A-8F8770313EFF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hart">
  <p:cSld name="标题，文本与图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685800" y="1849438"/>
            <a:ext cx="3810000" cy="4114800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图表占位符 3"/>
          <p:cNvSpPr>
            <a:spLocks noGrp="1"/>
          </p:cNvSpPr>
          <p:nvPr>
            <p:ph type="chart" sz="half" idx="2"/>
          </p:nvPr>
        </p:nvSpPr>
        <p:spPr>
          <a:xfrm>
            <a:off x="4648200" y="1849438"/>
            <a:ext cx="3810000" cy="4114800"/>
          </a:xfrm>
        </p:spPr>
        <p:txBody>
          <a:bodyPr/>
          <a:lstStyle/>
          <a:p>
            <a:pPr lvl="0"/>
            <a:endParaRPr lang="zh-CN" altLang="en-US" noProof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>
          <a:xfrm>
            <a:off x="685800" y="62896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>
          <a:xfrm>
            <a:off x="3124200" y="6289675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>
          <a:xfrm>
            <a:off x="6553200" y="62896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3ADF87-871C-4D29-B03D-432F0604CD1E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>
          <a:xfrm>
            <a:off x="685800" y="1849438"/>
            <a:ext cx="7772400" cy="4114800"/>
          </a:xfrm>
        </p:spPr>
        <p:txBody>
          <a:bodyPr/>
          <a:lstStyle/>
          <a:p>
            <a:pPr lvl="0"/>
            <a:endParaRPr lang="zh-CN" altLang="en-US" noProof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85800" y="62896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3124200" y="6289675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6553200" y="62896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5A563E-BA95-4FC6-8F7B-8A73819C849F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>
  <p:cSld name="标题，文本与剪贴画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剪贴画占位符 3"/>
          <p:cNvSpPr>
            <a:spLocks noGrp="1"/>
          </p:cNvSpPr>
          <p:nvPr>
            <p:ph type="clipArt"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endParaRPr lang="zh-CN" altLang="en-US" noProof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1A8456-E4AA-44A0-91DE-AD9C0B60E3DB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820D4E-28CE-42EE-9942-A89A03A4C5E3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AE5586-4E7C-4240-8404-FD3E5454AE5F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jpe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fontAlgn="auto">
              <a:spcBef>
                <a:spcPct val="0"/>
              </a:spcBef>
              <a:spcAft>
                <a:spcPts val="0"/>
              </a:spcAft>
              <a:defRPr sz="14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fontAlgn="auto">
              <a:spcBef>
                <a:spcPct val="0"/>
              </a:spcBef>
              <a:spcAft>
                <a:spcPts val="0"/>
              </a:spcAft>
              <a:defRPr sz="14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fontAlgn="auto">
              <a:spcBef>
                <a:spcPct val="0"/>
              </a:spcBef>
              <a:spcAft>
                <a:spcPts val="0"/>
              </a:spcAft>
              <a:defRPr sz="14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B30D972-3C42-44AA-8F03-A54029EE52CF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  <p:pic>
        <p:nvPicPr>
          <p:cNvPr id="1031" name="Picture 8" descr="交大安泰经济与管理学院VI-最新整合成"/>
          <p:cNvPicPr>
            <a:picLocks noChangeAspect="1" noChangeArrowheads="1"/>
          </p:cNvPicPr>
          <p:nvPr userDrawn="1"/>
        </p:nvPicPr>
        <p:blipFill>
          <a:blip r:embed="rId11"/>
          <a:srcRect/>
          <a:stretch>
            <a:fillRect/>
          </a:stretch>
        </p:blipFill>
        <p:spPr bwMode="auto">
          <a:xfrm>
            <a:off x="-200025" y="-414338"/>
            <a:ext cx="9572625" cy="7450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69" r:id="rId4"/>
    <p:sldLayoutId id="2147483673" r:id="rId5"/>
    <p:sldLayoutId id="2147483674" r:id="rId6"/>
    <p:sldLayoutId id="2147483668" r:id="rId7"/>
    <p:sldLayoutId id="2147483667" r:id="rId8"/>
    <p:sldLayoutId id="2147483666" r:id="rId9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宋体" pitchFamily="2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宋体" pitchFamily="2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宋体" pitchFamily="2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宋体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宋体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宋体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宋体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宋体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14375" y="2214563"/>
            <a:ext cx="7715250" cy="914400"/>
          </a:xfrm>
        </p:spPr>
        <p:txBody>
          <a:bodyPr/>
          <a:lstStyle/>
          <a:p>
            <a:pPr eaLnBrk="1" hangingPunct="1"/>
            <a:r>
              <a:rPr lang="zh-CN" altLang="en-US" smtClean="0"/>
              <a:t>第四章　管理思想史</a:t>
            </a:r>
            <a:r>
              <a:rPr lang="en-US" altLang="zh-CN" smtClean="0"/>
              <a:t>(</a:t>
            </a:r>
            <a:r>
              <a:rPr lang="zh-CN" altLang="en-US" smtClean="0"/>
              <a:t>上</a:t>
            </a:r>
            <a:r>
              <a:rPr lang="en-US" altLang="zh-CN" smtClean="0"/>
              <a:t>)</a:t>
            </a:r>
            <a:endParaRPr lang="zh-CN" altLang="en-US" smtClean="0"/>
          </a:p>
        </p:txBody>
      </p:sp>
      <p:sp>
        <p:nvSpPr>
          <p:cNvPr id="12290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642938" y="3429000"/>
            <a:ext cx="7962900" cy="1866900"/>
          </a:xfrm>
        </p:spPr>
        <p:txBody>
          <a:bodyPr anchor="ctr"/>
          <a:lstStyle/>
          <a:p>
            <a:pPr eaLnBrk="1" hangingPunct="1"/>
            <a:endParaRPr lang="en-US" altLang="zh-CN" sz="2400" smtClean="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和为贵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71563" y="1928813"/>
            <a:ext cx="6934200" cy="3505200"/>
          </a:xfrm>
        </p:spPr>
        <p:txBody>
          <a:bodyPr/>
          <a:lstStyle/>
          <a:p>
            <a:pPr>
              <a:defRPr/>
            </a:pPr>
            <a:r>
              <a:rPr lang="zh-CN" altLang="en-US" dirty="0"/>
              <a:t>和为贵。</a:t>
            </a:r>
          </a:p>
          <a:p>
            <a:pPr>
              <a:defRPr/>
            </a:pPr>
            <a:r>
              <a:rPr lang="zh-CN" altLang="en-US" dirty="0"/>
              <a:t>天时不如地利，地利不如人和。</a:t>
            </a:r>
            <a:r>
              <a:rPr lang="en-US" altLang="zh-CN" dirty="0"/>
              <a:t>《</a:t>
            </a:r>
            <a:r>
              <a:rPr lang="zh-CN" altLang="en-US" dirty="0"/>
              <a:t>孟子</a:t>
            </a:r>
            <a:r>
              <a:rPr lang="en-US" altLang="zh-CN" dirty="0"/>
              <a:t>·</a:t>
            </a:r>
            <a:r>
              <a:rPr lang="zh-CN" altLang="en-US" dirty="0"/>
              <a:t>公孙丑下</a:t>
            </a:r>
            <a:r>
              <a:rPr lang="en-US" altLang="zh-CN" dirty="0"/>
              <a:t>》</a:t>
            </a:r>
          </a:p>
          <a:p>
            <a:pPr>
              <a:defRPr/>
            </a:pPr>
            <a:r>
              <a:rPr lang="zh-CN" altLang="en-US" dirty="0"/>
              <a:t>君子和而不同，小人同而不和。</a:t>
            </a:r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8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韦伯的正式组织理论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韦伯</a:t>
            </a:r>
            <a:r>
              <a:rPr lang="en-US" altLang="zh-CN"/>
              <a:t>(Weber),</a:t>
            </a:r>
            <a:r>
              <a:rPr lang="zh-CN" altLang="zh-CN"/>
              <a:t>德国社会学家</a:t>
            </a:r>
          </a:p>
          <a:p>
            <a:pPr>
              <a:defRPr/>
            </a:pPr>
            <a:r>
              <a:rPr lang="zh-CN" altLang="zh-CN"/>
              <a:t>研究了国家和教会的管理</a:t>
            </a:r>
          </a:p>
          <a:p>
            <a:pPr>
              <a:defRPr/>
            </a:pPr>
            <a:r>
              <a:rPr lang="zh-CN" altLang="zh-CN"/>
              <a:t>凡是管理比较正规,非人情化的效率较高</a:t>
            </a:r>
          </a:p>
          <a:p>
            <a:pPr>
              <a:defRPr/>
            </a:pPr>
            <a:r>
              <a:rPr lang="zh-CN" altLang="zh-CN"/>
              <a:t>因此高效率的组织应该是较正式的组织</a:t>
            </a:r>
            <a:endParaRPr lang="zh-CN" altLang="en-US"/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71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正式组织的特点</a:t>
            </a:r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基于职能的专业分工</a:t>
            </a:r>
          </a:p>
          <a:p>
            <a:pPr>
              <a:defRPr/>
            </a:pPr>
            <a:r>
              <a:rPr lang="zh-CN" altLang="en-US"/>
              <a:t>有明确规定的职权和等级</a:t>
            </a:r>
          </a:p>
          <a:p>
            <a:pPr>
              <a:defRPr/>
            </a:pPr>
            <a:r>
              <a:rPr lang="zh-CN" altLang="en-US"/>
              <a:t>有职权与职责的规章制度</a:t>
            </a:r>
          </a:p>
          <a:p>
            <a:pPr>
              <a:defRPr/>
            </a:pPr>
            <a:r>
              <a:rPr lang="zh-CN" altLang="en-US"/>
              <a:t>处理工作情况的程序系统</a:t>
            </a:r>
          </a:p>
          <a:p>
            <a:pPr>
              <a:defRPr/>
            </a:pPr>
            <a:r>
              <a:rPr lang="zh-CN" altLang="en-US"/>
              <a:t>人与人之间的非人格关系</a:t>
            </a:r>
          </a:p>
          <a:p>
            <a:pPr>
              <a:defRPr/>
            </a:pPr>
            <a:r>
              <a:rPr lang="zh-CN" altLang="en-US"/>
              <a:t>以技术能力为基础的雇员的选择与提升</a:t>
            </a:r>
          </a:p>
        </p:txBody>
      </p:sp>
    </p:spTree>
  </p:cSld>
  <p:clrMapOvr>
    <a:masterClrMapping/>
  </p:clrMapOvr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3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对韦伯理论的讨论</a:t>
            </a:r>
          </a:p>
        </p:txBody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韦伯理论是否会带来高效率</a:t>
            </a:r>
          </a:p>
          <a:p>
            <a:pPr>
              <a:defRPr/>
            </a:pPr>
            <a:r>
              <a:rPr lang="zh-CN" altLang="en-US"/>
              <a:t>怎样克服任人唯亲</a:t>
            </a:r>
            <a:r>
              <a:rPr lang="en-US" altLang="zh-CN"/>
              <a:t>?</a:t>
            </a:r>
          </a:p>
          <a:p>
            <a:pPr>
              <a:defRPr/>
            </a:pPr>
            <a:r>
              <a:rPr lang="zh-CN" altLang="en-US"/>
              <a:t>官僚主义的产生</a:t>
            </a:r>
          </a:p>
          <a:p>
            <a:pPr>
              <a:defRPr/>
            </a:pPr>
            <a:r>
              <a:rPr lang="zh-CN" altLang="en-US"/>
              <a:t>案例讨论</a:t>
            </a:r>
            <a:r>
              <a:rPr lang="en-US" altLang="zh-CN"/>
              <a:t>:</a:t>
            </a:r>
            <a:r>
              <a:rPr lang="zh-CN" altLang="en-US"/>
              <a:t>帕金森定律</a:t>
            </a:r>
          </a:p>
          <a:p>
            <a:pPr lvl="1">
              <a:defRPr/>
            </a:pPr>
            <a:r>
              <a:rPr lang="zh-CN" altLang="en-US"/>
              <a:t>我遇到过这类问题吗</a:t>
            </a:r>
            <a:r>
              <a:rPr lang="en-US" altLang="zh-CN"/>
              <a:t>?</a:t>
            </a:r>
          </a:p>
          <a:p>
            <a:pPr lvl="1">
              <a:defRPr/>
            </a:pPr>
            <a:r>
              <a:rPr lang="zh-CN" altLang="en-US"/>
              <a:t>如何防止这类事情在本公司发生</a:t>
            </a:r>
            <a:r>
              <a:rPr lang="en-US" altLang="zh-CN"/>
              <a:t>?</a:t>
            </a:r>
          </a:p>
          <a:p>
            <a:pPr lvl="1">
              <a:defRPr/>
            </a:pPr>
            <a:r>
              <a:rPr lang="zh-CN" altLang="en-US"/>
              <a:t>总体来讲</a:t>
            </a:r>
            <a:r>
              <a:rPr lang="en-US" altLang="zh-CN"/>
              <a:t>,</a:t>
            </a:r>
            <a:r>
              <a:rPr lang="zh-CN" altLang="en-US"/>
              <a:t>本公司是应当更正规</a:t>
            </a:r>
            <a:r>
              <a:rPr lang="en-US" altLang="zh-CN"/>
              <a:t>,</a:t>
            </a:r>
            <a:r>
              <a:rPr lang="zh-CN" altLang="en-US"/>
              <a:t>还是相反</a:t>
            </a:r>
            <a:r>
              <a:rPr lang="en-US" altLang="zh-CN"/>
              <a:t>?</a:t>
            </a:r>
          </a:p>
        </p:txBody>
      </p:sp>
    </p:spTree>
  </p:cSld>
  <p:clrMapOvr>
    <a:masterClrMapping/>
  </p:clrMapOvr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761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-357188"/>
            <a:ext cx="5962650" cy="1066801"/>
          </a:xfrm>
        </p:spPr>
        <p:txBody>
          <a:bodyPr/>
          <a:lstStyle/>
          <a:p>
            <a:r>
              <a:rPr lang="zh-CN" altLang="en-US" smtClean="0"/>
              <a:t>韦伯的行政组织理论（</a:t>
            </a:r>
            <a:r>
              <a:rPr lang="en-US" altLang="zh-CN" smtClean="0"/>
              <a:t>1</a:t>
            </a:r>
            <a:r>
              <a:rPr lang="zh-CN" altLang="en-US" smtClean="0"/>
              <a:t>）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133600"/>
            <a:ext cx="7696200" cy="3962400"/>
          </a:xfrm>
        </p:spPr>
        <p:txBody>
          <a:bodyPr/>
          <a:lstStyle/>
          <a:p>
            <a:pPr algn="just">
              <a:defRPr/>
            </a:pPr>
            <a:r>
              <a:rPr lang="zh-CN" altLang="en-US" sz="2800"/>
              <a:t>劳动分工</a:t>
            </a:r>
            <a:r>
              <a:rPr lang="en-US" altLang="zh-CN" sz="2800"/>
              <a:t>——</a:t>
            </a:r>
            <a:r>
              <a:rPr lang="zh-CN" altLang="en-US" sz="2800"/>
              <a:t>工作应当分解成为简单的、例行的和明确定义的任务</a:t>
            </a:r>
          </a:p>
          <a:p>
            <a:pPr algn="just">
              <a:defRPr/>
            </a:pPr>
            <a:r>
              <a:rPr lang="zh-CN" altLang="en-US" sz="2800"/>
              <a:t>职权等级</a:t>
            </a:r>
            <a:r>
              <a:rPr lang="en-US" altLang="zh-CN" sz="2800"/>
              <a:t>——</a:t>
            </a:r>
            <a:r>
              <a:rPr lang="zh-CN" altLang="en-US" sz="2800"/>
              <a:t>建立按职位高低层层控制、井然有序、权责分明的组织体系</a:t>
            </a:r>
          </a:p>
          <a:p>
            <a:pPr algn="just">
              <a:defRPr/>
            </a:pPr>
            <a:r>
              <a:rPr lang="zh-CN" altLang="en-US" sz="2800"/>
              <a:t>正式的选拔</a:t>
            </a:r>
            <a:r>
              <a:rPr lang="en-US" altLang="zh-CN" sz="2800"/>
              <a:t>——</a:t>
            </a:r>
            <a:r>
              <a:rPr lang="zh-CN" altLang="en-US" sz="2800"/>
              <a:t>根据职务的要求，通过正式考试或教育训练来挑选，选拔任用任何人都必须一视同仁，每一职位上的人员都必须称职</a:t>
            </a:r>
          </a:p>
        </p:txBody>
      </p:sp>
    </p:spTree>
  </p:cSld>
  <p:clrMapOvr>
    <a:masterClrMapping/>
  </p:clrMapOvr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5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0"/>
            <a:ext cx="6981825" cy="1143000"/>
          </a:xfrm>
        </p:spPr>
        <p:txBody>
          <a:bodyPr/>
          <a:lstStyle/>
          <a:p>
            <a:r>
              <a:rPr lang="zh-CN" altLang="en-US" smtClean="0"/>
              <a:t>韦伯的行政组织理论（</a:t>
            </a:r>
            <a:r>
              <a:rPr lang="en-US" altLang="zh-CN" smtClean="0"/>
              <a:t>2</a:t>
            </a:r>
            <a:r>
              <a:rPr lang="zh-CN" altLang="en-US" smtClean="0"/>
              <a:t>）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315200" cy="4114800"/>
          </a:xfrm>
        </p:spPr>
        <p:txBody>
          <a:bodyPr/>
          <a:lstStyle/>
          <a:p>
            <a:pPr algn="just">
              <a:defRPr/>
            </a:pPr>
            <a:r>
              <a:rPr lang="zh-CN" altLang="en-US" sz="2800" dirty="0"/>
              <a:t>正式的规则和制度</a:t>
            </a:r>
            <a:r>
              <a:rPr lang="en-US" altLang="zh-CN" sz="2800" dirty="0"/>
              <a:t>——</a:t>
            </a:r>
            <a:r>
              <a:rPr lang="zh-CN" altLang="en-US" sz="2800" dirty="0"/>
              <a:t>规则和纪律在任何情况下对任何人都是适用的</a:t>
            </a:r>
          </a:p>
          <a:p>
            <a:pPr algn="just">
              <a:defRPr/>
            </a:pPr>
            <a:r>
              <a:rPr lang="zh-CN" altLang="en-US" sz="2800" dirty="0"/>
              <a:t>非人情化</a:t>
            </a:r>
            <a:r>
              <a:rPr lang="en-US" altLang="zh-CN" sz="2800" dirty="0"/>
              <a:t>——</a:t>
            </a:r>
            <a:r>
              <a:rPr lang="zh-CN" altLang="en-US" sz="2800" dirty="0"/>
              <a:t>组织中成员之间的关系是一种不受个人情感影响的关系</a:t>
            </a:r>
          </a:p>
          <a:p>
            <a:pPr algn="just">
              <a:defRPr/>
            </a:pPr>
            <a:r>
              <a:rPr lang="zh-CN" altLang="en-US" sz="2800" dirty="0"/>
              <a:t>职业化</a:t>
            </a:r>
            <a:r>
              <a:rPr lang="en-US" altLang="zh-CN" sz="2800" dirty="0"/>
              <a:t>——</a:t>
            </a:r>
            <a:r>
              <a:rPr lang="zh-CN" altLang="en-US" sz="2800" dirty="0"/>
              <a:t>管理者是专职的，领取固定薪金，有明文规定的升迁制度，按照年资、工作成绩或两者综合起来考虑升迁</a:t>
            </a:r>
            <a:endParaRPr lang="zh-CN" altLang="en-US" dirty="0"/>
          </a:p>
        </p:txBody>
      </p:sp>
    </p:spTree>
  </p:cSld>
  <p:clrMapOvr>
    <a:masterClrMapping/>
  </p:clrMapOvr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809" name="Rectangle 2"/>
          <p:cNvSpPr>
            <a:spLocks noGrp="1" noChangeArrowheads="1"/>
          </p:cNvSpPr>
          <p:nvPr>
            <p:ph type="title"/>
          </p:nvPr>
        </p:nvSpPr>
        <p:spPr>
          <a:xfrm>
            <a:off x="571500" y="0"/>
            <a:ext cx="6904038" cy="609600"/>
          </a:xfrm>
        </p:spPr>
        <p:txBody>
          <a:bodyPr/>
          <a:lstStyle/>
          <a:p>
            <a:r>
              <a:rPr lang="zh-CN" altLang="en-US" smtClean="0"/>
              <a:t>巴纳德的社会系统学说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643063" y="1571625"/>
            <a:ext cx="6248400" cy="3124200"/>
          </a:xfrm>
        </p:spPr>
        <p:txBody>
          <a:bodyPr/>
          <a:lstStyle/>
          <a:p>
            <a:pPr algn="just">
              <a:defRPr/>
            </a:pPr>
            <a:r>
              <a:rPr lang="zh-CN" altLang="en-US" sz="2800" dirty="0"/>
              <a:t>组织是一个协作系统</a:t>
            </a:r>
          </a:p>
          <a:p>
            <a:pPr lvl="1" algn="just">
              <a:defRPr/>
            </a:pPr>
            <a:r>
              <a:rPr lang="zh-CN" altLang="en-US" sz="2400" dirty="0"/>
              <a:t>协作的意愿</a:t>
            </a:r>
          </a:p>
          <a:p>
            <a:pPr lvl="1" algn="just">
              <a:defRPr/>
            </a:pPr>
            <a:r>
              <a:rPr lang="zh-CN" altLang="en-US" sz="2400" dirty="0"/>
              <a:t>共同的目标</a:t>
            </a:r>
          </a:p>
          <a:p>
            <a:pPr lvl="1" algn="just">
              <a:defRPr/>
            </a:pPr>
            <a:r>
              <a:rPr lang="zh-CN" altLang="en-US" sz="2400" dirty="0"/>
              <a:t>信息沟通</a:t>
            </a:r>
          </a:p>
          <a:p>
            <a:pPr algn="just">
              <a:defRPr/>
            </a:pPr>
            <a:r>
              <a:rPr lang="zh-CN" altLang="en-US" sz="2800" dirty="0"/>
              <a:t>权威接受论</a:t>
            </a:r>
            <a:r>
              <a:rPr lang="zh-CN" altLang="en-US" dirty="0"/>
              <a:t> 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中庸（</a:t>
            </a:r>
            <a:r>
              <a:rPr lang="en-US" altLang="zh-CN" smtClean="0"/>
              <a:t>1</a:t>
            </a:r>
            <a:r>
              <a:rPr lang="zh-CN" altLang="en-US" smtClean="0"/>
              <a:t>）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28688" y="1857375"/>
            <a:ext cx="7543800" cy="3505200"/>
          </a:xfrm>
        </p:spPr>
        <p:txBody>
          <a:bodyPr/>
          <a:lstStyle/>
          <a:p>
            <a:pPr>
              <a:defRPr/>
            </a:pPr>
            <a:r>
              <a:rPr lang="en-US" altLang="zh-CN" dirty="0"/>
              <a:t>“</a:t>
            </a:r>
            <a:r>
              <a:rPr lang="zh-CN" altLang="en-US" dirty="0"/>
              <a:t>中”即适当、适度、恰到好处。“庸”意为“常”，即“常道”，就是普遍存在的道理。</a:t>
            </a:r>
          </a:p>
          <a:p>
            <a:pPr>
              <a:defRPr/>
            </a:pPr>
            <a:r>
              <a:rPr lang="zh-CN" altLang="en-US" dirty="0"/>
              <a:t>中庸之为德也，其至以乎！民鲜久矣。</a:t>
            </a:r>
          </a:p>
          <a:p>
            <a:pPr>
              <a:defRPr/>
            </a:pPr>
            <a:r>
              <a:rPr lang="zh-CN" altLang="en-US" dirty="0"/>
              <a:t>过犹不及。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中庸（</a:t>
            </a:r>
            <a:r>
              <a:rPr lang="en-US" altLang="zh-CN" smtClean="0"/>
              <a:t>2</a:t>
            </a:r>
            <a:r>
              <a:rPr lang="zh-CN" altLang="en-US" smtClean="0"/>
              <a:t>）</a:t>
            </a:r>
          </a:p>
        </p:txBody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85813" y="1785938"/>
            <a:ext cx="7543800" cy="3810000"/>
          </a:xfrm>
        </p:spPr>
        <p:txBody>
          <a:bodyPr/>
          <a:lstStyle/>
          <a:p>
            <a:pPr>
              <a:defRPr/>
            </a:pPr>
            <a:r>
              <a:rPr lang="zh-CN" altLang="en-US" dirty="0"/>
              <a:t>温而厉，威而不猛，泰而安。</a:t>
            </a:r>
          </a:p>
          <a:p>
            <a:pPr eaLnBrk="0" hangingPunct="0">
              <a:spcBef>
                <a:spcPct val="0"/>
              </a:spcBef>
              <a:defRPr/>
            </a:pPr>
            <a:r>
              <a:rPr lang="zh-CN" altLang="en-US" dirty="0"/>
              <a:t>君子矜而不争，群而不党。</a:t>
            </a:r>
          </a:p>
          <a:p>
            <a:pPr algn="just">
              <a:defRPr/>
            </a:pPr>
            <a:r>
              <a:rPr lang="zh-CN" altLang="en-US" dirty="0"/>
              <a:t>毋意，毋必，毋固，毋我。</a:t>
            </a:r>
          </a:p>
          <a:p>
            <a:pPr>
              <a:defRPr/>
            </a:pPr>
            <a:r>
              <a:rPr lang="zh-CN" altLang="en-US" dirty="0"/>
              <a:t>君子惠而不费，劳而不怨，欲而不贪，泰而不骄，威而不猛。</a:t>
            </a:r>
          </a:p>
          <a:p>
            <a:pPr>
              <a:defRPr/>
            </a:pPr>
            <a:r>
              <a:rPr lang="zh-CN" altLang="en-US" dirty="0"/>
              <a:t>质胜文则野，文胜质则史，文质彬彬，然后君子。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德治（</a:t>
            </a:r>
            <a:r>
              <a:rPr lang="en-US" altLang="zh-CN" smtClean="0"/>
              <a:t>1</a:t>
            </a:r>
            <a:r>
              <a:rPr lang="zh-CN" altLang="en-US" smtClean="0"/>
              <a:t>）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71500" y="1643063"/>
            <a:ext cx="7924800" cy="3886200"/>
          </a:xfrm>
        </p:spPr>
        <p:txBody>
          <a:bodyPr/>
          <a:lstStyle/>
          <a:p>
            <a:pPr>
              <a:defRPr/>
            </a:pPr>
            <a:r>
              <a:rPr lang="zh-CN" altLang="en-US" dirty="0"/>
              <a:t>为政以德，譬如北辰，居其所而众星共之。 </a:t>
            </a:r>
          </a:p>
          <a:p>
            <a:pPr>
              <a:defRPr/>
            </a:pPr>
            <a:r>
              <a:rPr lang="zh-CN" altLang="en-US" dirty="0"/>
              <a:t>其身正，不令而行；其身不正，虽令不从。</a:t>
            </a:r>
          </a:p>
          <a:p>
            <a:pPr>
              <a:defRPr/>
            </a:pPr>
            <a:r>
              <a:rPr lang="zh-CN" altLang="en-US" dirty="0"/>
              <a:t>政者，正也。</a:t>
            </a:r>
          </a:p>
          <a:p>
            <a:pPr>
              <a:defRPr/>
            </a:pPr>
            <a:r>
              <a:rPr lang="zh-CN" altLang="en-US" dirty="0"/>
              <a:t>苟正其身矣，于从政乎何有？不能正其身，如正人何？</a:t>
            </a:r>
          </a:p>
          <a:p>
            <a:pPr>
              <a:defRPr/>
            </a:pPr>
            <a:r>
              <a:rPr lang="zh-CN" altLang="en-US" dirty="0"/>
              <a:t>君子之德风，小人之德草，草上之风，必偃。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德治（</a:t>
            </a:r>
            <a:r>
              <a:rPr lang="en-US" altLang="zh-CN" smtClean="0"/>
              <a:t>2</a:t>
            </a:r>
            <a:r>
              <a:rPr lang="zh-CN" altLang="en-US" smtClean="0"/>
              <a:t>）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71500" y="1785938"/>
            <a:ext cx="7929563" cy="3810000"/>
          </a:xfrm>
        </p:spPr>
        <p:txBody>
          <a:bodyPr/>
          <a:lstStyle/>
          <a:p>
            <a:pPr>
              <a:defRPr/>
            </a:pPr>
            <a:r>
              <a:rPr lang="zh-CN" altLang="en-US" dirty="0"/>
              <a:t>上好礼，则民莫敢不敬；上好义，则民莫敢不服；上好信，则民不敢不用情。</a:t>
            </a:r>
          </a:p>
          <a:p>
            <a:pPr>
              <a:defRPr/>
            </a:pPr>
            <a:r>
              <a:rPr lang="zh-CN" altLang="en-US" dirty="0"/>
              <a:t>举直错诸枉，则民服；举枉错诸直，则民不服。</a:t>
            </a:r>
          </a:p>
          <a:p>
            <a:pPr>
              <a:defRPr/>
            </a:pPr>
            <a:r>
              <a:rPr lang="zh-CN" altLang="en-US" dirty="0"/>
              <a:t>道之以政，齐之以刑，民免而无耻；道之以德，齐之以礼，有耻且格。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修身（</a:t>
            </a:r>
            <a:r>
              <a:rPr lang="en-US" altLang="zh-CN" smtClean="0"/>
              <a:t>1</a:t>
            </a:r>
            <a:r>
              <a:rPr lang="zh-CN" altLang="en-US" smtClean="0"/>
              <a:t>）</a:t>
            </a:r>
          </a:p>
        </p:txBody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42938" y="1928813"/>
            <a:ext cx="7848600" cy="3581400"/>
          </a:xfrm>
        </p:spPr>
        <p:txBody>
          <a:bodyPr/>
          <a:lstStyle/>
          <a:p>
            <a:pPr>
              <a:buFontTx/>
              <a:buNone/>
              <a:defRPr/>
            </a:pPr>
            <a:r>
              <a:rPr lang="en-US" altLang="zh-CN" dirty="0"/>
              <a:t>    </a:t>
            </a:r>
            <a:r>
              <a:rPr lang="zh-CN" altLang="en-US" dirty="0"/>
              <a:t>格物而后知至。知至而后意诚。意诚而后心正。心正而后身修。身修而后家齐。家齐而后国治。国治而后天下平。（大学）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修身（</a:t>
            </a:r>
            <a:r>
              <a:rPr lang="en-US" altLang="zh-CN" smtClean="0"/>
              <a:t>2</a:t>
            </a:r>
            <a:r>
              <a:rPr lang="zh-CN" altLang="en-US" smtClean="0"/>
              <a:t>）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28625" y="1857375"/>
            <a:ext cx="8072438" cy="44196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躬自厚而薄责与人，则远怨矣。 </a:t>
            </a:r>
          </a:p>
          <a:p>
            <a:pPr algn="just">
              <a:defRPr/>
            </a:pPr>
            <a:r>
              <a:rPr lang="zh-CN" altLang="en-US" dirty="0"/>
              <a:t>君子求诸己，小人求诸人。 </a:t>
            </a:r>
          </a:p>
          <a:p>
            <a:pPr algn="just">
              <a:defRPr/>
            </a:pPr>
            <a:r>
              <a:rPr lang="zh-CN" altLang="en-US" dirty="0"/>
              <a:t>君子成人之美，不成人之恶。小人反是。</a:t>
            </a:r>
          </a:p>
          <a:p>
            <a:pPr algn="just">
              <a:defRPr/>
            </a:pPr>
            <a:r>
              <a:rPr lang="zh-CN" altLang="en-US" dirty="0"/>
              <a:t>好学近乎知，力行近乎仁，知耻近乎勇。（中庸）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修身（</a:t>
            </a:r>
            <a:r>
              <a:rPr lang="en-US" altLang="zh-CN" smtClean="0"/>
              <a:t>3</a:t>
            </a:r>
            <a:r>
              <a:rPr lang="zh-CN" altLang="en-US" smtClean="0"/>
              <a:t>）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286000"/>
            <a:ext cx="7772400" cy="42672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不患人之不知己，患不知人也。</a:t>
            </a:r>
          </a:p>
          <a:p>
            <a:pPr algn="just">
              <a:defRPr/>
            </a:pPr>
            <a:r>
              <a:rPr lang="zh-CN" altLang="en-US"/>
              <a:t>不患人之不知己，患其不能也。</a:t>
            </a:r>
          </a:p>
          <a:p>
            <a:pPr algn="just">
              <a:defRPr/>
            </a:pPr>
            <a:r>
              <a:rPr lang="zh-CN" altLang="en-US"/>
              <a:t>人不知而不愠，不亦君子乎。</a:t>
            </a:r>
          </a:p>
          <a:p>
            <a:pPr>
              <a:defRPr/>
            </a:pPr>
            <a:r>
              <a:rPr lang="zh-CN" altLang="en-US"/>
              <a:t>温、良、恭、俭、让。</a:t>
            </a:r>
          </a:p>
          <a:p>
            <a:pPr>
              <a:defRPr/>
            </a:pPr>
            <a:r>
              <a:rPr lang="zh-CN" altLang="en-US"/>
              <a:t>君子有九思：视思明，听思聪，色思温，貌思恭，言思忠，事思敬，疑思问，忿思难，见得思义。 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修身（</a:t>
            </a:r>
            <a:r>
              <a:rPr lang="en-US" altLang="zh-CN" smtClean="0"/>
              <a:t>4</a:t>
            </a:r>
            <a:r>
              <a:rPr lang="zh-CN" altLang="en-US" smtClean="0"/>
              <a:t>）</a:t>
            </a:r>
          </a:p>
        </p:txBody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57188" y="1500188"/>
            <a:ext cx="8215312" cy="4648200"/>
          </a:xfrm>
        </p:spPr>
        <p:txBody>
          <a:bodyPr/>
          <a:lstStyle/>
          <a:p>
            <a:pPr algn="just">
              <a:lnSpc>
                <a:spcPct val="90000"/>
              </a:lnSpc>
              <a:defRPr/>
            </a:pPr>
            <a:r>
              <a:rPr lang="zh-CN" altLang="en-US" dirty="0">
                <a:latin typeface="宋体" pitchFamily="2" charset="-122"/>
              </a:rPr>
              <a:t>见贤而思齐，见不贤而内自省也。 </a:t>
            </a:r>
            <a:endParaRPr lang="zh-CN" altLang="en-US" dirty="0"/>
          </a:p>
          <a:p>
            <a:pPr algn="just">
              <a:lnSpc>
                <a:spcPct val="90000"/>
              </a:lnSpc>
              <a:defRPr/>
            </a:pPr>
            <a:r>
              <a:rPr lang="zh-CN" altLang="en-US" dirty="0"/>
              <a:t>敏而好学，不耻下问。</a:t>
            </a:r>
          </a:p>
          <a:p>
            <a:pPr algn="just">
              <a:lnSpc>
                <a:spcPct val="90000"/>
              </a:lnSpc>
              <a:defRPr/>
            </a:pPr>
            <a:r>
              <a:rPr lang="zh-CN" altLang="en-US" dirty="0">
                <a:latin typeface="宋体" pitchFamily="2" charset="-122"/>
              </a:rPr>
              <a:t>三人行，必有我师焉。择其善者而从之，其不善者而改之。</a:t>
            </a:r>
          </a:p>
          <a:p>
            <a:pPr algn="just">
              <a:lnSpc>
                <a:spcPct val="90000"/>
              </a:lnSpc>
              <a:defRPr/>
            </a:pPr>
            <a:r>
              <a:rPr lang="zh-CN" altLang="en-US" dirty="0"/>
              <a:t>过而不改，是谓过矣。</a:t>
            </a:r>
          </a:p>
          <a:p>
            <a:pPr algn="just">
              <a:lnSpc>
                <a:spcPct val="90000"/>
              </a:lnSpc>
              <a:defRPr/>
            </a:pPr>
            <a:r>
              <a:rPr lang="zh-CN" altLang="en-US" dirty="0">
                <a:latin typeface="宋体" pitchFamily="2" charset="-122"/>
              </a:rPr>
              <a:t>学而不思则罔，思而不学则殆。</a:t>
            </a:r>
          </a:p>
          <a:p>
            <a:pPr algn="just">
              <a:lnSpc>
                <a:spcPct val="90000"/>
              </a:lnSpc>
              <a:defRPr/>
            </a:pPr>
            <a:r>
              <a:rPr lang="zh-CN" altLang="en-US" dirty="0">
                <a:latin typeface="宋体" pitchFamily="2" charset="-122"/>
              </a:rPr>
              <a:t>知之为知之，不知为不知，是知也。 </a:t>
            </a:r>
          </a:p>
          <a:p>
            <a:pPr algn="just">
              <a:lnSpc>
                <a:spcPct val="90000"/>
              </a:lnSpc>
              <a:defRPr/>
            </a:pPr>
            <a:r>
              <a:rPr lang="zh-CN" altLang="en-US" dirty="0">
                <a:latin typeface="宋体" pitchFamily="2" charset="-122"/>
              </a:rPr>
              <a:t>博学之，审问之，慎思之，明辨之，笃行之。 </a:t>
            </a:r>
            <a:r>
              <a:rPr lang="zh-CN" altLang="en-US" dirty="0"/>
              <a:t>（中庸）</a:t>
            </a:r>
            <a:endParaRPr lang="zh-CN" altLang="en-US" dirty="0">
              <a:latin typeface="宋体" pitchFamily="2" charset="-122"/>
            </a:endParaRPr>
          </a:p>
          <a:p>
            <a:pPr algn="just">
              <a:lnSpc>
                <a:spcPct val="90000"/>
              </a:lnSpc>
              <a:defRPr/>
            </a:pPr>
            <a:r>
              <a:rPr lang="zh-CN" altLang="en-US" dirty="0">
                <a:latin typeface="宋体" pitchFamily="2" charset="-122"/>
              </a:rPr>
              <a:t>知之者不如好之者，好之者不如乐之者。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行仁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85813" y="1714500"/>
            <a:ext cx="7358062" cy="41148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己所不欲，勿施于人。</a:t>
            </a:r>
          </a:p>
          <a:p>
            <a:pPr algn="just">
              <a:defRPr/>
            </a:pPr>
            <a:r>
              <a:rPr lang="zh-CN" altLang="en-US" dirty="0"/>
              <a:t>夫仁者，己欲立而立人，己欲达而达人。</a:t>
            </a:r>
          </a:p>
          <a:p>
            <a:pPr algn="just">
              <a:defRPr/>
            </a:pPr>
            <a:r>
              <a:rPr lang="zh-CN" altLang="en-US" dirty="0"/>
              <a:t>恭、宽、信、敏、惠。恭则不侮，宽则得众，信则人任焉，敏则有功，惠则足以使人。</a:t>
            </a:r>
          </a:p>
          <a:p>
            <a:pPr algn="just">
              <a:defRPr/>
            </a:pPr>
            <a:r>
              <a:rPr lang="zh-CN" altLang="en-US" dirty="0"/>
              <a:t>仁者爱人。</a:t>
            </a:r>
          </a:p>
          <a:p>
            <a:pPr algn="just">
              <a:defRPr/>
            </a:pPr>
            <a:r>
              <a:rPr lang="zh-CN" altLang="en-US" dirty="0"/>
              <a:t>刚、毅、木、讷近仁。</a:t>
            </a:r>
          </a:p>
          <a:p>
            <a:pPr algn="just">
              <a:defRPr/>
            </a:pPr>
            <a:r>
              <a:rPr lang="zh-CN" altLang="en-US" dirty="0"/>
              <a:t>博学而笃志，切问而近思，仁在其中矣。</a:t>
            </a:r>
          </a:p>
          <a:p>
            <a:pPr algn="just">
              <a:defRPr/>
            </a:pPr>
            <a:r>
              <a:rPr lang="zh-CN" altLang="en-US" dirty="0"/>
              <a:t>仁者先难而后获，可谓仁矣。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2"/>
          <p:cNvSpPr>
            <a:spLocks noChangeArrowheads="1"/>
          </p:cNvSpPr>
          <p:nvPr/>
        </p:nvSpPr>
        <p:spPr bwMode="auto">
          <a:xfrm>
            <a:off x="95250" y="309563"/>
            <a:ext cx="2813050" cy="454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r>
              <a:rPr lang="zh-CN" altLang="en-US" sz="2800">
                <a:solidFill>
                  <a:srgbClr val="FFFF00"/>
                </a:solidFill>
                <a:ea typeface="黑体" pitchFamily="2" charset="-122"/>
              </a:rPr>
              <a:t>目录</a:t>
            </a: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785813" y="1643063"/>
            <a:ext cx="7608887" cy="574675"/>
          </a:xfrm>
          <a:prstGeom prst="rect">
            <a:avLst/>
          </a:prstGeom>
          <a:solidFill>
            <a:schemeClr val="accent1"/>
          </a:solidFill>
          <a:ln w="28575" algn="ctr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14339" name="Text Box 6"/>
          <p:cNvSpPr txBox="1">
            <a:spLocks noChangeArrowheads="1"/>
          </p:cNvSpPr>
          <p:nvPr/>
        </p:nvSpPr>
        <p:spPr bwMode="blackWhite">
          <a:xfrm>
            <a:off x="1071563" y="1428750"/>
            <a:ext cx="6613525" cy="3433763"/>
          </a:xfrm>
          <a:prstGeom prst="rect">
            <a:avLst/>
          </a:prstGeom>
          <a:noFill/>
          <a:ln w="28575" algn="ctr">
            <a:noFill/>
            <a:miter lim="800000"/>
            <a:headEnd/>
            <a:tailEnd/>
          </a:ln>
        </p:spPr>
        <p:txBody>
          <a:bodyPr wrap="none"/>
          <a:lstStyle/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第一节　前管理时期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第二节　中国古代管理思想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第三节  管理百年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第四节  古典管理理论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义利（</a:t>
            </a:r>
            <a:r>
              <a:rPr lang="en-US" altLang="zh-CN" smtClean="0"/>
              <a:t>1</a:t>
            </a:r>
            <a:r>
              <a:rPr lang="zh-CN" altLang="en-US" smtClean="0"/>
              <a:t>）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209800"/>
            <a:ext cx="7772400" cy="41148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君子喻于义，小人喻于利。</a:t>
            </a:r>
          </a:p>
          <a:p>
            <a:pPr algn="just">
              <a:defRPr/>
            </a:pPr>
            <a:r>
              <a:rPr lang="zh-CN" altLang="en-US"/>
              <a:t>放于利而行，多怨。</a:t>
            </a:r>
          </a:p>
          <a:p>
            <a:pPr algn="just">
              <a:defRPr/>
            </a:pPr>
            <a:r>
              <a:rPr lang="zh-CN" altLang="en-US"/>
              <a:t>富与贵，是人之所欲也，不以其道得之，不处也。贫与践，是人之所恶也，不以其道得之，不去也。</a:t>
            </a:r>
          </a:p>
          <a:p>
            <a:pPr algn="just">
              <a:defRPr/>
            </a:pPr>
            <a:r>
              <a:rPr lang="zh-CN" altLang="en-US"/>
              <a:t>不义而富且贵，于我如浮云。</a:t>
            </a:r>
          </a:p>
          <a:p>
            <a:pPr algn="just">
              <a:defRPr/>
            </a:pPr>
            <a:r>
              <a:rPr lang="zh-CN" altLang="en-US"/>
              <a:t>见利思义。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义利（</a:t>
            </a:r>
            <a:r>
              <a:rPr lang="en-US" altLang="zh-CN" smtClean="0"/>
              <a:t>2</a:t>
            </a:r>
            <a:r>
              <a:rPr lang="zh-CN" altLang="en-US" smtClean="0"/>
              <a:t>）</a:t>
            </a:r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85813" y="1785938"/>
            <a:ext cx="7239000" cy="37338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君子义以为质。</a:t>
            </a:r>
          </a:p>
          <a:p>
            <a:pPr algn="just">
              <a:defRPr/>
            </a:pPr>
            <a:r>
              <a:rPr lang="zh-CN" altLang="en-US" dirty="0"/>
              <a:t>德者，本也；财者，末也。</a:t>
            </a:r>
            <a:r>
              <a:rPr lang="en-US" altLang="zh-CN" dirty="0"/>
              <a:t>《</a:t>
            </a:r>
            <a:r>
              <a:rPr lang="zh-CN" altLang="en-US" dirty="0"/>
              <a:t>大学</a:t>
            </a:r>
            <a:r>
              <a:rPr lang="en-US" altLang="zh-CN" dirty="0"/>
              <a:t>》</a:t>
            </a:r>
          </a:p>
          <a:p>
            <a:pPr algn="just">
              <a:defRPr/>
            </a:pPr>
            <a:r>
              <a:rPr lang="zh-CN" altLang="en-US" dirty="0"/>
              <a:t>先义而后利者荣，先利而后义者辱。</a:t>
            </a:r>
            <a:r>
              <a:rPr lang="en-US" altLang="zh-CN" dirty="0"/>
              <a:t>《</a:t>
            </a:r>
            <a:r>
              <a:rPr lang="zh-CN" altLang="en-US" dirty="0"/>
              <a:t>荀子</a:t>
            </a:r>
            <a:r>
              <a:rPr lang="en-US" altLang="zh-CN" dirty="0"/>
              <a:t>·</a:t>
            </a:r>
            <a:r>
              <a:rPr lang="zh-CN" altLang="en-US" dirty="0"/>
              <a:t>荣辱</a:t>
            </a:r>
            <a:r>
              <a:rPr lang="en-US" altLang="zh-CN" dirty="0"/>
              <a:t>》</a:t>
            </a:r>
          </a:p>
          <a:p>
            <a:pPr algn="just">
              <a:defRPr/>
            </a:pPr>
            <a:r>
              <a:rPr lang="zh-CN" altLang="en-US" dirty="0"/>
              <a:t>何必曰利，亦有仁义而已矣。</a:t>
            </a:r>
            <a:r>
              <a:rPr lang="en-US" altLang="zh-CN" dirty="0"/>
              <a:t>《</a:t>
            </a:r>
            <a:r>
              <a:rPr lang="zh-CN" altLang="en-US" dirty="0"/>
              <a:t>孟子</a:t>
            </a:r>
            <a:r>
              <a:rPr lang="en-US" altLang="zh-CN" dirty="0"/>
              <a:t>·</a:t>
            </a:r>
            <a:r>
              <a:rPr lang="zh-CN" altLang="en-US" dirty="0"/>
              <a:t>梁惠王上</a:t>
            </a:r>
            <a:r>
              <a:rPr lang="en-US" altLang="zh-CN" dirty="0"/>
              <a:t>》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2"/>
          <p:cNvSpPr>
            <a:spLocks noGrp="1" noChangeArrowheads="1"/>
          </p:cNvSpPr>
          <p:nvPr>
            <p:ph type="title"/>
          </p:nvPr>
        </p:nvSpPr>
        <p:spPr>
          <a:xfrm>
            <a:off x="214313" y="-214313"/>
            <a:ext cx="7299325" cy="914401"/>
          </a:xfrm>
        </p:spPr>
        <p:txBody>
          <a:bodyPr/>
          <a:lstStyle/>
          <a:p>
            <a:r>
              <a:rPr lang="zh-CN" altLang="en-US" smtClean="0"/>
              <a:t>诚信（</a:t>
            </a:r>
            <a:r>
              <a:rPr lang="en-US" altLang="zh-CN" smtClean="0"/>
              <a:t>1</a:t>
            </a:r>
            <a:r>
              <a:rPr lang="zh-CN" altLang="en-US" smtClean="0"/>
              <a:t>）</a:t>
            </a:r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590800"/>
            <a:ext cx="7467600" cy="3810000"/>
          </a:xfrm>
        </p:spPr>
        <p:txBody>
          <a:bodyPr/>
          <a:lstStyle/>
          <a:p>
            <a:pPr algn="just">
              <a:buFontTx/>
              <a:buNone/>
              <a:defRPr/>
            </a:pPr>
            <a:r>
              <a:rPr lang="en-US" altLang="zh-CN"/>
              <a:t>    </a:t>
            </a:r>
            <a:r>
              <a:rPr lang="zh-CN" altLang="en-US"/>
              <a:t>子贡问政。子曰：“足食，足兵，民信之矣。”子贡曰：“必不得已而去，于斯三者何先？”曰：“去兵。”子贡曰：“必不得已而去，于斯二者何先？”曰：“去食。自古皆有死，民无信不立。”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0"/>
            <a:ext cx="7299325" cy="914400"/>
          </a:xfrm>
        </p:spPr>
        <p:txBody>
          <a:bodyPr/>
          <a:lstStyle/>
          <a:p>
            <a:r>
              <a:rPr lang="zh-CN" altLang="en-US" smtClean="0"/>
              <a:t>诚信（</a:t>
            </a:r>
            <a:r>
              <a:rPr lang="en-US" altLang="zh-CN" smtClean="0"/>
              <a:t>2</a:t>
            </a:r>
            <a:r>
              <a:rPr lang="zh-CN" altLang="en-US" smtClean="0"/>
              <a:t>）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00125" y="1285875"/>
            <a:ext cx="7467600" cy="45720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人而无信，不知其可也。</a:t>
            </a:r>
          </a:p>
          <a:p>
            <a:pPr algn="just">
              <a:defRPr/>
            </a:pPr>
            <a:r>
              <a:rPr lang="zh-CN" altLang="en-US" dirty="0"/>
              <a:t>言而有信。</a:t>
            </a:r>
          </a:p>
          <a:p>
            <a:pPr algn="just">
              <a:defRPr/>
            </a:pPr>
            <a:r>
              <a:rPr lang="zh-CN" altLang="en-US" dirty="0"/>
              <a:t>君子欲讷于言而敏于行。</a:t>
            </a:r>
          </a:p>
          <a:p>
            <a:pPr algn="just">
              <a:defRPr/>
            </a:pPr>
            <a:r>
              <a:rPr lang="zh-CN" altLang="en-US" dirty="0"/>
              <a:t>先行其言，而后从之。</a:t>
            </a:r>
          </a:p>
          <a:p>
            <a:pPr algn="just">
              <a:defRPr/>
            </a:pPr>
            <a:r>
              <a:rPr lang="zh-CN" altLang="en-US" dirty="0"/>
              <a:t>是故诚者，天之道也；思诚者，人之道也。至诚而不动者，未之有也；不诚，未有能动者也。”（</a:t>
            </a:r>
            <a:r>
              <a:rPr lang="en-US" altLang="zh-CN" dirty="0"/>
              <a:t>《</a:t>
            </a:r>
            <a:r>
              <a:rPr lang="zh-CN" altLang="en-US" dirty="0"/>
              <a:t>孟子</a:t>
            </a:r>
            <a:r>
              <a:rPr lang="en-US" altLang="zh-CN" dirty="0"/>
              <a:t>·</a:t>
            </a:r>
            <a:r>
              <a:rPr lang="zh-CN" altLang="en-US" dirty="0"/>
              <a:t>离娄上</a:t>
            </a:r>
            <a:r>
              <a:rPr lang="en-US" altLang="zh-CN" dirty="0"/>
              <a:t>》</a:t>
            </a:r>
            <a:r>
              <a:rPr lang="zh-CN" altLang="en-US" dirty="0"/>
              <a:t>）</a:t>
            </a:r>
          </a:p>
          <a:p>
            <a:pPr algn="just">
              <a:defRPr/>
            </a:pPr>
            <a:r>
              <a:rPr lang="zh-CN" altLang="en-US" dirty="0"/>
              <a:t>君子信而后劳其民；未信，则以为厉己也。信而后谏；未信，则以为谤己也。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-214313"/>
            <a:ext cx="7299325" cy="914401"/>
          </a:xfrm>
        </p:spPr>
        <p:txBody>
          <a:bodyPr/>
          <a:lstStyle/>
          <a:p>
            <a:r>
              <a:rPr lang="zh-CN" altLang="en-US" smtClean="0"/>
              <a:t>诚信（</a:t>
            </a:r>
            <a:r>
              <a:rPr lang="en-US" altLang="zh-CN" smtClean="0"/>
              <a:t>2</a:t>
            </a:r>
            <a:r>
              <a:rPr lang="zh-CN" altLang="en-US" smtClean="0"/>
              <a:t>）</a:t>
            </a:r>
          </a:p>
        </p:txBody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57250" y="1500188"/>
            <a:ext cx="7467600" cy="40386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言必信，行必果，硜硜然小人哉 。</a:t>
            </a:r>
          </a:p>
          <a:p>
            <a:pPr algn="just">
              <a:defRPr/>
            </a:pPr>
            <a:r>
              <a:rPr lang="zh-CN" altLang="en-US" dirty="0"/>
              <a:t>大人者，言不必信，行不必果，惟义所在。（</a:t>
            </a:r>
            <a:r>
              <a:rPr lang="en-US" altLang="zh-CN" dirty="0"/>
              <a:t>《</a:t>
            </a:r>
            <a:r>
              <a:rPr lang="zh-CN" altLang="en-US" dirty="0"/>
              <a:t>孟子</a:t>
            </a:r>
            <a:r>
              <a:rPr lang="en-US" altLang="zh-CN" dirty="0"/>
              <a:t>·</a:t>
            </a:r>
            <a:r>
              <a:rPr lang="zh-CN" altLang="en-US" dirty="0"/>
              <a:t>离娄下</a:t>
            </a:r>
            <a:r>
              <a:rPr lang="en-US" altLang="zh-CN" dirty="0"/>
              <a:t>》</a:t>
            </a:r>
            <a:r>
              <a:rPr lang="zh-CN" altLang="en-US" dirty="0"/>
              <a:t>）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7299325" cy="914400"/>
          </a:xfrm>
        </p:spPr>
        <p:txBody>
          <a:bodyPr/>
          <a:lstStyle/>
          <a:p>
            <a:r>
              <a:rPr lang="zh-CN" altLang="en-US" smtClean="0"/>
              <a:t>举贤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57250" y="1714500"/>
            <a:ext cx="6858000" cy="41148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>
                <a:latin typeface="宋体" pitchFamily="2" charset="-122"/>
              </a:rPr>
              <a:t>君子不以言举人，不以人废言。</a:t>
            </a:r>
          </a:p>
          <a:p>
            <a:pPr algn="just">
              <a:defRPr/>
            </a:pPr>
            <a:r>
              <a:rPr lang="zh-CN" altLang="en-US" dirty="0">
                <a:latin typeface="宋体" pitchFamily="2" charset="-122"/>
              </a:rPr>
              <a:t>听其言而观其行。</a:t>
            </a:r>
          </a:p>
          <a:p>
            <a:pPr algn="just">
              <a:defRPr/>
            </a:pPr>
            <a:r>
              <a:rPr lang="zh-CN" altLang="en-US" dirty="0">
                <a:latin typeface="宋体" pitchFamily="2" charset="-122"/>
              </a:rPr>
              <a:t>众恶之，必察焉；众好之，必察焉。</a:t>
            </a:r>
          </a:p>
          <a:p>
            <a:pPr algn="just">
              <a:defRPr/>
            </a:pPr>
            <a:r>
              <a:rPr lang="zh-CN" altLang="en-US" dirty="0">
                <a:latin typeface="宋体" pitchFamily="2" charset="-122"/>
              </a:rPr>
              <a:t>视其所以，观其所由，察其所安。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《</a:t>
            </a:r>
            <a:r>
              <a:rPr lang="zh-CN" altLang="en-US" smtClean="0"/>
              <a:t>老子</a:t>
            </a:r>
            <a:r>
              <a:rPr lang="en-US" altLang="zh-CN" smtClean="0"/>
              <a:t>》</a:t>
            </a:r>
            <a:r>
              <a:rPr lang="zh-CN" altLang="en-US" smtClean="0"/>
              <a:t>的管理思想</a:t>
            </a:r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428750" y="1785938"/>
            <a:ext cx="6324600" cy="3657600"/>
          </a:xfrm>
        </p:spPr>
        <p:txBody>
          <a:bodyPr/>
          <a:lstStyle/>
          <a:p>
            <a:pPr>
              <a:defRPr/>
            </a:pPr>
            <a:r>
              <a:rPr lang="zh-CN" altLang="en-US" dirty="0"/>
              <a:t>谦逊处下</a:t>
            </a:r>
          </a:p>
          <a:p>
            <a:pPr>
              <a:defRPr/>
            </a:pPr>
            <a:r>
              <a:rPr lang="zh-CN" altLang="en-US" dirty="0"/>
              <a:t>以柔克刚</a:t>
            </a:r>
          </a:p>
          <a:p>
            <a:pPr>
              <a:defRPr/>
            </a:pPr>
            <a:r>
              <a:rPr lang="zh-CN" altLang="en-US" dirty="0"/>
              <a:t>无为而治</a:t>
            </a:r>
          </a:p>
          <a:p>
            <a:pPr>
              <a:defRPr/>
            </a:pPr>
            <a:r>
              <a:rPr lang="zh-CN" altLang="en-US" dirty="0"/>
              <a:t>上善若水</a:t>
            </a:r>
          </a:p>
          <a:p>
            <a:pPr>
              <a:defRPr/>
            </a:pPr>
            <a:r>
              <a:rPr lang="zh-CN" altLang="en-US" dirty="0"/>
              <a:t>利人利己</a:t>
            </a:r>
          </a:p>
          <a:p>
            <a:pPr>
              <a:defRPr/>
            </a:pPr>
            <a:r>
              <a:rPr lang="zh-CN" altLang="en-US" dirty="0"/>
              <a:t>辩证统一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299325" cy="914400"/>
          </a:xfrm>
        </p:spPr>
        <p:txBody>
          <a:bodyPr/>
          <a:lstStyle/>
          <a:p>
            <a:r>
              <a:rPr lang="zh-CN" altLang="en-US" smtClean="0"/>
              <a:t>谦逊处下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71500" y="1571625"/>
            <a:ext cx="7848600" cy="39624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江海所以能为百谷王者，以其善下之也，故能为百谷王。是以圣人之欲上民也，必以其言下之；欲先民也，必以其身后之。故居上而民弗重也，居前而民弗害也。天下皆乐推而弗厌也，非以其无争与？故天下莫能与争。</a:t>
            </a:r>
          </a:p>
          <a:p>
            <a:pPr algn="just">
              <a:defRPr/>
            </a:pPr>
            <a:r>
              <a:rPr lang="zh-CN" altLang="en-US" dirty="0"/>
              <a:t>太上，不知有之；其次，亲之；其次，誉之；其次，畏之；其次，侮之。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7299325" cy="914400"/>
          </a:xfrm>
        </p:spPr>
        <p:txBody>
          <a:bodyPr/>
          <a:lstStyle/>
          <a:p>
            <a:r>
              <a:rPr lang="zh-CN" altLang="en-US" smtClean="0"/>
              <a:t>兵形似水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38200" y="2514600"/>
            <a:ext cx="7239000" cy="35814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水因地而制流，兵因敌而致胜。故兵无常势，水无常形；能因敌变化而取胜者，谓之神。</a:t>
            </a:r>
          </a:p>
          <a:p>
            <a:pPr algn="just">
              <a:defRPr/>
            </a:pPr>
            <a:r>
              <a:rPr lang="zh-CN" altLang="en-US"/>
              <a:t>利而诱之，乱而取之，实而备之，强而避之，怒而挠之，卑而骄之，佚而劳之，亲而离之。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以柔克刚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2286000"/>
            <a:ext cx="7620000" cy="3810000"/>
          </a:xfrm>
        </p:spPr>
        <p:txBody>
          <a:bodyPr/>
          <a:lstStyle/>
          <a:p>
            <a:pPr algn="just">
              <a:defRPr/>
            </a:pPr>
            <a:r>
              <a:rPr lang="zh-CN" altLang="en-US">
                <a:latin typeface="宋体" pitchFamily="2" charset="-122"/>
              </a:rPr>
              <a:t>天下之至柔，驰骋于天下之至坚。</a:t>
            </a:r>
          </a:p>
          <a:p>
            <a:pPr algn="just">
              <a:defRPr/>
            </a:pPr>
            <a:r>
              <a:rPr lang="zh-CN" altLang="en-US">
                <a:latin typeface="宋体" pitchFamily="2" charset="-122"/>
              </a:rPr>
              <a:t>天下莫柔弱于水，而攻坚强者莫之能先，以其无以易之也。柔之胜刚也，弱之胜强也，天下莫不知，而莫之能行。</a:t>
            </a:r>
          </a:p>
          <a:p>
            <a:pPr algn="just">
              <a:defRPr/>
            </a:pPr>
            <a:r>
              <a:rPr lang="zh-CN" altLang="en-US">
                <a:latin typeface="宋体" pitchFamily="2" charset="-122"/>
              </a:rPr>
              <a:t>见小曰明，守柔曰强。</a:t>
            </a:r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050"/>
          <p:cNvSpPr>
            <a:spLocks noGrp="1" noChangeArrowheads="1"/>
          </p:cNvSpPr>
          <p:nvPr>
            <p:ph type="title"/>
          </p:nvPr>
        </p:nvSpPr>
        <p:spPr>
          <a:xfrm>
            <a:off x="571500" y="0"/>
            <a:ext cx="7772400" cy="1143000"/>
          </a:xfrm>
        </p:spPr>
        <p:txBody>
          <a:bodyPr/>
          <a:lstStyle/>
          <a:p>
            <a:r>
              <a:rPr lang="zh-CN" altLang="en-US" smtClean="0"/>
              <a:t>罗宾斯</a:t>
            </a:r>
            <a:r>
              <a:rPr lang="en-US" altLang="zh-CN" smtClean="0"/>
              <a:t>《</a:t>
            </a:r>
            <a:r>
              <a:rPr lang="zh-CN" altLang="en-US" smtClean="0"/>
              <a:t>管理学</a:t>
            </a:r>
            <a:r>
              <a:rPr lang="en-US" altLang="zh-CN" smtClean="0"/>
              <a:t>》</a:t>
            </a:r>
            <a:r>
              <a:rPr lang="zh-CN" altLang="en-US" smtClean="0"/>
              <a:t>第</a:t>
            </a:r>
            <a:r>
              <a:rPr lang="en-US" altLang="zh-CN" smtClean="0"/>
              <a:t>4</a:t>
            </a:r>
            <a:r>
              <a:rPr lang="zh-CN" altLang="en-US" smtClean="0"/>
              <a:t>版的划分</a:t>
            </a:r>
          </a:p>
        </p:txBody>
      </p:sp>
      <p:sp>
        <p:nvSpPr>
          <p:cNvPr id="106499" name="Rectangle 2051"/>
          <p:cNvSpPr>
            <a:spLocks noGrp="1" noChangeArrowheads="1"/>
          </p:cNvSpPr>
          <p:nvPr>
            <p:ph type="body" idx="1"/>
          </p:nvPr>
        </p:nvSpPr>
        <p:spPr>
          <a:xfrm>
            <a:off x="1071563" y="1285875"/>
            <a:ext cx="7391400" cy="4495800"/>
          </a:xfrm>
        </p:spPr>
        <p:txBody>
          <a:bodyPr/>
          <a:lstStyle/>
          <a:p>
            <a:pPr>
              <a:lnSpc>
                <a:spcPct val="90000"/>
              </a:lnSpc>
              <a:defRPr/>
            </a:pPr>
            <a:r>
              <a:rPr lang="zh-CN" altLang="en-US" sz="2800" dirty="0"/>
              <a:t>多样化时期</a:t>
            </a:r>
          </a:p>
          <a:p>
            <a:pPr lvl="1">
              <a:lnSpc>
                <a:spcPct val="90000"/>
              </a:lnSpc>
              <a:defRPr/>
            </a:pPr>
            <a:r>
              <a:rPr lang="zh-CN" altLang="en-US" sz="2400" dirty="0"/>
              <a:t>科学管理</a:t>
            </a:r>
          </a:p>
          <a:p>
            <a:pPr lvl="1">
              <a:lnSpc>
                <a:spcPct val="90000"/>
              </a:lnSpc>
              <a:defRPr/>
            </a:pPr>
            <a:r>
              <a:rPr lang="zh-CN" altLang="en-US" sz="2400" dirty="0"/>
              <a:t>一般行政管理理论</a:t>
            </a:r>
          </a:p>
          <a:p>
            <a:pPr lvl="1">
              <a:lnSpc>
                <a:spcPct val="90000"/>
              </a:lnSpc>
              <a:defRPr/>
            </a:pPr>
            <a:r>
              <a:rPr lang="zh-CN" altLang="en-US" sz="2400" dirty="0"/>
              <a:t>人力资源方法</a:t>
            </a:r>
          </a:p>
          <a:p>
            <a:pPr lvl="1">
              <a:lnSpc>
                <a:spcPct val="90000"/>
              </a:lnSpc>
              <a:defRPr/>
            </a:pPr>
            <a:r>
              <a:rPr lang="zh-CN" altLang="en-US" sz="2400" dirty="0"/>
              <a:t>定量方法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 sz="2800" dirty="0"/>
              <a:t>近年来的趋势：趋向一体化</a:t>
            </a:r>
          </a:p>
          <a:p>
            <a:pPr lvl="1">
              <a:lnSpc>
                <a:spcPct val="90000"/>
              </a:lnSpc>
              <a:defRPr/>
            </a:pPr>
            <a:r>
              <a:rPr lang="zh-CN" altLang="en-US" sz="2400" dirty="0"/>
              <a:t>过程方法</a:t>
            </a:r>
          </a:p>
          <a:p>
            <a:pPr lvl="1">
              <a:lnSpc>
                <a:spcPct val="90000"/>
              </a:lnSpc>
              <a:defRPr/>
            </a:pPr>
            <a:r>
              <a:rPr lang="zh-CN" altLang="en-US" sz="2400" dirty="0"/>
              <a:t>系统方法</a:t>
            </a:r>
          </a:p>
          <a:p>
            <a:pPr lvl="1">
              <a:lnSpc>
                <a:spcPct val="90000"/>
              </a:lnSpc>
              <a:defRPr/>
            </a:pPr>
            <a:r>
              <a:rPr lang="zh-CN" altLang="en-US" sz="2400" dirty="0"/>
              <a:t>权变方法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 sz="2800" dirty="0"/>
              <a:t>当前的趋势和问题：变化中的管理实践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0"/>
            <a:ext cx="7219950" cy="914400"/>
          </a:xfrm>
        </p:spPr>
        <p:txBody>
          <a:bodyPr/>
          <a:lstStyle/>
          <a:p>
            <a:r>
              <a:rPr lang="zh-CN" altLang="en-US" smtClean="0"/>
              <a:t>无为而治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85813" y="1643063"/>
            <a:ext cx="7467600" cy="38100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无有，入于无间。</a:t>
            </a:r>
          </a:p>
          <a:p>
            <a:pPr algn="just">
              <a:defRPr/>
            </a:pPr>
            <a:r>
              <a:rPr lang="zh-CN" altLang="en-US" dirty="0"/>
              <a:t>不言之教，无为之益，天下希能及之矣。</a:t>
            </a:r>
          </a:p>
          <a:p>
            <a:pPr algn="just">
              <a:defRPr/>
            </a:pPr>
            <a:r>
              <a:rPr lang="zh-CN" altLang="en-US" dirty="0"/>
              <a:t>是以圣人处无为之事，行不言之教。</a:t>
            </a:r>
          </a:p>
          <a:p>
            <a:pPr algn="just">
              <a:defRPr/>
            </a:pPr>
            <a:r>
              <a:rPr lang="zh-CN" altLang="en-US" dirty="0"/>
              <a:t>治大国，若烹小鲜。</a:t>
            </a:r>
          </a:p>
          <a:p>
            <a:pPr algn="just">
              <a:defRPr/>
            </a:pPr>
            <a:r>
              <a:rPr lang="zh-CN" altLang="en-US" dirty="0"/>
              <a:t>圣人恒无心，以百姓之心为心。善者善之，不善者亦善之，得善矣。信者信之，不信者亦信之，得信矣。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299325" cy="914400"/>
          </a:xfrm>
        </p:spPr>
        <p:txBody>
          <a:bodyPr/>
          <a:lstStyle/>
          <a:p>
            <a:r>
              <a:rPr lang="zh-CN" altLang="en-US" smtClean="0"/>
              <a:t>上善若水（</a:t>
            </a:r>
            <a:r>
              <a:rPr lang="en-US" altLang="zh-CN" smtClean="0"/>
              <a:t>1</a:t>
            </a:r>
            <a:r>
              <a:rPr lang="zh-CN" altLang="en-US" smtClean="0"/>
              <a:t>）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71500" y="1357313"/>
            <a:ext cx="7848600" cy="40386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上善若水。水善利万物而不争，处众人之所恶，故几于道。</a:t>
            </a:r>
          </a:p>
          <a:p>
            <a:pPr algn="just">
              <a:defRPr/>
            </a:pPr>
            <a:r>
              <a:rPr lang="zh-CN" altLang="en-US" dirty="0"/>
              <a:t>知不知，尚矣。不知知，病矣。夫唯病病，是以不病。圣人不病，以其病病，是以不病。</a:t>
            </a:r>
          </a:p>
          <a:p>
            <a:pPr algn="just">
              <a:defRPr/>
            </a:pPr>
            <a:r>
              <a:rPr lang="zh-CN" altLang="en-US" dirty="0"/>
              <a:t>知人者智，自知者明；胜人者有力，自胜者强；知足者富，强行者有志；不失其所者久，死而不亡者寿。</a:t>
            </a: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2"/>
          <p:cNvSpPr>
            <a:spLocks noGrp="1" noChangeArrowheads="1"/>
          </p:cNvSpPr>
          <p:nvPr>
            <p:ph type="title"/>
          </p:nvPr>
        </p:nvSpPr>
        <p:spPr>
          <a:xfrm>
            <a:off x="214313" y="0"/>
            <a:ext cx="7378700" cy="914400"/>
          </a:xfrm>
        </p:spPr>
        <p:txBody>
          <a:bodyPr/>
          <a:lstStyle/>
          <a:p>
            <a:r>
              <a:rPr lang="zh-CN" altLang="en-US" smtClean="0"/>
              <a:t>上善若水（</a:t>
            </a:r>
            <a:r>
              <a:rPr lang="en-US" altLang="zh-CN" smtClean="0"/>
              <a:t>2</a:t>
            </a:r>
            <a:r>
              <a:rPr lang="zh-CN" altLang="en-US" smtClean="0"/>
              <a:t>）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00063" y="1571625"/>
            <a:ext cx="7467600" cy="37338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生而不有，为而不恃，功成而弗居。夫唯不居，是以不去。</a:t>
            </a:r>
          </a:p>
          <a:p>
            <a:pPr algn="just">
              <a:defRPr/>
            </a:pPr>
            <a:r>
              <a:rPr lang="zh-CN" altLang="en-US" dirty="0"/>
              <a:t>不自见，故明；不自是，故彰；不自伐，故有功；不自矜，故长。多唯不争，故天下莫能与之争。</a:t>
            </a: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1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6902450" cy="914400"/>
          </a:xfrm>
        </p:spPr>
        <p:txBody>
          <a:bodyPr/>
          <a:lstStyle/>
          <a:p>
            <a:r>
              <a:rPr lang="zh-CN" altLang="en-US" smtClean="0"/>
              <a:t>利人利己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42938" y="1500188"/>
            <a:ext cx="7391400" cy="37338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既以为人，己愈有；既以与人，己愈多。</a:t>
            </a:r>
          </a:p>
          <a:p>
            <a:pPr algn="just">
              <a:defRPr/>
            </a:pPr>
            <a:r>
              <a:rPr lang="zh-CN" altLang="en-US" dirty="0"/>
              <a:t>天长地久。天地之所以长且久，以其不自生，故能长生。是以圣人后其身而身先，外其身而身存。非以其无私邪？故能成其私。</a:t>
            </a: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6981825" cy="914400"/>
          </a:xfrm>
        </p:spPr>
        <p:txBody>
          <a:bodyPr/>
          <a:lstStyle/>
          <a:p>
            <a:r>
              <a:rPr lang="zh-CN" altLang="en-US" smtClean="0"/>
              <a:t>察人择人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00063" y="1428750"/>
            <a:ext cx="7467600" cy="3429000"/>
          </a:xfrm>
        </p:spPr>
        <p:txBody>
          <a:bodyPr/>
          <a:lstStyle/>
          <a:p>
            <a:pPr algn="just">
              <a:buFontTx/>
              <a:buNone/>
              <a:defRPr/>
            </a:pPr>
            <a:r>
              <a:rPr lang="en-US" altLang="zh-CN" dirty="0"/>
              <a:t>    </a:t>
            </a:r>
            <a:r>
              <a:rPr lang="zh-CN" altLang="en-US" dirty="0"/>
              <a:t>信言不美，美言不信。善者不辩，辩者不善。知者不博，博者不知。</a:t>
            </a: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9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7140575" cy="914400"/>
          </a:xfrm>
        </p:spPr>
        <p:txBody>
          <a:bodyPr/>
          <a:lstStyle/>
          <a:p>
            <a:r>
              <a:rPr lang="zh-CN" altLang="en-US" smtClean="0"/>
              <a:t>辩证统一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00063" y="1428750"/>
            <a:ext cx="7772400" cy="3962400"/>
          </a:xfrm>
        </p:spPr>
        <p:txBody>
          <a:bodyPr/>
          <a:lstStyle/>
          <a:p>
            <a:pPr algn="just">
              <a:defRPr/>
            </a:pPr>
            <a:r>
              <a:rPr lang="en-US" altLang="zh-CN" dirty="0"/>
              <a:t> </a:t>
            </a:r>
            <a:r>
              <a:rPr lang="zh-CN" altLang="en-US" dirty="0"/>
              <a:t>将欲歙之，必固张之；将欲弱之，必固强之；将欲去之，必固举之；将欲夺之，必固予之。</a:t>
            </a:r>
          </a:p>
          <a:p>
            <a:pPr algn="just">
              <a:defRPr/>
            </a:pPr>
            <a:r>
              <a:rPr lang="zh-CN" altLang="en-US" dirty="0"/>
              <a:t>祸兮，福之所倚；福兮，祸之所伏。</a:t>
            </a:r>
          </a:p>
          <a:p>
            <a:pPr algn="just">
              <a:defRPr/>
            </a:pPr>
            <a:r>
              <a:rPr lang="zh-CN" altLang="en-US" dirty="0"/>
              <a:t>天下之难，作于易；天下之大，作于细。</a:t>
            </a:r>
          </a:p>
          <a:p>
            <a:pPr>
              <a:defRPr/>
            </a:pPr>
            <a:r>
              <a:rPr lang="zh-CN" altLang="en-US" dirty="0"/>
              <a:t>千里之行，始于足下。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《</a:t>
            </a:r>
            <a:r>
              <a:rPr lang="zh-CN" altLang="en-US" smtClean="0"/>
              <a:t>孙子兵法</a:t>
            </a:r>
            <a:r>
              <a:rPr lang="en-US" altLang="zh-CN" smtClean="0"/>
              <a:t>》</a:t>
            </a:r>
            <a:r>
              <a:rPr lang="zh-CN" altLang="en-US" smtClean="0"/>
              <a:t>的管理思想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057400" y="1905000"/>
            <a:ext cx="6400800" cy="4724400"/>
          </a:xfrm>
        </p:spPr>
        <p:txBody>
          <a:bodyPr/>
          <a:lstStyle/>
          <a:p>
            <a:pPr>
              <a:lnSpc>
                <a:spcPct val="90000"/>
              </a:lnSpc>
              <a:defRPr/>
            </a:pPr>
            <a:r>
              <a:rPr lang="zh-CN" altLang="en-US"/>
              <a:t>未战先算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知彼知己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上兵伐谋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兵贵神速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先胜后战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奇正制胜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攻其不备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先发制人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避实击虚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致人而不致于人</a:t>
            </a: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《</a:t>
            </a:r>
            <a:r>
              <a:rPr lang="zh-CN" altLang="en-US" smtClean="0"/>
              <a:t>孙子兵法</a:t>
            </a:r>
            <a:r>
              <a:rPr lang="en-US" altLang="zh-CN" smtClean="0"/>
              <a:t>》</a:t>
            </a:r>
            <a:r>
              <a:rPr lang="zh-CN" altLang="en-US" smtClean="0"/>
              <a:t>的管理思想（续）</a:t>
            </a:r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057400" y="2057400"/>
            <a:ext cx="6400800" cy="4495800"/>
          </a:xfrm>
        </p:spPr>
        <p:txBody>
          <a:bodyPr/>
          <a:lstStyle/>
          <a:p>
            <a:pPr>
              <a:lnSpc>
                <a:spcPct val="90000"/>
              </a:lnSpc>
              <a:defRPr/>
            </a:pPr>
            <a:r>
              <a:rPr lang="zh-CN" altLang="en-US"/>
              <a:t>以逸待劳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以迂为直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兵形似水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上下同欲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将能而君不御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置之死地而后生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择人而任势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修道保法</a:t>
            </a:r>
          </a:p>
          <a:p>
            <a:pPr>
              <a:lnSpc>
                <a:spcPct val="90000"/>
              </a:lnSpc>
              <a:defRPr/>
            </a:pPr>
            <a:r>
              <a:rPr lang="zh-CN" altLang="en-US"/>
              <a:t>为将五德</a:t>
            </a: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214313"/>
            <a:ext cx="7696200" cy="609600"/>
          </a:xfrm>
        </p:spPr>
        <p:txBody>
          <a:bodyPr/>
          <a:lstStyle/>
          <a:p>
            <a:r>
              <a:rPr lang="zh-CN" altLang="en-US" smtClean="0"/>
              <a:t>未战先算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2209800"/>
            <a:ext cx="7543800" cy="43434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兵者，国之大事，死生之地，存亡之道，不可不察也。</a:t>
            </a:r>
          </a:p>
          <a:p>
            <a:pPr algn="just">
              <a:defRPr/>
            </a:pPr>
            <a:r>
              <a:rPr lang="zh-CN" altLang="en-US"/>
              <a:t>故经之以五事，校之以计而索其情，一曰道，二曰天，三曰地，四曰将，五曰法。凡此五者，将莫不闻，知之者胜，不知者不胜。故校之以计而索其情，曰：主孰有道？将孰有能？天地孰得？法令孰行？兵众孰强？士卒孰练？赏罚孰明？吾以此知胜负矣。</a:t>
            </a: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5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7299325" cy="914400"/>
          </a:xfrm>
        </p:spPr>
        <p:txBody>
          <a:bodyPr/>
          <a:lstStyle/>
          <a:p>
            <a:r>
              <a:rPr lang="zh-CN" altLang="en-US" smtClean="0"/>
              <a:t>知彼知己（</a:t>
            </a:r>
            <a:r>
              <a:rPr lang="en-US" altLang="zh-CN" smtClean="0"/>
              <a:t>1</a:t>
            </a:r>
            <a:r>
              <a:rPr lang="zh-CN" altLang="en-US" smtClean="0"/>
              <a:t>）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85813" y="1928813"/>
            <a:ext cx="7543800" cy="37338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知彼知己，百战不殆；不知彼而知己，一胜一负；不知彼，不知己，每战必殆。</a:t>
            </a:r>
          </a:p>
          <a:p>
            <a:pPr>
              <a:defRPr/>
            </a:pPr>
            <a:r>
              <a:rPr lang="zh-CN" altLang="en-US" dirty="0"/>
              <a:t>故明君贤将，所以动而胜人，成功出于众者，先知也。无知者，不可取于鬼神，不可象于事，不可验于度，必取于人，知敌之情也。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7772400" cy="1143000"/>
          </a:xfrm>
        </p:spPr>
        <p:txBody>
          <a:bodyPr/>
          <a:lstStyle/>
          <a:p>
            <a:r>
              <a:rPr lang="zh-CN" altLang="en-US" smtClean="0"/>
              <a:t>罗宾斯</a:t>
            </a:r>
            <a:r>
              <a:rPr lang="en-US" altLang="zh-CN" smtClean="0"/>
              <a:t>《</a:t>
            </a:r>
            <a:r>
              <a:rPr lang="zh-CN" altLang="en-US" smtClean="0"/>
              <a:t>管理学</a:t>
            </a:r>
            <a:r>
              <a:rPr lang="en-US" altLang="zh-CN" smtClean="0"/>
              <a:t>》</a:t>
            </a:r>
            <a:r>
              <a:rPr lang="zh-CN" altLang="en-US" smtClean="0"/>
              <a:t>第</a:t>
            </a:r>
            <a:r>
              <a:rPr lang="en-US" altLang="zh-CN" smtClean="0"/>
              <a:t>7</a:t>
            </a:r>
            <a:r>
              <a:rPr lang="zh-CN" altLang="en-US" smtClean="0"/>
              <a:t>版的划分</a:t>
            </a:r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643063" y="1714500"/>
            <a:ext cx="6553200" cy="3429000"/>
          </a:xfrm>
        </p:spPr>
        <p:txBody>
          <a:bodyPr/>
          <a:lstStyle/>
          <a:p>
            <a:pPr>
              <a:defRPr/>
            </a:pPr>
            <a:r>
              <a:rPr lang="zh-CN" altLang="en-US" sz="2800" dirty="0"/>
              <a:t>科学管理</a:t>
            </a:r>
          </a:p>
          <a:p>
            <a:pPr>
              <a:defRPr/>
            </a:pPr>
            <a:r>
              <a:rPr lang="zh-CN" altLang="en-US" sz="2800" dirty="0"/>
              <a:t>一般行政管理理论</a:t>
            </a:r>
          </a:p>
          <a:p>
            <a:pPr>
              <a:defRPr/>
            </a:pPr>
            <a:r>
              <a:rPr lang="zh-CN" altLang="en-US" sz="2800" dirty="0"/>
              <a:t>管理的数量方法</a:t>
            </a:r>
          </a:p>
          <a:p>
            <a:pPr>
              <a:defRPr/>
            </a:pPr>
            <a:r>
              <a:rPr lang="zh-CN" altLang="en-US" sz="2800" dirty="0"/>
              <a:t>理解组织的行为</a:t>
            </a:r>
          </a:p>
          <a:p>
            <a:pPr>
              <a:defRPr/>
            </a:pPr>
            <a:r>
              <a:rPr lang="zh-CN" altLang="en-US" sz="2800" dirty="0"/>
              <a:t>当前的趋势和问题</a:t>
            </a: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0"/>
            <a:ext cx="7299325" cy="914400"/>
          </a:xfrm>
        </p:spPr>
        <p:txBody>
          <a:bodyPr/>
          <a:lstStyle/>
          <a:p>
            <a:r>
              <a:rPr lang="zh-CN" altLang="en-US" smtClean="0"/>
              <a:t>知彼知己（</a:t>
            </a:r>
            <a:r>
              <a:rPr lang="en-US" altLang="zh-CN" smtClean="0"/>
              <a:t>2</a:t>
            </a:r>
            <a:r>
              <a:rPr lang="zh-CN" altLang="en-US" smtClean="0"/>
              <a:t>）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42938" y="1571625"/>
            <a:ext cx="7543800" cy="3733800"/>
          </a:xfrm>
        </p:spPr>
        <p:txBody>
          <a:bodyPr/>
          <a:lstStyle/>
          <a:p>
            <a:pPr>
              <a:buFontTx/>
              <a:buNone/>
              <a:defRPr/>
            </a:pPr>
            <a:r>
              <a:rPr lang="en-US" altLang="zh-CN" dirty="0"/>
              <a:t>    </a:t>
            </a:r>
            <a:r>
              <a:rPr lang="zh-CN" altLang="en-US" dirty="0"/>
              <a:t>知吾卒之可以击，而不知敌之不可击，胜之半也；知敌之可击，而不知吾卒之不可以击，胜之半也；知敌之可击，知吾卒之可以击，而不知地形之不可以战，胜之半也。故知兵者，动而不迷，举而不穷。故曰：知彼知己，胜乃不殆；知天知地，胜乃不穷。</a:t>
            </a: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Rectangle 2"/>
          <p:cNvSpPr>
            <a:spLocks noGrp="1" noChangeArrowheads="1"/>
          </p:cNvSpPr>
          <p:nvPr>
            <p:ph type="title"/>
          </p:nvPr>
        </p:nvSpPr>
        <p:spPr>
          <a:xfrm>
            <a:off x="500063" y="0"/>
            <a:ext cx="7378700" cy="914400"/>
          </a:xfrm>
        </p:spPr>
        <p:txBody>
          <a:bodyPr/>
          <a:lstStyle/>
          <a:p>
            <a:r>
              <a:rPr lang="zh-CN" altLang="en-US" smtClean="0"/>
              <a:t>上兵伐谋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57250" y="1643063"/>
            <a:ext cx="7239000" cy="36576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是故百战百胜，非善之善者也，不战而屈人之兵，善之善者也。故上兵伐谋，其次伐交，其下攻城。攻城之法为不得已。</a:t>
            </a:r>
          </a:p>
          <a:p>
            <a:pPr algn="just">
              <a:defRPr/>
            </a:pPr>
            <a:r>
              <a:rPr lang="zh-CN" altLang="en-US" dirty="0"/>
              <a:t>故善用兵者，屈人之兵非战也，拔人之城而非攻也，毁人之国而非久也，必以全争于天下，故兵不顿而利可全。</a:t>
            </a: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1026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7378700" cy="914400"/>
          </a:xfrm>
        </p:spPr>
        <p:txBody>
          <a:bodyPr/>
          <a:lstStyle/>
          <a:p>
            <a:r>
              <a:rPr lang="zh-CN" altLang="en-US" smtClean="0"/>
              <a:t>兵贵神速</a:t>
            </a:r>
          </a:p>
        </p:txBody>
      </p:sp>
      <p:sp>
        <p:nvSpPr>
          <p:cNvPr id="32771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1143000" y="2514600"/>
            <a:ext cx="6553200" cy="35814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夫兵久而国利者，未之有也。 </a:t>
            </a:r>
          </a:p>
          <a:p>
            <a:pPr algn="just">
              <a:defRPr/>
            </a:pPr>
            <a:r>
              <a:rPr lang="zh-CN" altLang="en-US"/>
              <a:t>兵贵胜，不贵久。</a:t>
            </a: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Rectangle 1026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先胜后战</a:t>
            </a:r>
          </a:p>
        </p:txBody>
      </p:sp>
      <p:sp>
        <p:nvSpPr>
          <p:cNvPr id="33795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714375" y="1714500"/>
            <a:ext cx="7620000" cy="36576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见胜不过众人之所知，非善之善者也；战胜而天下曰善，非善之善者也。</a:t>
            </a:r>
          </a:p>
          <a:p>
            <a:pPr algn="just">
              <a:defRPr/>
            </a:pPr>
            <a:r>
              <a:rPr lang="zh-CN" altLang="en-US" dirty="0"/>
              <a:t>古之所谓善战者，胜于易胜者也。</a:t>
            </a:r>
          </a:p>
          <a:p>
            <a:pPr algn="just">
              <a:defRPr/>
            </a:pPr>
            <a:r>
              <a:rPr lang="zh-CN" altLang="en-US" dirty="0"/>
              <a:t>是故胜兵先胜而后求战，败兵先战而后求胜。</a:t>
            </a:r>
          </a:p>
          <a:p>
            <a:pPr algn="just">
              <a:defRPr/>
            </a:pPr>
            <a:r>
              <a:rPr lang="zh-CN" altLang="en-US" dirty="0"/>
              <a:t>昔之善战者，先为不可胜，以待敌之可胜。不可胜在己，可胜在敌。</a:t>
            </a: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7378700" cy="914400"/>
          </a:xfrm>
        </p:spPr>
        <p:txBody>
          <a:bodyPr/>
          <a:lstStyle/>
          <a:p>
            <a:r>
              <a:rPr lang="zh-CN" altLang="en-US" smtClean="0"/>
              <a:t>奇正制胜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286000"/>
            <a:ext cx="7848600" cy="39624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三军之众，可使必受敌而无败者，奇正是也。</a:t>
            </a:r>
          </a:p>
          <a:p>
            <a:pPr algn="just">
              <a:defRPr/>
            </a:pPr>
            <a:r>
              <a:rPr lang="zh-CN" altLang="en-US"/>
              <a:t>凡战者，以正合，以奇胜。故善出奇者，无穷如天地，不竭如江河。声不过五，五声之变，不可胜听也；色不过五，五色之变，不可胜观也；味不过五，五味之变，不可胜尝也；战势不过奇正，奇正之变，不可胜穷也。</a:t>
            </a: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7378700" cy="914400"/>
          </a:xfrm>
        </p:spPr>
        <p:txBody>
          <a:bodyPr/>
          <a:lstStyle/>
          <a:p>
            <a:r>
              <a:rPr lang="zh-CN" altLang="en-US" smtClean="0"/>
              <a:t>攻其不备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85813" y="1571625"/>
            <a:ext cx="7391400" cy="37338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攻其无备，出奇不意。</a:t>
            </a:r>
          </a:p>
          <a:p>
            <a:pPr algn="just">
              <a:defRPr/>
            </a:pPr>
            <a:r>
              <a:rPr lang="zh-CN" altLang="en-US" dirty="0"/>
              <a:t>行千里而不劳者，行于无人之地也。攻而必取者，攻其所不守也。</a:t>
            </a:r>
          </a:p>
          <a:p>
            <a:pPr algn="just">
              <a:defRPr/>
            </a:pPr>
            <a:r>
              <a:rPr lang="zh-CN" altLang="en-US" dirty="0"/>
              <a:t>兵之情主速，乘人之不及，由不虞之道，攻其所不戒也。</a:t>
            </a: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7299325" cy="914400"/>
          </a:xfrm>
        </p:spPr>
        <p:txBody>
          <a:bodyPr/>
          <a:lstStyle/>
          <a:p>
            <a:r>
              <a:rPr lang="zh-CN" altLang="en-US" smtClean="0"/>
              <a:t>先发制人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2819400"/>
            <a:ext cx="8153400" cy="3276600"/>
          </a:xfrm>
        </p:spPr>
        <p:txBody>
          <a:bodyPr/>
          <a:lstStyle/>
          <a:p>
            <a:pPr algn="just">
              <a:buFontTx/>
              <a:buNone/>
              <a:defRPr/>
            </a:pPr>
            <a:r>
              <a:rPr lang="en-US" altLang="zh-CN"/>
              <a:t>    </a:t>
            </a:r>
            <a:r>
              <a:rPr lang="zh-CN" altLang="en-US"/>
              <a:t>凡先处战地而待敌者佚，后处战地而趋战者劳。</a:t>
            </a: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7299325" cy="914400"/>
          </a:xfrm>
        </p:spPr>
        <p:txBody>
          <a:bodyPr/>
          <a:lstStyle/>
          <a:p>
            <a:r>
              <a:rPr lang="zh-CN" altLang="en-US" smtClean="0"/>
              <a:t>避实击虚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71600" y="2438400"/>
            <a:ext cx="6324600" cy="36576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进而不可御者，冲其虚也。</a:t>
            </a:r>
          </a:p>
          <a:p>
            <a:pPr algn="just">
              <a:defRPr/>
            </a:pPr>
            <a:r>
              <a:rPr lang="zh-CN" altLang="en-US"/>
              <a:t>兵之形，避实而击虚。</a:t>
            </a: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0"/>
            <a:ext cx="7219950" cy="914400"/>
          </a:xfrm>
        </p:spPr>
        <p:txBody>
          <a:bodyPr/>
          <a:lstStyle/>
          <a:p>
            <a:r>
              <a:rPr lang="zh-CN" altLang="en-US" smtClean="0"/>
              <a:t>致人而不致于人</a:t>
            </a: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2438400"/>
            <a:ext cx="7239000" cy="37338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善战者，致人而不致于人。</a:t>
            </a:r>
          </a:p>
          <a:p>
            <a:pPr algn="just">
              <a:defRPr/>
            </a:pPr>
            <a:r>
              <a:rPr lang="zh-CN" altLang="en-US"/>
              <a:t>故我欲战，敌虽高垒深沟，不得不与我战者，攻其所必救也；我不欲战，虽画地而守之，敌不得与我战者，乖其所之也。</a:t>
            </a: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7299325" cy="914400"/>
          </a:xfrm>
        </p:spPr>
        <p:txBody>
          <a:bodyPr/>
          <a:lstStyle/>
          <a:p>
            <a:r>
              <a:rPr lang="zh-CN" altLang="en-US" smtClean="0"/>
              <a:t>以逸待劳</a:t>
            </a:r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219200" y="2438400"/>
            <a:ext cx="6324600" cy="36576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以近待远，以佚待劳，以饱待饥，此治力者也。</a:t>
            </a:r>
          </a:p>
          <a:p>
            <a:pPr algn="just">
              <a:defRPr/>
            </a:pPr>
            <a:r>
              <a:rPr lang="zh-CN" altLang="en-US"/>
              <a:t>以虞待不虞者胜。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管理学科的发展进程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学科前时代</a:t>
            </a:r>
          </a:p>
          <a:p>
            <a:pPr>
              <a:defRPr/>
            </a:pPr>
            <a:r>
              <a:rPr lang="zh-CN" altLang="en-US"/>
              <a:t>泰勒与科学管理的兴起</a:t>
            </a:r>
          </a:p>
          <a:p>
            <a:pPr>
              <a:defRPr/>
            </a:pPr>
            <a:r>
              <a:rPr lang="zh-CN" altLang="en-US"/>
              <a:t>法约尔与一般管理原理</a:t>
            </a:r>
          </a:p>
          <a:p>
            <a:pPr>
              <a:defRPr/>
            </a:pPr>
            <a:r>
              <a:rPr lang="zh-CN" altLang="en-US"/>
              <a:t>韦伯的正式组织理论</a:t>
            </a:r>
          </a:p>
          <a:p>
            <a:pPr>
              <a:defRPr/>
            </a:pPr>
            <a:r>
              <a:rPr lang="zh-CN" altLang="en-US"/>
              <a:t>霍桑实验</a:t>
            </a:r>
          </a:p>
          <a:p>
            <a:pPr>
              <a:defRPr/>
            </a:pPr>
            <a:r>
              <a:rPr lang="zh-CN" altLang="en-US"/>
              <a:t>管理科学的兴起</a:t>
            </a:r>
          </a:p>
          <a:p>
            <a:pPr>
              <a:defRPr/>
            </a:pPr>
            <a:r>
              <a:rPr lang="zh-CN" altLang="en-US"/>
              <a:t>管理流派介绍</a:t>
            </a: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7299325" cy="914400"/>
          </a:xfrm>
        </p:spPr>
        <p:txBody>
          <a:bodyPr/>
          <a:lstStyle/>
          <a:p>
            <a:r>
              <a:rPr lang="zh-CN" altLang="en-US" smtClean="0"/>
              <a:t>以迂为直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0600" y="2514600"/>
            <a:ext cx="7010400" cy="35814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军争之难者，以迂为直，以患为利。故迂其途，而诱之以利，后人发，先人至，此知迂直之计者。</a:t>
            </a:r>
          </a:p>
          <a:p>
            <a:pPr>
              <a:defRPr/>
            </a:pPr>
            <a:r>
              <a:rPr lang="zh-CN" altLang="en-US"/>
              <a:t>先知迂直之计者胜，此军争之法也。</a:t>
            </a: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将能而君不御</a:t>
            </a:r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600200" y="2667000"/>
            <a:ext cx="6705600" cy="3429000"/>
          </a:xfrm>
        </p:spPr>
        <p:txBody>
          <a:bodyPr/>
          <a:lstStyle/>
          <a:p>
            <a:pPr algn="just">
              <a:buFontTx/>
              <a:buNone/>
              <a:defRPr/>
            </a:pPr>
            <a:r>
              <a:rPr lang="zh-CN" altLang="en-US"/>
              <a:t>将能而君不御者胜。</a:t>
            </a: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7299325" cy="914400"/>
          </a:xfrm>
        </p:spPr>
        <p:txBody>
          <a:bodyPr/>
          <a:lstStyle/>
          <a:p>
            <a:r>
              <a:rPr lang="zh-CN" altLang="en-US" smtClean="0"/>
              <a:t>为将五德</a:t>
            </a:r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696200" cy="42672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将者，智、信、仁、勇、严也。</a:t>
            </a:r>
          </a:p>
          <a:p>
            <a:pPr algn="just">
              <a:defRPr/>
            </a:pPr>
            <a:r>
              <a:rPr lang="zh-CN" altLang="en-US" dirty="0"/>
              <a:t>将军之事，静以幽，正以治。 </a:t>
            </a:r>
          </a:p>
          <a:p>
            <a:pPr algn="just">
              <a:defRPr/>
            </a:pPr>
            <a:r>
              <a:rPr lang="zh-CN" altLang="en-US" dirty="0"/>
              <a:t>视卒如婴儿，故可与之赴深谿；视卒如爱子，故可与之俱死。厚而不能使，爱而不能令，乱而不能治，譬若骄子，不可用也。</a:t>
            </a:r>
          </a:p>
          <a:p>
            <a:pPr algn="just">
              <a:defRPr/>
            </a:pPr>
            <a:r>
              <a:rPr lang="zh-CN" altLang="en-US" dirty="0"/>
              <a:t>故战道必胜，主曰无战，必战可也；战道不胜，主曰必战，无战可也。故进不求名，退不避罪，唯人是保，而利合于主，国之宝也。”</a:t>
            </a: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299325" cy="914400"/>
          </a:xfrm>
        </p:spPr>
        <p:txBody>
          <a:bodyPr/>
          <a:lstStyle/>
          <a:p>
            <a:r>
              <a:rPr lang="zh-CN" altLang="en-US" smtClean="0"/>
              <a:t>择人而任势</a:t>
            </a:r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2286000"/>
            <a:ext cx="7848600" cy="38100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故善战者，求之于势，不责于人，故能择人而任势。任势者，其战人也，如转木石。木石之性，安则静，危则动，方则止，圆则行。故善战人之势，如转圆石于千仞之山者，势也。</a:t>
            </a:r>
          </a:p>
          <a:p>
            <a:pPr algn="just">
              <a:defRPr/>
            </a:pPr>
            <a:r>
              <a:rPr lang="zh-CN" altLang="en-US"/>
              <a:t>凡治众如治寡，分数是也。</a:t>
            </a:r>
          </a:p>
          <a:p>
            <a:pPr algn="just">
              <a:defRPr/>
            </a:pPr>
            <a:r>
              <a:rPr lang="zh-CN" altLang="en-US"/>
              <a:t>斗众如斗寡，形名是也。</a:t>
            </a: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7299325" cy="914400"/>
          </a:xfrm>
        </p:spPr>
        <p:txBody>
          <a:bodyPr/>
          <a:lstStyle/>
          <a:p>
            <a:r>
              <a:rPr lang="zh-CN" altLang="en-US" smtClean="0"/>
              <a:t>修道保法</a:t>
            </a:r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85813" y="1785938"/>
            <a:ext cx="7239000" cy="37338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善用兵者，修道而保法，故能为胜败之政。</a:t>
            </a:r>
          </a:p>
          <a:p>
            <a:pPr algn="just">
              <a:defRPr/>
            </a:pPr>
            <a:r>
              <a:rPr lang="zh-CN" altLang="en-US" dirty="0"/>
              <a:t>道者，令民与上同意也。 </a:t>
            </a:r>
          </a:p>
          <a:p>
            <a:pPr algn="just">
              <a:defRPr/>
            </a:pPr>
            <a:r>
              <a:rPr lang="zh-CN" altLang="en-US" dirty="0"/>
              <a:t>上下同欲者胜。</a:t>
            </a:r>
          </a:p>
          <a:p>
            <a:pPr algn="just">
              <a:defRPr/>
            </a:pPr>
            <a:r>
              <a:rPr lang="zh-CN" altLang="en-US" dirty="0"/>
              <a:t>法者，曲制、官道、主用也。</a:t>
            </a:r>
          </a:p>
          <a:p>
            <a:pPr algn="just">
              <a:defRPr/>
            </a:pPr>
            <a:r>
              <a:rPr lang="zh-CN" altLang="en-US" dirty="0"/>
              <a:t>修道保法。</a:t>
            </a: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7378700" cy="914400"/>
          </a:xfrm>
        </p:spPr>
        <p:txBody>
          <a:bodyPr/>
          <a:lstStyle/>
          <a:p>
            <a:r>
              <a:rPr lang="zh-CN" altLang="en-US" smtClean="0"/>
              <a:t>非利不动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209800"/>
            <a:ext cx="7543800" cy="3886200"/>
          </a:xfrm>
        </p:spPr>
        <p:txBody>
          <a:bodyPr/>
          <a:lstStyle/>
          <a:p>
            <a:pPr algn="just">
              <a:defRPr/>
            </a:pPr>
            <a:r>
              <a:rPr lang="zh-CN" altLang="en-US"/>
              <a:t>主不可怒而兴师，将不可愠而致战，合于利而动，不合于利而止。怒可以复喜，愠可以复悦。亡国不可复存，死者不可以复生。故明君慎之，良将警之，此安国全军之道也。</a:t>
            </a:r>
          </a:p>
          <a:p>
            <a:pPr algn="just">
              <a:defRPr/>
            </a:pPr>
            <a:r>
              <a:rPr lang="zh-CN" altLang="en-US"/>
              <a:t> 是故智者之虑，必杂于利害。杂于利而务可信也；杂于害而患可解也。</a:t>
            </a: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7378700" cy="914400"/>
          </a:xfrm>
        </p:spPr>
        <p:txBody>
          <a:bodyPr/>
          <a:lstStyle/>
          <a:p>
            <a:r>
              <a:rPr lang="zh-CN" altLang="en-US" smtClean="0"/>
              <a:t>置之死地而后生</a:t>
            </a:r>
          </a:p>
        </p:txBody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71500" y="1714500"/>
            <a:ext cx="7543800" cy="36576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帅与之期，如登高而去其梯。</a:t>
            </a:r>
          </a:p>
          <a:p>
            <a:pPr algn="just">
              <a:defRPr/>
            </a:pPr>
            <a:r>
              <a:rPr lang="zh-CN" altLang="en-US" dirty="0"/>
              <a:t>聚三军之众，投之于险，此谓将军之事也。</a:t>
            </a:r>
          </a:p>
          <a:p>
            <a:pPr algn="just">
              <a:defRPr/>
            </a:pPr>
            <a:r>
              <a:rPr lang="zh-CN" altLang="en-US" dirty="0"/>
              <a:t>投之亡地然后存，陷于死地然后生。</a:t>
            </a: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Rectangle 2"/>
          <p:cNvSpPr>
            <a:spLocks noGrp="1" noChangeArrowheads="1"/>
          </p:cNvSpPr>
          <p:nvPr>
            <p:ph type="title"/>
          </p:nvPr>
        </p:nvSpPr>
        <p:spPr>
          <a:xfrm>
            <a:off x="214313" y="0"/>
            <a:ext cx="7378700" cy="914400"/>
          </a:xfrm>
        </p:spPr>
        <p:txBody>
          <a:bodyPr/>
          <a:lstStyle/>
          <a:p>
            <a:r>
              <a:rPr lang="zh-CN" altLang="en-US" smtClean="0"/>
              <a:t>知胜之道</a:t>
            </a:r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00125" y="1500188"/>
            <a:ext cx="7010400" cy="3657600"/>
          </a:xfrm>
        </p:spPr>
        <p:txBody>
          <a:bodyPr/>
          <a:lstStyle/>
          <a:p>
            <a:pPr algn="just">
              <a:defRPr/>
            </a:pPr>
            <a:r>
              <a:rPr lang="zh-CN" altLang="en-US" dirty="0"/>
              <a:t>知可以战与不可以战者胜</a:t>
            </a:r>
          </a:p>
          <a:p>
            <a:pPr algn="just">
              <a:defRPr/>
            </a:pPr>
            <a:r>
              <a:rPr lang="zh-CN" altLang="en-US" dirty="0"/>
              <a:t>识众寡之用者胜</a:t>
            </a:r>
          </a:p>
          <a:p>
            <a:pPr algn="just">
              <a:defRPr/>
            </a:pPr>
            <a:r>
              <a:rPr lang="zh-CN" altLang="en-US" dirty="0"/>
              <a:t>上下同欲者胜</a:t>
            </a:r>
          </a:p>
          <a:p>
            <a:pPr algn="just">
              <a:defRPr/>
            </a:pPr>
            <a:r>
              <a:rPr lang="zh-CN" altLang="en-US" dirty="0"/>
              <a:t>以虞待不虞者胜</a:t>
            </a:r>
          </a:p>
          <a:p>
            <a:pPr algn="just">
              <a:defRPr/>
            </a:pPr>
            <a:r>
              <a:rPr lang="zh-CN" altLang="en-US" dirty="0"/>
              <a:t>将能而君不御者胜</a:t>
            </a: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Rectangle 2"/>
          <p:cNvSpPr>
            <a:spLocks noChangeArrowheads="1"/>
          </p:cNvSpPr>
          <p:nvPr/>
        </p:nvSpPr>
        <p:spPr bwMode="auto">
          <a:xfrm>
            <a:off x="95250" y="309563"/>
            <a:ext cx="2813050" cy="454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r>
              <a:rPr lang="zh-CN" altLang="en-US" sz="2800">
                <a:solidFill>
                  <a:srgbClr val="FFFF00"/>
                </a:solidFill>
                <a:ea typeface="黑体" pitchFamily="2" charset="-122"/>
              </a:rPr>
              <a:t>目录</a:t>
            </a: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785813" y="3071813"/>
            <a:ext cx="7608887" cy="574675"/>
          </a:xfrm>
          <a:prstGeom prst="rect">
            <a:avLst/>
          </a:prstGeom>
          <a:solidFill>
            <a:schemeClr val="accent1"/>
          </a:solidFill>
          <a:ln w="28575" algn="ctr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71683" name="Text Box 6"/>
          <p:cNvSpPr txBox="1">
            <a:spLocks noChangeArrowheads="1"/>
          </p:cNvSpPr>
          <p:nvPr/>
        </p:nvSpPr>
        <p:spPr bwMode="blackWhite">
          <a:xfrm>
            <a:off x="1071563" y="1428750"/>
            <a:ext cx="6613525" cy="3433763"/>
          </a:xfrm>
          <a:prstGeom prst="rect">
            <a:avLst/>
          </a:prstGeom>
          <a:noFill/>
          <a:ln w="28575" algn="ctr">
            <a:noFill/>
            <a:miter lim="800000"/>
            <a:headEnd/>
            <a:tailEnd/>
          </a:ln>
        </p:spPr>
        <p:txBody>
          <a:bodyPr wrap="none"/>
          <a:lstStyle/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第一节　前管理时期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第二节　中国古代管理思想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第三节  管理百年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第四节  古典管理理论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Rectangle 2"/>
          <p:cNvSpPr>
            <a:spLocks noGrp="1" noChangeArrowheads="1"/>
          </p:cNvSpPr>
          <p:nvPr>
            <p:ph type="title"/>
          </p:nvPr>
        </p:nvSpPr>
        <p:spPr>
          <a:xfrm>
            <a:off x="785813" y="0"/>
            <a:ext cx="6980237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1901-1910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05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71500" y="1571625"/>
            <a:ext cx="7924800" cy="38862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 dirty="0"/>
              <a:t>1901</a:t>
            </a:r>
            <a:r>
              <a:rPr lang="zh-CN" altLang="en-US" sz="2800" dirty="0"/>
              <a:t>年，世界上第一所工商管理研究生院</a:t>
            </a:r>
            <a:r>
              <a:rPr lang="en-US" altLang="zh-CN" sz="2800" dirty="0"/>
              <a:t>——</a:t>
            </a:r>
            <a:r>
              <a:rPr lang="zh-CN" altLang="en-US" sz="2800" dirty="0"/>
              <a:t>达特茅斯大学的阿莫斯塔克商学院（</a:t>
            </a:r>
            <a:r>
              <a:rPr lang="en-US" altLang="zh-CN" sz="2800" dirty="0"/>
              <a:t>Amos Tuck School of Business at Dartmouth college</a:t>
            </a:r>
            <a:r>
              <a:rPr lang="zh-CN" altLang="en-US" sz="2800" dirty="0"/>
              <a:t>）开始颁授学位。</a:t>
            </a:r>
          </a:p>
          <a:p>
            <a:pPr algn="just">
              <a:defRPr/>
            </a:pPr>
            <a:r>
              <a:rPr lang="en-US" altLang="zh-CN" sz="2800" dirty="0"/>
              <a:t>1908</a:t>
            </a:r>
            <a:r>
              <a:rPr lang="zh-CN" altLang="en-US" sz="2800" dirty="0"/>
              <a:t>年，哈佛大学设立商学院。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管理的学科前时代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管理实践活动存在了几千年</a:t>
            </a:r>
          </a:p>
          <a:p>
            <a:pPr lvl="1">
              <a:defRPr/>
            </a:pPr>
            <a:r>
              <a:rPr lang="zh-CN" altLang="en-US"/>
              <a:t>原始人共同打猎</a:t>
            </a:r>
          </a:p>
          <a:p>
            <a:pPr lvl="1">
              <a:defRPr/>
            </a:pPr>
            <a:r>
              <a:rPr lang="zh-CN" altLang="en-US"/>
              <a:t>万里长城</a:t>
            </a:r>
          </a:p>
          <a:p>
            <a:pPr lvl="1">
              <a:defRPr/>
            </a:pPr>
            <a:r>
              <a:rPr lang="zh-CN" altLang="en-US"/>
              <a:t>封建王朝的管理</a:t>
            </a:r>
          </a:p>
          <a:p>
            <a:pPr>
              <a:defRPr/>
            </a:pPr>
            <a:r>
              <a:rPr lang="zh-CN" altLang="en-US"/>
              <a:t>没有形成学科的原因</a:t>
            </a:r>
          </a:p>
          <a:p>
            <a:pPr lvl="1">
              <a:defRPr/>
            </a:pPr>
            <a:r>
              <a:rPr lang="zh-CN" altLang="en-US"/>
              <a:t>经验</a:t>
            </a:r>
          </a:p>
          <a:p>
            <a:pPr lvl="1">
              <a:defRPr/>
            </a:pPr>
            <a:r>
              <a:rPr lang="zh-CN" altLang="en-US"/>
              <a:t>能人</a:t>
            </a:r>
          </a:p>
          <a:p>
            <a:pPr lvl="1">
              <a:defRPr/>
            </a:pPr>
            <a:r>
              <a:rPr lang="zh-CN" altLang="en-US"/>
              <a:t>规定</a:t>
            </a: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Rectangle 2"/>
          <p:cNvSpPr>
            <a:spLocks noGrp="1" noChangeArrowheads="1"/>
          </p:cNvSpPr>
          <p:nvPr>
            <p:ph type="title"/>
          </p:nvPr>
        </p:nvSpPr>
        <p:spPr>
          <a:xfrm>
            <a:off x="357188" y="0"/>
            <a:ext cx="6980237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1911-1920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16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00063" y="1500188"/>
            <a:ext cx="7924800" cy="38862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 dirty="0"/>
              <a:t>1911</a:t>
            </a:r>
            <a:r>
              <a:rPr lang="zh-CN" altLang="en-US" sz="2800" dirty="0"/>
              <a:t>年，弗雷德里克</a:t>
            </a:r>
            <a:r>
              <a:rPr lang="en-US" altLang="zh-CN" sz="2800" dirty="0"/>
              <a:t>·</a:t>
            </a:r>
            <a:r>
              <a:rPr lang="zh-CN" altLang="en-US" sz="2800" dirty="0"/>
              <a:t>泰罗的</a:t>
            </a:r>
            <a:r>
              <a:rPr lang="en-US" altLang="zh-CN" sz="2800" dirty="0"/>
              <a:t>《</a:t>
            </a:r>
            <a:r>
              <a:rPr lang="zh-CN" altLang="en-US" sz="2800" dirty="0"/>
              <a:t>科学管理原理</a:t>
            </a:r>
            <a:r>
              <a:rPr lang="en-US" altLang="zh-CN" sz="2800" dirty="0"/>
              <a:t>》The Principles of Scientific Management</a:t>
            </a:r>
            <a:r>
              <a:rPr lang="zh-CN" altLang="en-US" sz="2800" dirty="0"/>
              <a:t>出版。</a:t>
            </a:r>
          </a:p>
          <a:p>
            <a:pPr algn="just">
              <a:defRPr/>
            </a:pPr>
            <a:r>
              <a:rPr lang="en-US" altLang="zh-CN" sz="2800" dirty="0"/>
              <a:t>1916</a:t>
            </a:r>
            <a:r>
              <a:rPr lang="zh-CN" altLang="en-US" sz="2800" dirty="0"/>
              <a:t>年，亨利</a:t>
            </a:r>
            <a:r>
              <a:rPr lang="en-US" altLang="zh-CN" sz="2800" dirty="0"/>
              <a:t>·</a:t>
            </a:r>
            <a:r>
              <a:rPr lang="zh-CN" altLang="en-US" sz="2800" dirty="0"/>
              <a:t>法约尔的</a:t>
            </a:r>
            <a:r>
              <a:rPr lang="en-US" altLang="zh-CN" sz="2800" dirty="0"/>
              <a:t>《</a:t>
            </a:r>
            <a:r>
              <a:rPr lang="zh-CN" altLang="en-US" sz="2800" dirty="0"/>
              <a:t>工业管理与一般管理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General and Industrial Management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1916</a:t>
            </a:r>
            <a:r>
              <a:rPr lang="zh-CN" altLang="en-US" sz="2800" dirty="0"/>
              <a:t>年，大学商学院联合会（</a:t>
            </a:r>
            <a:r>
              <a:rPr lang="en-US" altLang="zh-CN" sz="2800" dirty="0"/>
              <a:t>Association of Collegiate Schools of Business</a:t>
            </a:r>
            <a:r>
              <a:rPr lang="zh-CN" altLang="en-US" sz="2800" dirty="0"/>
              <a:t>）成立。</a:t>
            </a: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75" y="0"/>
            <a:ext cx="6980238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1921-1930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26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2362200"/>
            <a:ext cx="7924800" cy="38862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/>
              <a:t>1922</a:t>
            </a:r>
            <a:r>
              <a:rPr lang="zh-CN" altLang="en-US" sz="2800"/>
              <a:t>年，</a:t>
            </a:r>
            <a:r>
              <a:rPr lang="en-US" altLang="zh-CN" sz="2800"/>
              <a:t>Harvard Business Review</a:t>
            </a:r>
            <a:r>
              <a:rPr lang="zh-CN" altLang="en-US" sz="2800"/>
              <a:t>问世。</a:t>
            </a:r>
          </a:p>
          <a:p>
            <a:pPr algn="just">
              <a:defRPr/>
            </a:pPr>
            <a:r>
              <a:rPr lang="en-US" altLang="zh-CN" sz="2800"/>
              <a:t>1923</a:t>
            </a:r>
            <a:r>
              <a:rPr lang="zh-CN" altLang="en-US" sz="2800"/>
              <a:t>年，美国管理学会（</a:t>
            </a:r>
            <a:r>
              <a:rPr lang="en-US" altLang="zh-CN" sz="2800"/>
              <a:t>American Management Association</a:t>
            </a:r>
            <a:r>
              <a:rPr lang="zh-CN" altLang="en-US" sz="2800"/>
              <a:t>）成立。</a:t>
            </a: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Rectangle 2"/>
          <p:cNvSpPr>
            <a:spLocks noGrp="1" noChangeArrowheads="1"/>
          </p:cNvSpPr>
          <p:nvPr>
            <p:ph type="title"/>
          </p:nvPr>
        </p:nvSpPr>
        <p:spPr>
          <a:xfrm>
            <a:off x="642938" y="0"/>
            <a:ext cx="6980237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1931-1940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36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2362200"/>
            <a:ext cx="7924800" cy="38862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/>
              <a:t>1937</a:t>
            </a:r>
            <a:r>
              <a:rPr lang="zh-CN" altLang="en-US" sz="2800"/>
              <a:t>年，戴尔</a:t>
            </a:r>
            <a:r>
              <a:rPr lang="en-US" altLang="zh-CN" sz="2800"/>
              <a:t>·</a:t>
            </a:r>
            <a:r>
              <a:rPr lang="zh-CN" altLang="en-US" sz="2800"/>
              <a:t>卡內基的</a:t>
            </a:r>
            <a:r>
              <a:rPr lang="en-US" altLang="zh-CN" sz="2800"/>
              <a:t>《</a:t>
            </a:r>
            <a:r>
              <a:rPr lang="zh-CN" altLang="en-US" sz="2800"/>
              <a:t>如何赢得朋友和影响他人</a:t>
            </a:r>
            <a:r>
              <a:rPr lang="en-US" altLang="zh-CN" sz="2800"/>
              <a:t>》</a:t>
            </a:r>
            <a:r>
              <a:rPr lang="zh-CN" altLang="en-US" sz="2800"/>
              <a:t>（</a:t>
            </a:r>
            <a:r>
              <a:rPr lang="en-US" altLang="zh-CN" sz="2800"/>
              <a:t>How to Win Friends and Influence People</a:t>
            </a:r>
            <a:r>
              <a:rPr lang="zh-CN" altLang="en-US" sz="2800"/>
              <a:t>）出版。</a:t>
            </a:r>
          </a:p>
          <a:p>
            <a:pPr algn="just">
              <a:defRPr/>
            </a:pPr>
            <a:r>
              <a:rPr lang="en-US" altLang="zh-CN" sz="2800"/>
              <a:t>1938</a:t>
            </a:r>
            <a:r>
              <a:rPr lang="zh-CN" altLang="en-US" sz="2800"/>
              <a:t>年，切斯特</a:t>
            </a:r>
            <a:r>
              <a:rPr lang="en-US" altLang="zh-CN" sz="2800"/>
              <a:t>·</a:t>
            </a:r>
            <a:r>
              <a:rPr lang="zh-CN" altLang="en-US" sz="2800"/>
              <a:t>巴纳德的</a:t>
            </a:r>
            <a:r>
              <a:rPr lang="en-US" altLang="zh-CN" sz="2800"/>
              <a:t>《</a:t>
            </a:r>
            <a:r>
              <a:rPr lang="zh-CN" altLang="en-US" sz="2800"/>
              <a:t>经理的职能</a:t>
            </a:r>
            <a:r>
              <a:rPr lang="en-US" altLang="zh-CN" sz="2800"/>
              <a:t>》</a:t>
            </a:r>
            <a:r>
              <a:rPr lang="zh-CN" altLang="en-US" sz="2800"/>
              <a:t>（</a:t>
            </a:r>
            <a:r>
              <a:rPr lang="en-US" altLang="zh-CN" sz="2800"/>
              <a:t>Functions of the Executive</a:t>
            </a:r>
            <a:r>
              <a:rPr lang="zh-CN" altLang="en-US" sz="2800"/>
              <a:t>）出版。</a:t>
            </a: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Rectangle 2"/>
          <p:cNvSpPr>
            <a:spLocks noGrp="1" noChangeArrowheads="1"/>
          </p:cNvSpPr>
          <p:nvPr>
            <p:ph type="title"/>
          </p:nvPr>
        </p:nvSpPr>
        <p:spPr>
          <a:xfrm>
            <a:off x="500063" y="0"/>
            <a:ext cx="6980237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1941-1950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46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28625" y="1143000"/>
            <a:ext cx="7924800" cy="38862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 dirty="0"/>
              <a:t>1941</a:t>
            </a:r>
            <a:r>
              <a:rPr lang="zh-CN" altLang="en-US" sz="2800" dirty="0"/>
              <a:t>年，玛丽</a:t>
            </a:r>
            <a:r>
              <a:rPr lang="en-US" altLang="zh-CN" sz="2800" dirty="0"/>
              <a:t>·</a:t>
            </a:r>
            <a:r>
              <a:rPr lang="zh-CN" altLang="en-US" sz="2800" dirty="0"/>
              <a:t>帕克</a:t>
            </a:r>
            <a:r>
              <a:rPr lang="en-US" altLang="zh-CN" sz="2800" dirty="0"/>
              <a:t>·</a:t>
            </a:r>
            <a:r>
              <a:rPr lang="zh-CN" altLang="en-US" sz="2800" dirty="0"/>
              <a:t>福列特的</a:t>
            </a:r>
            <a:r>
              <a:rPr lang="en-US" altLang="zh-CN" sz="2800" dirty="0"/>
              <a:t>《</a:t>
            </a:r>
            <a:r>
              <a:rPr lang="zh-CN" altLang="en-US" sz="2800" dirty="0"/>
              <a:t>动态的行政管理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Dynamic Administration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1947</a:t>
            </a:r>
            <a:r>
              <a:rPr lang="zh-CN" altLang="en-US" sz="2800" dirty="0"/>
              <a:t>年，马克斯</a:t>
            </a:r>
            <a:r>
              <a:rPr lang="en-US" altLang="zh-CN" sz="2800" dirty="0"/>
              <a:t>·</a:t>
            </a:r>
            <a:r>
              <a:rPr lang="zh-CN" altLang="en-US" sz="2800" dirty="0"/>
              <a:t>韦伯的</a:t>
            </a:r>
            <a:r>
              <a:rPr lang="en-US" altLang="zh-CN" sz="2800" dirty="0"/>
              <a:t>《</a:t>
            </a:r>
            <a:r>
              <a:rPr lang="zh-CN" altLang="en-US" sz="2800" dirty="0"/>
              <a:t>社会与经济组织理论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Theory of Social and Economic Organization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1950</a:t>
            </a:r>
            <a:r>
              <a:rPr lang="zh-CN" altLang="en-US" sz="2800" dirty="0"/>
              <a:t>年，彼得</a:t>
            </a:r>
            <a:r>
              <a:rPr lang="en-US" altLang="zh-CN" sz="2800" dirty="0"/>
              <a:t>·</a:t>
            </a:r>
            <a:r>
              <a:rPr lang="zh-CN" altLang="en-US" sz="2800" dirty="0"/>
              <a:t>德鲁克成为纽约大学的管理学教授，他自己评价说：“这是世界上第一个获得这一称呼并教授这样一门学科的人</a:t>
            </a:r>
            <a:r>
              <a:rPr lang="en-US" altLang="zh-CN" sz="2800" dirty="0"/>
              <a:t>》”</a:t>
            </a:r>
            <a:r>
              <a:rPr lang="zh-CN" altLang="en-US" sz="2800" dirty="0"/>
              <a:t>。</a:t>
            </a: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5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0"/>
            <a:ext cx="6980238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1951-1960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57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5750" y="1428750"/>
            <a:ext cx="8458200" cy="4648200"/>
          </a:xfrm>
        </p:spPr>
        <p:txBody>
          <a:bodyPr/>
          <a:lstStyle/>
          <a:p>
            <a:pPr algn="just">
              <a:defRPr/>
            </a:pPr>
            <a:r>
              <a:rPr lang="en-US" altLang="zh-CN" dirty="0"/>
              <a:t>1954</a:t>
            </a:r>
            <a:r>
              <a:rPr lang="zh-CN" altLang="en-US" dirty="0"/>
              <a:t>年，彼得</a:t>
            </a:r>
            <a:r>
              <a:rPr lang="en-US" altLang="zh-CN" dirty="0"/>
              <a:t>·</a:t>
            </a:r>
            <a:r>
              <a:rPr lang="zh-CN" altLang="en-US" dirty="0"/>
              <a:t>德鲁克所著的、被尊为“管理圣经”的</a:t>
            </a:r>
            <a:r>
              <a:rPr lang="en-US" altLang="zh-CN" dirty="0"/>
              <a:t>《</a:t>
            </a:r>
            <a:r>
              <a:rPr lang="zh-CN" altLang="en-US" dirty="0"/>
              <a:t>管理的实践</a:t>
            </a:r>
            <a:r>
              <a:rPr lang="en-US" altLang="zh-CN" dirty="0"/>
              <a:t>》</a:t>
            </a:r>
            <a:r>
              <a:rPr lang="zh-CN" altLang="en-US" dirty="0"/>
              <a:t>（</a:t>
            </a:r>
            <a:r>
              <a:rPr lang="en-US" altLang="zh-CN" dirty="0"/>
              <a:t>The Practice of Management</a:t>
            </a:r>
            <a:r>
              <a:rPr lang="zh-CN" altLang="en-US" dirty="0"/>
              <a:t>）出版。</a:t>
            </a:r>
          </a:p>
          <a:p>
            <a:pPr algn="just">
              <a:defRPr/>
            </a:pPr>
            <a:r>
              <a:rPr lang="en-US" altLang="zh-CN" dirty="0"/>
              <a:t>1954</a:t>
            </a:r>
            <a:r>
              <a:rPr lang="zh-CN" altLang="en-US" dirty="0"/>
              <a:t>年，亚伯拉罕</a:t>
            </a:r>
            <a:r>
              <a:rPr lang="en-US" altLang="zh-CN" dirty="0"/>
              <a:t>·</a:t>
            </a:r>
            <a:r>
              <a:rPr lang="zh-CN" altLang="en-US" dirty="0"/>
              <a:t>马斯洛的</a:t>
            </a:r>
            <a:r>
              <a:rPr lang="en-US" altLang="zh-CN" dirty="0"/>
              <a:t>《</a:t>
            </a:r>
            <a:r>
              <a:rPr lang="zh-CN" altLang="en-US" dirty="0"/>
              <a:t>激励与人性</a:t>
            </a:r>
            <a:r>
              <a:rPr lang="en-US" altLang="zh-CN" dirty="0"/>
              <a:t>》</a:t>
            </a:r>
            <a:r>
              <a:rPr lang="zh-CN" altLang="en-US" dirty="0"/>
              <a:t>（</a:t>
            </a:r>
            <a:r>
              <a:rPr lang="en-US" altLang="zh-CN" dirty="0"/>
              <a:t>Motivation and Personality</a:t>
            </a:r>
            <a:r>
              <a:rPr lang="zh-CN" altLang="en-US" dirty="0"/>
              <a:t>）出版 。</a:t>
            </a:r>
          </a:p>
          <a:p>
            <a:pPr algn="just">
              <a:defRPr/>
            </a:pPr>
            <a:r>
              <a:rPr lang="en-US" altLang="zh-CN" dirty="0"/>
              <a:t>1958</a:t>
            </a:r>
            <a:r>
              <a:rPr lang="zh-CN" altLang="en-US" dirty="0"/>
              <a:t>年，</a:t>
            </a:r>
            <a:r>
              <a:rPr lang="en-US" altLang="zh-CN" dirty="0"/>
              <a:t>C·N·</a:t>
            </a:r>
            <a:r>
              <a:rPr lang="zh-CN" altLang="en-US" dirty="0"/>
              <a:t>帕金森的</a:t>
            </a:r>
            <a:r>
              <a:rPr lang="en-US" altLang="zh-CN" dirty="0"/>
              <a:t>《</a:t>
            </a:r>
            <a:r>
              <a:rPr lang="zh-CN" altLang="en-US" dirty="0"/>
              <a:t>帕金森定律</a:t>
            </a:r>
            <a:r>
              <a:rPr lang="en-US" altLang="zh-CN" dirty="0"/>
              <a:t>》</a:t>
            </a:r>
            <a:r>
              <a:rPr lang="zh-CN" altLang="en-US" dirty="0"/>
              <a:t>（</a:t>
            </a:r>
            <a:r>
              <a:rPr lang="en-US" altLang="zh-CN" dirty="0" err="1"/>
              <a:t>Pakinson’s</a:t>
            </a:r>
            <a:r>
              <a:rPr lang="en-US" altLang="zh-CN" dirty="0"/>
              <a:t> Law</a:t>
            </a:r>
            <a:r>
              <a:rPr lang="zh-CN" altLang="en-US" dirty="0"/>
              <a:t>）出版。</a:t>
            </a:r>
          </a:p>
          <a:p>
            <a:pPr algn="just">
              <a:defRPr/>
            </a:pPr>
            <a:r>
              <a:rPr lang="en-US" altLang="zh-CN" dirty="0"/>
              <a:t>1959</a:t>
            </a:r>
            <a:r>
              <a:rPr lang="zh-CN" altLang="en-US" dirty="0"/>
              <a:t>年，弗雷德里克</a:t>
            </a:r>
            <a:r>
              <a:rPr lang="en-US" altLang="zh-CN" dirty="0"/>
              <a:t>·</a:t>
            </a:r>
            <a:r>
              <a:rPr lang="zh-CN" altLang="en-US" dirty="0"/>
              <a:t>赫茨伯格的</a:t>
            </a:r>
            <a:r>
              <a:rPr lang="en-US" altLang="zh-CN" dirty="0"/>
              <a:t>《</a:t>
            </a:r>
            <a:r>
              <a:rPr lang="zh-CN" altLang="en-US" dirty="0"/>
              <a:t>激励因素</a:t>
            </a:r>
            <a:r>
              <a:rPr lang="en-US" altLang="zh-CN" dirty="0"/>
              <a:t>》</a:t>
            </a:r>
            <a:r>
              <a:rPr lang="zh-CN" altLang="en-US" dirty="0"/>
              <a:t>（</a:t>
            </a:r>
            <a:r>
              <a:rPr lang="en-US" altLang="zh-CN" dirty="0"/>
              <a:t>The Motivation to Work</a:t>
            </a:r>
            <a:r>
              <a:rPr lang="zh-CN" altLang="en-US" dirty="0"/>
              <a:t>）出版。</a:t>
            </a:r>
          </a:p>
          <a:p>
            <a:pPr algn="just">
              <a:defRPr/>
            </a:pPr>
            <a:r>
              <a:rPr lang="en-US" altLang="zh-CN" dirty="0"/>
              <a:t>1960</a:t>
            </a:r>
            <a:r>
              <a:rPr lang="zh-CN" altLang="en-US" dirty="0"/>
              <a:t>年，道格拉斯</a:t>
            </a:r>
            <a:r>
              <a:rPr lang="en-US" altLang="zh-CN" dirty="0"/>
              <a:t>·</a:t>
            </a:r>
            <a:r>
              <a:rPr lang="zh-CN" altLang="en-US" dirty="0"/>
              <a:t>麦格雷戈的</a:t>
            </a:r>
            <a:r>
              <a:rPr lang="en-US" altLang="zh-CN" dirty="0"/>
              <a:t>《</a:t>
            </a:r>
            <a:r>
              <a:rPr lang="zh-CN" altLang="en-US" dirty="0"/>
              <a:t>企业的人事方面</a:t>
            </a:r>
            <a:r>
              <a:rPr lang="en-US" altLang="zh-CN" dirty="0"/>
              <a:t>》</a:t>
            </a:r>
            <a:r>
              <a:rPr lang="zh-CN" altLang="en-US" dirty="0"/>
              <a:t>（</a:t>
            </a:r>
            <a:r>
              <a:rPr lang="en-US" altLang="zh-CN" dirty="0"/>
              <a:t>The Human Side of Enterprise</a:t>
            </a:r>
            <a:r>
              <a:rPr lang="zh-CN" altLang="en-US" dirty="0"/>
              <a:t>）出版。</a:t>
            </a: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0"/>
            <a:ext cx="6980238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1961-1970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67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5750" y="1285875"/>
            <a:ext cx="8229600" cy="40386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/>
              <a:t>1962</a:t>
            </a:r>
            <a:r>
              <a:rPr lang="zh-CN" altLang="en-US" sz="2800"/>
              <a:t>年，阿尔弗雷德</a:t>
            </a:r>
            <a:r>
              <a:rPr lang="en-US" altLang="zh-CN" sz="2800"/>
              <a:t>·</a:t>
            </a:r>
            <a:r>
              <a:rPr lang="zh-CN" altLang="en-US" sz="2800"/>
              <a:t>钱德勒的</a:t>
            </a:r>
            <a:r>
              <a:rPr lang="en-US" altLang="zh-CN" sz="2800"/>
              <a:t>《</a:t>
            </a:r>
            <a:r>
              <a:rPr lang="zh-CN" altLang="en-US" sz="2800"/>
              <a:t>战略与结构</a:t>
            </a:r>
            <a:r>
              <a:rPr lang="en-US" altLang="zh-CN" sz="2800"/>
              <a:t>》</a:t>
            </a:r>
            <a:r>
              <a:rPr lang="zh-CN" altLang="en-US" sz="2800"/>
              <a:t>（</a:t>
            </a:r>
            <a:r>
              <a:rPr lang="en-US" altLang="zh-CN" sz="2800"/>
              <a:t>Strategy and Structure</a:t>
            </a:r>
            <a:r>
              <a:rPr lang="zh-CN" altLang="en-US" sz="2800"/>
              <a:t>）出版。</a:t>
            </a:r>
          </a:p>
          <a:p>
            <a:pPr algn="just">
              <a:defRPr/>
            </a:pPr>
            <a:r>
              <a:rPr lang="en-US" altLang="zh-CN" sz="2800"/>
              <a:t>1963</a:t>
            </a:r>
            <a:r>
              <a:rPr lang="zh-CN" altLang="en-US" sz="2800"/>
              <a:t>年，特德</a:t>
            </a:r>
            <a:r>
              <a:rPr lang="en-US" altLang="zh-CN" sz="2800"/>
              <a:t>·</a:t>
            </a:r>
            <a:r>
              <a:rPr lang="zh-CN" altLang="en-US" sz="2800"/>
              <a:t>列维特的</a:t>
            </a:r>
            <a:r>
              <a:rPr lang="en-US" altLang="zh-CN" sz="2800"/>
              <a:t>《</a:t>
            </a:r>
            <a:r>
              <a:rPr lang="zh-CN" altLang="en-US" sz="2800"/>
              <a:t>营销中的创新</a:t>
            </a:r>
            <a:r>
              <a:rPr lang="en-US" altLang="zh-CN" sz="2800"/>
              <a:t>》</a:t>
            </a:r>
            <a:r>
              <a:rPr lang="zh-CN" altLang="en-US" sz="2800"/>
              <a:t>（</a:t>
            </a:r>
            <a:r>
              <a:rPr lang="en-US" altLang="zh-CN" sz="2800"/>
              <a:t>Innovation in Marketing</a:t>
            </a:r>
            <a:r>
              <a:rPr lang="zh-CN" altLang="en-US" sz="2800"/>
              <a:t>）出版。</a:t>
            </a:r>
          </a:p>
          <a:p>
            <a:pPr algn="just">
              <a:defRPr/>
            </a:pPr>
            <a:r>
              <a:rPr lang="en-US" altLang="zh-CN" sz="2800"/>
              <a:t>1963</a:t>
            </a:r>
            <a:r>
              <a:rPr lang="zh-CN" altLang="en-US" sz="2800"/>
              <a:t>年，托马斯</a:t>
            </a:r>
            <a:r>
              <a:rPr lang="en-US" altLang="zh-CN" sz="2800"/>
              <a:t>·</a:t>
            </a:r>
            <a:r>
              <a:rPr lang="zh-CN" altLang="en-US" sz="2800"/>
              <a:t>小沃森的</a:t>
            </a:r>
            <a:r>
              <a:rPr lang="en-US" altLang="zh-CN" sz="2800"/>
              <a:t>《</a:t>
            </a:r>
            <a:r>
              <a:rPr lang="zh-CN" altLang="en-US" sz="2800"/>
              <a:t>一个企业和它的信念</a:t>
            </a:r>
            <a:r>
              <a:rPr lang="en-US" altLang="zh-CN" sz="2800"/>
              <a:t>》</a:t>
            </a:r>
            <a:r>
              <a:rPr lang="zh-CN" altLang="en-US" sz="2800"/>
              <a:t>（</a:t>
            </a:r>
            <a:r>
              <a:rPr lang="en-US" altLang="zh-CN" sz="2800"/>
              <a:t>A Business and Its Beliefs</a:t>
            </a:r>
            <a:r>
              <a:rPr lang="zh-CN" altLang="en-US" sz="2800"/>
              <a:t>）出版。 </a:t>
            </a: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0"/>
            <a:ext cx="6980238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1961-1970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85750" y="1428750"/>
            <a:ext cx="8229600" cy="41910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 dirty="0"/>
              <a:t>1963</a:t>
            </a:r>
            <a:r>
              <a:rPr lang="zh-CN" altLang="en-US" sz="2800" dirty="0"/>
              <a:t>年，阿尔弗雷德</a:t>
            </a:r>
            <a:r>
              <a:rPr lang="en-US" altLang="zh-CN" sz="2800" dirty="0"/>
              <a:t>·</a:t>
            </a:r>
            <a:r>
              <a:rPr lang="zh-CN" altLang="en-US" sz="2800" dirty="0"/>
              <a:t>斯隆的</a:t>
            </a:r>
            <a:r>
              <a:rPr lang="en-US" altLang="zh-CN" sz="2800" dirty="0"/>
              <a:t>《</a:t>
            </a:r>
            <a:r>
              <a:rPr lang="zh-CN" altLang="en-US" sz="2800" dirty="0"/>
              <a:t>我在通用汽车公司的年代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My Years with General Motors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1965</a:t>
            </a:r>
            <a:r>
              <a:rPr lang="zh-CN" altLang="en-US" sz="2800" dirty="0"/>
              <a:t>年，伊戈尔</a:t>
            </a:r>
            <a:r>
              <a:rPr lang="en-US" altLang="zh-CN" sz="2800" dirty="0"/>
              <a:t>·</a:t>
            </a:r>
            <a:r>
              <a:rPr lang="zh-CN" altLang="en-US" sz="2800" dirty="0"/>
              <a:t>安索夫的</a:t>
            </a:r>
            <a:r>
              <a:rPr lang="en-US" altLang="zh-CN" sz="2800" dirty="0"/>
              <a:t>《</a:t>
            </a:r>
            <a:r>
              <a:rPr lang="zh-CN" altLang="en-US" sz="2800" dirty="0"/>
              <a:t>公司战略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Corporate Strategy</a:t>
            </a:r>
            <a:r>
              <a:rPr lang="zh-CN" altLang="en-US" sz="2800" dirty="0"/>
              <a:t>）出版 。</a:t>
            </a:r>
          </a:p>
          <a:p>
            <a:pPr algn="just">
              <a:defRPr/>
            </a:pPr>
            <a:r>
              <a:rPr lang="en-US" altLang="zh-CN" sz="2800" dirty="0"/>
              <a:t>1967</a:t>
            </a:r>
            <a:r>
              <a:rPr lang="zh-CN" altLang="en-US" sz="2800" dirty="0"/>
              <a:t>年，菲利普</a:t>
            </a:r>
            <a:r>
              <a:rPr lang="en-US" altLang="zh-CN" sz="2800" dirty="0"/>
              <a:t>·</a:t>
            </a:r>
            <a:r>
              <a:rPr lang="zh-CN" altLang="en-US" sz="2800" dirty="0"/>
              <a:t>科特勒的</a:t>
            </a:r>
            <a:r>
              <a:rPr lang="en-US" altLang="zh-CN" sz="2800" dirty="0"/>
              <a:t>《</a:t>
            </a:r>
            <a:r>
              <a:rPr lang="zh-CN" altLang="en-US" sz="2800" dirty="0"/>
              <a:t>营销管理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Marketing Management</a:t>
            </a:r>
            <a:r>
              <a:rPr lang="zh-CN" altLang="en-US" sz="2800" dirty="0"/>
              <a:t>）出版。</a:t>
            </a: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7" name="Rectangle 2"/>
          <p:cNvSpPr>
            <a:spLocks noGrp="1" noChangeArrowheads="1"/>
          </p:cNvSpPr>
          <p:nvPr>
            <p:ph type="title"/>
          </p:nvPr>
        </p:nvSpPr>
        <p:spPr>
          <a:xfrm>
            <a:off x="428625" y="0"/>
            <a:ext cx="6980238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1971-1980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87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00063" y="1285875"/>
            <a:ext cx="7924800" cy="38862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 dirty="0"/>
              <a:t>1973</a:t>
            </a:r>
            <a:r>
              <a:rPr lang="zh-CN" altLang="en-US" sz="2800" dirty="0"/>
              <a:t>年，亨利</a:t>
            </a:r>
            <a:r>
              <a:rPr lang="en-US" altLang="zh-CN" sz="2800" dirty="0"/>
              <a:t>·</a:t>
            </a:r>
            <a:r>
              <a:rPr lang="zh-CN" altLang="en-US" sz="2800" dirty="0"/>
              <a:t>明茨伯格的</a:t>
            </a:r>
            <a:r>
              <a:rPr lang="en-US" altLang="zh-CN" sz="2800" dirty="0"/>
              <a:t>《</a:t>
            </a:r>
            <a:r>
              <a:rPr lang="zh-CN" altLang="en-US" sz="2800" dirty="0"/>
              <a:t>管理工作的性质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The Nature of Managerial Work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1978</a:t>
            </a:r>
            <a:r>
              <a:rPr lang="zh-CN" altLang="en-US" sz="2800" dirty="0"/>
              <a:t>年，克里斯</a:t>
            </a:r>
            <a:r>
              <a:rPr lang="en-US" altLang="zh-CN" sz="2800" dirty="0"/>
              <a:t>·</a:t>
            </a:r>
            <a:r>
              <a:rPr lang="zh-CN" altLang="en-US" sz="2800" dirty="0"/>
              <a:t>阿吉里斯和唐纳德</a:t>
            </a:r>
            <a:r>
              <a:rPr lang="en-US" altLang="zh-CN" sz="2800" dirty="0"/>
              <a:t>·</a:t>
            </a:r>
            <a:r>
              <a:rPr lang="zh-CN" altLang="en-US" sz="2800" dirty="0"/>
              <a:t>薛恩的</a:t>
            </a:r>
            <a:r>
              <a:rPr lang="en-US" altLang="zh-CN" sz="2800" dirty="0"/>
              <a:t>《</a:t>
            </a:r>
            <a:r>
              <a:rPr lang="zh-CN" altLang="en-US" sz="2800" dirty="0"/>
              <a:t>组织学习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Organization Learning</a:t>
            </a:r>
            <a:r>
              <a:rPr lang="zh-CN" altLang="en-US" sz="2800" dirty="0"/>
              <a:t>）出版 。</a:t>
            </a:r>
          </a:p>
          <a:p>
            <a:pPr algn="just">
              <a:defRPr/>
            </a:pPr>
            <a:r>
              <a:rPr lang="en-US" altLang="zh-CN" sz="2800" dirty="0"/>
              <a:t>1980</a:t>
            </a:r>
            <a:r>
              <a:rPr lang="zh-CN" altLang="en-US" sz="2800" dirty="0"/>
              <a:t>年，迈克尔</a:t>
            </a:r>
            <a:r>
              <a:rPr lang="en-US" altLang="zh-CN" sz="2800" dirty="0"/>
              <a:t>·</a:t>
            </a:r>
            <a:r>
              <a:rPr lang="zh-CN" altLang="en-US" sz="2800" dirty="0"/>
              <a:t>波特的</a:t>
            </a:r>
            <a:r>
              <a:rPr lang="en-US" altLang="zh-CN" sz="2800" dirty="0"/>
              <a:t>《</a:t>
            </a:r>
            <a:r>
              <a:rPr lang="zh-CN" altLang="en-US" sz="2800" dirty="0"/>
              <a:t>竞争战略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Competitive Strategy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1980</a:t>
            </a:r>
            <a:r>
              <a:rPr lang="zh-CN" altLang="en-US" sz="2800" dirty="0"/>
              <a:t>年，阿尔文</a:t>
            </a:r>
            <a:r>
              <a:rPr lang="en-US" altLang="zh-CN" sz="2800" dirty="0"/>
              <a:t>·</a:t>
            </a:r>
            <a:r>
              <a:rPr lang="zh-CN" altLang="en-US" sz="2800" dirty="0"/>
              <a:t>托夫勒的</a:t>
            </a:r>
            <a:r>
              <a:rPr lang="en-US" altLang="zh-CN" sz="2800" dirty="0"/>
              <a:t>《</a:t>
            </a:r>
            <a:r>
              <a:rPr lang="zh-CN" altLang="en-US" sz="2800" dirty="0"/>
              <a:t>第三次浪潮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The Third Wave</a:t>
            </a:r>
            <a:r>
              <a:rPr lang="zh-CN" altLang="en-US" sz="2800" dirty="0"/>
              <a:t>）出版。</a:t>
            </a: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1" name="Rectangle 2"/>
          <p:cNvSpPr>
            <a:spLocks noGrp="1" noChangeArrowheads="1"/>
          </p:cNvSpPr>
          <p:nvPr>
            <p:ph type="title"/>
          </p:nvPr>
        </p:nvSpPr>
        <p:spPr>
          <a:xfrm>
            <a:off x="500063" y="0"/>
            <a:ext cx="6980237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1981-1990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198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00063" y="1214438"/>
            <a:ext cx="8305800" cy="47244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 dirty="0"/>
              <a:t>1981</a:t>
            </a:r>
            <a:r>
              <a:rPr lang="zh-CN" altLang="en-US" sz="2800" dirty="0"/>
              <a:t>年，理查德</a:t>
            </a:r>
            <a:r>
              <a:rPr lang="en-US" altLang="zh-CN" sz="2800" dirty="0"/>
              <a:t>·</a:t>
            </a:r>
            <a:r>
              <a:rPr lang="zh-CN" altLang="en-US" sz="2800" dirty="0"/>
              <a:t>帕斯卡尔和安东尼</a:t>
            </a:r>
            <a:r>
              <a:rPr lang="en-US" altLang="zh-CN" sz="2800" dirty="0"/>
              <a:t>·</a:t>
            </a:r>
            <a:r>
              <a:rPr lang="zh-CN" altLang="en-US" sz="2800" dirty="0"/>
              <a:t>阿索斯的</a:t>
            </a:r>
            <a:r>
              <a:rPr lang="en-US" altLang="zh-CN" sz="2800" dirty="0"/>
              <a:t>《</a:t>
            </a:r>
            <a:r>
              <a:rPr lang="zh-CN" altLang="en-US" sz="2800" dirty="0"/>
              <a:t>日本企业的管理艺术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Art of Japanese Management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1982</a:t>
            </a:r>
            <a:r>
              <a:rPr lang="zh-CN" altLang="en-US" sz="2800" dirty="0"/>
              <a:t>年，汤姆</a:t>
            </a:r>
            <a:r>
              <a:rPr lang="en-US" altLang="zh-CN" sz="2800" dirty="0"/>
              <a:t>·</a:t>
            </a:r>
            <a:r>
              <a:rPr lang="zh-CN" altLang="en-US" sz="2800" dirty="0"/>
              <a:t>彼得斯和罗伯特</a:t>
            </a:r>
            <a:r>
              <a:rPr lang="en-US" altLang="zh-CN" sz="2800" dirty="0"/>
              <a:t>·</a:t>
            </a:r>
            <a:r>
              <a:rPr lang="zh-CN" altLang="en-US" sz="2800" dirty="0"/>
              <a:t>小沃特曼的</a:t>
            </a:r>
            <a:r>
              <a:rPr lang="en-US" altLang="zh-CN" sz="2800" dirty="0"/>
              <a:t>《</a:t>
            </a:r>
            <a:r>
              <a:rPr lang="zh-CN" altLang="en-US" sz="2800" dirty="0"/>
              <a:t>追求卓越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In Search of Excellence</a:t>
            </a:r>
            <a:r>
              <a:rPr lang="zh-CN" altLang="en-US" sz="2800" dirty="0"/>
              <a:t>）出版 。</a:t>
            </a:r>
          </a:p>
          <a:p>
            <a:pPr algn="just">
              <a:defRPr/>
            </a:pPr>
            <a:r>
              <a:rPr lang="en-US" altLang="zh-CN" sz="2800" dirty="0"/>
              <a:t>1982</a:t>
            </a:r>
            <a:r>
              <a:rPr lang="zh-CN" altLang="en-US" sz="2800" dirty="0"/>
              <a:t>年，大前研一的</a:t>
            </a:r>
            <a:r>
              <a:rPr lang="en-US" altLang="zh-CN" sz="2800" dirty="0"/>
              <a:t>《</a:t>
            </a:r>
            <a:r>
              <a:rPr lang="zh-CN" altLang="en-US" sz="2800" dirty="0"/>
              <a:t>战略家的思想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The Mind of the Strategist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1983</a:t>
            </a:r>
            <a:r>
              <a:rPr lang="zh-CN" altLang="en-US" sz="2800" dirty="0"/>
              <a:t>年，罗莎贝斯</a:t>
            </a:r>
            <a:r>
              <a:rPr lang="en-US" altLang="zh-CN" sz="2800" dirty="0"/>
              <a:t>·</a:t>
            </a:r>
            <a:r>
              <a:rPr lang="zh-CN" altLang="en-US" sz="2800" dirty="0"/>
              <a:t>摩斯</a:t>
            </a:r>
            <a:r>
              <a:rPr lang="en-US" altLang="zh-CN" sz="2800" dirty="0"/>
              <a:t>·</a:t>
            </a:r>
            <a:r>
              <a:rPr lang="zh-CN" altLang="en-US" sz="2800" dirty="0"/>
              <a:t>坎特的</a:t>
            </a:r>
            <a:r>
              <a:rPr lang="en-US" altLang="zh-CN" sz="2800" dirty="0"/>
              <a:t>《</a:t>
            </a:r>
            <a:r>
              <a:rPr lang="zh-CN" altLang="en-US" sz="2800" dirty="0"/>
              <a:t>变革大师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The Change Masters</a:t>
            </a:r>
            <a:r>
              <a:rPr lang="zh-CN" altLang="en-US" sz="2800" dirty="0"/>
              <a:t>）出版。</a:t>
            </a: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5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0"/>
            <a:ext cx="6980238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1981-1990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208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00063" y="1214438"/>
            <a:ext cx="8305800" cy="44958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 dirty="0"/>
              <a:t>1984</a:t>
            </a:r>
            <a:r>
              <a:rPr lang="zh-CN" altLang="en-US" sz="2800" dirty="0"/>
              <a:t>年，梅雷迪思</a:t>
            </a:r>
            <a:r>
              <a:rPr lang="en-US" altLang="zh-CN" sz="2800" dirty="0"/>
              <a:t>·</a:t>
            </a:r>
            <a:r>
              <a:rPr lang="zh-CN" altLang="en-US" sz="2800" dirty="0"/>
              <a:t>贝尔宾的</a:t>
            </a:r>
            <a:r>
              <a:rPr lang="en-US" altLang="zh-CN" sz="2800" dirty="0"/>
              <a:t>《</a:t>
            </a:r>
            <a:r>
              <a:rPr lang="zh-CN" altLang="en-US" sz="2800" dirty="0"/>
              <a:t>团队管理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Management Teams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1985</a:t>
            </a:r>
            <a:r>
              <a:rPr lang="zh-CN" altLang="en-US" sz="2800" dirty="0"/>
              <a:t>年，埃德加</a:t>
            </a:r>
            <a:r>
              <a:rPr lang="en-US" altLang="zh-CN" sz="2800" dirty="0"/>
              <a:t>·</a:t>
            </a:r>
            <a:r>
              <a:rPr lang="zh-CN" altLang="en-US" sz="2800" dirty="0"/>
              <a:t>薛恩的</a:t>
            </a:r>
            <a:r>
              <a:rPr lang="en-US" altLang="zh-CN" sz="2800" dirty="0"/>
              <a:t>《</a:t>
            </a:r>
            <a:r>
              <a:rPr lang="zh-CN" altLang="en-US" sz="2800" dirty="0"/>
              <a:t>组织文化与领导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Organizational Culture and Leadership</a:t>
            </a:r>
            <a:r>
              <a:rPr lang="zh-CN" altLang="en-US" sz="2800" dirty="0"/>
              <a:t>）出版。 </a:t>
            </a:r>
          </a:p>
          <a:p>
            <a:pPr algn="just">
              <a:defRPr/>
            </a:pPr>
            <a:r>
              <a:rPr lang="en-US" altLang="zh-CN" sz="2800" dirty="0"/>
              <a:t>1988</a:t>
            </a:r>
            <a:r>
              <a:rPr lang="zh-CN" altLang="en-US" sz="2800" dirty="0"/>
              <a:t>年，朱兰的</a:t>
            </a:r>
            <a:r>
              <a:rPr lang="en-US" altLang="zh-CN" sz="2800" dirty="0"/>
              <a:t>《</a:t>
            </a:r>
            <a:r>
              <a:rPr lang="zh-CN" altLang="en-US" sz="2800" dirty="0"/>
              <a:t>质量计划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Planning for Quality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1989</a:t>
            </a:r>
            <a:r>
              <a:rPr lang="zh-CN" altLang="en-US" sz="2800" dirty="0"/>
              <a:t>年，查尔斯</a:t>
            </a:r>
            <a:r>
              <a:rPr lang="en-US" altLang="zh-CN" sz="2800" dirty="0"/>
              <a:t>·</a:t>
            </a:r>
            <a:r>
              <a:rPr lang="zh-CN" altLang="en-US" sz="2800" dirty="0"/>
              <a:t>汉迪的</a:t>
            </a:r>
            <a:r>
              <a:rPr lang="en-US" altLang="zh-CN" sz="2800" dirty="0"/>
              <a:t>《</a:t>
            </a:r>
            <a:r>
              <a:rPr lang="zh-CN" altLang="en-US" sz="2800" dirty="0"/>
              <a:t>非理性的时代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The Age of Unreason</a:t>
            </a:r>
            <a:r>
              <a:rPr lang="zh-CN" altLang="en-US" sz="2800" dirty="0"/>
              <a:t>）出版。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管理的学科前时代</a:t>
            </a:r>
          </a:p>
        </p:txBody>
      </p:sp>
      <p:sp>
        <p:nvSpPr>
          <p:cNvPr id="131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亚当斯密的分工论</a:t>
            </a:r>
          </a:p>
          <a:p>
            <a:pPr>
              <a:defRPr/>
            </a:pPr>
            <a:r>
              <a:rPr lang="zh-CN" altLang="en-US"/>
              <a:t>巴比奇的贡献</a:t>
            </a:r>
          </a:p>
          <a:p>
            <a:pPr>
              <a:defRPr/>
            </a:pPr>
            <a:r>
              <a:rPr lang="zh-CN" altLang="en-US"/>
              <a:t>欧文的人本主义</a:t>
            </a:r>
          </a:p>
          <a:p>
            <a:pPr>
              <a:defRPr/>
            </a:pPr>
            <a:r>
              <a:rPr lang="zh-CN" altLang="en-US"/>
              <a:t>美国职业经理的产生</a:t>
            </a: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69" name="Rectangle 2"/>
          <p:cNvSpPr>
            <a:spLocks noGrp="1" noChangeArrowheads="1"/>
          </p:cNvSpPr>
          <p:nvPr>
            <p:ph type="title"/>
          </p:nvPr>
        </p:nvSpPr>
        <p:spPr>
          <a:xfrm>
            <a:off x="642938" y="0"/>
            <a:ext cx="6980237" cy="838200"/>
          </a:xfrm>
        </p:spPr>
        <p:txBody>
          <a:bodyPr/>
          <a:lstStyle/>
          <a:p>
            <a:r>
              <a:rPr lang="zh-CN" altLang="en-US" smtClean="0"/>
              <a:t>管理百年（</a:t>
            </a:r>
            <a:r>
              <a:rPr lang="en-US" altLang="zh-CN" smtClean="0"/>
              <a:t>1991-2000</a:t>
            </a:r>
            <a:r>
              <a:rPr lang="zh-CN" altLang="en-US" smtClean="0"/>
              <a:t>）</a:t>
            </a:r>
            <a:endParaRPr lang="zh-CN" altLang="en-US" b="0" smtClean="0">
              <a:latin typeface="宋体" charset="-122"/>
            </a:endParaRPr>
          </a:p>
        </p:txBody>
      </p:sp>
      <p:sp>
        <p:nvSpPr>
          <p:cNvPr id="1218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00063" y="1214438"/>
            <a:ext cx="8305800" cy="4267200"/>
          </a:xfrm>
        </p:spPr>
        <p:txBody>
          <a:bodyPr/>
          <a:lstStyle/>
          <a:p>
            <a:pPr algn="just">
              <a:defRPr/>
            </a:pPr>
            <a:r>
              <a:rPr lang="en-US" altLang="zh-CN" sz="2800" dirty="0"/>
              <a:t>1991</a:t>
            </a:r>
            <a:r>
              <a:rPr lang="zh-CN" altLang="en-US" sz="2800" dirty="0"/>
              <a:t>年，汤姆</a:t>
            </a:r>
            <a:r>
              <a:rPr lang="en-US" altLang="zh-CN" sz="2800" dirty="0"/>
              <a:t>·</a:t>
            </a:r>
            <a:r>
              <a:rPr lang="zh-CN" altLang="en-US" sz="2800" dirty="0"/>
              <a:t>彼得斯的</a:t>
            </a:r>
            <a:r>
              <a:rPr lang="en-US" altLang="zh-CN" sz="2800" dirty="0"/>
              <a:t>《</a:t>
            </a:r>
            <a:r>
              <a:rPr lang="zh-CN" altLang="en-US" sz="2800" dirty="0"/>
              <a:t>管理的解放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Liberation Management</a:t>
            </a:r>
            <a:r>
              <a:rPr lang="zh-CN" altLang="en-US" sz="2800" dirty="0"/>
              <a:t>）出版 。</a:t>
            </a:r>
          </a:p>
          <a:p>
            <a:pPr algn="just">
              <a:defRPr/>
            </a:pPr>
            <a:r>
              <a:rPr lang="en-US" altLang="zh-CN" sz="2800" dirty="0"/>
              <a:t>1993</a:t>
            </a:r>
            <a:r>
              <a:rPr lang="zh-CN" altLang="en-US" sz="2800" dirty="0"/>
              <a:t>年，詹姆斯</a:t>
            </a:r>
            <a:r>
              <a:rPr lang="en-US" altLang="zh-CN" sz="2800" dirty="0"/>
              <a:t>·</a:t>
            </a:r>
            <a:r>
              <a:rPr lang="zh-CN" altLang="en-US" sz="2800" dirty="0"/>
              <a:t>钱匹和迈克尔</a:t>
            </a:r>
            <a:r>
              <a:rPr lang="en-US" altLang="zh-CN" sz="2800" dirty="0"/>
              <a:t>·</a:t>
            </a:r>
            <a:r>
              <a:rPr lang="zh-CN" altLang="en-US" sz="2800" dirty="0"/>
              <a:t>汉默的</a:t>
            </a:r>
            <a:r>
              <a:rPr lang="en-US" altLang="zh-CN" sz="2800" dirty="0"/>
              <a:t>《</a:t>
            </a:r>
            <a:r>
              <a:rPr lang="zh-CN" altLang="en-US" sz="2800" dirty="0"/>
              <a:t>企业再造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Reengineering the Corporation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1994</a:t>
            </a:r>
            <a:r>
              <a:rPr lang="zh-CN" altLang="en-US" sz="2800" dirty="0"/>
              <a:t>年，亨利</a:t>
            </a:r>
            <a:r>
              <a:rPr lang="en-US" altLang="zh-CN" sz="2800" dirty="0"/>
              <a:t>·</a:t>
            </a:r>
            <a:r>
              <a:rPr lang="zh-CN" altLang="en-US" sz="2800" dirty="0"/>
              <a:t>明茨伯格的</a:t>
            </a:r>
            <a:r>
              <a:rPr lang="en-US" altLang="zh-CN" sz="2800" dirty="0"/>
              <a:t>《</a:t>
            </a:r>
            <a:r>
              <a:rPr lang="zh-CN" altLang="en-US" sz="2800" dirty="0"/>
              <a:t>战略计划的兴衰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The Rise and Fall of Strategic Planning</a:t>
            </a:r>
            <a:r>
              <a:rPr lang="zh-CN" altLang="en-US" sz="2800" dirty="0"/>
              <a:t>）出版。</a:t>
            </a:r>
          </a:p>
          <a:p>
            <a:pPr algn="just">
              <a:defRPr/>
            </a:pPr>
            <a:r>
              <a:rPr lang="en-US" altLang="zh-CN" sz="2800" dirty="0"/>
              <a:t>1994</a:t>
            </a:r>
            <a:r>
              <a:rPr lang="zh-CN" altLang="en-US" sz="2800" dirty="0"/>
              <a:t>年，加里</a:t>
            </a:r>
            <a:r>
              <a:rPr lang="en-US" altLang="zh-CN" sz="2800" dirty="0"/>
              <a:t>·</a:t>
            </a:r>
            <a:r>
              <a:rPr lang="zh-CN" altLang="en-US" sz="2800" dirty="0"/>
              <a:t>哈默尔和</a:t>
            </a:r>
            <a:r>
              <a:rPr lang="en-US" altLang="zh-CN" sz="2800" dirty="0"/>
              <a:t>C·K·</a:t>
            </a:r>
            <a:r>
              <a:rPr lang="zh-CN" altLang="en-US" sz="2800" dirty="0"/>
              <a:t>普拉哈拉德的</a:t>
            </a:r>
            <a:r>
              <a:rPr lang="en-US" altLang="zh-CN" sz="2800" dirty="0"/>
              <a:t>《</a:t>
            </a:r>
            <a:r>
              <a:rPr lang="zh-CN" altLang="en-US" sz="2800" dirty="0"/>
              <a:t>为未来而竞争</a:t>
            </a:r>
            <a:r>
              <a:rPr lang="en-US" altLang="zh-CN" sz="2800" dirty="0"/>
              <a:t>》</a:t>
            </a:r>
            <a:r>
              <a:rPr lang="zh-CN" altLang="en-US" sz="2800" dirty="0"/>
              <a:t>（</a:t>
            </a:r>
            <a:r>
              <a:rPr lang="en-US" altLang="zh-CN" sz="2800" dirty="0"/>
              <a:t>Competing for Future</a:t>
            </a:r>
            <a:r>
              <a:rPr lang="zh-CN" altLang="en-US" sz="2800" dirty="0"/>
              <a:t>）出版。</a:t>
            </a: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3" name="Rectangle 2"/>
          <p:cNvSpPr>
            <a:spLocks noChangeArrowheads="1"/>
          </p:cNvSpPr>
          <p:nvPr/>
        </p:nvSpPr>
        <p:spPr bwMode="auto">
          <a:xfrm>
            <a:off x="95250" y="309563"/>
            <a:ext cx="2813050" cy="454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r>
              <a:rPr lang="zh-CN" altLang="en-US" sz="2800">
                <a:solidFill>
                  <a:srgbClr val="FFFF00"/>
                </a:solidFill>
                <a:ea typeface="黑体" pitchFamily="2" charset="-122"/>
              </a:rPr>
              <a:t>目录</a:t>
            </a: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857250" y="3857625"/>
            <a:ext cx="7608888" cy="574675"/>
          </a:xfrm>
          <a:prstGeom prst="rect">
            <a:avLst/>
          </a:prstGeom>
          <a:solidFill>
            <a:schemeClr val="accent1"/>
          </a:solidFill>
          <a:ln w="28575" algn="ctr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84995" name="Text Box 6"/>
          <p:cNvSpPr txBox="1">
            <a:spLocks noChangeArrowheads="1"/>
          </p:cNvSpPr>
          <p:nvPr/>
        </p:nvSpPr>
        <p:spPr bwMode="blackWhite">
          <a:xfrm>
            <a:off x="1071563" y="1428750"/>
            <a:ext cx="6613525" cy="3433763"/>
          </a:xfrm>
          <a:prstGeom prst="rect">
            <a:avLst/>
          </a:prstGeom>
          <a:noFill/>
          <a:ln w="28575" algn="ctr">
            <a:noFill/>
            <a:miter lim="800000"/>
            <a:headEnd/>
            <a:tailEnd/>
          </a:ln>
        </p:spPr>
        <p:txBody>
          <a:bodyPr wrap="none"/>
          <a:lstStyle/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第一节　前管理时期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第二节　中国古代管理思想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第三节  管理百年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第四节  古典管理理论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7" name="Rectangle 2"/>
          <p:cNvSpPr>
            <a:spLocks noGrp="1" noChangeArrowheads="1"/>
          </p:cNvSpPr>
          <p:nvPr>
            <p:ph type="title"/>
          </p:nvPr>
        </p:nvSpPr>
        <p:spPr>
          <a:xfrm>
            <a:off x="285750" y="-357188"/>
            <a:ext cx="6040438" cy="1143001"/>
          </a:xfrm>
        </p:spPr>
        <p:txBody>
          <a:bodyPr/>
          <a:lstStyle/>
          <a:p>
            <a:r>
              <a:rPr lang="zh-CN" altLang="en-US" smtClean="0"/>
              <a:t>古典组织学说的代表人物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85938" y="1643063"/>
            <a:ext cx="5638800" cy="2133600"/>
          </a:xfrm>
        </p:spPr>
        <p:txBody>
          <a:bodyPr/>
          <a:lstStyle/>
          <a:p>
            <a:pPr algn="just">
              <a:defRPr/>
            </a:pPr>
            <a:r>
              <a:rPr lang="zh-CN" altLang="en-US" sz="2800" dirty="0" smtClean="0"/>
              <a:t>弗雷德里克</a:t>
            </a:r>
            <a:r>
              <a:rPr lang="en-US" altLang="zh-CN" sz="2800" dirty="0" smtClean="0"/>
              <a:t>·</a:t>
            </a:r>
            <a:r>
              <a:rPr lang="zh-CN" altLang="en-US" sz="2800" dirty="0" smtClean="0"/>
              <a:t>泰勒</a:t>
            </a:r>
          </a:p>
          <a:p>
            <a:pPr algn="just">
              <a:defRPr/>
            </a:pPr>
            <a:r>
              <a:rPr lang="zh-CN" altLang="en-US" sz="2800" dirty="0" smtClean="0"/>
              <a:t>亨利</a:t>
            </a:r>
            <a:r>
              <a:rPr lang="en-US" altLang="zh-CN" sz="2800" dirty="0"/>
              <a:t>·</a:t>
            </a:r>
            <a:r>
              <a:rPr lang="zh-CN" altLang="en-US" sz="2800" dirty="0"/>
              <a:t>法约尔</a:t>
            </a:r>
          </a:p>
          <a:p>
            <a:pPr algn="just">
              <a:defRPr/>
            </a:pPr>
            <a:r>
              <a:rPr lang="zh-CN" altLang="en-US" sz="2800" dirty="0"/>
              <a:t>马克斯</a:t>
            </a:r>
            <a:r>
              <a:rPr lang="en-US" altLang="zh-CN" sz="2800" dirty="0"/>
              <a:t>·</a:t>
            </a:r>
            <a:r>
              <a:rPr lang="zh-CN" altLang="en-US" sz="2800" dirty="0"/>
              <a:t>韦伯</a:t>
            </a:r>
          </a:p>
          <a:p>
            <a:pPr algn="just">
              <a:defRPr/>
            </a:pPr>
            <a:r>
              <a:rPr lang="zh-CN" altLang="en-US" sz="2800" dirty="0"/>
              <a:t>切斯特</a:t>
            </a:r>
            <a:r>
              <a:rPr lang="en-US" altLang="zh-CN" sz="2800" dirty="0"/>
              <a:t>·</a:t>
            </a:r>
            <a:r>
              <a:rPr lang="zh-CN" altLang="en-US" sz="2800" dirty="0"/>
              <a:t>巴纳德</a:t>
            </a: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泰勒与科学管理的兴起</a:t>
            </a: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泰勒其人</a:t>
            </a:r>
          </a:p>
          <a:p>
            <a:pPr>
              <a:defRPr/>
            </a:pPr>
            <a:r>
              <a:rPr lang="zh-CN" altLang="en-US"/>
              <a:t>泰勒的主要工作</a:t>
            </a:r>
          </a:p>
          <a:p>
            <a:pPr>
              <a:defRPr/>
            </a:pPr>
            <a:r>
              <a:rPr lang="zh-CN" altLang="en-US"/>
              <a:t>泰勒的主要观点</a:t>
            </a:r>
          </a:p>
          <a:p>
            <a:pPr>
              <a:defRPr/>
            </a:pPr>
            <a:r>
              <a:rPr lang="zh-CN" altLang="en-US"/>
              <a:t>对泰勒的评价</a:t>
            </a:r>
          </a:p>
          <a:p>
            <a:pPr>
              <a:defRPr/>
            </a:pPr>
            <a:r>
              <a:rPr lang="zh-CN" altLang="en-US"/>
              <a:t>泰勒的追随者</a:t>
            </a: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5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1.</a:t>
            </a:r>
            <a:r>
              <a:rPr lang="zh-CN" altLang="en-US" smtClean="0"/>
              <a:t>泰勒其人</a:t>
            </a:r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泰勒</a:t>
            </a:r>
            <a:r>
              <a:rPr lang="en-US" altLang="zh-CN"/>
              <a:t>(Frederick Taylor), </a:t>
            </a:r>
            <a:r>
              <a:rPr lang="zh-CN" altLang="zh-CN"/>
              <a:t>泰罗,美国人</a:t>
            </a:r>
          </a:p>
          <a:p>
            <a:pPr>
              <a:defRPr/>
            </a:pPr>
            <a:r>
              <a:rPr lang="zh-CN" altLang="zh-CN"/>
              <a:t>1856-1915</a:t>
            </a:r>
          </a:p>
          <a:p>
            <a:pPr>
              <a:defRPr/>
            </a:pPr>
            <a:r>
              <a:rPr lang="zh-CN" altLang="zh-CN"/>
              <a:t>从哈佛大学辍学</a:t>
            </a:r>
          </a:p>
          <a:p>
            <a:pPr>
              <a:defRPr/>
            </a:pPr>
            <a:r>
              <a:rPr lang="zh-CN" altLang="zh-CN"/>
              <a:t>8年内升了六级</a:t>
            </a:r>
          </a:p>
          <a:p>
            <a:pPr>
              <a:defRPr/>
            </a:pPr>
            <a:r>
              <a:rPr lang="zh-CN" altLang="zh-CN"/>
              <a:t>升级的原因:与效率低下的现象作不懈的斗争</a:t>
            </a:r>
            <a:endParaRPr lang="zh-CN" altLang="en-US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8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2.</a:t>
            </a:r>
            <a:r>
              <a:rPr lang="zh-CN" altLang="en-US" smtClean="0"/>
              <a:t>泰勒的主要工作</a:t>
            </a:r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秒表测时</a:t>
            </a:r>
          </a:p>
          <a:p>
            <a:pPr>
              <a:defRPr/>
            </a:pPr>
            <a:r>
              <a:rPr lang="zh-CN" altLang="en-US"/>
              <a:t>搬运生铁实验</a:t>
            </a:r>
          </a:p>
          <a:p>
            <a:pPr>
              <a:defRPr/>
            </a:pPr>
            <a:r>
              <a:rPr lang="zh-CN" altLang="en-US"/>
              <a:t>铁锹实验</a:t>
            </a:r>
          </a:p>
          <a:p>
            <a:pPr>
              <a:defRPr/>
            </a:pPr>
            <a:r>
              <a:rPr lang="zh-CN" altLang="en-US"/>
              <a:t>高速钢实验</a:t>
            </a: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秒表测时</a:t>
            </a:r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秒表测时的原因</a:t>
            </a:r>
          </a:p>
          <a:p>
            <a:pPr lvl="1">
              <a:defRPr/>
            </a:pPr>
            <a:r>
              <a:rPr lang="zh-CN" altLang="en-US"/>
              <a:t>资本家不知道工人能干多少</a:t>
            </a:r>
          </a:p>
          <a:p>
            <a:pPr lvl="1">
              <a:defRPr/>
            </a:pPr>
            <a:r>
              <a:rPr lang="zh-CN" altLang="en-US"/>
              <a:t>工人偷懒</a:t>
            </a:r>
          </a:p>
          <a:p>
            <a:pPr>
              <a:defRPr/>
            </a:pPr>
            <a:r>
              <a:rPr lang="zh-CN" altLang="en-US"/>
              <a:t>秒表测时的方法</a:t>
            </a:r>
          </a:p>
          <a:p>
            <a:pPr lvl="1">
              <a:defRPr/>
            </a:pPr>
            <a:r>
              <a:rPr lang="zh-CN" altLang="en-US"/>
              <a:t>标准作业方法</a:t>
            </a:r>
          </a:p>
          <a:p>
            <a:pPr lvl="1">
              <a:defRPr/>
            </a:pPr>
            <a:r>
              <a:rPr lang="zh-CN" altLang="en-US"/>
              <a:t>秒表测时</a:t>
            </a:r>
          </a:p>
          <a:p>
            <a:pPr lvl="1">
              <a:defRPr/>
            </a:pPr>
            <a:r>
              <a:rPr lang="zh-CN" altLang="en-US"/>
              <a:t>各种宽放</a:t>
            </a:r>
          </a:p>
          <a:p>
            <a:pPr lvl="1">
              <a:defRPr/>
            </a:pPr>
            <a:r>
              <a:rPr lang="zh-CN" altLang="en-US"/>
              <a:t>标准作业时间</a:t>
            </a:r>
            <a:r>
              <a:rPr lang="en-US" altLang="zh-CN"/>
              <a:t>(</a:t>
            </a:r>
            <a:r>
              <a:rPr lang="zh-CN" altLang="en-US"/>
              <a:t>工时定额</a:t>
            </a:r>
            <a:r>
              <a:rPr lang="en-US" altLang="zh-CN"/>
              <a:t>)</a:t>
            </a: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搬动生铁实验</a:t>
            </a:r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实验背景</a:t>
            </a:r>
          </a:p>
          <a:p>
            <a:pPr>
              <a:defRPr/>
            </a:pPr>
            <a:r>
              <a:rPr lang="zh-CN" altLang="en-US"/>
              <a:t>原来每个工人每天搬运量</a:t>
            </a:r>
            <a:r>
              <a:rPr lang="en-US" altLang="zh-CN"/>
              <a:t>: 12T</a:t>
            </a:r>
          </a:p>
          <a:p>
            <a:pPr>
              <a:defRPr/>
            </a:pPr>
            <a:r>
              <a:rPr lang="zh-CN" altLang="zh-CN"/>
              <a:t>实验后每个工人每天搬运量:47.5</a:t>
            </a:r>
            <a:r>
              <a:rPr lang="en-US" altLang="zh-CN"/>
              <a:t>T</a:t>
            </a:r>
          </a:p>
          <a:p>
            <a:pPr>
              <a:defRPr/>
            </a:pPr>
            <a:r>
              <a:rPr lang="zh-CN" altLang="zh-CN"/>
              <a:t>原来每个工人每天工资:$1.15</a:t>
            </a:r>
          </a:p>
          <a:p>
            <a:pPr>
              <a:defRPr/>
            </a:pPr>
            <a:r>
              <a:rPr lang="zh-CN" altLang="zh-CN"/>
              <a:t>实验后每个工人每天工资:$1.85</a:t>
            </a:r>
            <a:endParaRPr lang="en-US" altLang="zh-CN"/>
          </a:p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铁锹实验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实验前</a:t>
            </a:r>
            <a:r>
              <a:rPr lang="en-US" altLang="zh-CN"/>
              <a:t>:</a:t>
            </a:r>
            <a:r>
              <a:rPr lang="zh-CN" altLang="en-US"/>
              <a:t>干不同的活拿同样的锹</a:t>
            </a:r>
          </a:p>
          <a:p>
            <a:pPr>
              <a:defRPr/>
            </a:pPr>
            <a:r>
              <a:rPr lang="zh-CN" altLang="en-US"/>
              <a:t>铲不同的东西每锹重量不一样</a:t>
            </a:r>
          </a:p>
          <a:p>
            <a:pPr>
              <a:defRPr/>
            </a:pPr>
            <a:r>
              <a:rPr lang="zh-CN" altLang="en-US"/>
              <a:t>应当有一个效率最高的重量</a:t>
            </a:r>
          </a:p>
          <a:p>
            <a:pPr>
              <a:defRPr/>
            </a:pPr>
            <a:r>
              <a:rPr lang="zh-CN" altLang="en-US"/>
              <a:t>实验发现</a:t>
            </a:r>
            <a:r>
              <a:rPr lang="en-US" altLang="zh-CN"/>
              <a:t>22P</a:t>
            </a:r>
            <a:r>
              <a:rPr lang="zh-CN" altLang="zh-CN"/>
              <a:t>时效率最高</a:t>
            </a:r>
          </a:p>
          <a:p>
            <a:pPr>
              <a:defRPr/>
            </a:pPr>
            <a:r>
              <a:rPr lang="zh-CN" altLang="zh-CN"/>
              <a:t>铲不同的东西拿不同的锹</a:t>
            </a:r>
          </a:p>
          <a:p>
            <a:pPr>
              <a:defRPr/>
            </a:pPr>
            <a:r>
              <a:rPr lang="zh-CN" altLang="zh-CN"/>
              <a:t>生产效率得到提高</a:t>
            </a:r>
            <a:endParaRPr lang="zh-CN" altLang="en-US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5" name="Rectangle 2"/>
          <p:cNvSpPr>
            <a:spLocks noGrp="1" noChangeArrowheads="1"/>
          </p:cNvSpPr>
          <p:nvPr>
            <p:ph type="title"/>
          </p:nvPr>
        </p:nvSpPr>
        <p:spPr>
          <a:xfrm>
            <a:off x="642938" y="0"/>
            <a:ext cx="7772400" cy="1143000"/>
          </a:xfrm>
        </p:spPr>
        <p:txBody>
          <a:bodyPr/>
          <a:lstStyle/>
          <a:p>
            <a:r>
              <a:rPr lang="zh-CN" altLang="en-US" sz="3600" b="1" smtClean="0">
                <a:solidFill>
                  <a:srgbClr val="FFFF00"/>
                </a:solidFill>
              </a:rPr>
              <a:t>铁锹的效率曲线</a:t>
            </a:r>
          </a:p>
        </p:txBody>
      </p:sp>
      <p:sp>
        <p:nvSpPr>
          <p:cNvPr id="93186" name="Line 4"/>
          <p:cNvSpPr>
            <a:spLocks noChangeShapeType="1"/>
          </p:cNvSpPr>
          <p:nvPr/>
        </p:nvSpPr>
        <p:spPr bwMode="auto">
          <a:xfrm>
            <a:off x="1828800" y="5105400"/>
            <a:ext cx="6248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triangle" w="med" len="med"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93187" name="Line 5"/>
          <p:cNvSpPr>
            <a:spLocks noChangeShapeType="1"/>
          </p:cNvSpPr>
          <p:nvPr/>
        </p:nvSpPr>
        <p:spPr bwMode="auto">
          <a:xfrm flipV="1">
            <a:off x="1828800" y="2133600"/>
            <a:ext cx="0" cy="2971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triangle" w="med" len="med"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93188" name="Freeform 9"/>
          <p:cNvSpPr>
            <a:spLocks/>
          </p:cNvSpPr>
          <p:nvPr/>
        </p:nvSpPr>
        <p:spPr bwMode="auto">
          <a:xfrm>
            <a:off x="1828800" y="2273300"/>
            <a:ext cx="6019800" cy="2832100"/>
          </a:xfrm>
          <a:custGeom>
            <a:avLst/>
            <a:gdLst>
              <a:gd name="T0" fmla="*/ 0 w 3792"/>
              <a:gd name="T1" fmla="*/ 2147483647 h 1784"/>
              <a:gd name="T2" fmla="*/ 2147483647 w 3792"/>
              <a:gd name="T3" fmla="*/ 1229836310 h 1784"/>
              <a:gd name="T4" fmla="*/ 2147483647 w 3792"/>
              <a:gd name="T5" fmla="*/ 262096277 h 1784"/>
              <a:gd name="T6" fmla="*/ 2147483647 w 3792"/>
              <a:gd name="T7" fmla="*/ 2147483647 h 1784"/>
              <a:gd name="T8" fmla="*/ 2147483647 w 3792"/>
              <a:gd name="T9" fmla="*/ 2147483647 h 1784"/>
              <a:gd name="T10" fmla="*/ 0 60000 65536"/>
              <a:gd name="T11" fmla="*/ 0 60000 65536"/>
              <a:gd name="T12" fmla="*/ 0 60000 65536"/>
              <a:gd name="T13" fmla="*/ 0 60000 65536"/>
              <a:gd name="T14" fmla="*/ 0 60000 65536"/>
              <a:gd name="T15" fmla="*/ 0 w 3792"/>
              <a:gd name="T16" fmla="*/ 0 h 1784"/>
              <a:gd name="T17" fmla="*/ 3792 w 3792"/>
              <a:gd name="T18" fmla="*/ 1784 h 1784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3792" h="1784">
                <a:moveTo>
                  <a:pt x="0" y="1784"/>
                </a:moveTo>
                <a:cubicBezTo>
                  <a:pt x="356" y="1276"/>
                  <a:pt x="712" y="768"/>
                  <a:pt x="1008" y="488"/>
                </a:cubicBezTo>
                <a:cubicBezTo>
                  <a:pt x="1304" y="208"/>
                  <a:pt x="1496" y="0"/>
                  <a:pt x="1776" y="104"/>
                </a:cubicBezTo>
                <a:cubicBezTo>
                  <a:pt x="2056" y="208"/>
                  <a:pt x="2352" y="864"/>
                  <a:pt x="2688" y="1112"/>
                </a:cubicBezTo>
                <a:cubicBezTo>
                  <a:pt x="3024" y="1360"/>
                  <a:pt x="3408" y="1476"/>
                  <a:pt x="3792" y="1592"/>
                </a:cubicBezTo>
              </a:path>
            </a:pathLst>
          </a:cu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93189" name="Text Box 10"/>
          <p:cNvSpPr txBox="1">
            <a:spLocks noChangeArrowheads="1"/>
          </p:cNvSpPr>
          <p:nvPr/>
        </p:nvSpPr>
        <p:spPr bwMode="auto">
          <a:xfrm>
            <a:off x="6308725" y="5354638"/>
            <a:ext cx="140335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 wrap="none">
            <a:spAutoFit/>
          </a:bodyPr>
          <a:lstStyle/>
          <a:p>
            <a:r>
              <a:rPr lang="zh-CN" altLang="en-US">
                <a:latin typeface="Times New Roman" pitchFamily="18" charset="0"/>
              </a:rPr>
              <a:t>每锹重量</a:t>
            </a:r>
          </a:p>
        </p:txBody>
      </p:sp>
      <p:sp>
        <p:nvSpPr>
          <p:cNvPr id="93190" name="Text Box 11"/>
          <p:cNvSpPr txBox="1">
            <a:spLocks noChangeArrowheads="1"/>
          </p:cNvSpPr>
          <p:nvPr/>
        </p:nvSpPr>
        <p:spPr bwMode="auto">
          <a:xfrm>
            <a:off x="685800" y="2057400"/>
            <a:ext cx="79375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 wrap="none">
            <a:spAutoFit/>
          </a:bodyPr>
          <a:lstStyle/>
          <a:p>
            <a:r>
              <a:rPr lang="zh-CN" altLang="en-US">
                <a:latin typeface="Times New Roman" pitchFamily="18" charset="0"/>
              </a:rPr>
              <a:t>效率</a:t>
            </a:r>
          </a:p>
        </p:txBody>
      </p:sp>
      <p:sp>
        <p:nvSpPr>
          <p:cNvPr id="93191" name="Line 12"/>
          <p:cNvSpPr>
            <a:spLocks noChangeShapeType="1"/>
          </p:cNvSpPr>
          <p:nvPr/>
        </p:nvSpPr>
        <p:spPr bwMode="auto">
          <a:xfrm>
            <a:off x="3505200" y="2362200"/>
            <a:ext cx="2133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93192" name="Line 13"/>
          <p:cNvSpPr>
            <a:spLocks noChangeShapeType="1"/>
          </p:cNvSpPr>
          <p:nvPr/>
        </p:nvSpPr>
        <p:spPr bwMode="auto">
          <a:xfrm>
            <a:off x="4419600" y="2362200"/>
            <a:ext cx="0" cy="274320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ChangeArrowheads="1"/>
          </p:cNvSpPr>
          <p:nvPr/>
        </p:nvSpPr>
        <p:spPr bwMode="auto">
          <a:xfrm>
            <a:off x="95250" y="309563"/>
            <a:ext cx="2813050" cy="454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r>
              <a:rPr lang="zh-CN" altLang="en-US" sz="2800">
                <a:solidFill>
                  <a:srgbClr val="FFFF00"/>
                </a:solidFill>
                <a:ea typeface="黑体" pitchFamily="2" charset="-122"/>
              </a:rPr>
              <a:t>目录</a:t>
            </a: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785813" y="2428875"/>
            <a:ext cx="7608887" cy="574675"/>
          </a:xfrm>
          <a:prstGeom prst="rect">
            <a:avLst/>
          </a:prstGeom>
          <a:solidFill>
            <a:schemeClr val="accent1"/>
          </a:solidFill>
          <a:ln w="28575" algn="ctr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20483" name="Text Box 6"/>
          <p:cNvSpPr txBox="1">
            <a:spLocks noChangeArrowheads="1"/>
          </p:cNvSpPr>
          <p:nvPr/>
        </p:nvSpPr>
        <p:spPr bwMode="blackWhite">
          <a:xfrm>
            <a:off x="1071563" y="1428750"/>
            <a:ext cx="6613525" cy="3433763"/>
          </a:xfrm>
          <a:prstGeom prst="rect">
            <a:avLst/>
          </a:prstGeom>
          <a:noFill/>
          <a:ln w="28575" algn="ctr">
            <a:noFill/>
            <a:miter lim="800000"/>
            <a:headEnd/>
            <a:tailEnd/>
          </a:ln>
        </p:spPr>
        <p:txBody>
          <a:bodyPr wrap="none"/>
          <a:lstStyle/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黑体" pitchFamily="2" charset="-122"/>
                <a:ea typeface="黑体" pitchFamily="2" charset="-122"/>
              </a:rPr>
              <a:t> </a:t>
            </a: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第一节　前管理时期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第二节　中国古代管理思想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第三节  管理百年</a:t>
            </a:r>
            <a:endParaRPr lang="en-US" altLang="zh-CN" sz="2400">
              <a:solidFill>
                <a:schemeClr val="bg1"/>
              </a:solidFill>
              <a:latin typeface="楷体_GB2312" pitchFamily="49" charset="-122"/>
              <a:ea typeface="楷体_GB2312" pitchFamily="49" charset="-122"/>
            </a:endParaRPr>
          </a:p>
          <a:p>
            <a:pPr marL="261938" indent="-261938" fontAlgn="t">
              <a:lnSpc>
                <a:spcPct val="200000"/>
              </a:lnSpc>
              <a:buClr>
                <a:srgbClr val="FFFF00"/>
              </a:buClr>
              <a:buSzPct val="80000"/>
              <a:buFont typeface="Wingdings" pitchFamily="2" charset="2"/>
              <a:buChar char="n"/>
            </a:pPr>
            <a:r>
              <a:rPr lang="zh-CN" altLang="en-US" sz="2400">
                <a:solidFill>
                  <a:schemeClr val="bg1"/>
                </a:solidFill>
                <a:latin typeface="楷体_GB2312" pitchFamily="49" charset="-122"/>
                <a:ea typeface="楷体_GB2312" pitchFamily="49" charset="-122"/>
              </a:rPr>
              <a:t> 第四节  古典管理理论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0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金属切削实验</a:t>
            </a:r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定了人动时间</a:t>
            </a:r>
            <a:r>
              <a:rPr lang="en-US" altLang="zh-CN"/>
              <a:t>,</a:t>
            </a:r>
            <a:r>
              <a:rPr lang="zh-CN" altLang="en-US"/>
              <a:t>也应该定机动时间</a:t>
            </a:r>
          </a:p>
          <a:p>
            <a:pPr>
              <a:defRPr/>
            </a:pPr>
            <a:r>
              <a:rPr lang="zh-CN" altLang="en-US"/>
              <a:t>进行了</a:t>
            </a:r>
            <a:r>
              <a:rPr lang="en-US" altLang="zh-CN"/>
              <a:t>26</a:t>
            </a:r>
            <a:r>
              <a:rPr lang="zh-CN" altLang="en-US"/>
              <a:t>年</a:t>
            </a:r>
          </a:p>
          <a:p>
            <a:pPr>
              <a:defRPr/>
            </a:pPr>
            <a:r>
              <a:rPr lang="zh-CN" altLang="en-US"/>
              <a:t>切削了</a:t>
            </a:r>
            <a:r>
              <a:rPr lang="en-US" altLang="zh-CN"/>
              <a:t>80</a:t>
            </a:r>
            <a:r>
              <a:rPr lang="zh-CN" altLang="en-US"/>
              <a:t>万吨钢铁</a:t>
            </a:r>
          </a:p>
          <a:p>
            <a:pPr>
              <a:defRPr/>
            </a:pPr>
            <a:r>
              <a:rPr lang="zh-CN" altLang="en-US"/>
              <a:t>进行了三万次实验</a:t>
            </a:r>
          </a:p>
          <a:p>
            <a:pPr>
              <a:defRPr/>
            </a:pPr>
            <a:r>
              <a:rPr lang="zh-CN" altLang="en-US"/>
              <a:t>发明了高速钢</a:t>
            </a:r>
            <a:r>
              <a:rPr lang="en-US" altLang="zh-CN"/>
              <a:t>,</a:t>
            </a:r>
            <a:r>
              <a:rPr lang="zh-CN" altLang="en-US"/>
              <a:t>获得了专利</a:t>
            </a:r>
          </a:p>
          <a:p>
            <a:pPr>
              <a:defRPr/>
            </a:pPr>
            <a:r>
              <a:rPr lang="zh-CN" altLang="en-US"/>
              <a:t>用专利的收入宣传科学管理</a:t>
            </a: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3.</a:t>
            </a:r>
            <a:r>
              <a:rPr lang="zh-CN" altLang="en-US" smtClean="0"/>
              <a:t>泰勒的主要观点</a:t>
            </a:r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管理是一门科学</a:t>
            </a:r>
          </a:p>
          <a:p>
            <a:pPr>
              <a:defRPr/>
            </a:pPr>
            <a:r>
              <a:rPr lang="zh-CN" altLang="en-US"/>
              <a:t>劳资应该开展一场心理革命</a:t>
            </a:r>
          </a:p>
          <a:p>
            <a:pPr>
              <a:defRPr/>
            </a:pPr>
            <a:r>
              <a:rPr lang="zh-CN" altLang="en-US"/>
              <a:t>制定科学的工作方法</a:t>
            </a:r>
          </a:p>
          <a:p>
            <a:pPr>
              <a:defRPr/>
            </a:pPr>
            <a:r>
              <a:rPr lang="zh-CN" altLang="en-US"/>
              <a:t>科学地选择和培训工人</a:t>
            </a:r>
          </a:p>
          <a:p>
            <a:pPr>
              <a:defRPr/>
            </a:pPr>
            <a:r>
              <a:rPr lang="zh-CN" altLang="en-US"/>
              <a:t>实行职能工长制</a:t>
            </a:r>
          </a:p>
          <a:p>
            <a:pPr>
              <a:defRPr/>
            </a:pPr>
            <a:r>
              <a:rPr lang="zh-CN" altLang="en-US"/>
              <a:t>实行差别计件工资制</a:t>
            </a: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管理是一门科学</a:t>
            </a:r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不能仅靠超人与经验</a:t>
            </a:r>
          </a:p>
          <a:p>
            <a:pPr>
              <a:defRPr/>
            </a:pPr>
            <a:r>
              <a:rPr lang="zh-CN" altLang="en-US"/>
              <a:t>管理有方法与原则</a:t>
            </a:r>
          </a:p>
          <a:p>
            <a:pPr lvl="1">
              <a:defRPr/>
            </a:pPr>
            <a:r>
              <a:rPr lang="zh-CN" altLang="en-US"/>
              <a:t>铁锹实验</a:t>
            </a:r>
          </a:p>
          <a:p>
            <a:pPr lvl="1">
              <a:defRPr/>
            </a:pPr>
            <a:r>
              <a:rPr lang="zh-CN" altLang="en-US"/>
              <a:t>秒表测时</a:t>
            </a:r>
          </a:p>
          <a:p>
            <a:pPr lvl="1">
              <a:defRPr/>
            </a:pPr>
            <a:r>
              <a:rPr lang="zh-CN" altLang="en-US"/>
              <a:t>标准工作方法</a:t>
            </a:r>
          </a:p>
          <a:p>
            <a:pPr>
              <a:defRPr/>
            </a:pPr>
            <a:r>
              <a:rPr lang="zh-CN" altLang="en-US"/>
              <a:t>管理知识可以通过培训获得</a:t>
            </a:r>
          </a:p>
          <a:p>
            <a:pPr>
              <a:defRPr/>
            </a:pPr>
            <a:r>
              <a:rPr lang="zh-CN" altLang="en-US"/>
              <a:t>对管理应象对待数学</a:t>
            </a:r>
            <a:r>
              <a:rPr lang="en-US" altLang="zh-CN"/>
              <a:t>,</a:t>
            </a:r>
            <a:r>
              <a:rPr lang="zh-CN" altLang="en-US"/>
              <a:t>机械学一样</a:t>
            </a: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提倡一场心理革命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效率低是因为劳资对立</a:t>
            </a:r>
          </a:p>
          <a:p>
            <a:pPr>
              <a:defRPr/>
            </a:pPr>
            <a:r>
              <a:rPr lang="zh-CN" altLang="en-US"/>
              <a:t>劳资对立是分配利益对立</a:t>
            </a:r>
          </a:p>
          <a:p>
            <a:pPr>
              <a:defRPr/>
            </a:pPr>
            <a:r>
              <a:rPr lang="zh-CN" altLang="en-US"/>
              <a:t>双方应该重点放在提高效率</a:t>
            </a:r>
          </a:p>
          <a:p>
            <a:pPr>
              <a:defRPr/>
            </a:pPr>
            <a:r>
              <a:rPr lang="zh-CN" altLang="en-US"/>
              <a:t>最后双方都受益</a:t>
            </a: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3600" smtClean="0">
                <a:solidFill>
                  <a:srgbClr val="FFFF00"/>
                </a:solidFill>
              </a:rPr>
              <a:t>心理革命：由分大饼到做大饼</a:t>
            </a:r>
            <a:endParaRPr lang="zh-CN" altLang="en-US" smtClean="0">
              <a:solidFill>
                <a:srgbClr val="FFFF00"/>
              </a:solidFill>
            </a:endParaRPr>
          </a:p>
        </p:txBody>
      </p:sp>
      <p:sp>
        <p:nvSpPr>
          <p:cNvPr id="98306" name="Oval 3"/>
          <p:cNvSpPr>
            <a:spLocks noChangeArrowheads="1"/>
          </p:cNvSpPr>
          <p:nvPr/>
        </p:nvSpPr>
        <p:spPr bwMode="auto">
          <a:xfrm>
            <a:off x="1600200" y="2971800"/>
            <a:ext cx="1828800" cy="1905000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98307" name="Oval 4"/>
          <p:cNvSpPr>
            <a:spLocks noChangeArrowheads="1"/>
          </p:cNvSpPr>
          <p:nvPr/>
        </p:nvSpPr>
        <p:spPr bwMode="auto">
          <a:xfrm>
            <a:off x="5562600" y="2362200"/>
            <a:ext cx="3124200" cy="3276600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98308" name="Line 5"/>
          <p:cNvSpPr>
            <a:spLocks noChangeShapeType="1"/>
          </p:cNvSpPr>
          <p:nvPr/>
        </p:nvSpPr>
        <p:spPr bwMode="auto">
          <a:xfrm>
            <a:off x="2133600" y="3048000"/>
            <a:ext cx="1143000" cy="1371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98309" name="AutoShape 6"/>
          <p:cNvSpPr>
            <a:spLocks noChangeArrowheads="1"/>
          </p:cNvSpPr>
          <p:nvPr/>
        </p:nvSpPr>
        <p:spPr bwMode="auto">
          <a:xfrm>
            <a:off x="3886200" y="3657600"/>
            <a:ext cx="1524000" cy="7620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hlink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98310" name="Line 7"/>
          <p:cNvSpPr>
            <a:spLocks noChangeShapeType="1"/>
          </p:cNvSpPr>
          <p:nvPr/>
        </p:nvSpPr>
        <p:spPr bwMode="auto">
          <a:xfrm>
            <a:off x="6629400" y="2514600"/>
            <a:ext cx="1676400" cy="2438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2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科学选择与培训工人</a:t>
            </a:r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不同的人适合干不同的事</a:t>
            </a:r>
          </a:p>
          <a:p>
            <a:pPr>
              <a:defRPr/>
            </a:pPr>
            <a:r>
              <a:rPr lang="zh-CN" altLang="en-US"/>
              <a:t>干同一件事应有一种最好的方法</a:t>
            </a:r>
          </a:p>
          <a:p>
            <a:pPr>
              <a:defRPr/>
            </a:pPr>
            <a:r>
              <a:rPr lang="zh-CN" altLang="en-US"/>
              <a:t>师傅带徒弟是不可取的</a:t>
            </a:r>
          </a:p>
          <a:p>
            <a:pPr>
              <a:defRPr/>
            </a:pPr>
            <a:r>
              <a:rPr lang="zh-CN" altLang="en-US"/>
              <a:t>对工人进行统一培训</a:t>
            </a: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实行职能工长制</a:t>
            </a:r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计划工长</a:t>
            </a:r>
          </a:p>
          <a:p>
            <a:pPr>
              <a:defRPr/>
            </a:pPr>
            <a:r>
              <a:rPr lang="zh-CN" altLang="en-US"/>
              <a:t>执行工长</a:t>
            </a:r>
          </a:p>
          <a:p>
            <a:pPr>
              <a:defRPr/>
            </a:pPr>
            <a:r>
              <a:rPr lang="zh-CN" altLang="en-US"/>
              <a:t>质量工长</a:t>
            </a:r>
          </a:p>
          <a:p>
            <a:pPr>
              <a:defRPr/>
            </a:pPr>
            <a:r>
              <a:rPr lang="zh-CN" altLang="en-US"/>
              <a:t>工艺工长</a:t>
            </a:r>
          </a:p>
          <a:p>
            <a:pPr>
              <a:defRPr/>
            </a:pPr>
            <a:r>
              <a:rPr lang="zh-CN" altLang="en-US"/>
              <a:t>每人都有指挥权</a:t>
            </a:r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差别计件工资制</a:t>
            </a:r>
          </a:p>
        </p:txBody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完成</a:t>
            </a:r>
            <a:r>
              <a:rPr lang="en-US" altLang="zh-CN"/>
              <a:t>100</a:t>
            </a:r>
            <a:r>
              <a:rPr lang="zh-CN" altLang="en-US"/>
              <a:t>件</a:t>
            </a:r>
            <a:r>
              <a:rPr lang="en-US" altLang="zh-CN"/>
              <a:t>,</a:t>
            </a:r>
            <a:r>
              <a:rPr lang="zh-CN" altLang="en-US"/>
              <a:t>每件</a:t>
            </a:r>
            <a:r>
              <a:rPr lang="en-US" altLang="zh-CN"/>
              <a:t>1</a:t>
            </a:r>
            <a:r>
              <a:rPr lang="zh-CN" altLang="en-US"/>
              <a:t>元</a:t>
            </a:r>
            <a:r>
              <a:rPr lang="en-US" altLang="zh-CN"/>
              <a:t>,</a:t>
            </a:r>
            <a:r>
              <a:rPr lang="zh-CN" altLang="en-US"/>
              <a:t>共</a:t>
            </a:r>
            <a:r>
              <a:rPr lang="en-US" altLang="zh-CN"/>
              <a:t>100</a:t>
            </a:r>
            <a:r>
              <a:rPr lang="zh-CN" altLang="en-US"/>
              <a:t>元</a:t>
            </a:r>
          </a:p>
          <a:p>
            <a:pPr>
              <a:defRPr/>
            </a:pPr>
            <a:r>
              <a:rPr lang="zh-CN" altLang="en-US"/>
              <a:t>完成</a:t>
            </a:r>
            <a:r>
              <a:rPr lang="en-US" altLang="zh-CN"/>
              <a:t>80</a:t>
            </a:r>
            <a:r>
              <a:rPr lang="zh-CN" altLang="en-US"/>
              <a:t>件</a:t>
            </a:r>
            <a:r>
              <a:rPr lang="en-US" altLang="zh-CN"/>
              <a:t>,</a:t>
            </a:r>
            <a:r>
              <a:rPr lang="zh-CN" altLang="en-US"/>
              <a:t>每件</a:t>
            </a:r>
            <a:r>
              <a:rPr lang="en-US" altLang="zh-CN"/>
              <a:t>0.9</a:t>
            </a:r>
            <a:r>
              <a:rPr lang="zh-CN" altLang="en-US"/>
              <a:t>元</a:t>
            </a:r>
            <a:r>
              <a:rPr lang="en-US" altLang="zh-CN"/>
              <a:t>,</a:t>
            </a:r>
            <a:r>
              <a:rPr lang="zh-CN" altLang="en-US"/>
              <a:t>共</a:t>
            </a:r>
            <a:r>
              <a:rPr lang="en-US" altLang="zh-CN"/>
              <a:t>72</a:t>
            </a:r>
            <a:r>
              <a:rPr lang="zh-CN" altLang="en-US"/>
              <a:t>元</a:t>
            </a:r>
          </a:p>
          <a:p>
            <a:pPr>
              <a:defRPr/>
            </a:pPr>
            <a:r>
              <a:rPr lang="zh-CN" altLang="en-US"/>
              <a:t>完成</a:t>
            </a:r>
            <a:r>
              <a:rPr lang="en-US" altLang="zh-CN"/>
              <a:t>120</a:t>
            </a:r>
            <a:r>
              <a:rPr lang="zh-CN" altLang="en-US"/>
              <a:t>件</a:t>
            </a:r>
            <a:r>
              <a:rPr lang="en-US" altLang="zh-CN"/>
              <a:t>,</a:t>
            </a:r>
            <a:r>
              <a:rPr lang="zh-CN" altLang="en-US"/>
              <a:t>每件</a:t>
            </a:r>
            <a:r>
              <a:rPr lang="en-US" altLang="zh-CN"/>
              <a:t>1.20</a:t>
            </a:r>
            <a:r>
              <a:rPr lang="zh-CN" altLang="en-US"/>
              <a:t>元</a:t>
            </a:r>
            <a:r>
              <a:rPr lang="en-US" altLang="zh-CN"/>
              <a:t>,</a:t>
            </a:r>
            <a:r>
              <a:rPr lang="zh-CN" altLang="en-US"/>
              <a:t>共</a:t>
            </a:r>
            <a:r>
              <a:rPr lang="en-US" altLang="zh-CN"/>
              <a:t>144</a:t>
            </a:r>
            <a:r>
              <a:rPr lang="zh-CN" altLang="en-US"/>
              <a:t>元</a:t>
            </a:r>
          </a:p>
          <a:p>
            <a:pPr>
              <a:defRPr/>
            </a:pPr>
            <a:r>
              <a:rPr lang="zh-CN" altLang="en-US"/>
              <a:t>产量差</a:t>
            </a:r>
            <a:r>
              <a:rPr lang="en-US" altLang="zh-CN"/>
              <a:t>30</a:t>
            </a:r>
            <a:r>
              <a:rPr lang="zh-CN" altLang="en-US"/>
              <a:t>件</a:t>
            </a:r>
            <a:r>
              <a:rPr lang="en-US" altLang="zh-CN"/>
              <a:t>,</a:t>
            </a:r>
            <a:r>
              <a:rPr lang="zh-CN" altLang="en-US"/>
              <a:t>工资差</a:t>
            </a:r>
            <a:r>
              <a:rPr lang="en-US" altLang="zh-CN"/>
              <a:t>52</a:t>
            </a:r>
            <a:r>
              <a:rPr lang="zh-CN" altLang="en-US"/>
              <a:t>元</a:t>
            </a:r>
          </a:p>
          <a:p>
            <a:pPr>
              <a:defRPr/>
            </a:pPr>
            <a:r>
              <a:rPr lang="zh-CN" altLang="en-US"/>
              <a:t>经济上合理</a:t>
            </a:r>
            <a:r>
              <a:rPr lang="en-US" altLang="zh-CN"/>
              <a:t>,</a:t>
            </a:r>
            <a:r>
              <a:rPr lang="zh-CN" altLang="en-US"/>
              <a:t>道义上不合理</a:t>
            </a:r>
          </a:p>
          <a:p>
            <a:pPr>
              <a:defRPr/>
            </a:pPr>
            <a:r>
              <a:rPr lang="zh-CN" altLang="en-US"/>
              <a:t>计件加超额任务给奖金</a:t>
            </a:r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4.</a:t>
            </a:r>
            <a:r>
              <a:rPr lang="zh-CN" altLang="en-US" smtClean="0"/>
              <a:t>对泰勒制的评价</a:t>
            </a:r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科学管理的创始人</a:t>
            </a:r>
          </a:p>
          <a:p>
            <a:pPr>
              <a:defRPr/>
            </a:pPr>
            <a:r>
              <a:rPr lang="zh-CN" altLang="en-US"/>
              <a:t>泰勒的实践精神令人感动</a:t>
            </a:r>
          </a:p>
          <a:p>
            <a:pPr>
              <a:defRPr/>
            </a:pPr>
            <a:r>
              <a:rPr lang="zh-CN" altLang="en-US"/>
              <a:t>把科学的方法用到管理上</a:t>
            </a:r>
          </a:p>
          <a:p>
            <a:pPr>
              <a:defRPr/>
            </a:pPr>
            <a:r>
              <a:rPr lang="zh-CN" altLang="en-US"/>
              <a:t>把人当经济人</a:t>
            </a:r>
          </a:p>
          <a:p>
            <a:pPr>
              <a:defRPr/>
            </a:pPr>
            <a:r>
              <a:rPr lang="zh-CN" altLang="en-US"/>
              <a:t>局限于基层管理</a:t>
            </a:r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5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列宁对泰勒的评价</a:t>
            </a:r>
          </a:p>
        </p:txBody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泰勒制</a:t>
            </a:r>
            <a:r>
              <a:rPr lang="en-US" altLang="zh-CN"/>
              <a:t>----</a:t>
            </a:r>
            <a:r>
              <a:rPr lang="zh-CN" altLang="en-US"/>
              <a:t>也同资本主义其它一切进步的东西一样</a:t>
            </a:r>
            <a:r>
              <a:rPr lang="en-US" altLang="zh-CN"/>
              <a:t>,</a:t>
            </a:r>
            <a:r>
              <a:rPr lang="zh-CN" altLang="en-US"/>
              <a:t>有两个方面</a:t>
            </a:r>
            <a:r>
              <a:rPr lang="en-US" altLang="zh-CN"/>
              <a:t>,</a:t>
            </a:r>
            <a:r>
              <a:rPr lang="zh-CN" altLang="en-US"/>
              <a:t>一方面是资产阶级剥削的最巧妙的残酷手段</a:t>
            </a:r>
            <a:r>
              <a:rPr lang="en-US" altLang="zh-CN"/>
              <a:t>,</a:t>
            </a:r>
            <a:r>
              <a:rPr lang="zh-CN" altLang="en-US"/>
              <a:t>另一方面是一系列最丰富的科学成就</a:t>
            </a:r>
            <a:r>
              <a:rPr lang="en-US" altLang="zh-CN"/>
              <a:t>,</a:t>
            </a:r>
            <a:r>
              <a:rPr lang="zh-CN" altLang="en-US"/>
              <a:t>即按科学来分析人在劳动中的机械动作</a:t>
            </a:r>
            <a:r>
              <a:rPr lang="en-US" altLang="zh-CN"/>
              <a:t>,</a:t>
            </a:r>
            <a:r>
              <a:rPr lang="zh-CN" altLang="en-US"/>
              <a:t>省去多余的笨拙的动作</a:t>
            </a:r>
            <a:r>
              <a:rPr lang="en-US" altLang="zh-CN"/>
              <a:t>,</a:t>
            </a:r>
            <a:r>
              <a:rPr lang="zh-CN" altLang="en-US"/>
              <a:t>制定最精确的工作方法</a:t>
            </a:r>
            <a:r>
              <a:rPr lang="en-US" altLang="zh-CN"/>
              <a:t>,</a:t>
            </a:r>
            <a:r>
              <a:rPr lang="zh-CN" altLang="en-US"/>
              <a:t>实行最完善的计算和监督制度等等</a:t>
            </a:r>
            <a:r>
              <a:rPr lang="en-US" altLang="zh-CN"/>
              <a:t>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《</a:t>
            </a:r>
            <a:r>
              <a:rPr lang="zh-CN" altLang="en-US" smtClean="0"/>
              <a:t>论语</a:t>
            </a:r>
            <a:r>
              <a:rPr lang="en-US" altLang="zh-CN" smtClean="0"/>
              <a:t>》</a:t>
            </a:r>
            <a:r>
              <a:rPr lang="zh-CN" altLang="en-US" smtClean="0"/>
              <a:t>的管理思想</a:t>
            </a:r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57313" y="1643063"/>
            <a:ext cx="6172200" cy="4267200"/>
          </a:xfrm>
        </p:spPr>
        <p:txBody>
          <a:bodyPr/>
          <a:lstStyle/>
          <a:p>
            <a:pPr>
              <a:defRPr/>
            </a:pPr>
            <a:r>
              <a:rPr lang="zh-CN" altLang="en-US" dirty="0"/>
              <a:t>和为贵</a:t>
            </a:r>
          </a:p>
          <a:p>
            <a:pPr>
              <a:defRPr/>
            </a:pPr>
            <a:r>
              <a:rPr lang="zh-CN" altLang="en-US" dirty="0"/>
              <a:t>中庸</a:t>
            </a:r>
          </a:p>
          <a:p>
            <a:pPr>
              <a:defRPr/>
            </a:pPr>
            <a:r>
              <a:rPr lang="zh-CN" altLang="en-US" dirty="0"/>
              <a:t>德治</a:t>
            </a:r>
          </a:p>
          <a:p>
            <a:pPr>
              <a:defRPr/>
            </a:pPr>
            <a:r>
              <a:rPr lang="zh-CN" altLang="en-US" dirty="0"/>
              <a:t>修身</a:t>
            </a:r>
          </a:p>
          <a:p>
            <a:pPr>
              <a:defRPr/>
            </a:pPr>
            <a:r>
              <a:rPr lang="zh-CN" altLang="en-US" dirty="0"/>
              <a:t>行仁</a:t>
            </a:r>
          </a:p>
          <a:p>
            <a:pPr>
              <a:defRPr/>
            </a:pPr>
            <a:r>
              <a:rPr lang="zh-CN" altLang="en-US" dirty="0"/>
              <a:t>义利</a:t>
            </a:r>
          </a:p>
          <a:p>
            <a:pPr>
              <a:defRPr/>
            </a:pPr>
            <a:r>
              <a:rPr lang="zh-CN" altLang="en-US" dirty="0"/>
              <a:t>诚信</a:t>
            </a:r>
          </a:p>
          <a:p>
            <a:pPr>
              <a:defRPr/>
            </a:pPr>
            <a:r>
              <a:rPr lang="zh-CN" altLang="en-US" dirty="0"/>
              <a:t>举贤</a:t>
            </a:r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4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泰勒的主要著作</a:t>
            </a:r>
          </a:p>
        </p:txBody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en-US" altLang="zh-CN"/>
              <a:t>&lt;&lt;</a:t>
            </a:r>
            <a:r>
              <a:rPr lang="zh-CN" altLang="en-US"/>
              <a:t>科学管理原理</a:t>
            </a:r>
            <a:r>
              <a:rPr lang="en-US" altLang="zh-CN"/>
              <a:t>&gt;&gt;</a:t>
            </a:r>
          </a:p>
          <a:p>
            <a:pPr lvl="1">
              <a:defRPr/>
            </a:pPr>
            <a:r>
              <a:rPr lang="zh-CN" altLang="en-US"/>
              <a:t>科学管理一词的由来</a:t>
            </a:r>
          </a:p>
          <a:p>
            <a:pPr lvl="1">
              <a:defRPr/>
            </a:pPr>
            <a:r>
              <a:rPr lang="zh-CN" altLang="en-US"/>
              <a:t>科学管理到工业工程</a:t>
            </a:r>
          </a:p>
          <a:p>
            <a:pPr>
              <a:defRPr/>
            </a:pPr>
            <a:r>
              <a:rPr lang="en-US" altLang="zh-CN"/>
              <a:t>&lt;&lt;</a:t>
            </a:r>
            <a:r>
              <a:rPr lang="zh-CN" altLang="en-US"/>
              <a:t>车间管理</a:t>
            </a:r>
            <a:r>
              <a:rPr lang="en-US" altLang="zh-CN"/>
              <a:t>&gt;&gt;</a:t>
            </a:r>
          </a:p>
          <a:p>
            <a:pPr>
              <a:defRPr/>
            </a:pPr>
            <a:r>
              <a:rPr lang="en-US" altLang="zh-CN"/>
              <a:t>&lt;&lt;</a:t>
            </a:r>
            <a:r>
              <a:rPr lang="zh-CN" altLang="en-US"/>
              <a:t>在国会中的证词</a:t>
            </a:r>
            <a:r>
              <a:rPr lang="en-US" altLang="zh-CN"/>
              <a:t>&gt;&gt;</a:t>
            </a:r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5.</a:t>
            </a:r>
            <a:r>
              <a:rPr lang="zh-CN" altLang="en-US" smtClean="0"/>
              <a:t>泰勒的同时代人</a:t>
            </a:r>
          </a:p>
        </p:txBody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吉尔布雷思夫妇</a:t>
            </a:r>
          </a:p>
          <a:p>
            <a:pPr lvl="1">
              <a:defRPr/>
            </a:pPr>
            <a:r>
              <a:rPr lang="zh-CN" altLang="en-US"/>
              <a:t>动作研究</a:t>
            </a:r>
          </a:p>
          <a:p>
            <a:pPr lvl="1">
              <a:defRPr/>
            </a:pPr>
            <a:r>
              <a:rPr lang="zh-CN" altLang="en-US"/>
              <a:t>管理第一夫人</a:t>
            </a:r>
          </a:p>
          <a:p>
            <a:pPr>
              <a:defRPr/>
            </a:pPr>
            <a:r>
              <a:rPr lang="zh-CN" altLang="en-US"/>
              <a:t>甘特</a:t>
            </a:r>
          </a:p>
          <a:p>
            <a:pPr lvl="1">
              <a:defRPr/>
            </a:pPr>
            <a:r>
              <a:rPr lang="zh-CN" altLang="en-US"/>
              <a:t>甘特图</a:t>
            </a:r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smtClean="0">
                <a:solidFill>
                  <a:srgbClr val="FFFF00"/>
                </a:solidFill>
              </a:rPr>
              <a:t>甘特图</a:t>
            </a:r>
          </a:p>
        </p:txBody>
      </p:sp>
      <p:sp>
        <p:nvSpPr>
          <p:cNvPr id="106498" name="Line 4"/>
          <p:cNvSpPr>
            <a:spLocks noChangeShapeType="1"/>
          </p:cNvSpPr>
          <p:nvPr/>
        </p:nvSpPr>
        <p:spPr bwMode="auto">
          <a:xfrm>
            <a:off x="1600200" y="5562600"/>
            <a:ext cx="7086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triangle" w="med" len="med"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06499" name="Rectangle 5"/>
          <p:cNvSpPr>
            <a:spLocks noChangeArrowheads="1"/>
          </p:cNvSpPr>
          <p:nvPr/>
        </p:nvSpPr>
        <p:spPr bwMode="auto">
          <a:xfrm>
            <a:off x="1905000" y="2590800"/>
            <a:ext cx="1600200" cy="15240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106500" name="Rectangle 6"/>
          <p:cNvSpPr>
            <a:spLocks noChangeArrowheads="1"/>
          </p:cNvSpPr>
          <p:nvPr/>
        </p:nvSpPr>
        <p:spPr bwMode="auto">
          <a:xfrm>
            <a:off x="3048000" y="3581400"/>
            <a:ext cx="2057400" cy="15240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106501" name="Rectangle 7"/>
          <p:cNvSpPr>
            <a:spLocks noChangeArrowheads="1"/>
          </p:cNvSpPr>
          <p:nvPr/>
        </p:nvSpPr>
        <p:spPr bwMode="auto">
          <a:xfrm>
            <a:off x="5257800" y="4800600"/>
            <a:ext cx="1905000" cy="15240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106502" name="Rectangle 8"/>
          <p:cNvSpPr>
            <a:spLocks noChangeArrowheads="1"/>
          </p:cNvSpPr>
          <p:nvPr/>
        </p:nvSpPr>
        <p:spPr bwMode="auto">
          <a:xfrm>
            <a:off x="2209800" y="3048000"/>
            <a:ext cx="1676400" cy="152400"/>
          </a:xfrm>
          <a:prstGeom prst="rect">
            <a:avLst/>
          </a:prstGeom>
          <a:solidFill>
            <a:schemeClr val="hlink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106503" name="Rectangle 9"/>
          <p:cNvSpPr>
            <a:spLocks noChangeArrowheads="1"/>
          </p:cNvSpPr>
          <p:nvPr/>
        </p:nvSpPr>
        <p:spPr bwMode="auto">
          <a:xfrm>
            <a:off x="3505200" y="3962400"/>
            <a:ext cx="1600200" cy="152400"/>
          </a:xfrm>
          <a:prstGeom prst="rect">
            <a:avLst/>
          </a:prstGeom>
          <a:solidFill>
            <a:schemeClr val="hlink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106504" name="Rectangle 10"/>
          <p:cNvSpPr>
            <a:spLocks noChangeArrowheads="1"/>
          </p:cNvSpPr>
          <p:nvPr/>
        </p:nvSpPr>
        <p:spPr bwMode="auto">
          <a:xfrm>
            <a:off x="5257800" y="5181600"/>
            <a:ext cx="2286000" cy="152400"/>
          </a:xfrm>
          <a:prstGeom prst="rect">
            <a:avLst/>
          </a:prstGeom>
          <a:solidFill>
            <a:schemeClr val="hlink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106505" name="Rectangle 11"/>
          <p:cNvSpPr>
            <a:spLocks noChangeArrowheads="1"/>
          </p:cNvSpPr>
          <p:nvPr/>
        </p:nvSpPr>
        <p:spPr bwMode="auto">
          <a:xfrm>
            <a:off x="5867400" y="1905000"/>
            <a:ext cx="533400" cy="22860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106506" name="Text Box 12"/>
          <p:cNvSpPr txBox="1">
            <a:spLocks noChangeArrowheads="1"/>
          </p:cNvSpPr>
          <p:nvPr/>
        </p:nvSpPr>
        <p:spPr bwMode="auto">
          <a:xfrm>
            <a:off x="6781800" y="1828800"/>
            <a:ext cx="79375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 wrap="none">
            <a:spAutoFit/>
          </a:bodyPr>
          <a:lstStyle/>
          <a:p>
            <a:r>
              <a:rPr lang="zh-CN" altLang="en-US">
                <a:latin typeface="Times New Roman" pitchFamily="18" charset="0"/>
              </a:rPr>
              <a:t>计划</a:t>
            </a:r>
          </a:p>
        </p:txBody>
      </p:sp>
      <p:sp>
        <p:nvSpPr>
          <p:cNvPr id="106507" name="Rectangle 14"/>
          <p:cNvSpPr>
            <a:spLocks noChangeArrowheads="1"/>
          </p:cNvSpPr>
          <p:nvPr/>
        </p:nvSpPr>
        <p:spPr bwMode="auto">
          <a:xfrm>
            <a:off x="5867400" y="2590800"/>
            <a:ext cx="533400" cy="228600"/>
          </a:xfrm>
          <a:prstGeom prst="rect">
            <a:avLst/>
          </a:prstGeom>
          <a:solidFill>
            <a:schemeClr val="hlink"/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/>
          <a:p>
            <a:endParaRPr lang="zh-CN" altLang="en-US">
              <a:latin typeface="Times New Roman" pitchFamily="18" charset="0"/>
            </a:endParaRPr>
          </a:p>
        </p:txBody>
      </p:sp>
      <p:sp>
        <p:nvSpPr>
          <p:cNvPr id="106508" name="Text Box 15"/>
          <p:cNvSpPr txBox="1">
            <a:spLocks noChangeArrowheads="1"/>
          </p:cNvSpPr>
          <p:nvPr/>
        </p:nvSpPr>
        <p:spPr bwMode="auto">
          <a:xfrm>
            <a:off x="6781800" y="2514600"/>
            <a:ext cx="1219200" cy="584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/>
          <a:p>
            <a:r>
              <a:rPr lang="zh-CN" altLang="en-US">
                <a:latin typeface="Times New Roman" pitchFamily="18" charset="0"/>
              </a:rPr>
              <a:t>执行</a:t>
            </a:r>
          </a:p>
        </p:txBody>
      </p:sp>
      <p:sp>
        <p:nvSpPr>
          <p:cNvPr id="106509" name="Text Box 16"/>
          <p:cNvSpPr txBox="1">
            <a:spLocks noChangeArrowheads="1"/>
          </p:cNvSpPr>
          <p:nvPr/>
        </p:nvSpPr>
        <p:spPr bwMode="auto">
          <a:xfrm>
            <a:off x="517525" y="2459038"/>
            <a:ext cx="79375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 wrap="none">
            <a:spAutoFit/>
          </a:bodyPr>
          <a:lstStyle/>
          <a:p>
            <a:r>
              <a:rPr lang="zh-CN" altLang="en-US">
                <a:latin typeface="Times New Roman" pitchFamily="18" charset="0"/>
              </a:rPr>
              <a:t>采购</a:t>
            </a:r>
          </a:p>
        </p:txBody>
      </p:sp>
      <p:sp>
        <p:nvSpPr>
          <p:cNvPr id="106510" name="Text Box 17"/>
          <p:cNvSpPr txBox="1">
            <a:spLocks noChangeArrowheads="1"/>
          </p:cNvSpPr>
          <p:nvPr/>
        </p:nvSpPr>
        <p:spPr bwMode="auto">
          <a:xfrm>
            <a:off x="593725" y="3754438"/>
            <a:ext cx="79375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 wrap="none">
            <a:spAutoFit/>
          </a:bodyPr>
          <a:lstStyle/>
          <a:p>
            <a:r>
              <a:rPr lang="zh-CN" altLang="en-US">
                <a:latin typeface="Times New Roman" pitchFamily="18" charset="0"/>
              </a:rPr>
              <a:t>制造</a:t>
            </a:r>
          </a:p>
        </p:txBody>
      </p:sp>
      <p:sp>
        <p:nvSpPr>
          <p:cNvPr id="106511" name="Text Box 18"/>
          <p:cNvSpPr txBox="1">
            <a:spLocks noChangeArrowheads="1"/>
          </p:cNvSpPr>
          <p:nvPr/>
        </p:nvSpPr>
        <p:spPr bwMode="auto">
          <a:xfrm>
            <a:off x="593725" y="4897438"/>
            <a:ext cx="793750" cy="4572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 wrap="none">
            <a:spAutoFit/>
          </a:bodyPr>
          <a:lstStyle/>
          <a:p>
            <a:r>
              <a:rPr lang="zh-CN" altLang="en-US">
                <a:latin typeface="Times New Roman" pitchFamily="18" charset="0"/>
              </a:rPr>
              <a:t>装配</a:t>
            </a:r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1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zh-CN" altLang="en-US" smtClean="0"/>
              <a:t>法约尔的一般管理</a:t>
            </a:r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法约尔其人</a:t>
            </a:r>
          </a:p>
          <a:p>
            <a:pPr>
              <a:defRPr/>
            </a:pPr>
            <a:r>
              <a:rPr lang="zh-CN" altLang="en-US"/>
              <a:t>企业活动的六个方面</a:t>
            </a:r>
          </a:p>
          <a:p>
            <a:pPr>
              <a:defRPr/>
            </a:pPr>
            <a:r>
              <a:rPr lang="zh-CN" altLang="en-US"/>
              <a:t>管理的五个职能</a:t>
            </a:r>
          </a:p>
          <a:p>
            <a:pPr>
              <a:defRPr/>
            </a:pPr>
            <a:r>
              <a:rPr lang="zh-CN" altLang="en-US"/>
              <a:t>管理的十四项原则</a:t>
            </a:r>
          </a:p>
          <a:p>
            <a:pPr>
              <a:defRPr/>
            </a:pPr>
            <a:r>
              <a:rPr lang="zh-CN" altLang="en-US"/>
              <a:t>对法约尔的评价</a:t>
            </a:r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5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1.</a:t>
            </a:r>
            <a:r>
              <a:rPr lang="zh-CN" altLang="en-US" smtClean="0"/>
              <a:t>法约尔其人</a:t>
            </a:r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法约尔</a:t>
            </a:r>
            <a:r>
              <a:rPr lang="en-US" altLang="zh-CN"/>
              <a:t>(Fayol,1841-1925), </a:t>
            </a:r>
            <a:r>
              <a:rPr lang="zh-CN" altLang="zh-CN"/>
              <a:t>法国人</a:t>
            </a:r>
          </a:p>
          <a:p>
            <a:pPr>
              <a:defRPr/>
            </a:pPr>
            <a:r>
              <a:rPr lang="en-US" altLang="zh-CN"/>
              <a:t>1888</a:t>
            </a:r>
            <a:r>
              <a:rPr lang="zh-CN" altLang="en-US"/>
              <a:t>年当大公司经理</a:t>
            </a:r>
          </a:p>
          <a:p>
            <a:pPr>
              <a:defRPr/>
            </a:pPr>
            <a:r>
              <a:rPr lang="en-US" altLang="zh-CN"/>
              <a:t>1910</a:t>
            </a:r>
            <a:r>
              <a:rPr lang="zh-CN" altLang="en-US"/>
              <a:t>以后开始讲座</a:t>
            </a:r>
          </a:p>
          <a:p>
            <a:pPr>
              <a:defRPr/>
            </a:pPr>
            <a:r>
              <a:rPr lang="en-US" altLang="zh-CN"/>
              <a:t>1925</a:t>
            </a:r>
            <a:r>
              <a:rPr lang="zh-CN" altLang="en-US"/>
              <a:t>年出书</a:t>
            </a:r>
            <a:r>
              <a:rPr lang="en-US" altLang="zh-CN"/>
              <a:t>&lt;&lt;</a:t>
            </a:r>
            <a:r>
              <a:rPr lang="zh-CN" altLang="en-US"/>
              <a:t>工业管理和一般管理</a:t>
            </a:r>
            <a:r>
              <a:rPr lang="en-US" altLang="zh-CN"/>
              <a:t>&gt;&gt;</a:t>
            </a:r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69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2.</a:t>
            </a:r>
            <a:r>
              <a:rPr lang="zh-CN" altLang="en-US" smtClean="0"/>
              <a:t>企业的六项活动</a:t>
            </a:r>
          </a:p>
        </p:txBody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技术活动</a:t>
            </a:r>
            <a:r>
              <a:rPr lang="en-US" altLang="zh-CN"/>
              <a:t>:</a:t>
            </a:r>
            <a:r>
              <a:rPr lang="zh-CN" altLang="en-US"/>
              <a:t>生产</a:t>
            </a:r>
            <a:r>
              <a:rPr lang="en-US" altLang="zh-CN"/>
              <a:t>,</a:t>
            </a:r>
            <a:r>
              <a:rPr lang="zh-CN" altLang="en-US"/>
              <a:t>制造</a:t>
            </a:r>
          </a:p>
          <a:p>
            <a:pPr>
              <a:defRPr/>
            </a:pPr>
            <a:r>
              <a:rPr lang="zh-CN" altLang="en-US"/>
              <a:t>商业活动</a:t>
            </a:r>
            <a:r>
              <a:rPr lang="en-US" altLang="zh-CN"/>
              <a:t>:</a:t>
            </a:r>
            <a:r>
              <a:rPr lang="zh-CN" altLang="en-US"/>
              <a:t>购买</a:t>
            </a:r>
            <a:r>
              <a:rPr lang="en-US" altLang="zh-CN"/>
              <a:t>,</a:t>
            </a:r>
            <a:r>
              <a:rPr lang="zh-CN" altLang="en-US"/>
              <a:t>销售</a:t>
            </a:r>
          </a:p>
          <a:p>
            <a:pPr>
              <a:defRPr/>
            </a:pPr>
            <a:r>
              <a:rPr lang="zh-CN" altLang="en-US"/>
              <a:t>财务活动</a:t>
            </a:r>
            <a:r>
              <a:rPr lang="en-US" altLang="zh-CN"/>
              <a:t>:</a:t>
            </a:r>
            <a:r>
              <a:rPr lang="zh-CN" altLang="en-US"/>
              <a:t>筹资</a:t>
            </a:r>
            <a:r>
              <a:rPr lang="en-US" altLang="zh-CN"/>
              <a:t>,</a:t>
            </a:r>
            <a:r>
              <a:rPr lang="zh-CN" altLang="en-US"/>
              <a:t>投资</a:t>
            </a:r>
          </a:p>
          <a:p>
            <a:pPr>
              <a:defRPr/>
            </a:pPr>
            <a:r>
              <a:rPr lang="zh-CN" altLang="en-US"/>
              <a:t>会计活动</a:t>
            </a:r>
            <a:r>
              <a:rPr lang="en-US" altLang="zh-CN"/>
              <a:t>:</a:t>
            </a:r>
            <a:r>
              <a:rPr lang="zh-CN" altLang="en-US"/>
              <a:t>记帐</a:t>
            </a:r>
            <a:r>
              <a:rPr lang="en-US" altLang="zh-CN"/>
              <a:t>,</a:t>
            </a:r>
            <a:r>
              <a:rPr lang="zh-CN" altLang="en-US"/>
              <a:t>盘点</a:t>
            </a:r>
          </a:p>
          <a:p>
            <a:pPr>
              <a:defRPr/>
            </a:pPr>
            <a:r>
              <a:rPr lang="zh-CN" altLang="en-US"/>
              <a:t>安全活动</a:t>
            </a:r>
          </a:p>
          <a:p>
            <a:pPr>
              <a:defRPr/>
            </a:pPr>
            <a:r>
              <a:rPr lang="zh-CN" altLang="en-US"/>
              <a:t>管理活动</a:t>
            </a:r>
            <a:r>
              <a:rPr lang="en-US" altLang="zh-CN"/>
              <a:t>:</a:t>
            </a:r>
            <a:r>
              <a:rPr lang="zh-CN" altLang="en-US"/>
              <a:t>计划</a:t>
            </a:r>
            <a:r>
              <a:rPr lang="en-US" altLang="zh-CN"/>
              <a:t>,</a:t>
            </a:r>
            <a:r>
              <a:rPr lang="zh-CN" altLang="en-US"/>
              <a:t>组织</a:t>
            </a:r>
            <a:r>
              <a:rPr lang="en-US" altLang="zh-CN"/>
              <a:t>,</a:t>
            </a:r>
            <a:r>
              <a:rPr lang="zh-CN" altLang="en-US"/>
              <a:t>控制</a:t>
            </a:r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3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3.</a:t>
            </a:r>
            <a:r>
              <a:rPr lang="zh-CN" altLang="en-US" smtClean="0"/>
              <a:t>管理的五大职能</a:t>
            </a:r>
          </a:p>
        </p:txBody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计划</a:t>
            </a:r>
          </a:p>
          <a:p>
            <a:pPr>
              <a:defRPr/>
            </a:pPr>
            <a:r>
              <a:rPr lang="zh-CN" altLang="en-US"/>
              <a:t>组织</a:t>
            </a:r>
          </a:p>
          <a:p>
            <a:pPr>
              <a:defRPr/>
            </a:pPr>
            <a:r>
              <a:rPr lang="zh-CN" altLang="en-US"/>
              <a:t>控制</a:t>
            </a:r>
          </a:p>
          <a:p>
            <a:pPr>
              <a:defRPr/>
            </a:pPr>
            <a:r>
              <a:rPr lang="zh-CN" altLang="en-US"/>
              <a:t>指挥</a:t>
            </a:r>
          </a:p>
          <a:p>
            <a:pPr>
              <a:defRPr/>
            </a:pPr>
            <a:r>
              <a:rPr lang="zh-CN" altLang="en-US"/>
              <a:t>协调</a:t>
            </a:r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17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4.</a:t>
            </a:r>
            <a:r>
              <a:rPr lang="zh-CN" altLang="en-US" smtClean="0"/>
              <a:t>管理的十四项原则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原则</a:t>
            </a:r>
            <a:r>
              <a:rPr lang="en-US" altLang="zh-CN"/>
              <a:t>:</a:t>
            </a:r>
            <a:r>
              <a:rPr lang="zh-CN" altLang="en-US"/>
              <a:t>应该遵循的一般规定</a:t>
            </a:r>
            <a:r>
              <a:rPr lang="en-US" altLang="zh-CN"/>
              <a:t>,</a:t>
            </a:r>
            <a:r>
              <a:rPr lang="zh-CN" altLang="en-US"/>
              <a:t>指南</a:t>
            </a:r>
            <a:r>
              <a:rPr lang="en-US" altLang="zh-CN"/>
              <a:t>,</a:t>
            </a:r>
            <a:r>
              <a:rPr lang="zh-CN" altLang="en-US"/>
              <a:t>有一定的指导意义</a:t>
            </a:r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41" name="Rectangle 2"/>
          <p:cNvSpPr>
            <a:spLocks noGrp="1" noChangeArrowheads="1"/>
          </p:cNvSpPr>
          <p:nvPr>
            <p:ph type="title"/>
          </p:nvPr>
        </p:nvSpPr>
        <p:spPr>
          <a:xfrm>
            <a:off x="642938" y="0"/>
            <a:ext cx="7772400" cy="1143000"/>
          </a:xfrm>
        </p:spPr>
        <p:txBody>
          <a:bodyPr/>
          <a:lstStyle/>
          <a:p>
            <a:r>
              <a:rPr lang="zh-CN" altLang="en-US" sz="3600" smtClean="0">
                <a:solidFill>
                  <a:srgbClr val="FFFF00"/>
                </a:solidFill>
              </a:rPr>
              <a:t>管理的十四项原则</a:t>
            </a:r>
          </a:p>
        </p:txBody>
      </p:sp>
      <p:sp>
        <p:nvSpPr>
          <p:cNvPr id="112642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zh-CN" altLang="en-US" smtClean="0">
                <a:solidFill>
                  <a:schemeClr val="bg1"/>
                </a:solidFill>
              </a:rPr>
              <a:t>分工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权力与责任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纪律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统一指挥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统一领导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个人服务集体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报酬</a:t>
            </a:r>
          </a:p>
        </p:txBody>
      </p:sp>
      <p:sp>
        <p:nvSpPr>
          <p:cNvPr id="112643" name="Rectangle 4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zh-CN" altLang="en-US" smtClean="0">
                <a:solidFill>
                  <a:schemeClr val="bg1"/>
                </a:solidFill>
              </a:rPr>
              <a:t>集中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等级链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秩序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公平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稳定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首创精神</a:t>
            </a:r>
          </a:p>
          <a:p>
            <a:r>
              <a:rPr lang="zh-CN" altLang="en-US" smtClean="0">
                <a:solidFill>
                  <a:schemeClr val="bg1"/>
                </a:solidFill>
              </a:rPr>
              <a:t>士气</a:t>
            </a:r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665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7772400" cy="928688"/>
          </a:xfrm>
        </p:spPr>
        <p:txBody>
          <a:bodyPr/>
          <a:lstStyle/>
          <a:p>
            <a:r>
              <a:rPr lang="en-US" altLang="zh-CN" smtClean="0"/>
              <a:t>5.</a:t>
            </a:r>
            <a:r>
              <a:rPr lang="zh-CN" altLang="en-US" smtClean="0"/>
              <a:t>对法约尔的评价</a:t>
            </a:r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4375" y="157162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zh-CN" altLang="en-US"/>
              <a:t>管理理论的创始人</a:t>
            </a:r>
          </a:p>
          <a:p>
            <a:pPr>
              <a:defRPr/>
            </a:pPr>
            <a:r>
              <a:rPr lang="zh-CN" altLang="en-US"/>
              <a:t>弥补了泰勒的不足</a:t>
            </a:r>
          </a:p>
          <a:p>
            <a:pPr>
              <a:defRPr/>
            </a:pPr>
            <a:r>
              <a:rPr lang="zh-CN" altLang="en-US"/>
              <a:t>职能与原则不够精炼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默认设计模板">
  <a:themeElements>
    <a:clrScheme name="默认设计模板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默认设计模板">
      <a:majorFont>
        <a:latin typeface="Times New Roman"/>
        <a:ea typeface="宋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1" lang="zh-CN" altLang="en-US" sz="3200" b="1" i="0" u="none" strike="noStrike" cap="none" normalizeH="0" baseline="0" smtClean="0">
            <a:ln>
              <a:noFill/>
            </a:ln>
            <a:solidFill>
              <a:schemeClr val="hlink"/>
            </a:solidFill>
            <a:effectLst/>
            <a:latin typeface="Times New Roman" pitchFamily="18" charset="0"/>
            <a:ea typeface="仿宋_GB2312" pitchFamily="49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1" lang="zh-CN" altLang="en-US" sz="3200" b="1" i="0" u="none" strike="noStrike" cap="none" normalizeH="0" baseline="0" smtClean="0">
            <a:ln>
              <a:noFill/>
            </a:ln>
            <a:solidFill>
              <a:schemeClr val="hlink"/>
            </a:solidFill>
            <a:effectLst/>
            <a:latin typeface="Times New Roman" pitchFamily="18" charset="0"/>
            <a:ea typeface="仿宋_GB2312" pitchFamily="49" charset="-122"/>
          </a:defRPr>
        </a:defPPr>
      </a:lstStyle>
    </a:lnDef>
  </a:objectDefaults>
  <a:extraClrSchemeLst>
    <a:extraClrScheme>
      <a:clrScheme name="默认设计模板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6281</Words>
  <Application>Microsoft Office PowerPoint</Application>
  <PresentationFormat>全屏显示(4:3)</PresentationFormat>
  <Paragraphs>532</Paragraphs>
  <Slides>105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演示文稿设计模板</vt:lpstr>
      </vt:variant>
      <vt:variant>
        <vt:i4>6</vt:i4>
      </vt:variant>
      <vt:variant>
        <vt:lpstr>幻灯片标题</vt:lpstr>
      </vt:variant>
      <vt:variant>
        <vt:i4>105</vt:i4>
      </vt:variant>
    </vt:vector>
  </HeadingPairs>
  <TitlesOfParts>
    <vt:vector size="119" baseType="lpstr">
      <vt:lpstr>Times New Roman</vt:lpstr>
      <vt:lpstr>宋体</vt:lpstr>
      <vt:lpstr>Arial</vt:lpstr>
      <vt:lpstr>Calibri</vt:lpstr>
      <vt:lpstr>黑体</vt:lpstr>
      <vt:lpstr>楷体_GB2312</vt:lpstr>
      <vt:lpstr>Wingdings</vt:lpstr>
      <vt:lpstr>Webdings</vt:lpstr>
      <vt:lpstr>默认设计模板</vt:lpstr>
      <vt:lpstr>默认设计模板</vt:lpstr>
      <vt:lpstr>默认设计模板</vt:lpstr>
      <vt:lpstr>默认设计模板</vt:lpstr>
      <vt:lpstr>默认设计模板</vt:lpstr>
      <vt:lpstr>默认设计模板</vt:lpstr>
      <vt:lpstr>第四章　管理思想史(上)</vt:lpstr>
      <vt:lpstr>幻灯片 2</vt:lpstr>
      <vt:lpstr>罗宾斯《管理学》第4版的划分</vt:lpstr>
      <vt:lpstr>罗宾斯《管理学》第7版的划分</vt:lpstr>
      <vt:lpstr>管理学科的发展进程</vt:lpstr>
      <vt:lpstr>管理的学科前时代</vt:lpstr>
      <vt:lpstr>管理的学科前时代</vt:lpstr>
      <vt:lpstr>幻灯片 8</vt:lpstr>
      <vt:lpstr>《论语》的管理思想</vt:lpstr>
      <vt:lpstr>和为贵</vt:lpstr>
      <vt:lpstr>中庸（1）</vt:lpstr>
      <vt:lpstr>中庸（2）</vt:lpstr>
      <vt:lpstr>德治（1）</vt:lpstr>
      <vt:lpstr>德治（2）</vt:lpstr>
      <vt:lpstr>修身（1）</vt:lpstr>
      <vt:lpstr>修身（2）</vt:lpstr>
      <vt:lpstr>修身（3）</vt:lpstr>
      <vt:lpstr>修身（4）</vt:lpstr>
      <vt:lpstr>行仁</vt:lpstr>
      <vt:lpstr>义利（1）</vt:lpstr>
      <vt:lpstr>义利（2）</vt:lpstr>
      <vt:lpstr>诚信（1）</vt:lpstr>
      <vt:lpstr>诚信（2）</vt:lpstr>
      <vt:lpstr>诚信（2）</vt:lpstr>
      <vt:lpstr>举贤</vt:lpstr>
      <vt:lpstr>《老子》的管理思想</vt:lpstr>
      <vt:lpstr>谦逊处下</vt:lpstr>
      <vt:lpstr>兵形似水</vt:lpstr>
      <vt:lpstr>以柔克刚</vt:lpstr>
      <vt:lpstr>无为而治</vt:lpstr>
      <vt:lpstr>上善若水（1）</vt:lpstr>
      <vt:lpstr>上善若水（2）</vt:lpstr>
      <vt:lpstr>利人利己</vt:lpstr>
      <vt:lpstr>察人择人</vt:lpstr>
      <vt:lpstr>辩证统一</vt:lpstr>
      <vt:lpstr>《孙子兵法》的管理思想</vt:lpstr>
      <vt:lpstr>《孙子兵法》的管理思想（续）</vt:lpstr>
      <vt:lpstr>未战先算</vt:lpstr>
      <vt:lpstr>知彼知己（1）</vt:lpstr>
      <vt:lpstr>知彼知己（2）</vt:lpstr>
      <vt:lpstr>上兵伐谋</vt:lpstr>
      <vt:lpstr>兵贵神速</vt:lpstr>
      <vt:lpstr>先胜后战</vt:lpstr>
      <vt:lpstr>奇正制胜</vt:lpstr>
      <vt:lpstr>攻其不备</vt:lpstr>
      <vt:lpstr>先发制人</vt:lpstr>
      <vt:lpstr>避实击虚</vt:lpstr>
      <vt:lpstr>致人而不致于人</vt:lpstr>
      <vt:lpstr>以逸待劳</vt:lpstr>
      <vt:lpstr>以迂为直</vt:lpstr>
      <vt:lpstr>将能而君不御</vt:lpstr>
      <vt:lpstr>为将五德</vt:lpstr>
      <vt:lpstr>择人而任势</vt:lpstr>
      <vt:lpstr>修道保法</vt:lpstr>
      <vt:lpstr>非利不动</vt:lpstr>
      <vt:lpstr>置之死地而后生</vt:lpstr>
      <vt:lpstr>知胜之道</vt:lpstr>
      <vt:lpstr>幻灯片 58</vt:lpstr>
      <vt:lpstr>管理百年（1901-1910）</vt:lpstr>
      <vt:lpstr>管理百年（1911-1920）</vt:lpstr>
      <vt:lpstr>管理百年（1921-1930）</vt:lpstr>
      <vt:lpstr>管理百年（1931-1940）</vt:lpstr>
      <vt:lpstr>管理百年（1941-1950）</vt:lpstr>
      <vt:lpstr>管理百年（1951-1960）</vt:lpstr>
      <vt:lpstr>管理百年（1961-1970）</vt:lpstr>
      <vt:lpstr>管理百年（1961-1970）</vt:lpstr>
      <vt:lpstr>管理百年（1971-1980）</vt:lpstr>
      <vt:lpstr>管理百年（1981-1990）</vt:lpstr>
      <vt:lpstr>管理百年（1981-1990）</vt:lpstr>
      <vt:lpstr>管理百年（1991-2000）</vt:lpstr>
      <vt:lpstr>幻灯片 71</vt:lpstr>
      <vt:lpstr>古典组织学说的代表人物</vt:lpstr>
      <vt:lpstr>泰勒与科学管理的兴起</vt:lpstr>
      <vt:lpstr>1.泰勒其人</vt:lpstr>
      <vt:lpstr>2.泰勒的主要工作</vt:lpstr>
      <vt:lpstr>秒表测时</vt:lpstr>
      <vt:lpstr>搬动生铁实验</vt:lpstr>
      <vt:lpstr>铁锹实验</vt:lpstr>
      <vt:lpstr>铁锹的效率曲线</vt:lpstr>
      <vt:lpstr>金属切削实验</vt:lpstr>
      <vt:lpstr>3.泰勒的主要观点</vt:lpstr>
      <vt:lpstr>管理是一门科学</vt:lpstr>
      <vt:lpstr>提倡一场心理革命</vt:lpstr>
      <vt:lpstr>心理革命：由分大饼到做大饼</vt:lpstr>
      <vt:lpstr>科学选择与培训工人</vt:lpstr>
      <vt:lpstr>实行职能工长制</vt:lpstr>
      <vt:lpstr>差别计件工资制</vt:lpstr>
      <vt:lpstr>4.对泰勒制的评价</vt:lpstr>
      <vt:lpstr>列宁对泰勒的评价</vt:lpstr>
      <vt:lpstr>泰勒的主要著作</vt:lpstr>
      <vt:lpstr>5.泰勒的同时代人</vt:lpstr>
      <vt:lpstr>甘特图</vt:lpstr>
      <vt:lpstr>法约尔的一般管理</vt:lpstr>
      <vt:lpstr>1.法约尔其人</vt:lpstr>
      <vt:lpstr>2.企业的六项活动</vt:lpstr>
      <vt:lpstr>3.管理的五大职能</vt:lpstr>
      <vt:lpstr>4.管理的十四项原则</vt:lpstr>
      <vt:lpstr>管理的十四项原则</vt:lpstr>
      <vt:lpstr>5.对法约尔的评价</vt:lpstr>
      <vt:lpstr>韦伯的正式组织理论</vt:lpstr>
      <vt:lpstr>正式组织的特点</vt:lpstr>
      <vt:lpstr>对韦伯理论的讨论</vt:lpstr>
      <vt:lpstr>韦伯的行政组织理论（1）</vt:lpstr>
      <vt:lpstr>韦伯的行政组织理论（2）</vt:lpstr>
      <vt:lpstr>巴纳德的社会系统学说</vt:lpstr>
    </vt:vector>
  </TitlesOfParts>
  <Company>Sjtu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第四章　管理思想史(上)</dc:title>
  <dc:creator>luyanru</dc:creator>
  <cp:lastModifiedBy>微软用户</cp:lastModifiedBy>
  <cp:revision>4</cp:revision>
  <dcterms:created xsi:type="dcterms:W3CDTF">2007-03-29T11:13:35Z</dcterms:created>
  <dcterms:modified xsi:type="dcterms:W3CDTF">2010-08-17T00:32:20Z</dcterms:modified>
</cp:coreProperties>
</file>