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sldIdLst>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 id="283" r:id="rId30"/>
    <p:sldId id="284" r:id="rId3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9D9D9"/>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99" d="100"/>
          <a:sy n="99" d="100"/>
        </p:scale>
        <p:origin x="84" y="582"/>
      </p:cViewPr>
      <p:guideLst>
        <p:guide orient="horz" pos="2160"/>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4" Type="http://schemas.openxmlformats.org/officeDocument/2006/relationships/tableStyles" Target="tableStyles.xml"/><Relationship Id="rId33" Type="http://schemas.openxmlformats.org/officeDocument/2006/relationships/viewProps" Target="viewProps.xml"/><Relationship Id="rId32" Type="http://schemas.openxmlformats.org/officeDocument/2006/relationships/presProps" Target="presProps.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Master" Target="slideMasters/slideMaster2.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a:sym typeface="+mn-ea"/>
              </a:rPr>
              <a:t>单击此处编辑标题</a:t>
            </a:r>
            <a:endParaRPr>
              <a:sym typeface="+mn-ea"/>
            </a:endParaRPr>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Rectangle 7"/>
          <p:cNvSpPr>
            <a:spLocks noGrp="1" noChangeArrowheads="1"/>
          </p:cNvSpPr>
          <p:nvPr>
            <p:ph type="dt" sz="half" idx="10"/>
          </p:nvPr>
        </p:nvSpPr>
        <p:spPr/>
        <p:txBody>
          <a:bodyPr/>
          <a:lstStyle>
            <a:lvl1pPr>
              <a:defRPr/>
            </a:lvl1pPr>
          </a:lstStyle>
          <a:p>
            <a:pPr>
              <a:defRPr/>
            </a:pPr>
            <a:endParaRPr lang="zh-CN" altLang="zh-CN">
              <a:solidFill>
                <a:srgbClr val="000000"/>
              </a:solidFill>
            </a:endParaRPr>
          </a:p>
        </p:txBody>
      </p:sp>
      <p:sp>
        <p:nvSpPr>
          <p:cNvPr id="5" name="Rectangle 8"/>
          <p:cNvSpPr>
            <a:spLocks noGrp="1" noChangeArrowheads="1"/>
          </p:cNvSpPr>
          <p:nvPr>
            <p:ph type="ftr" sz="quarter" idx="11"/>
          </p:nvPr>
        </p:nvSpPr>
        <p:spPr/>
        <p:txBody>
          <a:bodyPr/>
          <a:lstStyle>
            <a:lvl1pPr>
              <a:defRPr/>
            </a:lvl1pPr>
          </a:lstStyle>
          <a:p>
            <a:pPr>
              <a:defRPr/>
            </a:pPr>
            <a:endParaRPr lang="zh-CN" altLang="zh-CN">
              <a:solidFill>
                <a:srgbClr val="000000"/>
              </a:solidFill>
            </a:endParaRPr>
          </a:p>
        </p:txBody>
      </p:sp>
      <p:sp>
        <p:nvSpPr>
          <p:cNvPr id="6" name="Rectangle 9"/>
          <p:cNvSpPr>
            <a:spLocks noGrp="1" noChangeArrowheads="1"/>
          </p:cNvSpPr>
          <p:nvPr>
            <p:ph type="sldNum" sz="quarter" idx="12"/>
          </p:nvPr>
        </p:nvSpPr>
        <p:spPr/>
        <p:txBody>
          <a:bodyPr/>
          <a:lstStyle>
            <a:lvl1pPr>
              <a:defRPr/>
            </a:lvl1pPr>
          </a:lstStyle>
          <a:p>
            <a:pPr>
              <a:defRPr/>
            </a:pPr>
            <a:fld id="{0880990C-F54C-4882-88CB-44EA1A53275C}" type="slidenum">
              <a:rPr lang="zh-CN" altLang="zh-CN">
                <a:solidFill>
                  <a:srgbClr val="000000"/>
                </a:solidFill>
              </a:rPr>
            </a:fld>
            <a:endParaRPr lang="zh-CN" altLang="zh-CN">
              <a:solidFill>
                <a:srgbClr val="000000"/>
              </a:solidFil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1115060" y="546100"/>
            <a:ext cx="9572625" cy="646430"/>
          </a:xfrm>
        </p:spPr>
        <p:txBody>
          <a:bodyPr/>
          <a:lstStyle>
            <a:lvl1pPr>
              <a:defRPr>
                <a:solidFill>
                  <a:schemeClr val="tx1"/>
                </a:solidFill>
              </a:defRPr>
            </a:lvl1pPr>
          </a:lstStyle>
          <a:p>
            <a:r>
              <a:rPr lang="zh-CN" altLang="en-US" dirty="0" smtClean="0"/>
              <a:t>单击此处编辑母版标题样式</a:t>
            </a:r>
            <a:endParaRPr lang="zh-CN" altLang="en-US" dirty="0"/>
          </a:p>
        </p:txBody>
      </p:sp>
      <p:sp>
        <p:nvSpPr>
          <p:cNvPr id="3" name="内容占位符 2"/>
          <p:cNvSpPr>
            <a:spLocks noGrp="1"/>
          </p:cNvSpPr>
          <p:nvPr>
            <p:ph idx="1"/>
          </p:nvPr>
        </p:nvSpPr>
        <p:spPr>
          <a:xfrm>
            <a:off x="609600" y="1424217"/>
            <a:ext cx="10885714" cy="4821007"/>
          </a:xfrm>
        </p:spPr>
        <p:txBody>
          <a:body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
        <p:nvSpPr>
          <p:cNvPr id="4" name="Rectangle 7"/>
          <p:cNvSpPr>
            <a:spLocks noGrp="1" noChangeArrowheads="1"/>
          </p:cNvSpPr>
          <p:nvPr>
            <p:ph type="dt" sz="half" idx="10"/>
          </p:nvPr>
        </p:nvSpPr>
        <p:spPr/>
        <p:txBody>
          <a:bodyPr/>
          <a:lstStyle>
            <a:lvl1pPr>
              <a:defRPr/>
            </a:lvl1pPr>
          </a:lstStyle>
          <a:p>
            <a:pPr>
              <a:defRPr/>
            </a:pPr>
            <a:endParaRPr lang="zh-CN" altLang="zh-CN">
              <a:solidFill>
                <a:srgbClr val="000000"/>
              </a:solidFill>
            </a:endParaRPr>
          </a:p>
        </p:txBody>
      </p:sp>
      <p:sp>
        <p:nvSpPr>
          <p:cNvPr id="5" name="Rectangle 8"/>
          <p:cNvSpPr>
            <a:spLocks noGrp="1" noChangeArrowheads="1"/>
          </p:cNvSpPr>
          <p:nvPr>
            <p:ph type="ftr" sz="quarter" idx="11"/>
          </p:nvPr>
        </p:nvSpPr>
        <p:spPr/>
        <p:txBody>
          <a:bodyPr/>
          <a:lstStyle>
            <a:lvl1pPr>
              <a:defRPr/>
            </a:lvl1pPr>
          </a:lstStyle>
          <a:p>
            <a:pPr>
              <a:defRPr/>
            </a:pPr>
            <a:endParaRPr lang="zh-CN" altLang="zh-CN">
              <a:solidFill>
                <a:srgbClr val="000000"/>
              </a:solidFill>
            </a:endParaRPr>
          </a:p>
        </p:txBody>
      </p:sp>
      <p:sp>
        <p:nvSpPr>
          <p:cNvPr id="6" name="Rectangle 9"/>
          <p:cNvSpPr>
            <a:spLocks noGrp="1" noChangeArrowheads="1"/>
          </p:cNvSpPr>
          <p:nvPr>
            <p:ph type="sldNum" sz="quarter" idx="12"/>
          </p:nvPr>
        </p:nvSpPr>
        <p:spPr/>
        <p:txBody>
          <a:bodyPr/>
          <a:lstStyle>
            <a:lvl1pPr>
              <a:defRPr/>
            </a:lvl1pPr>
          </a:lstStyle>
          <a:p>
            <a:pPr>
              <a:defRPr/>
            </a:pPr>
            <a:fld id="{6647B9BB-8C2D-404E-A344-BC0BAB711D30}" type="slidenum">
              <a:rPr lang="zh-CN" altLang="zh-CN">
                <a:solidFill>
                  <a:srgbClr val="000000"/>
                </a:solidFill>
              </a:rPr>
            </a:fld>
            <a:endParaRPr lang="zh-CN" altLang="zh-CN">
              <a:solidFill>
                <a:srgbClr val="000000"/>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空白">
    <p:spTree>
      <p:nvGrpSpPr>
        <p:cNvPr id="1" name=""/>
        <p:cNvGrpSpPr/>
        <p:nvPr/>
      </p:nvGrpSpPr>
      <p:grpSpPr>
        <a:xfrm>
          <a:off x="0" y="0"/>
          <a:ext cx="0" cy="0"/>
          <a:chOff x="0" y="0"/>
          <a:chExt cx="0" cy="0"/>
        </a:xfrm>
      </p:grpSpPr>
      <p:sp>
        <p:nvSpPr>
          <p:cNvPr id="6" name="内容占位符 2"/>
          <p:cNvSpPr>
            <a:spLocks noGrp="1"/>
          </p:cNvSpPr>
          <p:nvPr>
            <p:ph idx="1"/>
          </p:nvPr>
        </p:nvSpPr>
        <p:spPr>
          <a:xfrm>
            <a:off x="622300" y="1508125"/>
            <a:ext cx="10947400" cy="4867275"/>
          </a:xfrm>
        </p:spPr>
        <p:txBody>
          <a:bodyPr>
            <a:normAutofit/>
          </a:bodyPr>
          <a:lstStyle>
            <a:lvl1pPr algn="just" eaLnBrk="1" fontAlgn="auto" latinLnBrk="0" hangingPunct="1">
              <a:lnSpc>
                <a:spcPct val="125000"/>
              </a:lnSpc>
              <a:spcBef>
                <a:spcPts val="300"/>
              </a:spcBef>
              <a:spcAft>
                <a:spcPts val="300"/>
              </a:spcAft>
              <a:defRPr sz="1800"/>
            </a:lvl1pPr>
            <a:lvl2pPr algn="just" eaLnBrk="1" fontAlgn="auto" latinLnBrk="0" hangingPunct="1">
              <a:lnSpc>
                <a:spcPct val="125000"/>
              </a:lnSpc>
              <a:spcBef>
                <a:spcPts val="300"/>
              </a:spcBef>
              <a:spcAft>
                <a:spcPts val="300"/>
              </a:spcAft>
              <a:defRPr sz="1800"/>
            </a:lvl2pPr>
            <a:lvl3pPr algn="just" eaLnBrk="1" fontAlgn="auto" latinLnBrk="0" hangingPunct="1">
              <a:lnSpc>
                <a:spcPct val="125000"/>
              </a:lnSpc>
              <a:spcBef>
                <a:spcPts val="300"/>
              </a:spcBef>
              <a:spcAft>
                <a:spcPts val="300"/>
              </a:spcAft>
              <a:defRPr sz="1800"/>
            </a:lvl3pPr>
            <a:lvl4pPr algn="just" eaLnBrk="1" fontAlgn="auto" latinLnBrk="0" hangingPunct="1">
              <a:lnSpc>
                <a:spcPct val="125000"/>
              </a:lnSpc>
              <a:spcBef>
                <a:spcPts val="300"/>
              </a:spcBef>
              <a:spcAft>
                <a:spcPts val="300"/>
              </a:spcAft>
              <a:defRPr sz="1800"/>
            </a:lvl4pPr>
            <a:lvl5pPr algn="just" eaLnBrk="1" fontAlgn="auto" latinLnBrk="0" hangingPunct="1">
              <a:lnSpc>
                <a:spcPct val="125000"/>
              </a:lnSpc>
              <a:spcBef>
                <a:spcPts val="300"/>
              </a:spcBef>
              <a:spcAft>
                <a:spcPts val="300"/>
              </a:spcAft>
              <a:defRPr sz="1800"/>
            </a:lvl5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1027" name="Rectangle 5"/>
          <p:cNvSpPr>
            <a:spLocks noGrp="1" noChangeArrowheads="1"/>
          </p:cNvSpPr>
          <p:nvPr>
            <p:ph type="title"/>
          </p:nvPr>
        </p:nvSpPr>
        <p:spPr bwMode="auto">
          <a:xfrm>
            <a:off x="1094740" y="584200"/>
            <a:ext cx="9271635" cy="593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
            <a:pPr lvl="0"/>
            <a:r>
              <a:rPr lang="zh-CN" altLang="zh-CN" dirty="0" smtClean="0"/>
              <a:t>单击此处编辑母版标题样式</a:t>
            </a:r>
            <a:endParaRPr lang="zh-CN" altLang="zh-CN" dirty="0" smtClean="0"/>
          </a:p>
        </p:txBody>
      </p:sp>
    </p:spTree>
  </p:cSld>
  <p:clrMapOvr>
    <a:masterClrMapping/>
  </p:clrMapOvr>
  <mc:AlternateContent xmlns:mc="http://schemas.openxmlformats.org/markup-compatibility/2006">
    <mc:Choice xmlns:p14="http://schemas.microsoft.com/office/powerpoint/2010/main" Requires="p14">
      <p:transition p14:dur="250">
        <p:push dir="u"/>
      </p:transition>
    </mc:Choice>
    <mc:Fallback>
      <p:transition>
        <p:push dir="u"/>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330" y="1555115"/>
            <a:ext cx="5233035" cy="4608195"/>
          </a:xfrm>
        </p:spPr>
        <p:txBody>
          <a:bodyPr vert="horz" lIns="90000" tIns="46800" rIns="90000" bIns="46800" rtlCol="0">
            <a:normAutofit/>
          </a:bodyPr>
          <a:lstStyle>
            <a:lvl1pPr>
              <a:buNone/>
              <a:defRPr sz="1600"/>
            </a:lvl1pPr>
          </a:lstStyle>
          <a:p>
            <a:pPr lvl="0"/>
            <a:endParaRPr dirty="0">
              <a:sym typeface="+mn-ea"/>
            </a:endParaRPr>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dirty="0">
                <a:sym typeface="+mn-ea"/>
              </a:rPr>
              <a:t>单击此处编辑母版文本样式</a:t>
            </a:r>
            <a:endParaRPr dirty="0">
              <a:sym typeface="+mn-ea"/>
            </a:endParaRPr>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lstStyle/>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dirty="0">
                <a:sym typeface="+mn-ea"/>
              </a:rPr>
              <a:t>单击此处编辑标题</a:t>
            </a:r>
            <a:endParaRPr dirty="0">
              <a:sym typeface="+mn-ea"/>
            </a:endParaRPr>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62.xml"/><Relationship Id="rId16" Type="http://schemas.openxmlformats.org/officeDocument/2006/relationships/tags" Target="../tags/tag61.xml"/><Relationship Id="rId15" Type="http://schemas.openxmlformats.org/officeDocument/2006/relationships/tags" Target="../tags/tag60.xml"/><Relationship Id="rId14" Type="http://schemas.openxmlformats.org/officeDocument/2006/relationships/tags" Target="../tags/tag59.xml"/><Relationship Id="rId13" Type="http://schemas.openxmlformats.org/officeDocument/2006/relationships/tags" Target="../tags/tag58.xml"/><Relationship Id="rId12" Type="http://schemas.openxmlformats.org/officeDocument/2006/relationships/tags" Target="../tags/tag57.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6" Type="http://schemas.openxmlformats.org/officeDocument/2006/relationships/theme" Target="../theme/theme2.xml"/><Relationship Id="rId5" Type="http://schemas.openxmlformats.org/officeDocument/2006/relationships/image" Target="../media/image2.png"/><Relationship Id="rId4" Type="http://schemas.openxmlformats.org/officeDocument/2006/relationships/image" Target="../media/image1.jpeg"/><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4"/>
          <a:srcRect/>
          <a:stretch>
            <a:fillRect/>
          </a:stretch>
        </a:blipFill>
        <a:effectLst/>
      </p:bgPr>
    </p:bg>
    <p:spTree>
      <p:nvGrpSpPr>
        <p:cNvPr id="1" name=""/>
        <p:cNvGrpSpPr/>
        <p:nvPr/>
      </p:nvGrpSpPr>
      <p:grpSpPr>
        <a:xfrm>
          <a:off x="0" y="0"/>
          <a:ext cx="0" cy="0"/>
          <a:chOff x="0" y="0"/>
          <a:chExt cx="0" cy="0"/>
        </a:xfrm>
      </p:grpSpPr>
      <p:pic>
        <p:nvPicPr>
          <p:cNvPr id="6" name="图片 5" descr="图片5"/>
          <p:cNvPicPr>
            <a:picLocks noChangeAspect="1"/>
          </p:cNvPicPr>
          <p:nvPr userDrawn="1"/>
        </p:nvPicPr>
        <p:blipFill>
          <a:blip r:embed="rId5"/>
          <a:stretch>
            <a:fillRect/>
          </a:stretch>
        </p:blipFill>
        <p:spPr>
          <a:xfrm>
            <a:off x="0" y="0"/>
            <a:ext cx="12266930" cy="6858000"/>
          </a:xfrm>
          <a:prstGeom prst="rect">
            <a:avLst/>
          </a:prstGeom>
        </p:spPr>
      </p:pic>
      <p:sp>
        <p:nvSpPr>
          <p:cNvPr id="1027" name="Rectangle 5"/>
          <p:cNvSpPr>
            <a:spLocks noGrp="1" noChangeArrowheads="1"/>
          </p:cNvSpPr>
          <p:nvPr>
            <p:ph type="title"/>
          </p:nvPr>
        </p:nvSpPr>
        <p:spPr bwMode="auto">
          <a:xfrm>
            <a:off x="1094740" y="584200"/>
            <a:ext cx="9271635" cy="593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lstStyle/>
          <a:p>
            <a:pPr lvl="0"/>
            <a:r>
              <a:rPr lang="zh-CN" altLang="zh-CN" dirty="0" smtClean="0"/>
              <a:t>单击此处编辑母版标题样式</a:t>
            </a:r>
            <a:endParaRPr lang="zh-CN" altLang="zh-CN" dirty="0" smtClean="0"/>
          </a:p>
        </p:txBody>
      </p:sp>
      <p:sp>
        <p:nvSpPr>
          <p:cNvPr id="1028" name="Rectangle 6"/>
          <p:cNvSpPr>
            <a:spLocks noGrp="1" noChangeArrowheads="1"/>
          </p:cNvSpPr>
          <p:nvPr>
            <p:ph type="body" idx="1"/>
          </p:nvPr>
        </p:nvSpPr>
        <p:spPr bwMode="auto">
          <a:xfrm>
            <a:off x="760095" y="1523365"/>
            <a:ext cx="10712450" cy="48615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lvl="0"/>
            <a:r>
              <a:rPr lang="zh-CN" altLang="zh-CN" smtClean="0"/>
              <a:t>单击此处编辑母版文本样式</a:t>
            </a:r>
            <a:endParaRPr lang="zh-CN" altLang="zh-CN" smtClean="0"/>
          </a:p>
          <a:p>
            <a:pPr lvl="1"/>
            <a:r>
              <a:rPr lang="zh-CN" altLang="zh-CN" smtClean="0"/>
              <a:t>第二级</a:t>
            </a:r>
            <a:endParaRPr lang="zh-CN" altLang="zh-CN" smtClean="0"/>
          </a:p>
          <a:p>
            <a:pPr lvl="2"/>
            <a:r>
              <a:rPr lang="zh-CN" altLang="zh-CN" smtClean="0"/>
              <a:t>第三级</a:t>
            </a:r>
            <a:endParaRPr lang="zh-CN" altLang="zh-CN" smtClean="0"/>
          </a:p>
          <a:p>
            <a:pPr lvl="3"/>
            <a:r>
              <a:rPr lang="zh-CN" altLang="zh-CN" smtClean="0"/>
              <a:t>第四级</a:t>
            </a:r>
            <a:endParaRPr lang="zh-CN" altLang="zh-CN" smtClean="0"/>
          </a:p>
          <a:p>
            <a:pPr lvl="4"/>
            <a:r>
              <a:rPr lang="zh-CN" altLang="zh-CN" smtClean="0"/>
              <a:t>第五级</a:t>
            </a:r>
            <a:endParaRPr lang="zh-CN" altLang="zh-CN" smtClean="0"/>
          </a:p>
        </p:txBody>
      </p:sp>
      <p:sp>
        <p:nvSpPr>
          <p:cNvPr id="1031" name="Rectangle 7"/>
          <p:cNvSpPr>
            <a:spLocks noGrp="1" noChangeArrowheads="1"/>
          </p:cNvSpPr>
          <p:nvPr>
            <p:ph type="dt" sz="half" idx="2"/>
          </p:nvPr>
        </p:nvSpPr>
        <p:spPr bwMode="auto">
          <a:xfrm>
            <a:off x="609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eaLnBrk="1" hangingPunct="1">
              <a:defRPr sz="1400"/>
            </a:lvl1pPr>
          </a:lstStyle>
          <a:p>
            <a:pPr fontAlgn="base">
              <a:spcBef>
                <a:spcPct val="0"/>
              </a:spcBef>
              <a:spcAft>
                <a:spcPct val="0"/>
              </a:spcAft>
              <a:defRPr/>
            </a:pPr>
            <a:endParaRPr lang="zh-CN" altLang="zh-CN">
              <a:solidFill>
                <a:srgbClr val="000000"/>
              </a:solidFill>
            </a:endParaRPr>
          </a:p>
        </p:txBody>
      </p:sp>
      <p:sp>
        <p:nvSpPr>
          <p:cNvPr id="1032" name="Rectangle 8"/>
          <p:cNvSpPr>
            <a:spLocks noGrp="1" noChangeArrowheads="1"/>
          </p:cNvSpPr>
          <p:nvPr>
            <p:ph type="ftr" sz="quarter" idx="3"/>
          </p:nvPr>
        </p:nvSpPr>
        <p:spPr bwMode="auto">
          <a:xfrm>
            <a:off x="4165600" y="6245225"/>
            <a:ext cx="3860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ctr" eaLnBrk="1" hangingPunct="1">
              <a:defRPr sz="1400"/>
            </a:lvl1pPr>
          </a:lstStyle>
          <a:p>
            <a:pPr fontAlgn="base">
              <a:spcBef>
                <a:spcPct val="0"/>
              </a:spcBef>
              <a:spcAft>
                <a:spcPct val="0"/>
              </a:spcAft>
              <a:defRPr/>
            </a:pPr>
            <a:endParaRPr lang="zh-CN" altLang="zh-CN">
              <a:solidFill>
                <a:srgbClr val="000000"/>
              </a:solidFill>
            </a:endParaRPr>
          </a:p>
        </p:txBody>
      </p:sp>
      <p:sp>
        <p:nvSpPr>
          <p:cNvPr id="1033" name="Rectangle 9"/>
          <p:cNvSpPr>
            <a:spLocks noGrp="1" noChangeArrowheads="1"/>
          </p:cNvSpPr>
          <p:nvPr>
            <p:ph type="sldNum" sz="quarter" idx="4"/>
          </p:nvPr>
        </p:nvSpPr>
        <p:spPr bwMode="auto">
          <a:xfrm>
            <a:off x="8737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eaLnBrk="1" hangingPunct="1">
              <a:defRPr sz="1400"/>
            </a:lvl1pPr>
          </a:lstStyle>
          <a:p>
            <a:pPr fontAlgn="base">
              <a:spcBef>
                <a:spcPct val="0"/>
              </a:spcBef>
              <a:spcAft>
                <a:spcPct val="0"/>
              </a:spcAft>
              <a:defRPr/>
            </a:pPr>
            <a:fld id="{FE87B4B1-16DD-4597-BAF4-F416D47B56D6}" type="slidenum">
              <a:rPr lang="zh-CN" altLang="zh-CN">
                <a:solidFill>
                  <a:srgbClr val="000000"/>
                </a:solidFill>
              </a:rPr>
            </a:fld>
            <a:endParaRPr lang="zh-CN" altLang="zh-CN">
              <a:solidFill>
                <a:srgbClr val="000000"/>
              </a:solidFill>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txStyles>
    <p:titleStyle>
      <a:lvl1pPr algn="l" rtl="0" eaLnBrk="0" fontAlgn="base" hangingPunct="0">
        <a:spcBef>
          <a:spcPct val="0"/>
        </a:spcBef>
        <a:spcAft>
          <a:spcPct val="0"/>
        </a:spcAft>
        <a:defRPr sz="2400" b="1" kern="1200">
          <a:solidFill>
            <a:schemeClr val="tx2"/>
          </a:solidFill>
          <a:latin typeface="华文中宋" panose="02010600040101010101" charset="-122"/>
          <a:ea typeface="华文中宋" panose="02010600040101010101" charset="-122"/>
          <a:cs typeface="+mj-cs"/>
        </a:defRPr>
      </a:lvl1pPr>
      <a:lvl2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2pPr>
      <a:lvl3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3pPr>
      <a:lvl4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4pPr>
      <a:lvl5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5pPr>
      <a:lvl6pPr marL="457200" algn="l" rtl="0" fontAlgn="base">
        <a:spcBef>
          <a:spcPct val="0"/>
        </a:spcBef>
        <a:spcAft>
          <a:spcPct val="0"/>
        </a:spcAft>
        <a:defRPr sz="2400" b="1">
          <a:solidFill>
            <a:schemeClr val="tx2"/>
          </a:solidFill>
          <a:latin typeface="Arial" panose="020B0604020202020204" pitchFamily="34" charset="0"/>
          <a:ea typeface="GungsuhChe" charset="-127"/>
        </a:defRPr>
      </a:lvl6pPr>
      <a:lvl7pPr marL="914400" algn="l" rtl="0" fontAlgn="base">
        <a:spcBef>
          <a:spcPct val="0"/>
        </a:spcBef>
        <a:spcAft>
          <a:spcPct val="0"/>
        </a:spcAft>
        <a:defRPr sz="2400" b="1">
          <a:solidFill>
            <a:schemeClr val="tx2"/>
          </a:solidFill>
          <a:latin typeface="Arial" panose="020B0604020202020204" pitchFamily="34" charset="0"/>
          <a:ea typeface="GungsuhChe" charset="-127"/>
        </a:defRPr>
      </a:lvl7pPr>
      <a:lvl8pPr marL="1371600" algn="l" rtl="0" fontAlgn="base">
        <a:spcBef>
          <a:spcPct val="0"/>
        </a:spcBef>
        <a:spcAft>
          <a:spcPct val="0"/>
        </a:spcAft>
        <a:defRPr sz="2400" b="1">
          <a:solidFill>
            <a:schemeClr val="tx2"/>
          </a:solidFill>
          <a:latin typeface="Arial" panose="020B0604020202020204" pitchFamily="34" charset="0"/>
          <a:ea typeface="GungsuhChe" charset="-127"/>
        </a:defRPr>
      </a:lvl8pPr>
      <a:lvl9pPr marL="1828800" algn="l" rtl="0" fontAlgn="base">
        <a:spcBef>
          <a:spcPct val="0"/>
        </a:spcBef>
        <a:spcAft>
          <a:spcPct val="0"/>
        </a:spcAft>
        <a:defRPr sz="2400" b="1">
          <a:solidFill>
            <a:schemeClr val="tx2"/>
          </a:solidFill>
          <a:latin typeface="Arial" panose="020B0604020202020204" pitchFamily="34" charset="0"/>
          <a:ea typeface="GungsuhChe" charset="-127"/>
        </a:defRPr>
      </a:lvl9pPr>
    </p:titleStyle>
    <p:bodyStyle>
      <a:lvl1pPr marL="342900" indent="-342900" algn="l" rtl="0" eaLnBrk="0" fontAlgn="base" hangingPunct="0">
        <a:lnSpc>
          <a:spcPct val="125000"/>
        </a:lnSpc>
        <a:spcBef>
          <a:spcPct val="20000"/>
        </a:spcBef>
        <a:spcAft>
          <a:spcPct val="0"/>
        </a:spcAft>
        <a:buChar char="•"/>
        <a:defRPr kern="1200">
          <a:solidFill>
            <a:schemeClr val="tx1"/>
          </a:solidFill>
          <a:latin typeface="+mn-lt"/>
          <a:ea typeface="+mn-ea"/>
          <a:cs typeface="+mn-cs"/>
        </a:defRPr>
      </a:lvl1pPr>
      <a:lvl2pPr marL="742950" indent="-285750" algn="l" rtl="0" eaLnBrk="0" fontAlgn="base" hangingPunct="0">
        <a:lnSpc>
          <a:spcPct val="125000"/>
        </a:lnSpc>
        <a:spcBef>
          <a:spcPct val="20000"/>
        </a:spcBef>
        <a:spcAft>
          <a:spcPct val="0"/>
        </a:spcAft>
        <a:buChar char="–"/>
        <a:defRPr kern="1200">
          <a:solidFill>
            <a:schemeClr val="tx1"/>
          </a:solidFill>
          <a:latin typeface="+mn-lt"/>
          <a:ea typeface="+mn-ea"/>
          <a:cs typeface="+mn-cs"/>
        </a:defRPr>
      </a:lvl2pPr>
      <a:lvl3pPr marL="1143000" indent="-228600" algn="l" rtl="0" eaLnBrk="0" fontAlgn="base" hangingPunct="0">
        <a:lnSpc>
          <a:spcPct val="125000"/>
        </a:lnSpc>
        <a:spcBef>
          <a:spcPct val="20000"/>
        </a:spcBef>
        <a:spcAft>
          <a:spcPct val="0"/>
        </a:spcAft>
        <a:buChar char="•"/>
        <a:defRPr kern="1200">
          <a:solidFill>
            <a:schemeClr val="tx1"/>
          </a:solidFill>
          <a:latin typeface="+mn-lt"/>
          <a:ea typeface="+mn-ea"/>
          <a:cs typeface="+mn-cs"/>
        </a:defRPr>
      </a:lvl3pPr>
      <a:lvl4pPr marL="1600200" indent="-228600" algn="l" rtl="0" eaLnBrk="0" fontAlgn="base" hangingPunct="0">
        <a:lnSpc>
          <a:spcPct val="125000"/>
        </a:lnSpc>
        <a:spcBef>
          <a:spcPct val="20000"/>
        </a:spcBef>
        <a:spcAft>
          <a:spcPct val="0"/>
        </a:spcAft>
        <a:buChar char="–"/>
        <a:defRPr kern="1200">
          <a:solidFill>
            <a:schemeClr val="tx1"/>
          </a:solidFill>
          <a:latin typeface="+mn-lt"/>
          <a:ea typeface="+mn-ea"/>
          <a:cs typeface="+mn-cs"/>
        </a:defRPr>
      </a:lvl4pPr>
      <a:lvl5pPr marL="2057400" indent="-228600" algn="l" rtl="0" eaLnBrk="0" fontAlgn="base" hangingPunct="0">
        <a:lnSpc>
          <a:spcPct val="125000"/>
        </a:lnSpc>
        <a:spcBef>
          <a:spcPct val="20000"/>
        </a:spcBef>
        <a:spcAft>
          <a:spcPct val="0"/>
        </a:spcAft>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image" Target="../media/image4.jpeg"/><Relationship Id="rId1"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6.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7.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8.pn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9.pn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10.pn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11.pn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3.pn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12.pn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13.pn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14.pn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15.pn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16.jpe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5.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1101634" y="476430"/>
            <a:ext cx="8699591" cy="647700"/>
          </a:xfrm>
        </p:spPr>
        <p:txBody>
          <a:bodyPr/>
          <a:p>
            <a:endParaRPr lang="zh-CN" altLang="en-US"/>
          </a:p>
        </p:txBody>
      </p:sp>
      <p:pic>
        <p:nvPicPr>
          <p:cNvPr id="4" name="图片 3" descr="图片3"/>
          <p:cNvPicPr>
            <a:picLocks noChangeAspect="1"/>
          </p:cNvPicPr>
          <p:nvPr/>
        </p:nvPicPr>
        <p:blipFill>
          <a:blip r:embed="rId1"/>
          <a:stretch>
            <a:fillRect/>
          </a:stretch>
        </p:blipFill>
        <p:spPr>
          <a:xfrm>
            <a:off x="69215" y="0"/>
            <a:ext cx="12207240" cy="6863715"/>
          </a:xfrm>
          <a:prstGeom prst="rect">
            <a:avLst/>
          </a:prstGeom>
        </p:spPr>
      </p:pic>
      <p:sp>
        <p:nvSpPr>
          <p:cNvPr id="5" name="文本框 4"/>
          <p:cNvSpPr txBox="1"/>
          <p:nvPr/>
        </p:nvSpPr>
        <p:spPr>
          <a:xfrm>
            <a:off x="2375535" y="3074035"/>
            <a:ext cx="5022215" cy="1207135"/>
          </a:xfrm>
          <a:prstGeom prst="rect">
            <a:avLst/>
          </a:prstGeom>
          <a:noFill/>
        </p:spPr>
        <p:txBody>
          <a:bodyPr wrap="square" rtlCol="0">
            <a:spAutoFit/>
          </a:bodyPr>
          <a:p>
            <a:pPr algn="l" fontAlgn="auto">
              <a:lnSpc>
                <a:spcPct val="110000"/>
              </a:lnSpc>
            </a:pPr>
            <a:r>
              <a:rPr lang="zh-CN" altLang="en-US" sz="2200" b="1" dirty="0">
                <a:latin typeface="华文中宋" panose="02010600040101010101" charset="-122"/>
                <a:ea typeface="华文中宋" panose="02010600040101010101" charset="-122"/>
              </a:rPr>
              <a:t>第十六章　财务报表分析</a:t>
            </a:r>
            <a:endParaRPr lang="zh-CN" altLang="en-US" sz="2200" b="1" dirty="0">
              <a:latin typeface="华文中宋" panose="02010600040101010101" charset="-122"/>
              <a:ea typeface="华文中宋" panose="02010600040101010101" charset="-122"/>
            </a:endParaRPr>
          </a:p>
          <a:p>
            <a:pPr algn="l" fontAlgn="auto">
              <a:lnSpc>
                <a:spcPct val="110000"/>
              </a:lnSpc>
            </a:pPr>
            <a:r>
              <a:rPr lang="zh-CN" altLang="en-US" sz="2200" b="1" dirty="0">
                <a:latin typeface="华文中宋" panose="02010600040101010101" charset="-122"/>
                <a:ea typeface="华文中宋" panose="02010600040101010101" charset="-122"/>
              </a:rPr>
              <a:t>第十七章　经营决策</a:t>
            </a:r>
            <a:endParaRPr lang="zh-CN" altLang="en-US" sz="2200" b="1" dirty="0">
              <a:latin typeface="华文中宋" panose="02010600040101010101" charset="-122"/>
              <a:ea typeface="华文中宋" panose="02010600040101010101" charset="-122"/>
            </a:endParaRPr>
          </a:p>
          <a:p>
            <a:pPr algn="l" fontAlgn="auto">
              <a:lnSpc>
                <a:spcPct val="110000"/>
              </a:lnSpc>
            </a:pPr>
            <a:r>
              <a:rPr lang="zh-CN" altLang="en-US" sz="2200" b="1" dirty="0">
                <a:latin typeface="华文中宋" panose="02010600040101010101" charset="-122"/>
                <a:ea typeface="华文中宋" panose="02010600040101010101" charset="-122"/>
              </a:rPr>
              <a:t>第十八章　投资决策</a:t>
            </a:r>
            <a:endParaRPr lang="en-US" altLang="zh-CN" sz="2200" b="1" dirty="0">
              <a:latin typeface="华文中宋" panose="02010600040101010101" charset="-122"/>
              <a:ea typeface="华文中宋" panose="02010600040101010101" charset="-122"/>
            </a:endParaRPr>
          </a:p>
        </p:txBody>
      </p:sp>
      <p:sp>
        <p:nvSpPr>
          <p:cNvPr id="100" name="文本框 99"/>
          <p:cNvSpPr txBox="1"/>
          <p:nvPr/>
        </p:nvSpPr>
        <p:spPr>
          <a:xfrm>
            <a:off x="4345940" y="1972945"/>
            <a:ext cx="3915410" cy="583565"/>
          </a:xfrm>
          <a:prstGeom prst="rect">
            <a:avLst/>
          </a:prstGeom>
          <a:noFill/>
          <a:ln w="9525">
            <a:noFill/>
          </a:ln>
        </p:spPr>
        <p:txBody>
          <a:bodyPr wrap="square">
            <a:spAutoFit/>
          </a:bodyPr>
          <a:p>
            <a:pPr indent="0" algn="ctr"/>
            <a:r>
              <a:rPr lang="zh-CN" sz="3200" b="1">
                <a:solidFill>
                  <a:srgbClr val="00FFFF"/>
                </a:solidFill>
                <a:cs typeface="方正书宋_GBK" charset="0"/>
                <a:sym typeface="+mn-ea"/>
              </a:rPr>
              <a:t>第五篇　分析决策篇</a:t>
            </a:r>
            <a:endParaRPr lang="zh-CN" sz="3200" b="1">
              <a:solidFill>
                <a:srgbClr val="00FFFF"/>
              </a:solidFill>
              <a:latin typeface="NEU-BZ-S92" charset="0"/>
              <a:cs typeface="方正书宋_GBK" charset="0"/>
            </a:endParaRPr>
          </a:p>
        </p:txBody>
      </p:sp>
      <p:pic>
        <p:nvPicPr>
          <p:cNvPr id="233" name="123a.jpg" descr="id:2147501774;FounderCES"/>
          <p:cNvPicPr>
            <a:picLocks noChangeAspect="1"/>
          </p:cNvPicPr>
          <p:nvPr/>
        </p:nvPicPr>
        <p:blipFill>
          <a:blip r:embed="rId2"/>
          <a:stretch>
            <a:fillRect/>
          </a:stretch>
        </p:blipFill>
        <p:spPr>
          <a:xfrm>
            <a:off x="1772920" y="2437130"/>
            <a:ext cx="1461135" cy="481965"/>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250">
        <p:push dir="u"/>
      </p:transition>
    </mc:Choice>
    <mc:Fallback>
      <p:transition>
        <p:push dir="u"/>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第二节　财务报表分析方法</a:t>
            </a:r>
            <a:endParaRPr lang="zh-CN" altLang="zh-CN" dirty="0"/>
          </a:p>
        </p:txBody>
      </p:sp>
      <p:sp>
        <p:nvSpPr>
          <p:cNvPr id="3" name="内容占位符 2"/>
          <p:cNvSpPr>
            <a:spLocks noGrp="1"/>
          </p:cNvSpPr>
          <p:nvPr>
            <p:ph idx="1"/>
          </p:nvPr>
        </p:nvSpPr>
        <p:spPr/>
        <p:txBody>
          <a:bodyPr/>
          <a:lstStyle/>
          <a:p>
            <a:pPr marL="0" algn="just" eaLnBrk="1" fontAlgn="auto" hangingPunct="1">
              <a:lnSpc>
                <a:spcPct val="135000"/>
              </a:lnSpc>
              <a:spcBef>
                <a:spcPts val="300"/>
              </a:spcBef>
              <a:spcAft>
                <a:spcPts val="300"/>
              </a:spcAft>
              <a:buClrTx/>
              <a:buSzTx/>
              <a:buFontTx/>
              <a:buNone/>
            </a:pPr>
            <a:r>
              <a:rPr lang="zh-CN" altLang="zh-CN" sz="2600" b="1" dirty="0">
                <a:latin typeface="黑体" panose="02010609060101010101" pitchFamily="49" charset="-122"/>
                <a:ea typeface="黑体" panose="02010609060101010101" pitchFamily="49" charset="-122"/>
              </a:rPr>
              <a:t>二、比率分析法</a:t>
            </a:r>
            <a:endParaRPr lang="zh-CN" altLang="zh-CN" sz="2600" b="1" dirty="0">
              <a:latin typeface="黑体" panose="02010609060101010101" pitchFamily="49" charset="-122"/>
              <a:ea typeface="黑体" panose="02010609060101010101" pitchFamily="49" charset="-122"/>
            </a:endParaRPr>
          </a:p>
          <a:p>
            <a:r>
              <a:rPr lang="zh-CN" altLang="en-US"/>
              <a:t>比率分析法是将财务报表中相关项目的金额进行对比,计算出相应的财务比率,并将该比率与上期、计划比以及同行业平均水平比较,说明企业的发展情况、计划的完成情况,以及与同行业的差距,为今后改善经营管理、提高竞争实力指明方向。</a:t>
            </a:r>
            <a:endParaRPr lang="zh-CN" altLang="en-US"/>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第三节　偿债能力分析</a:t>
            </a:r>
            <a:endParaRPr lang="zh-CN" altLang="zh-CN" dirty="0"/>
          </a:p>
        </p:txBody>
      </p:sp>
      <p:sp>
        <p:nvSpPr>
          <p:cNvPr id="3" name="内容占位符 2"/>
          <p:cNvSpPr>
            <a:spLocks noGrp="1"/>
          </p:cNvSpPr>
          <p:nvPr>
            <p:ph idx="1"/>
          </p:nvPr>
        </p:nvSpPr>
        <p:spPr/>
        <p:txBody>
          <a:bodyPr/>
          <a:lstStyle/>
          <a:p>
            <a:pPr marL="0" algn="just" eaLnBrk="1" fontAlgn="auto" hangingPunct="1">
              <a:lnSpc>
                <a:spcPct val="135000"/>
              </a:lnSpc>
              <a:spcBef>
                <a:spcPts val="300"/>
              </a:spcBef>
              <a:spcAft>
                <a:spcPts val="300"/>
              </a:spcAft>
              <a:buClrTx/>
              <a:buSzTx/>
              <a:buFontTx/>
              <a:buNone/>
            </a:pPr>
            <a:r>
              <a:rPr lang="zh-CN" altLang="zh-CN" sz="2600" b="1" dirty="0">
                <a:latin typeface="黑体" panose="02010609060101010101" pitchFamily="49" charset="-122"/>
                <a:ea typeface="黑体" panose="02010609060101010101" pitchFamily="49" charset="-122"/>
              </a:rPr>
              <a:t>一、短期偿债能力分析</a:t>
            </a:r>
            <a:endParaRPr lang="zh-CN" altLang="zh-CN" sz="2600" b="1" dirty="0">
              <a:latin typeface="黑体" panose="02010609060101010101" pitchFamily="49" charset="-122"/>
              <a:ea typeface="黑体" panose="02010609060101010101" pitchFamily="49" charset="-122"/>
            </a:endParaRPr>
          </a:p>
          <a:p>
            <a:pPr marL="0" algn="just" eaLnBrk="1" fontAlgn="auto" hangingPunct="1">
              <a:spcBef>
                <a:spcPts val="300"/>
              </a:spcBef>
              <a:spcAft>
                <a:spcPts val="300"/>
              </a:spcAft>
              <a:buClrTx/>
              <a:buSzTx/>
              <a:buFontTx/>
              <a:buNone/>
            </a:pPr>
            <a:r>
              <a:rPr lang="en-US" altLang="zh-CN" sz="2200" b="1" dirty="0">
                <a:latin typeface="楷体" panose="02010609060101010101" pitchFamily="49" charset="-122"/>
                <a:ea typeface="楷体" panose="02010609060101010101" pitchFamily="49" charset="-122"/>
              </a:rPr>
              <a:t>(一)流动比率</a:t>
            </a:r>
            <a:endParaRPr lang="en-US" altLang="zh-CN" sz="2200" b="1" dirty="0">
              <a:latin typeface="楷体" panose="02010609060101010101" pitchFamily="49" charset="-122"/>
              <a:ea typeface="楷体" panose="02010609060101010101" pitchFamily="49" charset="-122"/>
            </a:endParaRPr>
          </a:p>
          <a:p>
            <a:r>
              <a:rPr lang="zh-CN" altLang="en-US"/>
              <a:t>流动比率是流动资产与流动负债的比率,表示企业每元流动负债有多少流动资产作为偿还的保证,反映了企业的流动资产偿还流动负债的能力。</a:t>
            </a:r>
            <a:endParaRPr lang="zh-CN" altLang="en-US"/>
          </a:p>
          <a:p>
            <a:pPr marL="0" algn="just" eaLnBrk="1" fontAlgn="auto" latinLnBrk="0" hangingPunct="1">
              <a:spcBef>
                <a:spcPts val="1500"/>
              </a:spcBef>
              <a:spcAft>
                <a:spcPts val="300"/>
              </a:spcAft>
              <a:buClrTx/>
              <a:buSzTx/>
              <a:buFontTx/>
              <a:buNone/>
            </a:pPr>
            <a:r>
              <a:rPr lang="en-US" altLang="zh-CN" sz="2200" b="1" dirty="0">
                <a:latin typeface="楷体" panose="02010609060101010101" pitchFamily="49" charset="-122"/>
                <a:ea typeface="楷体" panose="02010609060101010101" pitchFamily="49" charset="-122"/>
              </a:rPr>
              <a:t>(二)速动比率</a:t>
            </a:r>
            <a:endParaRPr lang="en-US" altLang="zh-CN" sz="2200" b="1" dirty="0">
              <a:latin typeface="楷体" panose="02010609060101010101" pitchFamily="49" charset="-122"/>
              <a:ea typeface="楷体" panose="02010609060101010101" pitchFamily="49" charset="-122"/>
            </a:endParaRPr>
          </a:p>
          <a:p>
            <a:r>
              <a:rPr lang="zh-CN" altLang="en-US"/>
              <a:t>速动比率,又称酸性测试比率,是流动资产中速动资产与流动负债的比率。</a:t>
            </a:r>
            <a:endParaRPr lang="zh-CN" altLang="en-US"/>
          </a:p>
          <a:p>
            <a:pPr marL="0" algn="just" eaLnBrk="1" fontAlgn="auto" latinLnBrk="0" hangingPunct="1">
              <a:spcBef>
                <a:spcPts val="1500"/>
              </a:spcBef>
              <a:spcAft>
                <a:spcPts val="300"/>
              </a:spcAft>
              <a:buClrTx/>
              <a:buSzTx/>
              <a:buFontTx/>
              <a:buNone/>
            </a:pPr>
            <a:r>
              <a:rPr lang="en-US" altLang="zh-CN" sz="2200" b="1" dirty="0">
                <a:latin typeface="楷体" panose="02010609060101010101" pitchFamily="49" charset="-122"/>
                <a:ea typeface="楷体" panose="02010609060101010101" pitchFamily="49" charset="-122"/>
              </a:rPr>
              <a:t>(三)现金比率</a:t>
            </a:r>
            <a:endParaRPr lang="en-US" altLang="zh-CN" sz="2200" b="1" dirty="0">
              <a:latin typeface="楷体" panose="02010609060101010101" pitchFamily="49" charset="-122"/>
              <a:ea typeface="楷体" panose="02010609060101010101" pitchFamily="49" charset="-122"/>
            </a:endParaRPr>
          </a:p>
          <a:p>
            <a:r>
              <a:rPr lang="zh-CN" altLang="en-US"/>
              <a:t>现金比率是企业现金类资产与流动负债的比率,是衡量企业短期偿债能力的一项参考性指标。</a:t>
            </a:r>
            <a:endParaRPr lang="zh-CN" altLang="en-US"/>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第三节　偿债能力分析</a:t>
            </a:r>
            <a:endParaRPr lang="zh-CN" altLang="zh-CN" dirty="0"/>
          </a:p>
        </p:txBody>
      </p:sp>
      <p:sp>
        <p:nvSpPr>
          <p:cNvPr id="3" name="内容占位符 2"/>
          <p:cNvSpPr>
            <a:spLocks noGrp="1"/>
          </p:cNvSpPr>
          <p:nvPr>
            <p:ph idx="1"/>
          </p:nvPr>
        </p:nvSpPr>
        <p:spPr/>
        <p:txBody>
          <a:bodyPr/>
          <a:lstStyle/>
          <a:p>
            <a:pPr marL="0" algn="just" eaLnBrk="1" fontAlgn="auto" hangingPunct="1">
              <a:lnSpc>
                <a:spcPct val="135000"/>
              </a:lnSpc>
              <a:spcBef>
                <a:spcPts val="300"/>
              </a:spcBef>
              <a:spcAft>
                <a:spcPts val="300"/>
              </a:spcAft>
              <a:buClrTx/>
              <a:buSzTx/>
              <a:buFontTx/>
              <a:buNone/>
            </a:pPr>
            <a:r>
              <a:rPr lang="zh-CN" altLang="zh-CN" sz="2600" b="1" dirty="0">
                <a:latin typeface="黑体" panose="02010609060101010101" pitchFamily="49" charset="-122"/>
                <a:ea typeface="黑体" panose="02010609060101010101" pitchFamily="49" charset="-122"/>
              </a:rPr>
              <a:t>二、资本结构和长期偿债能力分析</a:t>
            </a:r>
            <a:endParaRPr lang="zh-CN" altLang="zh-CN" sz="2600" b="1" dirty="0">
              <a:latin typeface="黑体" panose="02010609060101010101" pitchFamily="49" charset="-122"/>
              <a:ea typeface="黑体" panose="02010609060101010101" pitchFamily="49" charset="-122"/>
            </a:endParaRPr>
          </a:p>
          <a:p>
            <a:pPr marL="0" algn="just" eaLnBrk="1" fontAlgn="auto" hangingPunct="1">
              <a:spcBef>
                <a:spcPts val="300"/>
              </a:spcBef>
              <a:spcAft>
                <a:spcPts val="300"/>
              </a:spcAft>
              <a:buClrTx/>
              <a:buSzTx/>
              <a:buFontTx/>
              <a:buNone/>
            </a:pPr>
            <a:r>
              <a:rPr lang="en-US" altLang="zh-CN" sz="2200" b="1" dirty="0">
                <a:latin typeface="楷体" panose="02010609060101010101" pitchFamily="49" charset="-122"/>
                <a:ea typeface="楷体" panose="02010609060101010101" pitchFamily="49" charset="-122"/>
              </a:rPr>
              <a:t>(一)资产负债率</a:t>
            </a:r>
            <a:endParaRPr lang="en-US" altLang="zh-CN" sz="2200" b="1" dirty="0">
              <a:latin typeface="楷体" panose="02010609060101010101" pitchFamily="49" charset="-122"/>
              <a:ea typeface="楷体" panose="02010609060101010101" pitchFamily="49" charset="-122"/>
            </a:endParaRPr>
          </a:p>
          <a:p>
            <a:r>
              <a:rPr lang="zh-CN" altLang="en-US"/>
              <a:t>资产负债率又称负债比率,是企业的负债总额与资产总额的比率。它表示企业资产总额中,债权人提供资金所占的比重,以及企业资产对债权人权益的保障程度。其计算公式为:</a:t>
            </a:r>
            <a:endParaRPr lang="zh-CN" altLang="en-US"/>
          </a:p>
          <a:p>
            <a:r>
              <a:rPr lang="zh-CN" altLang="en-US"/>
              <a:t>资产负债率=(负债总额÷资产总额)×100%</a:t>
            </a:r>
            <a:endParaRPr lang="zh-CN" altLang="en-US"/>
          </a:p>
          <a:p>
            <a:pPr marL="0" algn="just" eaLnBrk="1" fontAlgn="auto" latinLnBrk="0" hangingPunct="1">
              <a:spcBef>
                <a:spcPts val="1500"/>
              </a:spcBef>
              <a:spcAft>
                <a:spcPts val="300"/>
              </a:spcAft>
              <a:buClrTx/>
              <a:buSzTx/>
              <a:buFontTx/>
              <a:buNone/>
            </a:pPr>
            <a:r>
              <a:rPr lang="en-US" altLang="zh-CN" sz="2200" b="1" dirty="0">
                <a:latin typeface="楷体" panose="02010609060101010101" pitchFamily="49" charset="-122"/>
                <a:ea typeface="楷体" panose="02010609060101010101" pitchFamily="49" charset="-122"/>
              </a:rPr>
              <a:t>(二)负债与所有者权益比率</a:t>
            </a:r>
            <a:endParaRPr lang="en-US" altLang="zh-CN" sz="2200" b="1" dirty="0">
              <a:latin typeface="楷体" panose="02010609060101010101" pitchFamily="49" charset="-122"/>
              <a:ea typeface="楷体" panose="02010609060101010101" pitchFamily="49" charset="-122"/>
            </a:endParaRPr>
          </a:p>
          <a:p>
            <a:r>
              <a:rPr lang="zh-CN" altLang="en-US"/>
              <a:t>负债与所有者权益比率又称产权比率,是指负债总额与所有者权益总额的比例关系,是企业财务结构稳健与否的重要标志。其计算公式为:</a:t>
            </a:r>
            <a:endParaRPr lang="zh-CN" altLang="en-US"/>
          </a:p>
          <a:p>
            <a:r>
              <a:rPr lang="zh-CN" altLang="en-US"/>
              <a:t>负债与所有者权益比率=(负债总额÷所有者权益总额)×100%</a:t>
            </a:r>
            <a:endParaRPr lang="zh-CN" altLang="en-US"/>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第三节　偿债能力分析</a:t>
            </a:r>
            <a:endParaRPr lang="zh-CN" altLang="zh-CN" dirty="0"/>
          </a:p>
        </p:txBody>
      </p:sp>
      <mc:AlternateContent xmlns:mc="http://schemas.openxmlformats.org/markup-compatibility/2006">
        <mc:Choice xmlns:a14="http://schemas.microsoft.com/office/drawing/2010/main" Requires="a14">
          <p:sp>
            <p:nvSpPr>
              <p:cNvPr id="3" name="内容占位符 2"/>
              <p:cNvSpPr>
                <a:spLocks noGrp="1"/>
              </p:cNvSpPr>
              <p:nvPr>
                <p:ph idx="1"/>
              </p:nvPr>
            </p:nvSpPr>
            <p:spPr/>
            <p:txBody>
              <a:bodyPr/>
              <a:lstStyle/>
              <a:p>
                <a:pPr marL="0" algn="just" eaLnBrk="1" fontAlgn="auto" hangingPunct="1">
                  <a:lnSpc>
                    <a:spcPct val="125000"/>
                  </a:lnSpc>
                  <a:spcBef>
                    <a:spcPts val="300"/>
                  </a:spcBef>
                  <a:spcAft>
                    <a:spcPts val="300"/>
                  </a:spcAft>
                  <a:buClrTx/>
                  <a:buSzTx/>
                  <a:buFontTx/>
                  <a:buNone/>
                </a:pPr>
                <a:r>
                  <a:rPr lang="en-US" altLang="zh-CN" sz="2200" b="1" dirty="0">
                    <a:latin typeface="楷体" panose="02010609060101010101" pitchFamily="49" charset="-122"/>
                    <a:ea typeface="楷体" panose="02010609060101010101" pitchFamily="49" charset="-122"/>
                  </a:rPr>
                  <a:t>(三)负债与有形净资产比率</a:t>
                </a:r>
                <a:endParaRPr lang="en-US" altLang="zh-CN" sz="2200" b="1" dirty="0">
                  <a:latin typeface="楷体" panose="02010609060101010101" pitchFamily="49" charset="-122"/>
                  <a:ea typeface="楷体" panose="02010609060101010101" pitchFamily="49" charset="-122"/>
                </a:endParaRPr>
              </a:p>
              <a:p>
                <a:r>
                  <a:rPr lang="zh-CN" altLang="en-US"/>
                  <a:t>负债与有形净资产比率是负债总额与有形净资产的比例关系,表示企业有形净资产对债权人权益的保障程度。其计算公式为:</a:t>
                </a:r>
                <a:endParaRPr lang="zh-CN" altLang="en-US"/>
              </a:p>
              <a:p>
                <a:r>
                  <a:rPr lang="zh-CN" altLang="en-US"/>
                  <a:t>负债与有形净资产比率=</a:t>
                </a:r>
                <a14:m>
                  <m:oMath xmlns:m="http://schemas.openxmlformats.org/officeDocument/2006/math">
                    <m:box>
                      <m:boxPr>
                        <m:noBreak m:val="on"/>
                        <m:ctrlPr>
                          <a:rPr lang="en-US" altLang="zh-CN" sz="2800" i="1">
                            <a:latin typeface="Cambria Math" panose="02040503050406030204" charset="0"/>
                            <a:cs typeface="Cambria Math" panose="02040503050406030204" charset="0"/>
                          </a:rPr>
                        </m:ctrlPr>
                      </m:boxPr>
                      <m:e>
                        <m:argPr>
                          <m:argSz m:val="-1"/>
                        </m:argPr>
                        <m:f>
                          <m:fPr>
                            <m:ctrlPr>
                              <a:rPr lang="en-US" altLang="zh-CN" sz="2800" i="1">
                                <a:latin typeface="Cambria Math" panose="02040503050406030204" charset="0"/>
                                <a:cs typeface="Cambria Math" panose="02040503050406030204" charset="0"/>
                              </a:rPr>
                            </m:ctrlPr>
                          </m:fPr>
                          <m:num>
                            <m:r>
                              <a:rPr lang="en-US" altLang="zh-CN" sz="2800" i="1">
                                <a:latin typeface="Cambria Math" panose="02040503050406030204" charset="0"/>
                                <a:cs typeface="Cambria Math" panose="02040503050406030204" charset="0"/>
                              </a:rPr>
                              <m:t>负债总额</m:t>
                            </m:r>
                          </m:num>
                          <m:den>
                            <m:r>
                              <a:rPr lang="en-US" altLang="zh-CN" sz="2800" i="1">
                                <a:latin typeface="Cambria Math" panose="02040503050406030204" charset="0"/>
                                <a:cs typeface="Cambria Math" panose="02040503050406030204" charset="0"/>
                              </a:rPr>
                              <m:t>有形净资产</m:t>
                            </m:r>
                          </m:den>
                        </m:f>
                      </m:e>
                    </m:box>
                  </m:oMath>
                </a14:m>
                <a:r>
                  <a:rPr lang="zh-CN" altLang="en-US"/>
                  <a:t>×100%</a:t>
                </a:r>
                <a:endParaRPr lang="zh-CN" altLang="en-US"/>
              </a:p>
              <a:p>
                <a:r>
                  <a:rPr lang="zh-CN" altLang="en-US"/>
                  <a:t>有形净资产=所有者权益-无形资产-递延资产</a:t>
                </a:r>
                <a:endParaRPr lang="zh-CN" altLang="en-US"/>
              </a:p>
              <a:p>
                <a:pPr marL="0" algn="just" eaLnBrk="1" fontAlgn="auto" latinLnBrk="0" hangingPunct="1">
                  <a:spcBef>
                    <a:spcPts val="1500"/>
                  </a:spcBef>
                  <a:spcAft>
                    <a:spcPts val="300"/>
                  </a:spcAft>
                  <a:buClrTx/>
                  <a:buSzTx/>
                  <a:buFontTx/>
                  <a:buNone/>
                </a:pPr>
                <a:r>
                  <a:rPr lang="en-US" altLang="zh-CN" sz="2200" b="1" dirty="0">
                    <a:latin typeface="楷体" panose="02010609060101010101" pitchFamily="49" charset="-122"/>
                    <a:ea typeface="楷体" panose="02010609060101010101" pitchFamily="49" charset="-122"/>
                  </a:rPr>
                  <a:t>(四)利息保障倍数</a:t>
                </a:r>
                <a:endParaRPr lang="en-US" altLang="zh-CN" sz="2200" b="1" dirty="0">
                  <a:latin typeface="楷体" panose="02010609060101010101" pitchFamily="49" charset="-122"/>
                  <a:ea typeface="楷体" panose="02010609060101010101" pitchFamily="49" charset="-122"/>
                </a:endParaRPr>
              </a:p>
              <a:p>
                <a:r>
                  <a:rPr lang="zh-CN" altLang="en-US"/>
                  <a:t>利息保障倍数,又称已获利息倍数,是企业经营的息税前利润与利息费用的比率,是衡量企业偿付负债利息能力的指标。其计算公式为:</a:t>
                </a:r>
                <a:endParaRPr lang="zh-CN" altLang="en-US"/>
              </a:p>
              <a:p>
                <a:r>
                  <a:rPr lang="zh-CN" altLang="en-US"/>
                  <a:t>利息保障倍数=息税前利润÷利息费用</a:t>
                </a:r>
                <a:endParaRPr lang="zh-CN" altLang="en-US"/>
              </a:p>
            </p:txBody>
          </p:sp>
        </mc:Choice>
        <mc:Fallback>
          <p:sp>
            <p:nvSpPr>
              <p:cNvPr id="3" name="内容占位符 2"/>
              <p:cNvSpPr>
                <a:spLocks noRot="1" noChangeAspect="1" noMove="1" noResize="1" noEditPoints="1" noAdjustHandles="1" noChangeArrowheads="1" noChangeShapeType="1" noTextEdit="1"/>
              </p:cNvSpPr>
              <p:nvPr>
                <p:ph idx="1"/>
              </p:nvPr>
            </p:nvSpPr>
            <p:spPr>
              <a:blipFill rotWithShape="1">
                <a:blip r:embed="rId1"/>
                <a:stretch>
                  <a:fillRect t="-11" r="5" b="13"/>
                </a:stretch>
              </a:blipFill>
            </p:spPr>
            <p:txBody>
              <a:bodyPr/>
              <a:lstStyle/>
              <a:p>
                <a:r>
                  <a:rPr lang="zh-CN" altLang="en-US">
                    <a:noFill/>
                  </a:rPr>
                  <a:t> </a:t>
                </a:r>
              </a:p>
            </p:txBody>
          </p:sp>
        </mc:Fallback>
      </mc:AlternateContent>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第四节　营运能力分析</a:t>
            </a:r>
            <a:endParaRPr lang="zh-CN" altLang="zh-CN" dirty="0"/>
          </a:p>
        </p:txBody>
      </p:sp>
      <p:sp>
        <p:nvSpPr>
          <p:cNvPr id="3" name="内容占位符 2"/>
          <p:cNvSpPr>
            <a:spLocks noGrp="1"/>
          </p:cNvSpPr>
          <p:nvPr>
            <p:ph idx="1"/>
          </p:nvPr>
        </p:nvSpPr>
        <p:spPr/>
        <p:txBody>
          <a:bodyPr/>
          <a:lstStyle/>
          <a:p>
            <a:pPr marL="0" algn="just" eaLnBrk="1" fontAlgn="auto" hangingPunct="1">
              <a:lnSpc>
                <a:spcPct val="135000"/>
              </a:lnSpc>
              <a:spcBef>
                <a:spcPts val="300"/>
              </a:spcBef>
              <a:spcAft>
                <a:spcPts val="300"/>
              </a:spcAft>
              <a:buClrTx/>
              <a:buSzTx/>
              <a:buFontTx/>
              <a:buNone/>
            </a:pPr>
            <a:r>
              <a:rPr lang="zh-CN" altLang="zh-CN" sz="2600" b="1" dirty="0">
                <a:latin typeface="黑体" panose="02010609060101010101" pitchFamily="49" charset="-122"/>
                <a:ea typeface="黑体" panose="02010609060101010101" pitchFamily="49" charset="-122"/>
              </a:rPr>
              <a:t>一、应收款项周转率</a:t>
            </a:r>
            <a:endParaRPr lang="zh-CN" altLang="zh-CN" sz="2600" b="1" dirty="0">
              <a:latin typeface="黑体" panose="02010609060101010101" pitchFamily="49" charset="-122"/>
              <a:ea typeface="黑体" panose="02010609060101010101" pitchFamily="49" charset="-122"/>
            </a:endParaRPr>
          </a:p>
          <a:p>
            <a:r>
              <a:rPr lang="zh-CN" altLang="en-US"/>
              <a:t>这里的应收款项仅指销售而引起的应收账款和应收票据。应收款项周转率,又称应收款项周转次数,是一定时期内赊销收入净额与应收款项平均余额的比率,是反映应收款项周转速度的一项指标。</a:t>
            </a:r>
            <a:endParaRPr lang="zh-CN" altLang="en-US"/>
          </a:p>
          <a:p>
            <a:r>
              <a:rPr lang="zh-CN" altLang="en-US"/>
              <a:t>其计算公式为:</a:t>
            </a:r>
            <a:r>
              <a:rPr lang="en-US" altLang="zh-CN"/>
              <a:t>   </a:t>
            </a:r>
            <a:r>
              <a:rPr lang="zh-CN" altLang="en-US"/>
              <a:t>应收款项周转率(次数)=赊销收入净额÷应收款项平均余额</a:t>
            </a:r>
            <a:endParaRPr lang="zh-CN" altLang="en-US"/>
          </a:p>
          <a:p>
            <a:r>
              <a:rPr lang="zh-CN" altLang="en-US"/>
              <a:t>应收款项包括“应收账款净额”和“应收票据”等全部赊销账款。</a:t>
            </a:r>
            <a:endParaRPr lang="zh-CN" altLang="en-US"/>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第四节　营运能力分析</a:t>
            </a:r>
            <a:endParaRPr lang="zh-CN" altLang="zh-CN" dirty="0"/>
          </a:p>
        </p:txBody>
      </p:sp>
      <mc:AlternateContent xmlns:mc="http://schemas.openxmlformats.org/markup-compatibility/2006">
        <mc:Choice xmlns:a14="http://schemas.microsoft.com/office/drawing/2010/main" Requires="a14">
          <p:sp>
            <p:nvSpPr>
              <p:cNvPr id="3" name="内容占位符 2"/>
              <p:cNvSpPr>
                <a:spLocks noGrp="1"/>
              </p:cNvSpPr>
              <p:nvPr>
                <p:ph idx="1"/>
              </p:nvPr>
            </p:nvSpPr>
            <p:spPr/>
            <p:txBody>
              <a:bodyPr/>
              <a:lstStyle/>
              <a:p>
                <a:pPr marL="0" algn="just" eaLnBrk="1" fontAlgn="auto" hangingPunct="1">
                  <a:lnSpc>
                    <a:spcPct val="135000"/>
                  </a:lnSpc>
                  <a:spcBef>
                    <a:spcPts val="300"/>
                  </a:spcBef>
                  <a:spcAft>
                    <a:spcPts val="300"/>
                  </a:spcAft>
                  <a:buClrTx/>
                  <a:buSzTx/>
                  <a:buFontTx/>
                  <a:buNone/>
                </a:pPr>
                <a:r>
                  <a:rPr lang="zh-CN" altLang="zh-CN" sz="2600" b="1" dirty="0">
                    <a:latin typeface="黑体" panose="02010609060101010101" pitchFamily="49" charset="-122"/>
                    <a:ea typeface="黑体" panose="02010609060101010101" pitchFamily="49" charset="-122"/>
                  </a:rPr>
                  <a:t>二、存货周转率</a:t>
                </a:r>
                <a:endParaRPr lang="zh-CN" altLang="zh-CN" sz="2600" b="1" dirty="0">
                  <a:latin typeface="黑体" panose="02010609060101010101" pitchFamily="49" charset="-122"/>
                  <a:ea typeface="黑体" panose="02010609060101010101" pitchFamily="49" charset="-122"/>
                </a:endParaRPr>
              </a:p>
              <a:p>
                <a:r>
                  <a:rPr lang="zh-CN" altLang="en-US"/>
                  <a:t>存货周转率,也称存货周转次数,是反映存货周转的一项指标,是企业一定时期内的销售成本与存货平均余额的比率,它既是反映企业的存货周转速度和销货能力的一项指标,也是衡量企业生产经营中存货营运效率的一项综合性指标。其计算公式为:</a:t>
                </a:r>
                <a:endParaRPr lang="zh-CN" altLang="en-US"/>
              </a:p>
              <a:p>
                <a:r>
                  <a:rPr lang="zh-CN" altLang="en-US"/>
                  <a:t>存货周转率(次数)=</a:t>
                </a:r>
                <a14:m>
                  <m:oMath xmlns:m="http://schemas.openxmlformats.org/officeDocument/2006/math">
                    <m:box>
                      <m:boxPr>
                        <m:noBreak m:val="on"/>
                        <m:ctrlPr>
                          <a:rPr lang="en-US" altLang="zh-CN" sz="2800" i="1">
                            <a:latin typeface="Cambria Math" panose="02040503050406030204" charset="0"/>
                            <a:cs typeface="Cambria Math" panose="02040503050406030204" charset="0"/>
                          </a:rPr>
                        </m:ctrlPr>
                      </m:boxPr>
                      <m:e>
                        <m:argPr>
                          <m:argSz m:val="-1"/>
                        </m:argPr>
                        <m:f>
                          <m:fPr>
                            <m:ctrlPr>
                              <a:rPr lang="en-US" altLang="zh-CN" sz="2800" i="1">
                                <a:latin typeface="Cambria Math" panose="02040503050406030204" charset="0"/>
                                <a:cs typeface="Cambria Math" panose="02040503050406030204" charset="0"/>
                              </a:rPr>
                            </m:ctrlPr>
                          </m:fPr>
                          <m:num>
                            <m:r>
                              <a:rPr lang="en-US" altLang="zh-CN" sz="2800" i="1">
                                <a:latin typeface="Cambria Math" panose="02040503050406030204" charset="0"/>
                                <a:cs typeface="Cambria Math" panose="02040503050406030204" charset="0"/>
                              </a:rPr>
                              <m:t>销货成本</m:t>
                            </m:r>
                          </m:num>
                          <m:den>
                            <m:r>
                              <a:rPr lang="en-US" altLang="zh-CN" sz="2800" i="1">
                                <a:latin typeface="Cambria Math" panose="02040503050406030204" charset="0"/>
                                <a:cs typeface="Cambria Math" panose="02040503050406030204" charset="0"/>
                              </a:rPr>
                              <m:t>存货平均余额</m:t>
                            </m:r>
                          </m:den>
                        </m:f>
                      </m:e>
                    </m:box>
                  </m:oMath>
                </a14:m>
                <a:endParaRPr lang="zh-CN" altLang="en-US"/>
              </a:p>
              <a:p>
                <a:r>
                  <a:rPr lang="zh-CN" altLang="en-US"/>
                  <a:t>存货平均余额=(期初存货+期末存货)÷2</a:t>
                </a:r>
                <a:endParaRPr lang="zh-CN" altLang="en-US"/>
              </a:p>
              <a:p>
                <a:r>
                  <a:rPr lang="zh-CN" altLang="en-US"/>
                  <a:t>存货周转天数=</a:t>
                </a:r>
                <a14:m>
                  <m:oMath xmlns:m="http://schemas.openxmlformats.org/officeDocument/2006/math">
                    <m:box>
                      <m:boxPr>
                        <m:noBreak m:val="on"/>
                        <m:ctrlPr>
                          <a:rPr lang="en-US" altLang="zh-CN" sz="2800" i="1">
                            <a:latin typeface="Cambria Math" panose="02040503050406030204" charset="0"/>
                            <a:cs typeface="Cambria Math" panose="02040503050406030204" charset="0"/>
                          </a:rPr>
                        </m:ctrlPr>
                      </m:boxPr>
                      <m:e>
                        <m:argPr>
                          <m:argSz m:val="-1"/>
                        </m:argPr>
                        <m:f>
                          <m:fPr>
                            <m:ctrlPr>
                              <a:rPr lang="en-US" altLang="zh-CN" sz="2800" i="1">
                                <a:latin typeface="Cambria Math" panose="02040503050406030204" charset="0"/>
                                <a:cs typeface="Cambria Math" panose="02040503050406030204" charset="0"/>
                              </a:rPr>
                            </m:ctrlPr>
                          </m:fPr>
                          <m:num>
                            <m:r>
                              <a:rPr lang="en-US" altLang="zh-CN" sz="2800" i="1">
                                <a:latin typeface="Cambria Math" panose="02040503050406030204" charset="0"/>
                                <a:cs typeface="Cambria Math" panose="02040503050406030204" charset="0"/>
                              </a:rPr>
                              <m:t>计算期天数</m:t>
                            </m:r>
                          </m:num>
                          <m:den>
                            <m:r>
                              <a:rPr lang="en-US" altLang="zh-CN" sz="2800" i="1">
                                <a:latin typeface="Cambria Math" panose="02040503050406030204" charset="0"/>
                                <a:cs typeface="Cambria Math" panose="02040503050406030204" charset="0"/>
                              </a:rPr>
                              <m:t>存货周转次数</m:t>
                            </m:r>
                          </m:den>
                        </m:f>
                      </m:e>
                    </m:box>
                  </m:oMath>
                </a14:m>
                <a:r>
                  <a:rPr lang="zh-CN" altLang="en-US" sz="2000"/>
                  <a:t>=</a:t>
                </a:r>
                <a:r>
                  <a:rPr lang="zh-CN" altLang="en-US"/>
                  <a:t>存货平均余额×</a:t>
                </a:r>
                <a14:m>
                  <m:oMath xmlns:m="http://schemas.openxmlformats.org/officeDocument/2006/math">
                    <m:box>
                      <m:boxPr>
                        <m:noBreak m:val="on"/>
                        <m:ctrlPr>
                          <a:rPr lang="en-US" altLang="zh-CN" sz="2800" i="1">
                            <a:latin typeface="Cambria Math" panose="02040503050406030204" charset="0"/>
                            <a:cs typeface="Cambria Math" panose="02040503050406030204" charset="0"/>
                          </a:rPr>
                        </m:ctrlPr>
                      </m:boxPr>
                      <m:e>
                        <m:argPr>
                          <m:argSz m:val="-1"/>
                        </m:argPr>
                        <m:f>
                          <m:fPr>
                            <m:ctrlPr>
                              <a:rPr lang="en-US" altLang="zh-CN" sz="2800" i="1">
                                <a:latin typeface="Cambria Math" panose="02040503050406030204" charset="0"/>
                                <a:cs typeface="Cambria Math" panose="02040503050406030204" charset="0"/>
                              </a:rPr>
                            </m:ctrlPr>
                          </m:fPr>
                          <m:num>
                            <m:r>
                              <a:rPr lang="en-US" altLang="zh-CN" sz="2800" i="1">
                                <a:latin typeface="Cambria Math" panose="02040503050406030204" charset="0"/>
                                <a:cs typeface="Cambria Math" panose="02040503050406030204" charset="0"/>
                              </a:rPr>
                              <m:t>计算期天数</m:t>
                            </m:r>
                          </m:num>
                          <m:den>
                            <m:r>
                              <a:rPr lang="en-US" altLang="zh-CN" sz="2800" i="1">
                                <a:latin typeface="Cambria Math" panose="02040503050406030204" charset="0"/>
                                <a:cs typeface="Cambria Math" panose="02040503050406030204" charset="0"/>
                              </a:rPr>
                              <m:t>销售成本</m:t>
                            </m:r>
                          </m:den>
                        </m:f>
                      </m:e>
                    </m:box>
                  </m:oMath>
                </a14:m>
                <a:endParaRPr lang="en-US" altLang="zh-CN" sz="2800" i="1">
                  <a:latin typeface="Cambria Math" panose="02040503050406030204" charset="0"/>
                  <a:cs typeface="Cambria Math" panose="02040503050406030204" charset="0"/>
                </a:endParaRPr>
              </a:p>
            </p:txBody>
          </p:sp>
        </mc:Choice>
        <mc:Fallback>
          <p:sp>
            <p:nvSpPr>
              <p:cNvPr id="3" name="内容占位符 2"/>
              <p:cNvSpPr>
                <a:spLocks noRot="1" noChangeAspect="1" noMove="1" noResize="1" noEditPoints="1" noAdjustHandles="1" noChangeArrowheads="1" noChangeShapeType="1" noTextEdit="1"/>
              </p:cNvSpPr>
              <p:nvPr>
                <p:ph idx="1"/>
              </p:nvPr>
            </p:nvSpPr>
            <p:spPr>
              <a:blipFill rotWithShape="1">
                <a:blip r:embed="rId1"/>
                <a:stretch>
                  <a:fillRect t="-11" r="5" b="13"/>
                </a:stretch>
              </a:blipFill>
            </p:spPr>
            <p:txBody>
              <a:bodyPr/>
              <a:lstStyle/>
              <a:p>
                <a:r>
                  <a:rPr lang="zh-CN" altLang="en-US">
                    <a:noFill/>
                  </a:rPr>
                  <a:t> </a:t>
                </a:r>
              </a:p>
            </p:txBody>
          </p:sp>
        </mc:Fallback>
      </mc:AlternateContent>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第四节　营运能力分析</a:t>
            </a:r>
            <a:endParaRPr lang="zh-CN" altLang="zh-CN" dirty="0"/>
          </a:p>
        </p:txBody>
      </p:sp>
      <mc:AlternateContent xmlns:mc="http://schemas.openxmlformats.org/markup-compatibility/2006">
        <mc:Choice xmlns:a14="http://schemas.microsoft.com/office/drawing/2010/main" Requires="a14">
          <p:sp>
            <p:nvSpPr>
              <p:cNvPr id="3" name="内容占位符 2"/>
              <p:cNvSpPr>
                <a:spLocks noGrp="1"/>
              </p:cNvSpPr>
              <p:nvPr>
                <p:ph idx="1"/>
              </p:nvPr>
            </p:nvSpPr>
            <p:spPr/>
            <p:txBody>
              <a:bodyPr/>
              <a:lstStyle/>
              <a:p>
                <a:pPr marL="0" algn="just" eaLnBrk="1" fontAlgn="auto" hangingPunct="1">
                  <a:lnSpc>
                    <a:spcPct val="135000"/>
                  </a:lnSpc>
                  <a:spcBef>
                    <a:spcPts val="300"/>
                  </a:spcBef>
                  <a:spcAft>
                    <a:spcPts val="300"/>
                  </a:spcAft>
                  <a:buClrTx/>
                  <a:buSzTx/>
                  <a:buFontTx/>
                  <a:buNone/>
                </a:pPr>
                <a:r>
                  <a:rPr lang="zh-CN" altLang="zh-CN" sz="2600" b="1" dirty="0">
                    <a:latin typeface="黑体" panose="02010609060101010101" pitchFamily="49" charset="-122"/>
                    <a:ea typeface="黑体" panose="02010609060101010101" pitchFamily="49" charset="-122"/>
                  </a:rPr>
                  <a:t>三、固定资产周转率</a:t>
                </a:r>
                <a:endParaRPr lang="zh-CN" altLang="zh-CN" sz="2600" b="1" dirty="0">
                  <a:latin typeface="黑体" panose="02010609060101010101" pitchFamily="49" charset="-122"/>
                  <a:ea typeface="黑体" panose="02010609060101010101" pitchFamily="49" charset="-122"/>
                </a:endParaRPr>
              </a:p>
              <a:p>
                <a:r>
                  <a:rPr lang="zh-CN" altLang="en-US"/>
                  <a:t>固定资产周转率是固定资产周转分析常用的指标,主要用于判断公司管理固定资产的能力,它是企业销售收入净额与固定资产平均净值的比率。其计算公式为:</a:t>
                </a:r>
                <a:endParaRPr lang="zh-CN" altLang="en-US"/>
              </a:p>
              <a:p>
                <a:r>
                  <a:rPr lang="zh-CN" altLang="en-US"/>
                  <a:t>固定资产周转率=</a:t>
                </a:r>
                <a14:m>
                  <m:oMath xmlns:m="http://schemas.openxmlformats.org/officeDocument/2006/math">
                    <m:box>
                      <m:boxPr>
                        <m:noBreak m:val="on"/>
                        <m:ctrlPr>
                          <a:rPr lang="en-US" altLang="zh-CN" sz="2800" i="1">
                            <a:latin typeface="Cambria Math" panose="02040503050406030204" charset="0"/>
                            <a:cs typeface="Cambria Math" panose="02040503050406030204" charset="0"/>
                          </a:rPr>
                        </m:ctrlPr>
                      </m:boxPr>
                      <m:e>
                        <m:argPr>
                          <m:argSz m:val="-1"/>
                        </m:argPr>
                        <m:f>
                          <m:fPr>
                            <m:ctrlPr>
                              <a:rPr lang="en-US" altLang="zh-CN" sz="2800" i="1">
                                <a:latin typeface="Cambria Math" panose="02040503050406030204" charset="0"/>
                                <a:cs typeface="Cambria Math" panose="02040503050406030204" charset="0"/>
                              </a:rPr>
                            </m:ctrlPr>
                          </m:fPr>
                          <m:num>
                            <m:r>
                              <a:rPr lang="en-US" altLang="zh-CN" sz="2800" i="1">
                                <a:latin typeface="Cambria Math" panose="02040503050406030204" charset="0"/>
                                <a:cs typeface="Cambria Math" panose="02040503050406030204" charset="0"/>
                              </a:rPr>
                              <m:t>销货收入净额</m:t>
                            </m:r>
                          </m:num>
                          <m:den>
                            <m:r>
                              <a:rPr lang="en-US" altLang="zh-CN" sz="2800" i="1">
                                <a:latin typeface="Cambria Math" panose="02040503050406030204" charset="0"/>
                                <a:cs typeface="Cambria Math" panose="02040503050406030204" charset="0"/>
                              </a:rPr>
                              <m:t>固定资产平均净值</m:t>
                            </m:r>
                          </m:den>
                        </m:f>
                      </m:e>
                    </m:box>
                  </m:oMath>
                </a14:m>
                <a:endParaRPr lang="zh-CN" altLang="en-US" sz="2000"/>
              </a:p>
              <a:p>
                <a:r>
                  <a:rPr lang="zh-CN" altLang="en-US"/>
                  <a:t>固定资产平均净值=(期初固定资产净值+期末固定资产净值)÷2</a:t>
                </a:r>
                <a:endParaRPr lang="zh-CN" altLang="en-US"/>
              </a:p>
            </p:txBody>
          </p:sp>
        </mc:Choice>
        <mc:Fallback>
          <p:sp>
            <p:nvSpPr>
              <p:cNvPr id="3" name="内容占位符 2"/>
              <p:cNvSpPr>
                <a:spLocks noRot="1" noChangeAspect="1" noMove="1" noResize="1" noEditPoints="1" noAdjustHandles="1" noChangeArrowheads="1" noChangeShapeType="1" noTextEdit="1"/>
              </p:cNvSpPr>
              <p:nvPr>
                <p:ph idx="1"/>
              </p:nvPr>
            </p:nvSpPr>
            <p:spPr>
              <a:blipFill rotWithShape="1">
                <a:blip r:embed="rId1"/>
                <a:stretch>
                  <a:fillRect t="-11" r="5" b="13"/>
                </a:stretch>
              </a:blipFill>
            </p:spPr>
            <p:txBody>
              <a:bodyPr/>
              <a:lstStyle/>
              <a:p>
                <a:r>
                  <a:rPr lang="zh-CN" altLang="en-US">
                    <a:noFill/>
                  </a:rPr>
                  <a:t> </a:t>
                </a:r>
              </a:p>
            </p:txBody>
          </p:sp>
        </mc:Fallback>
      </mc:AlternateContent>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第四节　营运能力分析</a:t>
            </a:r>
            <a:endParaRPr lang="zh-CN" altLang="zh-CN" dirty="0"/>
          </a:p>
        </p:txBody>
      </p:sp>
      <mc:AlternateContent xmlns:mc="http://schemas.openxmlformats.org/markup-compatibility/2006">
        <mc:Choice xmlns:a14="http://schemas.microsoft.com/office/drawing/2010/main" Requires="a14">
          <p:sp>
            <p:nvSpPr>
              <p:cNvPr id="3" name="内容占位符 2"/>
              <p:cNvSpPr>
                <a:spLocks noGrp="1"/>
              </p:cNvSpPr>
              <p:nvPr>
                <p:ph idx="1"/>
              </p:nvPr>
            </p:nvSpPr>
            <p:spPr/>
            <p:txBody>
              <a:bodyPr/>
              <a:lstStyle/>
              <a:p>
                <a:pPr marL="0" algn="just" eaLnBrk="1" fontAlgn="auto" hangingPunct="1">
                  <a:lnSpc>
                    <a:spcPct val="135000"/>
                  </a:lnSpc>
                  <a:spcBef>
                    <a:spcPts val="300"/>
                  </a:spcBef>
                  <a:spcAft>
                    <a:spcPts val="300"/>
                  </a:spcAft>
                  <a:buClrTx/>
                  <a:buSzTx/>
                  <a:buFontTx/>
                  <a:buNone/>
                </a:pPr>
                <a:r>
                  <a:rPr lang="zh-CN" altLang="zh-CN" sz="2600" b="1" dirty="0">
                    <a:latin typeface="黑体" panose="02010609060101010101" pitchFamily="49" charset="-122"/>
                    <a:ea typeface="黑体" panose="02010609060101010101" pitchFamily="49" charset="-122"/>
                  </a:rPr>
                  <a:t>四、总资产周转率</a:t>
                </a:r>
                <a:endParaRPr lang="zh-CN" altLang="zh-CN" sz="2600" b="1" dirty="0">
                  <a:latin typeface="黑体" panose="02010609060101010101" pitchFamily="49" charset="-122"/>
                  <a:ea typeface="黑体" panose="02010609060101010101" pitchFamily="49" charset="-122"/>
                </a:endParaRPr>
              </a:p>
              <a:p>
                <a:r>
                  <a:rPr lang="zh-CN" altLang="en-US"/>
                  <a:t>除了固定资产周转率外,企业还可以计算总资产周转率,以分析全部投资产生收入的能力,总资产周转率是企业销售收入净额与资产总额的比率。其计算公式为:</a:t>
                </a:r>
                <a:endParaRPr lang="zh-CN" altLang="en-US"/>
              </a:p>
              <a:p>
                <a:r>
                  <a:rPr lang="zh-CN" altLang="en-US"/>
                  <a:t>总资产周转率=</a:t>
                </a:r>
                <a14:m>
                  <m:oMath xmlns:m="http://schemas.openxmlformats.org/officeDocument/2006/math">
                    <m:f>
                      <m:fPr>
                        <m:ctrlPr>
                          <a:rPr lang="en-US" altLang="zh-CN" sz="2400" i="1">
                            <a:latin typeface="Cambria Math" panose="02040503050406030204" charset="0"/>
                            <a:cs typeface="Cambria Math" panose="02040503050406030204" charset="0"/>
                          </a:rPr>
                        </m:ctrlPr>
                      </m:fPr>
                      <m:num>
                        <m:r>
                          <a:rPr lang="en-US" altLang="zh-CN" sz="2400" i="1">
                            <a:latin typeface="Cambria Math" panose="02040503050406030204" charset="0"/>
                            <a:cs typeface="Cambria Math" panose="02040503050406030204" charset="0"/>
                          </a:rPr>
                          <m:t>销货收入净额</m:t>
                        </m:r>
                      </m:num>
                      <m:den>
                        <m:r>
                          <a:rPr lang="en-US" altLang="zh-CN" sz="2400" i="1">
                            <a:latin typeface="Cambria Math" panose="02040503050406030204" charset="0"/>
                            <a:cs typeface="Cambria Math" panose="02040503050406030204" charset="0"/>
                          </a:rPr>
                          <m:t>资产平均占用额</m:t>
                        </m:r>
                      </m:den>
                    </m:f>
                  </m:oMath>
                </a14:m>
                <a:endParaRPr lang="zh-CN" altLang="en-US" sz="2400"/>
              </a:p>
              <a:p>
                <a:r>
                  <a:rPr lang="zh-CN" altLang="en-US"/>
                  <a:t>资产平均占用额=(期初余额+期末余额)÷2</a:t>
                </a:r>
                <a:endParaRPr lang="zh-CN" altLang="en-US"/>
              </a:p>
            </p:txBody>
          </p:sp>
        </mc:Choice>
        <mc:Fallback>
          <p:sp>
            <p:nvSpPr>
              <p:cNvPr id="3" name="内容占位符 2"/>
              <p:cNvSpPr>
                <a:spLocks noRot="1" noChangeAspect="1" noMove="1" noResize="1" noEditPoints="1" noAdjustHandles="1" noChangeArrowheads="1" noChangeShapeType="1" noTextEdit="1"/>
              </p:cNvSpPr>
              <p:nvPr>
                <p:ph idx="1"/>
              </p:nvPr>
            </p:nvSpPr>
            <p:spPr>
              <a:blipFill rotWithShape="1">
                <a:blip r:embed="rId1"/>
                <a:stretch>
                  <a:fillRect t="-11" r="5" b="13"/>
                </a:stretch>
              </a:blipFill>
            </p:spPr>
            <p:txBody>
              <a:bodyPr/>
              <a:lstStyle/>
              <a:p>
                <a:r>
                  <a:rPr lang="zh-CN" altLang="en-US">
                    <a:noFill/>
                  </a:rPr>
                  <a:t> </a:t>
                </a:r>
              </a:p>
            </p:txBody>
          </p:sp>
        </mc:Fallback>
      </mc:AlternateContent>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第五节　盈利能力分析</a:t>
            </a:r>
            <a:endParaRPr lang="zh-CN" altLang="en-US"/>
          </a:p>
        </p:txBody>
      </p:sp>
      <mc:AlternateContent xmlns:mc="http://schemas.openxmlformats.org/markup-compatibility/2006">
        <mc:Choice xmlns:a14="http://schemas.microsoft.com/office/drawing/2010/main" Requires="a14">
          <p:sp>
            <p:nvSpPr>
              <p:cNvPr id="3" name="内容占位符 2"/>
              <p:cNvSpPr>
                <a:spLocks noGrp="1"/>
              </p:cNvSpPr>
              <p:nvPr>
                <p:ph idx="1"/>
              </p:nvPr>
            </p:nvSpPr>
            <p:spPr/>
            <p:txBody>
              <a:bodyPr/>
              <a:p>
                <a:pPr marL="0" algn="just" eaLnBrk="1" fontAlgn="auto" hangingPunct="1">
                  <a:lnSpc>
                    <a:spcPct val="135000"/>
                  </a:lnSpc>
                  <a:spcBef>
                    <a:spcPts val="300"/>
                  </a:spcBef>
                  <a:spcAft>
                    <a:spcPts val="300"/>
                  </a:spcAft>
                  <a:buClrTx/>
                  <a:buSzTx/>
                  <a:buFontTx/>
                  <a:buNone/>
                </a:pPr>
                <a:r>
                  <a:rPr lang="zh-CN" altLang="zh-CN" sz="2600" b="1" dirty="0">
                    <a:latin typeface="黑体" panose="02010609060101010101" pitchFamily="49" charset="-122"/>
                    <a:ea typeface="黑体" panose="02010609060101010101" pitchFamily="49" charset="-122"/>
                  </a:rPr>
                  <a:t>一、销售毛利率</a:t>
                </a:r>
                <a:endParaRPr lang="zh-CN" altLang="zh-CN" sz="2600" b="1" dirty="0">
                  <a:latin typeface="黑体" panose="02010609060101010101" pitchFamily="49" charset="-122"/>
                  <a:ea typeface="黑体" panose="02010609060101010101" pitchFamily="49" charset="-122"/>
                </a:endParaRPr>
              </a:p>
              <a:p>
                <a:r>
                  <a:rPr lang="zh-CN" altLang="en-US"/>
                  <a:t>销售毛利率是销售毛利与销售收入净额之比,其计算公式为:</a:t>
                </a:r>
                <a:endParaRPr lang="zh-CN" altLang="en-US"/>
              </a:p>
              <a:p>
                <a:r>
                  <a:rPr lang="zh-CN" altLang="en-US"/>
                  <a:t>销售毛利率=</a:t>
                </a:r>
                <a14:m>
                  <m:oMath xmlns:m="http://schemas.openxmlformats.org/officeDocument/2006/math">
                    <m:f>
                      <m:fPr>
                        <m:ctrlPr>
                          <a:rPr lang="en-US" altLang="zh-CN" sz="2400" i="1">
                            <a:latin typeface="Cambria Math" panose="02040503050406030204" charset="0"/>
                            <a:cs typeface="Cambria Math" panose="02040503050406030204" charset="0"/>
                          </a:rPr>
                        </m:ctrlPr>
                      </m:fPr>
                      <m:num>
                        <m:r>
                          <a:rPr lang="en-US" altLang="zh-CN" sz="2400" i="1">
                            <a:latin typeface="Cambria Math" panose="02040503050406030204" charset="0"/>
                            <a:cs typeface="Cambria Math" panose="02040503050406030204" charset="0"/>
                          </a:rPr>
                          <m:t>销售毛利</m:t>
                        </m:r>
                      </m:num>
                      <m:den>
                        <m:r>
                          <a:rPr lang="en-US" altLang="zh-CN" sz="2400" i="1">
                            <a:latin typeface="Cambria Math" panose="02040503050406030204" charset="0"/>
                            <a:cs typeface="Cambria Math" panose="02040503050406030204" charset="0"/>
                          </a:rPr>
                          <m:t>销售收入净额</m:t>
                        </m:r>
                      </m:den>
                    </m:f>
                  </m:oMath>
                </a14:m>
                <a:r>
                  <a:rPr lang="zh-CN" altLang="en-US"/>
                  <a:t>×100%</a:t>
                </a:r>
                <a:endParaRPr lang="zh-CN" altLang="en-US"/>
              </a:p>
              <a:p>
                <a:pPr marL="0" indent="0">
                  <a:buNone/>
                </a:pPr>
                <a:r>
                  <a:rPr lang="en-US" altLang="zh-CN"/>
                  <a:t>                       </a:t>
                </a:r>
                <a:r>
                  <a:rPr lang="zh-CN" altLang="en-US"/>
                  <a:t>=</a:t>
                </a:r>
                <a14:m>
                  <m:oMath xmlns:m="http://schemas.openxmlformats.org/officeDocument/2006/math">
                    <m:f>
                      <m:fPr>
                        <m:ctrlPr>
                          <a:rPr lang="en-US" altLang="zh-CN" sz="2400" i="1">
                            <a:latin typeface="Cambria Math" panose="02040503050406030204" charset="0"/>
                            <a:cs typeface="Cambria Math" panose="02040503050406030204" charset="0"/>
                          </a:rPr>
                        </m:ctrlPr>
                      </m:fPr>
                      <m:num>
                        <m:r>
                          <a:rPr lang="en-US" altLang="zh-CN" sz="2400" i="1">
                            <a:latin typeface="Cambria Math" panose="02040503050406030204" charset="0"/>
                            <a:cs typeface="Cambria Math" panose="02040503050406030204" charset="0"/>
                          </a:rPr>
                          <m:t>销售收入净额</m:t>
                        </m:r>
                        <m:r>
                          <a:rPr lang="en-US" altLang="zh-CN" sz="2400" i="1">
                            <a:latin typeface="Cambria Math" panose="02040503050406030204" charset="0"/>
                            <a:cs typeface="Cambria Math" panose="02040503050406030204" charset="0"/>
                          </a:rPr>
                          <m:t>−</m:t>
                        </m:r>
                        <m:r>
                          <a:rPr lang="en-US" altLang="zh-CN" sz="2400" i="1">
                            <a:latin typeface="Cambria Math" panose="02040503050406030204" charset="0"/>
                            <a:cs typeface="Cambria Math" panose="02040503050406030204" charset="0"/>
                          </a:rPr>
                          <m:t>销售成本</m:t>
                        </m:r>
                      </m:num>
                      <m:den>
                        <m:r>
                          <a:rPr lang="en-US" altLang="zh-CN" sz="2400" i="1">
                            <a:latin typeface="Cambria Math" panose="02040503050406030204" charset="0"/>
                            <a:cs typeface="Cambria Math" panose="02040503050406030204" charset="0"/>
                          </a:rPr>
                          <m:t>销售收入净额</m:t>
                        </m:r>
                      </m:den>
                    </m:f>
                  </m:oMath>
                </a14:m>
                <a:r>
                  <a:rPr lang="zh-CN" altLang="en-US"/>
                  <a:t>×100%</a:t>
                </a:r>
                <a:endParaRPr lang="zh-CN" altLang="en-US"/>
              </a:p>
            </p:txBody>
          </p:sp>
        </mc:Choice>
        <mc:Fallback>
          <p:sp>
            <p:nvSpPr>
              <p:cNvPr id="3" name="内容占位符 2"/>
              <p:cNvSpPr>
                <a:spLocks noRot="1" noChangeAspect="1" noMove="1" noResize="1" noEditPoints="1" noAdjustHandles="1" noChangeArrowheads="1" noChangeShapeType="1" noTextEdit="1"/>
              </p:cNvSpPr>
              <p:nvPr>
                <p:ph idx="1"/>
              </p:nvPr>
            </p:nvSpPr>
            <p:spPr>
              <a:blipFill rotWithShape="1">
                <a:blip r:embed="rId1"/>
                <a:stretch>
                  <a:fillRect t="-11" r="5" b="13"/>
                </a:stretch>
              </a:blipFill>
            </p:spPr>
            <p:txBody>
              <a:bodyPr/>
              <a:lstStyle/>
              <a:p>
                <a:r>
                  <a:rPr lang="zh-CN" altLang="en-US">
                    <a:noFill/>
                  </a:rPr>
                  <a:t> </a:t>
                </a:r>
              </a:p>
            </p:txBody>
          </p:sp>
        </mc:Fallback>
      </mc:AlternateContent>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第五节　盈利能力分析</a:t>
            </a:r>
            <a:endParaRPr lang="zh-CN" altLang="en-US"/>
          </a:p>
        </p:txBody>
      </p:sp>
      <mc:AlternateContent xmlns:mc="http://schemas.openxmlformats.org/markup-compatibility/2006">
        <mc:Choice xmlns:a14="http://schemas.microsoft.com/office/drawing/2010/main" Requires="a14">
          <p:sp>
            <p:nvSpPr>
              <p:cNvPr id="3" name="内容占位符 2"/>
              <p:cNvSpPr>
                <a:spLocks noGrp="1"/>
              </p:cNvSpPr>
              <p:nvPr>
                <p:ph idx="1"/>
              </p:nvPr>
            </p:nvSpPr>
            <p:spPr/>
            <p:txBody>
              <a:bodyPr/>
              <a:p>
                <a:pPr marL="0" algn="just" eaLnBrk="1" fontAlgn="auto" hangingPunct="1">
                  <a:lnSpc>
                    <a:spcPct val="135000"/>
                  </a:lnSpc>
                  <a:spcBef>
                    <a:spcPts val="300"/>
                  </a:spcBef>
                  <a:spcAft>
                    <a:spcPts val="300"/>
                  </a:spcAft>
                  <a:buClrTx/>
                  <a:buSzTx/>
                  <a:buFontTx/>
                  <a:buNone/>
                </a:pPr>
                <a:r>
                  <a:rPr lang="zh-CN" altLang="zh-CN" sz="2600" b="1" dirty="0">
                    <a:latin typeface="黑体" panose="02010609060101010101" pitchFamily="49" charset="-122"/>
                    <a:ea typeface="黑体" panose="02010609060101010101" pitchFamily="49" charset="-122"/>
                  </a:rPr>
                  <a:t>二、销售净利率</a:t>
                </a:r>
                <a:endParaRPr lang="zh-CN" altLang="zh-CN" sz="2600" b="1" dirty="0">
                  <a:latin typeface="黑体" panose="02010609060101010101" pitchFamily="49" charset="-122"/>
                  <a:ea typeface="黑体" panose="02010609060101010101" pitchFamily="49" charset="-122"/>
                </a:endParaRPr>
              </a:p>
              <a:p>
                <a:r>
                  <a:rPr lang="zh-CN" altLang="en-US"/>
                  <a:t>销售净利率是企业的净利润与销售收入净额的比率,其计算公式为:</a:t>
                </a:r>
                <a:endParaRPr lang="zh-CN" altLang="en-US"/>
              </a:p>
              <a:p>
                <a:r>
                  <a:rPr lang="zh-CN" altLang="en-US"/>
                  <a:t>销售净利率=</a:t>
                </a:r>
                <a14:m>
                  <m:oMath xmlns:m="http://schemas.openxmlformats.org/officeDocument/2006/math">
                    <m:f>
                      <m:fPr>
                        <m:ctrlPr>
                          <a:rPr lang="en-US" altLang="zh-CN" sz="2400" i="1">
                            <a:latin typeface="Cambria Math" panose="02040503050406030204" charset="0"/>
                            <a:cs typeface="Cambria Math" panose="02040503050406030204" charset="0"/>
                          </a:rPr>
                        </m:ctrlPr>
                      </m:fPr>
                      <m:num>
                        <m:r>
                          <a:rPr lang="en-US" altLang="zh-CN" sz="2400" i="1">
                            <a:latin typeface="Cambria Math" panose="02040503050406030204" charset="0"/>
                            <a:cs typeface="Cambria Math" panose="02040503050406030204" charset="0"/>
                          </a:rPr>
                          <m:t>净利润</m:t>
                        </m:r>
                      </m:num>
                      <m:den>
                        <m:r>
                          <a:rPr lang="en-US" altLang="zh-CN" sz="2400" i="1">
                            <a:latin typeface="Cambria Math" panose="02040503050406030204" charset="0"/>
                            <a:cs typeface="Cambria Math" panose="02040503050406030204" charset="0"/>
                          </a:rPr>
                          <m:t>销售收入净额</m:t>
                        </m:r>
                      </m:den>
                    </m:f>
                  </m:oMath>
                </a14:m>
                <a:r>
                  <a:rPr lang="zh-CN" altLang="en-US"/>
                  <a:t>×100%</a:t>
                </a:r>
                <a:endParaRPr lang="zh-CN" altLang="en-US"/>
              </a:p>
              <a:p>
                <a:r>
                  <a:rPr lang="zh-CN" altLang="en-US"/>
                  <a:t>根据利润表的构成,企业的利润分为营业利润、利润总额、净利润等。销售净利率指标是从销售规模考察盈利能力的指标之一。</a:t>
                </a:r>
                <a:endParaRPr lang="zh-CN" altLang="en-US"/>
              </a:p>
            </p:txBody>
          </p:sp>
        </mc:Choice>
        <mc:Fallback>
          <p:sp>
            <p:nvSpPr>
              <p:cNvPr id="3" name="内容占位符 2"/>
              <p:cNvSpPr>
                <a:spLocks noRot="1" noChangeAspect="1" noMove="1" noResize="1" noEditPoints="1" noAdjustHandles="1" noChangeArrowheads="1" noChangeShapeType="1" noTextEdit="1"/>
              </p:cNvSpPr>
              <p:nvPr>
                <p:ph idx="1"/>
              </p:nvPr>
            </p:nvSpPr>
            <p:spPr>
              <a:blipFill rotWithShape="1">
                <a:blip r:embed="rId1"/>
                <a:stretch>
                  <a:fillRect t="-11" r="5" b="13"/>
                </a:stretch>
              </a:blipFill>
            </p:spPr>
            <p:txBody>
              <a:bodyPr/>
              <a:lstStyle/>
              <a:p>
                <a:r>
                  <a:rPr lang="zh-CN" altLang="en-US">
                    <a:noFill/>
                  </a:rPr>
                  <a:t> </a:t>
                </a:r>
              </a:p>
            </p:txBody>
          </p:sp>
        </mc:Fallback>
      </mc:AlternateContent>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1101634" y="476430"/>
            <a:ext cx="8699591" cy="647700"/>
          </a:xfrm>
        </p:spPr>
        <p:txBody>
          <a:bodyPr/>
          <a:p>
            <a:endParaRPr lang="zh-CN" altLang="en-US"/>
          </a:p>
        </p:txBody>
      </p:sp>
      <p:sp>
        <p:nvSpPr>
          <p:cNvPr id="3" name="内容占位符 2"/>
          <p:cNvSpPr>
            <a:spLocks noGrp="1"/>
          </p:cNvSpPr>
          <p:nvPr>
            <p:ph idx="1"/>
          </p:nvPr>
        </p:nvSpPr>
        <p:spPr/>
        <p:txBody>
          <a:bodyPr/>
          <a:p>
            <a:endParaRPr lang="zh-CN" altLang="en-US"/>
          </a:p>
        </p:txBody>
      </p:sp>
      <p:pic>
        <p:nvPicPr>
          <p:cNvPr id="4" name="图片 3" descr="图片3"/>
          <p:cNvPicPr>
            <a:picLocks noChangeAspect="1"/>
          </p:cNvPicPr>
          <p:nvPr/>
        </p:nvPicPr>
        <p:blipFill>
          <a:blip r:embed="rId1"/>
          <a:stretch>
            <a:fillRect/>
          </a:stretch>
        </p:blipFill>
        <p:spPr>
          <a:xfrm>
            <a:off x="-635" y="19050"/>
            <a:ext cx="12207240" cy="6863715"/>
          </a:xfrm>
          <a:prstGeom prst="rect">
            <a:avLst/>
          </a:prstGeom>
        </p:spPr>
      </p:pic>
      <p:sp>
        <p:nvSpPr>
          <p:cNvPr id="5" name="文本框 4"/>
          <p:cNvSpPr txBox="1"/>
          <p:nvPr/>
        </p:nvSpPr>
        <p:spPr>
          <a:xfrm>
            <a:off x="741680" y="2874645"/>
            <a:ext cx="10804525" cy="768350"/>
          </a:xfrm>
          <a:prstGeom prst="rect">
            <a:avLst/>
          </a:prstGeom>
          <a:noFill/>
        </p:spPr>
        <p:txBody>
          <a:bodyPr wrap="square" rtlCol="0">
            <a:spAutoFit/>
          </a:bodyPr>
          <a:p>
            <a:pPr algn="ctr"/>
            <a:r>
              <a:rPr lang="zh-CN" altLang="en-US" sz="4400" b="1" dirty="0">
                <a:latin typeface="华文中宋" panose="02010600040101010101" charset="-122"/>
                <a:ea typeface="华文中宋" panose="02010600040101010101" charset="-122"/>
              </a:rPr>
              <a:t>第十六章　财务报表分析</a:t>
            </a:r>
            <a:endParaRPr lang="zh-CN" altLang="en-US" sz="4400" b="1" dirty="0">
              <a:latin typeface="华文中宋" panose="02010600040101010101" charset="-122"/>
              <a:ea typeface="华文中宋" panose="02010600040101010101" charset="-122"/>
            </a:endParaRPr>
          </a:p>
        </p:txBody>
      </p:sp>
      <p:sp>
        <p:nvSpPr>
          <p:cNvPr id="100" name="文本框 99"/>
          <p:cNvSpPr txBox="1"/>
          <p:nvPr/>
        </p:nvSpPr>
        <p:spPr>
          <a:xfrm>
            <a:off x="793115" y="2270125"/>
            <a:ext cx="3915410" cy="521970"/>
          </a:xfrm>
          <a:prstGeom prst="rect">
            <a:avLst/>
          </a:prstGeom>
          <a:noFill/>
          <a:ln w="9525">
            <a:noFill/>
          </a:ln>
        </p:spPr>
        <p:txBody>
          <a:bodyPr wrap="square">
            <a:spAutoFit/>
          </a:bodyPr>
          <a:p>
            <a:pPr indent="0" algn="ctr"/>
            <a:r>
              <a:rPr lang="zh-CN" sz="2800" b="1">
                <a:solidFill>
                  <a:srgbClr val="00FFFF"/>
                </a:solidFill>
                <a:cs typeface="方正书宋_GBK" charset="0"/>
              </a:rPr>
              <a:t>第五篇　分析决策篇</a:t>
            </a:r>
            <a:endParaRPr lang="zh-CN" sz="2800" b="1">
              <a:solidFill>
                <a:srgbClr val="00FFFF"/>
              </a:solidFill>
              <a:cs typeface="方正书宋_GBK" charset="0"/>
            </a:endParaRPr>
          </a:p>
        </p:txBody>
      </p:sp>
    </p:spTree>
  </p:cSld>
  <p:clrMapOvr>
    <a:masterClrMapping/>
  </p:clrMapOvr>
  <mc:AlternateContent xmlns:mc="http://schemas.openxmlformats.org/markup-compatibility/2006">
    <mc:Choice xmlns:p14="http://schemas.microsoft.com/office/powerpoint/2010/main" Requires="p14">
      <p:transition p14:dur="250">
        <p:push dir="u"/>
      </p:transition>
    </mc:Choice>
    <mc:Fallback>
      <p:transition>
        <p:push dir="u"/>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第五节　盈利能力分析</a:t>
            </a:r>
            <a:endParaRPr lang="zh-CN" altLang="en-US"/>
          </a:p>
        </p:txBody>
      </p:sp>
      <mc:AlternateContent xmlns:mc="http://schemas.openxmlformats.org/markup-compatibility/2006">
        <mc:Choice xmlns:a14="http://schemas.microsoft.com/office/drawing/2010/main" Requires="a14">
          <p:sp>
            <p:nvSpPr>
              <p:cNvPr id="3" name="内容占位符 2"/>
              <p:cNvSpPr>
                <a:spLocks noGrp="1"/>
              </p:cNvSpPr>
              <p:nvPr>
                <p:ph idx="1"/>
              </p:nvPr>
            </p:nvSpPr>
            <p:spPr/>
            <p:txBody>
              <a:bodyPr/>
              <a:p>
                <a:pPr marL="0" algn="just" eaLnBrk="1" fontAlgn="auto" hangingPunct="1">
                  <a:lnSpc>
                    <a:spcPct val="135000"/>
                  </a:lnSpc>
                  <a:spcBef>
                    <a:spcPts val="300"/>
                  </a:spcBef>
                  <a:spcAft>
                    <a:spcPts val="300"/>
                  </a:spcAft>
                  <a:buClrTx/>
                  <a:buSzTx/>
                  <a:buFontTx/>
                  <a:buNone/>
                </a:pPr>
                <a:r>
                  <a:rPr lang="zh-CN" altLang="zh-CN" sz="2600" b="1" dirty="0">
                    <a:latin typeface="黑体" panose="02010609060101010101" pitchFamily="49" charset="-122"/>
                    <a:ea typeface="黑体" panose="02010609060101010101" pitchFamily="49" charset="-122"/>
                  </a:rPr>
                  <a:t>三、总资产收益率</a:t>
                </a:r>
                <a:endParaRPr lang="zh-CN" altLang="zh-CN" sz="2600" b="1" dirty="0">
                  <a:latin typeface="黑体" panose="02010609060101010101" pitchFamily="49" charset="-122"/>
                  <a:ea typeface="黑体" panose="02010609060101010101" pitchFamily="49" charset="-122"/>
                </a:endParaRPr>
              </a:p>
              <a:p>
                <a:r>
                  <a:rPr lang="zh-CN" altLang="en-US"/>
                  <a:t>总资产收益率,又称总资产报酬率,是企业从投资规模角度分析盈利水平的一类财务指标。常见的表达方式有两种:一是企业息税前利润与总资产平均余额的比率,二是净利润与总资产平均余额的比值。两者均反映企业资产的综合利用效果,其计算公式为:</a:t>
                </a:r>
                <a:endParaRPr lang="zh-CN" altLang="en-US"/>
              </a:p>
              <a:p>
                <a:r>
                  <a:rPr lang="zh-CN" altLang="en-US"/>
                  <a:t>总资产收益率=</a:t>
                </a:r>
                <a14:m>
                  <m:oMath xmlns:m="http://schemas.openxmlformats.org/officeDocument/2006/math">
                    <m:f>
                      <m:fPr>
                        <m:ctrlPr>
                          <a:rPr lang="en-US" altLang="zh-CN" sz="2400" i="1">
                            <a:latin typeface="Cambria Math" panose="02040503050406030204" charset="0"/>
                            <a:cs typeface="Cambria Math" panose="02040503050406030204" charset="0"/>
                          </a:rPr>
                        </m:ctrlPr>
                      </m:fPr>
                      <m:num>
                        <m:r>
                          <a:rPr lang="en-US" altLang="zh-CN" sz="2400" i="1">
                            <a:latin typeface="Cambria Math" panose="02040503050406030204" charset="0"/>
                            <a:cs typeface="Cambria Math" panose="02040503050406030204" charset="0"/>
                          </a:rPr>
                          <m:t>息税前利润</m:t>
                        </m:r>
                      </m:num>
                      <m:den>
                        <m:r>
                          <a:rPr lang="en-US" altLang="zh-CN" sz="2400" i="1">
                            <a:latin typeface="Cambria Math" panose="02040503050406030204" charset="0"/>
                            <a:cs typeface="Cambria Math" panose="02040503050406030204" charset="0"/>
                          </a:rPr>
                          <m:t>资产平均余额</m:t>
                        </m:r>
                      </m:den>
                    </m:f>
                  </m:oMath>
                </a14:m>
                <a:r>
                  <a:rPr lang="zh-CN" altLang="en-US"/>
                  <a:t>=</a:t>
                </a:r>
                <a14:m>
                  <m:oMath xmlns:m="http://schemas.openxmlformats.org/officeDocument/2006/math">
                    <m:f>
                      <m:fPr>
                        <m:ctrlPr>
                          <a:rPr lang="en-US" altLang="zh-CN" sz="2400" i="1">
                            <a:latin typeface="Cambria Math" panose="02040503050406030204" charset="0"/>
                            <a:cs typeface="Cambria Math" panose="02040503050406030204" charset="0"/>
                          </a:rPr>
                        </m:ctrlPr>
                      </m:fPr>
                      <m:num>
                        <m:r>
                          <a:rPr lang="en-US" altLang="zh-CN" sz="2400" i="1">
                            <a:latin typeface="Cambria Math" panose="02040503050406030204" charset="0"/>
                            <a:cs typeface="Cambria Math" panose="02040503050406030204" charset="0"/>
                          </a:rPr>
                          <m:t>利润总额+利息费用</m:t>
                        </m:r>
                      </m:num>
                      <m:den>
                        <m:r>
                          <a:rPr lang="en-US" altLang="zh-CN" sz="2400" i="1">
                            <a:latin typeface="Cambria Math" panose="02040503050406030204" charset="0"/>
                            <a:cs typeface="Cambria Math" panose="02040503050406030204" charset="0"/>
                          </a:rPr>
                          <m:t>资产平均余额</m:t>
                        </m:r>
                      </m:den>
                    </m:f>
                  </m:oMath>
                </a14:m>
                <a:r>
                  <a:rPr lang="zh-CN" altLang="en-US"/>
                  <a:t>×100%</a:t>
                </a:r>
                <a:endParaRPr lang="zh-CN" altLang="en-US"/>
              </a:p>
              <a:p>
                <a:r>
                  <a:rPr lang="zh-CN" altLang="en-US"/>
                  <a:t>资产平均余额=(期初资产总额+期末资产总额)÷2</a:t>
                </a:r>
                <a:endParaRPr lang="zh-CN" altLang="en-US"/>
              </a:p>
              <a:p>
                <a:r>
                  <a:rPr lang="zh-CN" altLang="en-US"/>
                  <a:t>或</a:t>
                </a:r>
                <a:r>
                  <a:rPr lang="en-US" altLang="zh-CN"/>
                  <a:t>     </a:t>
                </a:r>
                <a:r>
                  <a:rPr lang="zh-CN" altLang="en-US"/>
                  <a:t>总资产收益率=</a:t>
                </a:r>
                <a14:m>
                  <m:oMath xmlns:m="http://schemas.openxmlformats.org/officeDocument/2006/math">
                    <m:f>
                      <m:fPr>
                        <m:ctrlPr>
                          <a:rPr lang="en-US" altLang="zh-CN" sz="2400" i="1">
                            <a:latin typeface="Cambria Math" panose="02040503050406030204" charset="0"/>
                            <a:cs typeface="Cambria Math" panose="02040503050406030204" charset="0"/>
                          </a:rPr>
                        </m:ctrlPr>
                      </m:fPr>
                      <m:num>
                        <m:r>
                          <a:rPr lang="en-US" altLang="zh-CN" sz="2400" i="1">
                            <a:latin typeface="Cambria Math" panose="02040503050406030204" charset="0"/>
                            <a:cs typeface="Cambria Math" panose="02040503050406030204" charset="0"/>
                          </a:rPr>
                          <m:t>净利润</m:t>
                        </m:r>
                      </m:num>
                      <m:den>
                        <m:r>
                          <a:rPr lang="en-US" altLang="zh-CN" sz="2400" i="1">
                            <a:latin typeface="Cambria Math" panose="02040503050406030204" charset="0"/>
                            <a:cs typeface="Cambria Math" panose="02040503050406030204" charset="0"/>
                          </a:rPr>
                          <m:t>资产平均余额</m:t>
                        </m:r>
                      </m:den>
                    </m:f>
                  </m:oMath>
                </a14:m>
                <a:r>
                  <a:rPr lang="zh-CN" altLang="en-US"/>
                  <a:t>×100%</a:t>
                </a:r>
                <a:endParaRPr lang="zh-CN" altLang="en-US"/>
              </a:p>
            </p:txBody>
          </p:sp>
        </mc:Choice>
        <mc:Fallback>
          <p:sp>
            <p:nvSpPr>
              <p:cNvPr id="3" name="内容占位符 2"/>
              <p:cNvSpPr>
                <a:spLocks noRot="1" noChangeAspect="1" noMove="1" noResize="1" noEditPoints="1" noAdjustHandles="1" noChangeArrowheads="1" noChangeShapeType="1" noTextEdit="1"/>
              </p:cNvSpPr>
              <p:nvPr>
                <p:ph idx="1"/>
              </p:nvPr>
            </p:nvSpPr>
            <p:spPr>
              <a:blipFill rotWithShape="1">
                <a:blip r:embed="rId1"/>
                <a:stretch>
                  <a:fillRect t="-11" r="5" b="13"/>
                </a:stretch>
              </a:blipFill>
            </p:spPr>
            <p:txBody>
              <a:bodyPr/>
              <a:lstStyle/>
              <a:p>
                <a:r>
                  <a:rPr lang="zh-CN" altLang="en-US">
                    <a:noFill/>
                  </a:rPr>
                  <a:t> </a:t>
                </a:r>
              </a:p>
            </p:txBody>
          </p:sp>
        </mc:Fallback>
      </mc:AlternateContent>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第五节　盈利能力分析</a:t>
            </a:r>
            <a:endParaRPr lang="zh-CN" altLang="en-US"/>
          </a:p>
        </p:txBody>
      </p:sp>
      <mc:AlternateContent xmlns:mc="http://schemas.openxmlformats.org/markup-compatibility/2006">
        <mc:Choice xmlns:a14="http://schemas.microsoft.com/office/drawing/2010/main" Requires="a14">
          <p:sp>
            <p:nvSpPr>
              <p:cNvPr id="3" name="内容占位符 2"/>
              <p:cNvSpPr>
                <a:spLocks noGrp="1"/>
              </p:cNvSpPr>
              <p:nvPr>
                <p:ph idx="1"/>
              </p:nvPr>
            </p:nvSpPr>
            <p:spPr/>
            <p:txBody>
              <a:bodyPr/>
              <a:p>
                <a:pPr marL="0" algn="just" eaLnBrk="1" fontAlgn="auto" hangingPunct="1">
                  <a:lnSpc>
                    <a:spcPct val="135000"/>
                  </a:lnSpc>
                  <a:spcBef>
                    <a:spcPts val="300"/>
                  </a:spcBef>
                  <a:spcAft>
                    <a:spcPts val="300"/>
                  </a:spcAft>
                  <a:buClrTx/>
                  <a:buSzTx/>
                  <a:buFontTx/>
                  <a:buNone/>
                </a:pPr>
                <a:r>
                  <a:rPr lang="zh-CN" altLang="zh-CN" sz="2600" b="1" dirty="0">
                    <a:latin typeface="黑体" panose="02010609060101010101" pitchFamily="49" charset="-122"/>
                    <a:ea typeface="黑体" panose="02010609060101010101" pitchFamily="49" charset="-122"/>
                  </a:rPr>
                  <a:t>四、净资产收益率</a:t>
                </a:r>
                <a:endParaRPr lang="zh-CN" altLang="zh-CN" sz="2600" b="1" dirty="0">
                  <a:latin typeface="黑体" panose="02010609060101010101" pitchFamily="49" charset="-122"/>
                  <a:ea typeface="黑体" panose="02010609060101010101" pitchFamily="49" charset="-122"/>
                </a:endParaRPr>
              </a:p>
              <a:p>
                <a:r>
                  <a:rPr lang="zh-CN" altLang="en-US"/>
                  <a:t>净资产收益率,又称所有者权益收益率或股东权益收益率,它是净利润与净资产平均余额的比率。其计算公式为:</a:t>
                </a:r>
                <a:endParaRPr lang="zh-CN" altLang="en-US"/>
              </a:p>
              <a:p>
                <a:r>
                  <a:rPr lang="zh-CN" altLang="en-US"/>
                  <a:t>净资产收益率=</a:t>
                </a:r>
                <a14:m>
                  <m:oMath xmlns:m="http://schemas.openxmlformats.org/officeDocument/2006/math">
                    <m:f>
                      <m:fPr>
                        <m:ctrlPr>
                          <a:rPr lang="en-US" altLang="zh-CN" sz="2400" i="1">
                            <a:latin typeface="Cambria Math" panose="02040503050406030204" charset="0"/>
                            <a:cs typeface="Cambria Math" panose="02040503050406030204" charset="0"/>
                          </a:rPr>
                        </m:ctrlPr>
                      </m:fPr>
                      <m:num>
                        <m:r>
                          <a:rPr lang="en-US" altLang="zh-CN" sz="2400" i="1">
                            <a:latin typeface="Cambria Math" panose="02040503050406030204" charset="0"/>
                            <a:cs typeface="Cambria Math" panose="02040503050406030204" charset="0"/>
                          </a:rPr>
                          <m:t>净利润</m:t>
                        </m:r>
                      </m:num>
                      <m:den>
                        <m:r>
                          <a:rPr lang="en-US" altLang="zh-CN" sz="2400" i="1">
                            <a:latin typeface="Cambria Math" panose="02040503050406030204" charset="0"/>
                            <a:cs typeface="Cambria Math" panose="02040503050406030204" charset="0"/>
                          </a:rPr>
                          <m:t>净资产平均余额</m:t>
                        </m:r>
                      </m:den>
                    </m:f>
                  </m:oMath>
                </a14:m>
                <a:r>
                  <a:rPr lang="zh-CN" altLang="en-US"/>
                  <a:t>×100%</a:t>
                </a:r>
                <a:endParaRPr lang="zh-CN" altLang="en-US"/>
              </a:p>
              <a:p>
                <a:r>
                  <a:rPr lang="zh-CN" altLang="en-US"/>
                  <a:t>净资产平均余额=(期初净资产+期末净资产)÷2</a:t>
                </a:r>
                <a:endParaRPr lang="zh-CN" altLang="en-US"/>
              </a:p>
              <a:p>
                <a:r>
                  <a:rPr lang="zh-CN" altLang="en-US"/>
                  <a:t>或者按期末净资产计算。</a:t>
                </a:r>
                <a:endParaRPr lang="zh-CN" altLang="en-US"/>
              </a:p>
            </p:txBody>
          </p:sp>
        </mc:Choice>
        <mc:Fallback>
          <p:sp>
            <p:nvSpPr>
              <p:cNvPr id="3" name="内容占位符 2"/>
              <p:cNvSpPr>
                <a:spLocks noRot="1" noChangeAspect="1" noMove="1" noResize="1" noEditPoints="1" noAdjustHandles="1" noChangeArrowheads="1" noChangeShapeType="1" noTextEdit="1"/>
              </p:cNvSpPr>
              <p:nvPr>
                <p:ph idx="1"/>
              </p:nvPr>
            </p:nvSpPr>
            <p:spPr>
              <a:blipFill rotWithShape="1">
                <a:blip r:embed="rId1"/>
                <a:stretch>
                  <a:fillRect t="-11" r="5" b="13"/>
                </a:stretch>
              </a:blipFill>
            </p:spPr>
            <p:txBody>
              <a:bodyPr/>
              <a:lstStyle/>
              <a:p>
                <a:r>
                  <a:rPr lang="zh-CN" altLang="en-US">
                    <a:noFill/>
                  </a:rPr>
                  <a:t> </a:t>
                </a:r>
              </a:p>
            </p:txBody>
          </p:sp>
        </mc:Fallback>
      </mc:AlternateContent>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第五节　盈利能力分析</a:t>
            </a:r>
            <a:endParaRPr lang="zh-CN" altLang="en-US"/>
          </a:p>
        </p:txBody>
      </p:sp>
      <mc:AlternateContent xmlns:mc="http://schemas.openxmlformats.org/markup-compatibility/2006">
        <mc:Choice xmlns:a14="http://schemas.microsoft.com/office/drawing/2010/main" Requires="a14">
          <p:sp>
            <p:nvSpPr>
              <p:cNvPr id="3" name="内容占位符 2"/>
              <p:cNvSpPr>
                <a:spLocks noGrp="1"/>
              </p:cNvSpPr>
              <p:nvPr>
                <p:ph idx="1"/>
              </p:nvPr>
            </p:nvSpPr>
            <p:spPr/>
            <p:txBody>
              <a:bodyPr/>
              <a:p>
                <a:pPr marL="0" algn="just" eaLnBrk="1" fontAlgn="auto" hangingPunct="1">
                  <a:lnSpc>
                    <a:spcPct val="135000"/>
                  </a:lnSpc>
                  <a:spcBef>
                    <a:spcPts val="300"/>
                  </a:spcBef>
                  <a:spcAft>
                    <a:spcPts val="300"/>
                  </a:spcAft>
                  <a:buClrTx/>
                  <a:buSzTx/>
                  <a:buFontTx/>
                  <a:buNone/>
                </a:pPr>
                <a:r>
                  <a:rPr lang="zh-CN" altLang="zh-CN" sz="2600" b="1" dirty="0">
                    <a:latin typeface="黑体" panose="02010609060101010101" pitchFamily="49" charset="-122"/>
                    <a:ea typeface="黑体" panose="02010609060101010101" pitchFamily="49" charset="-122"/>
                  </a:rPr>
                  <a:t>五、每股收益</a:t>
                </a:r>
                <a:endParaRPr lang="zh-CN" altLang="zh-CN" sz="2600" b="1" dirty="0">
                  <a:latin typeface="黑体" panose="02010609060101010101" pitchFamily="49" charset="-122"/>
                  <a:ea typeface="黑体" panose="02010609060101010101" pitchFamily="49" charset="-122"/>
                </a:endParaRPr>
              </a:p>
              <a:p>
                <a:r>
                  <a:rPr lang="zh-CN" altLang="en-US"/>
                  <a:t>每股收益用于衡量企业每股投资所产生的净利润,是评价企业经营业绩的常用指标,可用于不同规模的企业和不同行业的企业的相互比较。其计算公式如下:</a:t>
                </a:r>
                <a:endParaRPr lang="zh-CN" altLang="en-US"/>
              </a:p>
              <a:p>
                <a:r>
                  <a:rPr lang="zh-CN" altLang="en-US"/>
                  <a:t>每股收益=</a:t>
                </a:r>
                <a14:m>
                  <m:oMath xmlns:m="http://schemas.openxmlformats.org/officeDocument/2006/math">
                    <m:f>
                      <m:fPr>
                        <m:ctrlPr>
                          <a:rPr lang="en-US" altLang="zh-CN" sz="2400" i="1">
                            <a:latin typeface="Cambria Math" panose="02040503050406030204" charset="0"/>
                            <a:cs typeface="Cambria Math" panose="02040503050406030204" charset="0"/>
                          </a:rPr>
                        </m:ctrlPr>
                      </m:fPr>
                      <m:num>
                        <m:r>
                          <a:rPr lang="en-US" altLang="zh-CN" sz="2400" i="1">
                            <a:latin typeface="Cambria Math" panose="02040503050406030204" charset="0"/>
                            <a:cs typeface="Cambria Math" panose="02040503050406030204" charset="0"/>
                          </a:rPr>
                          <m:t>当期净利润</m:t>
                        </m:r>
                      </m:num>
                      <m:den>
                        <m:r>
                          <a:rPr lang="en-US" altLang="zh-CN" sz="2400" i="1">
                            <a:latin typeface="Cambria Math" panose="02040503050406030204" charset="0"/>
                            <a:cs typeface="Cambria Math" panose="02040503050406030204" charset="0"/>
                          </a:rPr>
                          <m:t>加权平均股份总数</m:t>
                        </m:r>
                      </m:den>
                    </m:f>
                  </m:oMath>
                </a14:m>
                <a:endParaRPr lang="en-US" altLang="zh-CN" sz="2400" i="1">
                  <a:latin typeface="Cambria Math" panose="02040503050406030204" charset="0"/>
                  <a:cs typeface="Cambria Math" panose="02040503050406030204" charset="0"/>
                </a:endParaRPr>
              </a:p>
            </p:txBody>
          </p:sp>
        </mc:Choice>
        <mc:Fallback>
          <p:sp>
            <p:nvSpPr>
              <p:cNvPr id="3" name="内容占位符 2"/>
              <p:cNvSpPr>
                <a:spLocks noRot="1" noChangeAspect="1" noMove="1" noResize="1" noEditPoints="1" noAdjustHandles="1" noChangeArrowheads="1" noChangeShapeType="1" noTextEdit="1"/>
              </p:cNvSpPr>
              <p:nvPr>
                <p:ph idx="1"/>
              </p:nvPr>
            </p:nvSpPr>
            <p:spPr>
              <a:blipFill rotWithShape="1">
                <a:blip r:embed="rId1"/>
                <a:stretch>
                  <a:fillRect t="-11" r="5" b="13"/>
                </a:stretch>
              </a:blipFill>
            </p:spPr>
            <p:txBody>
              <a:bodyPr/>
              <a:lstStyle/>
              <a:p>
                <a:r>
                  <a:rPr lang="zh-CN" altLang="en-US">
                    <a:noFill/>
                  </a:rPr>
                  <a:t> </a:t>
                </a:r>
              </a:p>
            </p:txBody>
          </p:sp>
        </mc:Fallback>
      </mc:AlternateContent>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第五节　盈利能力分析</a:t>
            </a:r>
            <a:endParaRPr lang="zh-CN" altLang="en-US"/>
          </a:p>
        </p:txBody>
      </p:sp>
      <mc:AlternateContent xmlns:mc="http://schemas.openxmlformats.org/markup-compatibility/2006">
        <mc:Choice xmlns:a14="http://schemas.microsoft.com/office/drawing/2010/main" Requires="a14">
          <p:sp>
            <p:nvSpPr>
              <p:cNvPr id="3" name="内容占位符 2"/>
              <p:cNvSpPr>
                <a:spLocks noGrp="1"/>
              </p:cNvSpPr>
              <p:nvPr>
                <p:ph idx="1"/>
              </p:nvPr>
            </p:nvSpPr>
            <p:spPr/>
            <p:txBody>
              <a:bodyPr/>
              <a:p>
                <a:pPr marL="0" algn="just" eaLnBrk="1" fontAlgn="auto" hangingPunct="1">
                  <a:lnSpc>
                    <a:spcPct val="135000"/>
                  </a:lnSpc>
                  <a:spcBef>
                    <a:spcPts val="300"/>
                  </a:spcBef>
                  <a:spcAft>
                    <a:spcPts val="300"/>
                  </a:spcAft>
                  <a:buClrTx/>
                  <a:buSzTx/>
                  <a:buFontTx/>
                  <a:buNone/>
                </a:pPr>
                <a:r>
                  <a:rPr lang="zh-CN" altLang="zh-CN" sz="2600" b="1" dirty="0">
                    <a:latin typeface="黑体" panose="02010609060101010101" pitchFamily="49" charset="-122"/>
                    <a:ea typeface="黑体" panose="02010609060101010101" pitchFamily="49" charset="-122"/>
                  </a:rPr>
                  <a:t>六、资本保值增值率</a:t>
                </a:r>
                <a:endParaRPr lang="zh-CN" altLang="zh-CN" sz="2600" b="1" dirty="0">
                  <a:latin typeface="黑体" panose="02010609060101010101" pitchFamily="49" charset="-122"/>
                  <a:ea typeface="黑体" panose="02010609060101010101" pitchFamily="49" charset="-122"/>
                </a:endParaRPr>
              </a:p>
              <a:p>
                <a:r>
                  <a:rPr lang="zh-CN" altLang="en-US"/>
                  <a:t>资本保值增值率是期末所有者权益总额与期初所有者权益总额的比率。其计算公式如下:</a:t>
                </a:r>
                <a:endParaRPr lang="zh-CN" altLang="en-US"/>
              </a:p>
              <a:p>
                <a:r>
                  <a:rPr lang="zh-CN" altLang="en-US"/>
                  <a:t>资本保值增值率=</a:t>
                </a:r>
                <a14:m>
                  <m:oMath xmlns:m="http://schemas.openxmlformats.org/officeDocument/2006/math">
                    <m:f>
                      <m:fPr>
                        <m:ctrlPr>
                          <a:rPr lang="en-US" altLang="zh-CN" sz="2400" i="1">
                            <a:latin typeface="Cambria Math" panose="02040503050406030204" charset="0"/>
                            <a:cs typeface="Cambria Math" panose="02040503050406030204" charset="0"/>
                          </a:rPr>
                        </m:ctrlPr>
                      </m:fPr>
                      <m:num>
                        <m:r>
                          <a:rPr lang="en-US" altLang="zh-CN" sz="2400" i="1">
                            <a:latin typeface="Cambria Math" panose="02040503050406030204" charset="0"/>
                            <a:cs typeface="Cambria Math" panose="02040503050406030204" charset="0"/>
                          </a:rPr>
                          <m:t>期末所有者权益总额</m:t>
                        </m:r>
                      </m:num>
                      <m:den>
                        <m:r>
                          <a:rPr lang="en-US" altLang="zh-CN" sz="2400" i="1">
                            <a:latin typeface="Cambria Math" panose="02040503050406030204" charset="0"/>
                            <a:cs typeface="Cambria Math" panose="02040503050406030204" charset="0"/>
                          </a:rPr>
                          <m:t>期初所有者权益总额</m:t>
                        </m:r>
                      </m:den>
                    </m:f>
                  </m:oMath>
                </a14:m>
                <a:endParaRPr lang="en-US" altLang="zh-CN" sz="2400" i="1">
                  <a:latin typeface="Cambria Math" panose="02040503050406030204" charset="0"/>
                  <a:cs typeface="Cambria Math" panose="02040503050406030204" charset="0"/>
                </a:endParaRPr>
              </a:p>
              <a:p>
                <a:r>
                  <a:rPr lang="zh-CN" altLang="en-US" sz="1800"/>
                  <a:t>一般情况下,资本保值增值率大于1,表明所有者权益增加,企业增值能力较强。但是,在实际分析时应考虑企业利润分配情况及通货膨胀因素对该指标的影响。</a:t>
                </a:r>
                <a:endParaRPr lang="zh-CN" altLang="en-US" sz="1800"/>
              </a:p>
            </p:txBody>
          </p:sp>
        </mc:Choice>
        <mc:Fallback>
          <p:sp>
            <p:nvSpPr>
              <p:cNvPr id="3" name="内容占位符 2"/>
              <p:cNvSpPr>
                <a:spLocks noRot="1" noChangeAspect="1" noMove="1" noResize="1" noEditPoints="1" noAdjustHandles="1" noChangeArrowheads="1" noChangeShapeType="1" noTextEdit="1"/>
              </p:cNvSpPr>
              <p:nvPr>
                <p:ph idx="1"/>
              </p:nvPr>
            </p:nvSpPr>
            <p:spPr>
              <a:blipFill rotWithShape="1">
                <a:blip r:embed="rId1"/>
                <a:stretch>
                  <a:fillRect t="-11" r="5" b="13"/>
                </a:stretch>
              </a:blipFill>
            </p:spPr>
            <p:txBody>
              <a:bodyPr/>
              <a:lstStyle/>
              <a:p>
                <a:r>
                  <a:rPr lang="zh-CN" altLang="en-US">
                    <a:noFill/>
                  </a:rPr>
                  <a:t> </a:t>
                </a:r>
              </a:p>
            </p:txBody>
          </p:sp>
        </mc:Fallback>
      </mc:AlternateContent>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第六节　杜邦财务分析</a:t>
            </a:r>
            <a:endParaRPr lang="zh-CN" altLang="en-US"/>
          </a:p>
        </p:txBody>
      </p:sp>
      <p:sp>
        <p:nvSpPr>
          <p:cNvPr id="3" name="内容占位符 2"/>
          <p:cNvSpPr>
            <a:spLocks noGrp="1"/>
          </p:cNvSpPr>
          <p:nvPr>
            <p:ph idx="1"/>
          </p:nvPr>
        </p:nvSpPr>
        <p:spPr/>
        <p:txBody>
          <a:bodyPr/>
          <a:p>
            <a:pPr marL="0" algn="just" eaLnBrk="1" fontAlgn="auto" hangingPunct="1">
              <a:lnSpc>
                <a:spcPct val="135000"/>
              </a:lnSpc>
              <a:spcBef>
                <a:spcPts val="300"/>
              </a:spcBef>
              <a:spcAft>
                <a:spcPts val="300"/>
              </a:spcAft>
              <a:buClrTx/>
              <a:buSzTx/>
              <a:buFontTx/>
              <a:buNone/>
            </a:pPr>
            <a:r>
              <a:rPr lang="zh-CN" altLang="zh-CN" sz="2600" b="1" dirty="0">
                <a:latin typeface="黑体" panose="02010609060101010101" pitchFamily="49" charset="-122"/>
                <a:ea typeface="黑体" panose="02010609060101010101" pitchFamily="49" charset="-122"/>
              </a:rPr>
              <a:t>一、杜邦财务分析模型</a:t>
            </a:r>
            <a:endParaRPr lang="zh-CN" altLang="zh-CN" sz="2600" b="1" dirty="0">
              <a:latin typeface="黑体" panose="02010609060101010101" pitchFamily="49" charset="-122"/>
              <a:ea typeface="黑体" panose="02010609060101010101" pitchFamily="49" charset="-122"/>
            </a:endParaRPr>
          </a:p>
        </p:txBody>
      </p:sp>
      <p:pic>
        <p:nvPicPr>
          <p:cNvPr id="59" name="z16-2.jpg" descr="id:2147490217;FounderCES"/>
          <p:cNvPicPr>
            <a:picLocks noChangeAspect="1"/>
          </p:cNvPicPr>
          <p:nvPr/>
        </p:nvPicPr>
        <p:blipFill>
          <a:blip r:embed="rId1"/>
          <a:stretch>
            <a:fillRect/>
          </a:stretch>
        </p:blipFill>
        <p:spPr>
          <a:xfrm>
            <a:off x="2156460" y="2762885"/>
            <a:ext cx="6242685" cy="2143760"/>
          </a:xfrm>
          <a:prstGeom prst="rect">
            <a:avLst/>
          </a:prstGeom>
        </p:spPr>
      </p:pic>
      <p:sp>
        <p:nvSpPr>
          <p:cNvPr id="100" name="文本框 99"/>
          <p:cNvSpPr txBox="1"/>
          <p:nvPr/>
        </p:nvSpPr>
        <p:spPr>
          <a:xfrm>
            <a:off x="3556000" y="5254625"/>
            <a:ext cx="5080000" cy="368300"/>
          </a:xfrm>
          <a:prstGeom prst="rect">
            <a:avLst/>
          </a:prstGeom>
          <a:noFill/>
          <a:ln w="9525">
            <a:noFill/>
          </a:ln>
        </p:spPr>
        <p:txBody>
          <a:bodyPr>
            <a:spAutoFit/>
          </a:bodyPr>
          <a:p>
            <a:pPr indent="228600" algn="ctr"/>
            <a:r>
              <a:rPr lang="zh-CN" b="0">
                <a:solidFill>
                  <a:srgbClr val="000000"/>
                </a:solidFill>
                <a:cs typeface="方正书宋_GBK" charset="0"/>
              </a:rPr>
              <a:t>图</a:t>
            </a:r>
            <a:r>
              <a:rPr lang="en-US" b="0">
                <a:solidFill>
                  <a:srgbClr val="000000"/>
                </a:solidFill>
                <a:latin typeface="宋体" panose="02010600030101010101" pitchFamily="2" charset="-122"/>
                <a:cs typeface="方正书宋_GBK" charset="0"/>
              </a:rPr>
              <a:t>16-</a:t>
            </a:r>
            <a:r>
              <a:rPr lang="zh-CN" b="0">
                <a:solidFill>
                  <a:srgbClr val="000000"/>
                </a:solidFill>
                <a:cs typeface="方正书宋_GBK" charset="0"/>
              </a:rPr>
              <a:t>2　杜邦财务分析模型</a:t>
            </a:r>
            <a:endParaRPr lang="zh-CN" altLang="en-US" b="0">
              <a:solidFill>
                <a:srgbClr val="000000"/>
              </a:solidFill>
              <a:cs typeface="方正书宋_GBK" charset="0"/>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第六节　杜邦财务分析</a:t>
            </a:r>
            <a:endParaRPr lang="zh-CN" altLang="en-US"/>
          </a:p>
        </p:txBody>
      </p:sp>
      <p:sp>
        <p:nvSpPr>
          <p:cNvPr id="3" name="内容占位符 2"/>
          <p:cNvSpPr>
            <a:spLocks noGrp="1"/>
          </p:cNvSpPr>
          <p:nvPr>
            <p:ph idx="1"/>
          </p:nvPr>
        </p:nvSpPr>
        <p:spPr/>
        <p:txBody>
          <a:bodyPr/>
          <a:p>
            <a:pPr marL="0" algn="just" eaLnBrk="1" fontAlgn="auto" hangingPunct="1">
              <a:lnSpc>
                <a:spcPct val="135000"/>
              </a:lnSpc>
              <a:spcBef>
                <a:spcPts val="300"/>
              </a:spcBef>
              <a:spcAft>
                <a:spcPts val="300"/>
              </a:spcAft>
              <a:buClrTx/>
              <a:buSzTx/>
              <a:buFontTx/>
              <a:buNone/>
            </a:pPr>
            <a:r>
              <a:rPr lang="zh-CN" altLang="zh-CN" sz="2600" b="1" dirty="0">
                <a:latin typeface="黑体" panose="02010609060101010101" pitchFamily="49" charset="-122"/>
                <a:ea typeface="黑体" panose="02010609060101010101" pitchFamily="49" charset="-122"/>
              </a:rPr>
              <a:t>二、杜邦分析的逻辑</a:t>
            </a:r>
            <a:endParaRPr lang="zh-CN" altLang="zh-CN" sz="2600" b="1" dirty="0">
              <a:latin typeface="黑体" panose="02010609060101010101" pitchFamily="49" charset="-122"/>
              <a:ea typeface="黑体" panose="02010609060101010101" pitchFamily="49" charset="-122"/>
            </a:endParaRPr>
          </a:p>
          <a:p>
            <a:r>
              <a:rPr lang="zh-CN" altLang="en-US"/>
              <a:t>(1)净资产收益率是一个综合性最强的财务指标,是整个分析系统的起点,通过对影响该指标的因素的层层分解,并研究彼此间的依存关系,从而揭示企业的获利能力及原因。</a:t>
            </a:r>
            <a:endParaRPr lang="zh-CN" altLang="en-US"/>
          </a:p>
          <a:p>
            <a:r>
              <a:rPr lang="zh-CN" altLang="en-US"/>
              <a:t>(2)权益乘数表明了企业的负债程度。该指标越大,企业的负债程度越高,它是资产权益率的倒数。</a:t>
            </a:r>
            <a:endParaRPr lang="zh-CN" altLang="en-US"/>
          </a:p>
          <a:p>
            <a:r>
              <a:rPr lang="zh-CN" altLang="en-US"/>
              <a:t>(3)总资产收益率是销售净利率与总资产周转率的乘积,是企业销售成果和资产运营的综合反映。要提高总资产收益率,就必须增加销售收入,降低资金占用额。</a:t>
            </a:r>
            <a:endParaRPr lang="zh-CN" altLang="en-US"/>
          </a:p>
          <a:p>
            <a:r>
              <a:rPr lang="zh-CN" altLang="en-US"/>
              <a:t>(4)销售净利率反映了企业净利润与销售净收入的关系。</a:t>
            </a:r>
            <a:endParaRPr lang="zh-CN" altLang="en-US"/>
          </a:p>
          <a:p>
            <a:r>
              <a:rPr lang="zh-CN" altLang="en-US"/>
              <a:t>(5)总资产周转率反映企业资产实现销售收入的综合能力,分析时,必须结合销售收入来分析企业资产结构比例,即流动资产与长期资产的结构比率关系;同时,要分析流动资产周转率、存货周转率、应收账款周转率等有关资产使用效率的指标,找出总资产周转率高低变化的确切原因。</a:t>
            </a:r>
            <a:endParaRPr lang="zh-CN" altLang="en-US"/>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第七节　现金流量分析</a:t>
            </a:r>
            <a:endParaRPr lang="zh-CN" altLang="en-US"/>
          </a:p>
        </p:txBody>
      </p:sp>
      <p:sp>
        <p:nvSpPr>
          <p:cNvPr id="3" name="内容占位符 2"/>
          <p:cNvSpPr>
            <a:spLocks noGrp="1"/>
          </p:cNvSpPr>
          <p:nvPr>
            <p:ph idx="1"/>
          </p:nvPr>
        </p:nvSpPr>
        <p:spPr/>
        <p:txBody>
          <a:bodyPr/>
          <a:p>
            <a:pPr marL="0" algn="just" eaLnBrk="1" fontAlgn="auto" hangingPunct="1">
              <a:lnSpc>
                <a:spcPct val="135000"/>
              </a:lnSpc>
              <a:spcBef>
                <a:spcPts val="300"/>
              </a:spcBef>
              <a:spcAft>
                <a:spcPts val="300"/>
              </a:spcAft>
              <a:buClrTx/>
              <a:buSzTx/>
              <a:buFontTx/>
              <a:buNone/>
            </a:pPr>
            <a:r>
              <a:rPr lang="zh-CN" altLang="zh-CN" sz="2600" b="1" dirty="0">
                <a:latin typeface="黑体" panose="02010609060101010101" pitchFamily="49" charset="-122"/>
                <a:ea typeface="黑体" panose="02010609060101010101" pitchFamily="49" charset="-122"/>
              </a:rPr>
              <a:t>一、现金流量分析的意义和作用</a:t>
            </a:r>
            <a:endParaRPr lang="zh-CN" altLang="zh-CN" sz="2600" b="1" dirty="0">
              <a:latin typeface="黑体" panose="02010609060101010101" pitchFamily="49" charset="-122"/>
              <a:ea typeface="黑体" panose="02010609060101010101" pitchFamily="49" charset="-122"/>
            </a:endParaRPr>
          </a:p>
          <a:p>
            <a:r>
              <a:rPr lang="zh-CN" altLang="en-US"/>
              <a:t>资产负债表从静态的角度反映企业在某一特定日期的财务状况,利润表则从动态的角度反映企业某一时期的经营成果,这两张报表均以应计制为基础编制,因此分析结论具有一定的局限性。现金流量表以现金制为基础,提供了企业在一定时期内经营活动、投资活动和筹资活动的现金流量,现金流量分析可以弥补对资产负债表和利润表分析的不足之处。</a:t>
            </a:r>
            <a:endParaRPr lang="zh-CN" altLang="en-US"/>
          </a:p>
          <a:p>
            <a:r>
              <a:rPr lang="zh-CN" altLang="en-US"/>
              <a:t>通过现金流量分析,可以回答以下几个问题:</a:t>
            </a:r>
            <a:endParaRPr lang="zh-CN" altLang="en-US"/>
          </a:p>
          <a:p>
            <a:r>
              <a:rPr lang="zh-CN" altLang="en-US"/>
              <a:t>(1)企业内部产生现金流量的能力如何?经营活动现金流量净额是正数还是负数?与净利润的差距多大?原因何在?</a:t>
            </a:r>
            <a:endParaRPr lang="zh-CN" altLang="en-US"/>
          </a:p>
          <a:p>
            <a:r>
              <a:rPr lang="zh-CN" altLang="en-US"/>
              <a:t>(2)企业有能力以经营活动的现金支付短期债务吗?</a:t>
            </a:r>
            <a:endParaRPr lang="zh-CN" altLang="en-US"/>
          </a:p>
          <a:p>
            <a:r>
              <a:rPr lang="zh-CN" altLang="en-US"/>
              <a:t>(3)企业用于发展的现金是内部产生的还是依赖外部筹资?</a:t>
            </a:r>
            <a:endParaRPr lang="zh-CN" altLang="en-US"/>
          </a:p>
          <a:p>
            <a:r>
              <a:rPr lang="zh-CN" altLang="en-US"/>
              <a:t>(4)在进行资本性投资之后,企业还有多余现金吗?企业准备将闲置资金用于何处?</a:t>
            </a:r>
            <a:endParaRPr lang="zh-CN" altLang="en-US"/>
          </a:p>
          <a:p>
            <a:r>
              <a:rPr lang="zh-CN" altLang="en-US"/>
              <a:t>(5)企业应依赖怎样的外部筹资方式,是发行股票、短期借款,还是举借长期债务?</a:t>
            </a:r>
            <a:endParaRPr lang="zh-CN" altLang="en-US"/>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第七节　现金流量分析</a:t>
            </a:r>
            <a:endParaRPr lang="zh-CN" altLang="en-US"/>
          </a:p>
        </p:txBody>
      </p:sp>
      <p:sp>
        <p:nvSpPr>
          <p:cNvPr id="3" name="内容占位符 2"/>
          <p:cNvSpPr>
            <a:spLocks noGrp="1"/>
          </p:cNvSpPr>
          <p:nvPr>
            <p:ph idx="1"/>
          </p:nvPr>
        </p:nvSpPr>
        <p:spPr/>
        <p:txBody>
          <a:bodyPr/>
          <a:p>
            <a:pPr marL="0" algn="just" eaLnBrk="1" fontAlgn="auto" hangingPunct="1">
              <a:lnSpc>
                <a:spcPct val="135000"/>
              </a:lnSpc>
              <a:spcBef>
                <a:spcPts val="300"/>
              </a:spcBef>
              <a:spcAft>
                <a:spcPts val="300"/>
              </a:spcAft>
              <a:buClrTx/>
              <a:buSzTx/>
              <a:buFontTx/>
              <a:buNone/>
            </a:pPr>
            <a:r>
              <a:rPr lang="zh-CN" altLang="zh-CN" sz="2600" b="1" dirty="0">
                <a:latin typeface="黑体" panose="02010609060101010101" pitchFamily="49" charset="-122"/>
                <a:ea typeface="黑体" panose="02010609060101010101" pitchFamily="49" charset="-122"/>
              </a:rPr>
              <a:t>二、现金流量的构成与趋势分析</a:t>
            </a:r>
            <a:endParaRPr lang="zh-CN" altLang="zh-CN" sz="2600" b="1" dirty="0">
              <a:latin typeface="黑体" panose="02010609060101010101" pitchFamily="49" charset="-122"/>
              <a:ea typeface="黑体" panose="02010609060101010101" pitchFamily="49" charset="-122"/>
            </a:endParaRPr>
          </a:p>
          <a:p>
            <a:r>
              <a:rPr lang="zh-CN" altLang="en-US"/>
              <a:t>现金流量由三部分组成:经营活动现金流量、投资活动现金流量和筹资活动现金流量。</a:t>
            </a:r>
            <a:endParaRPr lang="zh-CN" altLang="en-US"/>
          </a:p>
          <a:p>
            <a:r>
              <a:rPr lang="zh-CN" altLang="en-US"/>
              <a:t>企业偿付债务的本息、支付股利等都必须动用现金,而经营活动产生的现金流量是其根本的保证。净利润与经营活动产生的现金流量相比,既可以说明企业的获利能力,也可以说明偿债能力的强弱。</a:t>
            </a:r>
            <a:endParaRPr lang="zh-CN" altLang="en-US"/>
          </a:p>
          <a:p>
            <a:r>
              <a:rPr lang="zh-CN" altLang="en-US"/>
              <a:t>投资活动产生的现金流量可以用于预测企业未来增长潜力,应结合投资方向、未来发展战略予以分析。若这部分现金净流量持续为负数,则可能表明企业在扩大规模,增加长期资产的投入。</a:t>
            </a:r>
            <a:endParaRPr lang="zh-CN" altLang="en-US"/>
          </a:p>
          <a:p>
            <a:r>
              <a:rPr lang="zh-CN" altLang="en-US"/>
              <a:t>筹资活动产生的现金流量反映了企业筹资获得现金流量的能力。在分析过程中,应注重筹资流入的来源,譬如是发行债券还是股票,抑或是长期借款产生的现金流入;流出项目往往与偿还债务、分配利润相关,是分析企业还款能力和注重投资者回报的数据源。</a:t>
            </a:r>
            <a:endParaRPr lang="zh-CN" altLang="en-US"/>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第七节　现金流量分析</a:t>
            </a:r>
            <a:endParaRPr lang="zh-CN" altLang="en-US"/>
          </a:p>
        </p:txBody>
      </p:sp>
      <p:sp>
        <p:nvSpPr>
          <p:cNvPr id="3" name="内容占位符 2"/>
          <p:cNvSpPr>
            <a:spLocks noGrp="1"/>
          </p:cNvSpPr>
          <p:nvPr>
            <p:ph idx="1"/>
          </p:nvPr>
        </p:nvSpPr>
        <p:spPr/>
        <p:txBody>
          <a:bodyPr/>
          <a:p>
            <a:pPr marL="0" algn="just" eaLnBrk="1" fontAlgn="auto" hangingPunct="1">
              <a:lnSpc>
                <a:spcPct val="135000"/>
              </a:lnSpc>
              <a:spcBef>
                <a:spcPts val="300"/>
              </a:spcBef>
              <a:spcAft>
                <a:spcPts val="300"/>
              </a:spcAft>
              <a:buClrTx/>
              <a:buSzTx/>
              <a:buFontTx/>
              <a:buNone/>
            </a:pPr>
            <a:r>
              <a:rPr lang="zh-CN" altLang="zh-CN" sz="2600" b="1" dirty="0">
                <a:latin typeface="黑体" panose="02010609060101010101" pitchFamily="49" charset="-122"/>
                <a:ea typeface="黑体" panose="02010609060101010101" pitchFamily="49" charset="-122"/>
              </a:rPr>
              <a:t>三、现金流量的比率分析</a:t>
            </a:r>
            <a:endParaRPr lang="zh-CN" altLang="zh-CN" sz="2600" b="1" dirty="0">
              <a:latin typeface="黑体" panose="02010609060101010101" pitchFamily="49" charset="-122"/>
              <a:ea typeface="黑体" panose="02010609060101010101" pitchFamily="49" charset="-122"/>
            </a:endParaRPr>
          </a:p>
          <a:p>
            <a:pPr marL="0" algn="just" eaLnBrk="1" fontAlgn="auto" hangingPunct="1">
              <a:spcBef>
                <a:spcPts val="300"/>
              </a:spcBef>
              <a:spcAft>
                <a:spcPts val="300"/>
              </a:spcAft>
              <a:buClrTx/>
              <a:buSzTx/>
              <a:buFontTx/>
              <a:buNone/>
            </a:pPr>
            <a:r>
              <a:rPr lang="en-US" altLang="zh-CN" sz="2200" b="1" dirty="0">
                <a:latin typeface="楷体" panose="02010609060101010101" pitchFamily="49" charset="-122"/>
                <a:ea typeface="楷体" panose="02010609060101010101" pitchFamily="49" charset="-122"/>
              </a:rPr>
              <a:t>(一)经营活动现金流量对流动负债的比率</a:t>
            </a:r>
            <a:endParaRPr lang="en-US" altLang="zh-CN" sz="2200" b="1" dirty="0">
              <a:latin typeface="楷体" panose="02010609060101010101" pitchFamily="49" charset="-122"/>
              <a:ea typeface="楷体" panose="02010609060101010101" pitchFamily="49" charset="-122"/>
            </a:endParaRPr>
          </a:p>
          <a:p>
            <a:pPr marL="0" algn="just" eaLnBrk="1" fontAlgn="auto" hangingPunct="1">
              <a:spcBef>
                <a:spcPts val="300"/>
              </a:spcBef>
              <a:spcAft>
                <a:spcPts val="300"/>
              </a:spcAft>
              <a:buClrTx/>
              <a:buSzTx/>
              <a:buFontTx/>
              <a:buNone/>
            </a:pPr>
            <a:r>
              <a:rPr lang="en-US" altLang="zh-CN" sz="2200" b="1" dirty="0">
                <a:latin typeface="楷体" panose="02010609060101010101" pitchFamily="49" charset="-122"/>
                <a:ea typeface="楷体" panose="02010609060101010101" pitchFamily="49" charset="-122"/>
              </a:rPr>
              <a:t>(二)经营活动现金流量对债务总额的比率</a:t>
            </a:r>
            <a:endParaRPr lang="en-US" altLang="zh-CN" sz="2200" b="1" dirty="0">
              <a:latin typeface="楷体" panose="02010609060101010101" pitchFamily="49" charset="-122"/>
              <a:ea typeface="楷体" panose="02010609060101010101" pitchFamily="49" charset="-122"/>
            </a:endParaRPr>
          </a:p>
          <a:p>
            <a:pPr marL="0" algn="just" eaLnBrk="1" fontAlgn="auto" hangingPunct="1">
              <a:spcBef>
                <a:spcPts val="300"/>
              </a:spcBef>
              <a:spcAft>
                <a:spcPts val="300"/>
              </a:spcAft>
              <a:buClrTx/>
              <a:buSzTx/>
              <a:buFontTx/>
              <a:buNone/>
            </a:pPr>
            <a:r>
              <a:rPr lang="en-US" altLang="zh-CN" sz="2200" b="1" dirty="0">
                <a:latin typeface="楷体" panose="02010609060101010101" pitchFamily="49" charset="-122"/>
                <a:ea typeface="楷体" panose="02010609060101010101" pitchFamily="49" charset="-122"/>
              </a:rPr>
              <a:t>(三)经营活动现金流量对净利润的比率</a:t>
            </a:r>
            <a:endParaRPr lang="en-US" altLang="zh-CN" sz="2200" b="1" dirty="0">
              <a:latin typeface="楷体" panose="02010609060101010101" pitchFamily="49" charset="-122"/>
              <a:ea typeface="楷体" panose="02010609060101010101" pitchFamily="49" charset="-122"/>
            </a:endParaRPr>
          </a:p>
          <a:p>
            <a:pPr marL="0" algn="just" eaLnBrk="1" fontAlgn="auto" hangingPunct="1">
              <a:spcBef>
                <a:spcPts val="300"/>
              </a:spcBef>
              <a:spcAft>
                <a:spcPts val="300"/>
              </a:spcAft>
              <a:buClrTx/>
              <a:buSzTx/>
              <a:buFontTx/>
              <a:buNone/>
            </a:pPr>
            <a:r>
              <a:rPr lang="en-US" altLang="zh-CN" sz="2200" b="1" dirty="0">
                <a:latin typeface="楷体" panose="02010609060101010101" pitchFamily="49" charset="-122"/>
                <a:ea typeface="楷体" panose="02010609060101010101" pitchFamily="49" charset="-122"/>
              </a:rPr>
              <a:t>(四)经营活动现金流量对现金股利的比率</a:t>
            </a:r>
            <a:endParaRPr lang="en-US" altLang="zh-CN" sz="2200" b="1" dirty="0">
              <a:latin typeface="楷体" panose="02010609060101010101" pitchFamily="49" charset="-122"/>
              <a:ea typeface="楷体" panose="02010609060101010101" pitchFamily="49"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标题 1"/>
          <p:cNvSpPr txBox="1"/>
          <p:nvPr/>
        </p:nvSpPr>
        <p:spPr bwMode="auto">
          <a:xfrm>
            <a:off x="1254125" y="572770"/>
            <a:ext cx="6594475" cy="749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lstStyle>
            <a:lvl1pPr algn="l" rtl="0" eaLnBrk="0" fontAlgn="base" hangingPunct="0">
              <a:spcBef>
                <a:spcPct val="0"/>
              </a:spcBef>
              <a:spcAft>
                <a:spcPct val="0"/>
              </a:spcAft>
              <a:defRPr sz="2400" b="1" kern="1200">
                <a:solidFill>
                  <a:schemeClr val="tx2"/>
                </a:solidFill>
                <a:latin typeface="微软雅黑" panose="020B0503020204020204" pitchFamily="34" charset="-122"/>
                <a:ea typeface="微软雅黑" panose="020B0503020204020204" pitchFamily="34" charset="-122"/>
                <a:cs typeface="+mj-cs"/>
              </a:defRPr>
            </a:lvl1pPr>
            <a:lvl2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2pPr>
            <a:lvl3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3pPr>
            <a:lvl4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4pPr>
            <a:lvl5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5pPr>
            <a:lvl6pPr marL="457200" algn="l" rtl="0" fontAlgn="base">
              <a:spcBef>
                <a:spcPct val="0"/>
              </a:spcBef>
              <a:spcAft>
                <a:spcPct val="0"/>
              </a:spcAft>
              <a:defRPr sz="2400" b="1">
                <a:solidFill>
                  <a:schemeClr val="tx2"/>
                </a:solidFill>
                <a:latin typeface="Arial" panose="020B0604020202020204" pitchFamily="34" charset="0"/>
                <a:ea typeface="GungsuhChe" charset="-127"/>
              </a:defRPr>
            </a:lvl6pPr>
            <a:lvl7pPr marL="914400" algn="l" rtl="0" fontAlgn="base">
              <a:spcBef>
                <a:spcPct val="0"/>
              </a:spcBef>
              <a:spcAft>
                <a:spcPct val="0"/>
              </a:spcAft>
              <a:defRPr sz="2400" b="1">
                <a:solidFill>
                  <a:schemeClr val="tx2"/>
                </a:solidFill>
                <a:latin typeface="Arial" panose="020B0604020202020204" pitchFamily="34" charset="0"/>
                <a:ea typeface="GungsuhChe" charset="-127"/>
              </a:defRPr>
            </a:lvl7pPr>
            <a:lvl8pPr marL="1371600" algn="l" rtl="0" fontAlgn="base">
              <a:spcBef>
                <a:spcPct val="0"/>
              </a:spcBef>
              <a:spcAft>
                <a:spcPct val="0"/>
              </a:spcAft>
              <a:defRPr sz="2400" b="1">
                <a:solidFill>
                  <a:schemeClr val="tx2"/>
                </a:solidFill>
                <a:latin typeface="Arial" panose="020B0604020202020204" pitchFamily="34" charset="0"/>
                <a:ea typeface="GungsuhChe" charset="-127"/>
              </a:defRPr>
            </a:lvl8pPr>
            <a:lvl9pPr marL="1828800" algn="l" rtl="0" fontAlgn="base">
              <a:spcBef>
                <a:spcPct val="0"/>
              </a:spcBef>
              <a:spcAft>
                <a:spcPct val="0"/>
              </a:spcAft>
              <a:defRPr sz="2400" b="1">
                <a:solidFill>
                  <a:schemeClr val="tx2"/>
                </a:solidFill>
                <a:latin typeface="Arial" panose="020B0604020202020204" pitchFamily="34" charset="0"/>
                <a:ea typeface="GungsuhChe" charset="-127"/>
              </a:defRPr>
            </a:lvl9pPr>
          </a:lstStyle>
          <a:p>
            <a:pPr algn="l"/>
            <a:r>
              <a:rPr lang="en-US" altLang="zh-CN" sz="2800" smtClean="0">
                <a:latin typeface="华文中宋" panose="02010600040101010101" charset="-122"/>
                <a:ea typeface="华文中宋" panose="02010600040101010101" charset="-122"/>
                <a:cs typeface="华文中宋" panose="02010600040101010101" charset="-122"/>
              </a:rPr>
              <a:t> </a:t>
            </a:r>
            <a:r>
              <a:rPr lang="zh-CN" altLang="en-US" sz="2800" smtClean="0">
                <a:latin typeface="华文中宋" panose="02010600040101010101" charset="-122"/>
                <a:ea typeface="华文中宋" panose="02010600040101010101" charset="-122"/>
                <a:cs typeface="华文中宋" panose="02010600040101010101" charset="-122"/>
              </a:rPr>
              <a:t>目 录</a:t>
            </a:r>
            <a:endParaRPr lang="zh-CN" altLang="en-US" sz="2800" dirty="0" smtClean="0">
              <a:latin typeface="华文中宋" panose="02010600040101010101" charset="-122"/>
              <a:ea typeface="华文中宋" panose="02010600040101010101" charset="-122"/>
              <a:cs typeface="华文中宋" panose="02010600040101010101" charset="-122"/>
            </a:endParaRPr>
          </a:p>
        </p:txBody>
      </p:sp>
      <p:grpSp>
        <p:nvGrpSpPr>
          <p:cNvPr id="17" name="组合 16"/>
          <p:cNvGrpSpPr/>
          <p:nvPr/>
        </p:nvGrpSpPr>
        <p:grpSpPr>
          <a:xfrm>
            <a:off x="2726410" y="2221984"/>
            <a:ext cx="6390109" cy="3075029"/>
            <a:chOff x="3009756" y="1946691"/>
            <a:chExt cx="6390109" cy="3075029"/>
          </a:xfrm>
        </p:grpSpPr>
        <p:grpSp>
          <p:nvGrpSpPr>
            <p:cNvPr id="19" name="组合 18"/>
            <p:cNvGrpSpPr/>
            <p:nvPr/>
          </p:nvGrpSpPr>
          <p:grpSpPr>
            <a:xfrm>
              <a:off x="3009756" y="1946691"/>
              <a:ext cx="6390109" cy="2279494"/>
              <a:chOff x="2488640" y="2139114"/>
              <a:chExt cx="6390109" cy="2279494"/>
            </a:xfrm>
          </p:grpSpPr>
          <p:grpSp>
            <p:nvGrpSpPr>
              <p:cNvPr id="24" name="Group 4"/>
              <p:cNvGrpSpPr/>
              <p:nvPr/>
            </p:nvGrpSpPr>
            <p:grpSpPr bwMode="auto">
              <a:xfrm>
                <a:off x="2488640" y="2139114"/>
                <a:ext cx="6390109" cy="639332"/>
                <a:chOff x="0" y="0"/>
                <a:chExt cx="2982" cy="288"/>
              </a:xfrm>
            </p:grpSpPr>
            <p:sp>
              <p:nvSpPr>
                <p:cNvPr id="33" name="AutoShape 5"/>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华文中宋" panose="02010600040101010101" charset="-122"/>
                    <a:ea typeface="华文中宋" panose="02010600040101010101" charset="-122"/>
                  </a:endParaRPr>
                </a:p>
              </p:txBody>
            </p:sp>
            <p:sp>
              <p:nvSpPr>
                <p:cNvPr id="34" name="Rectangle 6"/>
                <p:cNvSpPr>
                  <a:spLocks noChangeArrowheads="1"/>
                </p:cNvSpPr>
                <p:nvPr/>
              </p:nvSpPr>
              <p:spPr bwMode="auto">
                <a:xfrm>
                  <a:off x="299" y="67"/>
                  <a:ext cx="242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b="1" dirty="0">
                      <a:latin typeface="华文中宋" panose="02010600040101010101" charset="-122"/>
                      <a:ea typeface="华文中宋" panose="02010600040101010101" charset="-122"/>
                    </a:rPr>
                    <a:t>第一节　财务报表分析概述	</a:t>
                  </a:r>
                  <a:endParaRPr lang="zh-CN" altLang="en-US" sz="2000" b="1" dirty="0">
                    <a:latin typeface="华文中宋" panose="02010600040101010101" charset="-122"/>
                    <a:ea typeface="华文中宋" panose="02010600040101010101" charset="-122"/>
                  </a:endParaRPr>
                </a:p>
              </p:txBody>
            </p:sp>
            <p:sp>
              <p:nvSpPr>
                <p:cNvPr id="35" name="Oval 7"/>
                <p:cNvSpPr>
                  <a:spLocks noChangeArrowheads="1"/>
                </p:cNvSpPr>
                <p:nvPr/>
              </p:nvSpPr>
              <p:spPr bwMode="auto">
                <a:xfrm>
                  <a:off x="0" y="66"/>
                  <a:ext cx="144" cy="144"/>
                </a:xfrm>
                <a:prstGeom prst="ellipse">
                  <a:avLst/>
                </a:prstGeom>
                <a:gradFill rotWithShape="1">
                  <a:gsLst>
                    <a:gs pos="0">
                      <a:srgbClr val="E96E29"/>
                    </a:gs>
                    <a:gs pos="100000">
                      <a:srgbClr val="9B491B"/>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华文中宋" panose="02010600040101010101" charset="-122"/>
                    <a:ea typeface="华文中宋" panose="02010600040101010101" charset="-122"/>
                  </a:endParaRPr>
                </a:p>
              </p:txBody>
            </p:sp>
          </p:grpSp>
          <p:grpSp>
            <p:nvGrpSpPr>
              <p:cNvPr id="25" name="Group 8"/>
              <p:cNvGrpSpPr/>
              <p:nvPr/>
            </p:nvGrpSpPr>
            <p:grpSpPr bwMode="auto">
              <a:xfrm>
                <a:off x="2488640" y="2975707"/>
                <a:ext cx="6390109" cy="639332"/>
                <a:chOff x="0" y="0"/>
                <a:chExt cx="2982" cy="288"/>
              </a:xfrm>
            </p:grpSpPr>
            <p:sp>
              <p:nvSpPr>
                <p:cNvPr id="30" name="AutoShape 9"/>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华文中宋" panose="02010600040101010101" charset="-122"/>
                    <a:ea typeface="华文中宋" panose="02010600040101010101" charset="-122"/>
                  </a:endParaRPr>
                </a:p>
              </p:txBody>
            </p:sp>
            <p:sp>
              <p:nvSpPr>
                <p:cNvPr id="31" name="Rectangle 10"/>
                <p:cNvSpPr>
                  <a:spLocks noChangeArrowheads="1"/>
                </p:cNvSpPr>
                <p:nvPr/>
              </p:nvSpPr>
              <p:spPr bwMode="auto">
                <a:xfrm>
                  <a:off x="299" y="60"/>
                  <a:ext cx="242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b="1" dirty="0">
                      <a:latin typeface="华文中宋" panose="02010600040101010101" charset="-122"/>
                      <a:ea typeface="华文中宋" panose="02010600040101010101" charset="-122"/>
                    </a:rPr>
                    <a:t>第二节　财务报表分析方法</a:t>
                  </a:r>
                  <a:endParaRPr lang="zh-CN" altLang="en-US" sz="2000" b="1" dirty="0">
                    <a:latin typeface="华文中宋" panose="02010600040101010101" charset="-122"/>
                    <a:ea typeface="华文中宋" panose="02010600040101010101" charset="-122"/>
                  </a:endParaRPr>
                </a:p>
              </p:txBody>
            </p:sp>
            <p:sp>
              <p:nvSpPr>
                <p:cNvPr id="32" name="Oval 11"/>
                <p:cNvSpPr>
                  <a:spLocks noChangeArrowheads="1"/>
                </p:cNvSpPr>
                <p:nvPr/>
              </p:nvSpPr>
              <p:spPr bwMode="auto">
                <a:xfrm>
                  <a:off x="0" y="60"/>
                  <a:ext cx="144" cy="144"/>
                </a:xfrm>
                <a:prstGeom prst="ellipse">
                  <a:avLst/>
                </a:prstGeom>
                <a:gradFill rotWithShape="1">
                  <a:gsLst>
                    <a:gs pos="0">
                      <a:srgbClr val="DCDC48"/>
                    </a:gs>
                    <a:gs pos="100000">
                      <a:srgbClr val="939330"/>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华文中宋" panose="02010600040101010101" charset="-122"/>
                    <a:ea typeface="华文中宋" panose="02010600040101010101" charset="-122"/>
                  </a:endParaRPr>
                </a:p>
              </p:txBody>
            </p:sp>
          </p:grpSp>
          <p:grpSp>
            <p:nvGrpSpPr>
              <p:cNvPr id="26" name="Group 12"/>
              <p:cNvGrpSpPr/>
              <p:nvPr/>
            </p:nvGrpSpPr>
            <p:grpSpPr bwMode="auto">
              <a:xfrm>
                <a:off x="2488640" y="3779276"/>
                <a:ext cx="6390109" cy="639332"/>
                <a:chOff x="0" y="0"/>
                <a:chExt cx="2982" cy="288"/>
              </a:xfrm>
            </p:grpSpPr>
            <p:sp>
              <p:nvSpPr>
                <p:cNvPr id="27" name="AutoShape 13"/>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华文中宋" panose="02010600040101010101" charset="-122"/>
                    <a:ea typeface="华文中宋" panose="02010600040101010101" charset="-122"/>
                  </a:endParaRPr>
                </a:p>
              </p:txBody>
            </p:sp>
            <p:sp>
              <p:nvSpPr>
                <p:cNvPr id="28" name="Rectangle 14"/>
                <p:cNvSpPr>
                  <a:spLocks noChangeArrowheads="1"/>
                </p:cNvSpPr>
                <p:nvPr/>
              </p:nvSpPr>
              <p:spPr bwMode="auto">
                <a:xfrm>
                  <a:off x="299" y="55"/>
                  <a:ext cx="242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b="1" dirty="0">
                      <a:latin typeface="华文中宋" panose="02010600040101010101" charset="-122"/>
                      <a:ea typeface="华文中宋" panose="02010600040101010101" charset="-122"/>
                    </a:rPr>
                    <a:t>第三节　偿债能力分析</a:t>
                  </a:r>
                  <a:endParaRPr lang="zh-CN" altLang="en-US" sz="2000" b="1" dirty="0">
                    <a:latin typeface="华文中宋" panose="02010600040101010101" charset="-122"/>
                    <a:ea typeface="华文中宋" panose="02010600040101010101" charset="-122"/>
                  </a:endParaRPr>
                </a:p>
              </p:txBody>
            </p:sp>
            <p:sp>
              <p:nvSpPr>
                <p:cNvPr id="29" name="Oval 15"/>
                <p:cNvSpPr>
                  <a:spLocks noChangeArrowheads="1"/>
                </p:cNvSpPr>
                <p:nvPr/>
              </p:nvSpPr>
              <p:spPr bwMode="auto">
                <a:xfrm>
                  <a:off x="0" y="66"/>
                  <a:ext cx="144" cy="144"/>
                </a:xfrm>
                <a:prstGeom prst="ellipse">
                  <a:avLst/>
                </a:prstGeom>
                <a:gradFill rotWithShape="1">
                  <a:gsLst>
                    <a:gs pos="0">
                      <a:schemeClr val="accent2"/>
                    </a:gs>
                    <a:gs pos="100000">
                      <a:srgbClr val="98630D"/>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华文中宋" panose="02010600040101010101" charset="-122"/>
                    <a:ea typeface="华文中宋" panose="02010600040101010101" charset="-122"/>
                  </a:endParaRPr>
                </a:p>
              </p:txBody>
            </p:sp>
          </p:grpSp>
        </p:grpSp>
        <p:grpSp>
          <p:nvGrpSpPr>
            <p:cNvPr id="20" name="Group 4"/>
            <p:cNvGrpSpPr/>
            <p:nvPr/>
          </p:nvGrpSpPr>
          <p:grpSpPr bwMode="auto">
            <a:xfrm>
              <a:off x="3009756" y="4382388"/>
              <a:ext cx="6390109" cy="639332"/>
              <a:chOff x="0" y="0"/>
              <a:chExt cx="2982" cy="288"/>
            </a:xfrm>
          </p:grpSpPr>
          <p:sp>
            <p:nvSpPr>
              <p:cNvPr id="21" name="AutoShape 5"/>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华文中宋" panose="02010600040101010101" charset="-122"/>
                  <a:ea typeface="华文中宋" panose="02010600040101010101" charset="-122"/>
                </a:endParaRPr>
              </a:p>
            </p:txBody>
          </p:sp>
          <p:sp>
            <p:nvSpPr>
              <p:cNvPr id="22" name="Rectangle 6"/>
              <p:cNvSpPr>
                <a:spLocks noChangeArrowheads="1"/>
              </p:cNvSpPr>
              <p:nvPr/>
            </p:nvSpPr>
            <p:spPr bwMode="auto">
              <a:xfrm>
                <a:off x="299" y="67"/>
                <a:ext cx="242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b="1" dirty="0">
                    <a:latin typeface="华文中宋" panose="02010600040101010101" charset="-122"/>
                    <a:ea typeface="华文中宋" panose="02010600040101010101" charset="-122"/>
                  </a:rPr>
                  <a:t>第四节　营运能力分析</a:t>
                </a:r>
                <a:endParaRPr lang="zh-CN" altLang="en-US" sz="2000" b="1" dirty="0">
                  <a:latin typeface="华文中宋" panose="02010600040101010101" charset="-122"/>
                  <a:ea typeface="华文中宋" panose="02010600040101010101" charset="-122"/>
                </a:endParaRPr>
              </a:p>
            </p:txBody>
          </p:sp>
          <p:sp>
            <p:nvSpPr>
              <p:cNvPr id="23" name="Oval 7"/>
              <p:cNvSpPr>
                <a:spLocks noChangeArrowheads="1"/>
              </p:cNvSpPr>
              <p:nvPr/>
            </p:nvSpPr>
            <p:spPr bwMode="auto">
              <a:xfrm>
                <a:off x="0" y="66"/>
                <a:ext cx="144" cy="144"/>
              </a:xfrm>
              <a:prstGeom prst="ellipse">
                <a:avLst/>
              </a:prstGeom>
              <a:gradFill rotWithShape="1">
                <a:gsLst>
                  <a:gs pos="0">
                    <a:srgbClr val="E96E29"/>
                  </a:gs>
                  <a:gs pos="100000">
                    <a:srgbClr val="9B491B"/>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华文中宋" panose="02010600040101010101" charset="-122"/>
                  <a:ea typeface="华文中宋" panose="02010600040101010101" charset="-122"/>
                </a:endParaRPr>
              </a:p>
            </p:txBody>
          </p:sp>
        </p:gr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900400" y="2365493"/>
            <a:ext cx="6390109" cy="2279494"/>
            <a:chOff x="2488640" y="2139114"/>
            <a:chExt cx="6390109" cy="2279494"/>
          </a:xfrm>
        </p:grpSpPr>
        <p:grpSp>
          <p:nvGrpSpPr>
            <p:cNvPr id="5" name="Group 4"/>
            <p:cNvGrpSpPr/>
            <p:nvPr/>
          </p:nvGrpSpPr>
          <p:grpSpPr bwMode="auto">
            <a:xfrm>
              <a:off x="2488640" y="2139114"/>
              <a:ext cx="6390109" cy="639332"/>
              <a:chOff x="0" y="0"/>
              <a:chExt cx="2982" cy="288"/>
            </a:xfrm>
          </p:grpSpPr>
          <p:sp>
            <p:nvSpPr>
              <p:cNvPr id="14" name="AutoShape 5"/>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华文中宋" panose="02010600040101010101" charset="-122"/>
                  <a:ea typeface="华文中宋" panose="02010600040101010101" charset="-122"/>
                </a:endParaRPr>
              </a:p>
            </p:txBody>
          </p:sp>
          <p:sp>
            <p:nvSpPr>
              <p:cNvPr id="15" name="Rectangle 6"/>
              <p:cNvSpPr>
                <a:spLocks noChangeArrowheads="1"/>
              </p:cNvSpPr>
              <p:nvPr/>
            </p:nvSpPr>
            <p:spPr bwMode="auto">
              <a:xfrm>
                <a:off x="299" y="67"/>
                <a:ext cx="242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b="1" dirty="0">
                    <a:solidFill>
                      <a:srgbClr val="000000"/>
                    </a:solidFill>
                    <a:latin typeface="华文中宋" panose="02010600040101010101" charset="-122"/>
                    <a:ea typeface="华文中宋" panose="02010600040101010101" charset="-122"/>
                    <a:cs typeface="方正粗黑宋简体" panose="02000000000000000000" charset="-122"/>
                    <a:sym typeface="+mn-ea"/>
                  </a:rPr>
                  <a:t>第五节　盈利能力分析</a:t>
                </a:r>
                <a:endParaRPr lang="zh-CN" altLang="en-US" sz="2000" b="1" dirty="0">
                  <a:solidFill>
                    <a:srgbClr val="000000"/>
                  </a:solidFill>
                  <a:latin typeface="华文中宋" panose="02010600040101010101" charset="-122"/>
                  <a:ea typeface="华文中宋" panose="02010600040101010101" charset="-122"/>
                  <a:cs typeface="方正粗黑宋简体" panose="02000000000000000000" charset="-122"/>
                  <a:sym typeface="+mn-ea"/>
                </a:endParaRPr>
              </a:p>
            </p:txBody>
          </p:sp>
          <p:sp>
            <p:nvSpPr>
              <p:cNvPr id="16" name="Oval 7"/>
              <p:cNvSpPr>
                <a:spLocks noChangeArrowheads="1"/>
              </p:cNvSpPr>
              <p:nvPr/>
            </p:nvSpPr>
            <p:spPr bwMode="auto">
              <a:xfrm>
                <a:off x="0" y="66"/>
                <a:ext cx="144" cy="144"/>
              </a:xfrm>
              <a:prstGeom prst="ellipse">
                <a:avLst/>
              </a:prstGeom>
              <a:gradFill rotWithShape="1">
                <a:gsLst>
                  <a:gs pos="0">
                    <a:srgbClr val="E96E29"/>
                  </a:gs>
                  <a:gs pos="100000">
                    <a:srgbClr val="9B491B"/>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华文中宋" panose="02010600040101010101" charset="-122"/>
                  <a:ea typeface="华文中宋" panose="02010600040101010101" charset="-122"/>
                </a:endParaRPr>
              </a:p>
            </p:txBody>
          </p:sp>
        </p:grpSp>
        <p:grpSp>
          <p:nvGrpSpPr>
            <p:cNvPr id="6" name="Group 8"/>
            <p:cNvGrpSpPr/>
            <p:nvPr/>
          </p:nvGrpSpPr>
          <p:grpSpPr bwMode="auto">
            <a:xfrm>
              <a:off x="2488640" y="2975707"/>
              <a:ext cx="6390109" cy="639332"/>
              <a:chOff x="0" y="0"/>
              <a:chExt cx="2982" cy="288"/>
            </a:xfrm>
          </p:grpSpPr>
          <p:sp>
            <p:nvSpPr>
              <p:cNvPr id="11" name="AutoShape 9"/>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华文中宋" panose="02010600040101010101" charset="-122"/>
                  <a:ea typeface="华文中宋" panose="02010600040101010101" charset="-122"/>
                </a:endParaRPr>
              </a:p>
            </p:txBody>
          </p:sp>
          <p:sp>
            <p:nvSpPr>
              <p:cNvPr id="12" name="Rectangle 10"/>
              <p:cNvSpPr>
                <a:spLocks noChangeArrowheads="1"/>
              </p:cNvSpPr>
              <p:nvPr/>
            </p:nvSpPr>
            <p:spPr bwMode="auto">
              <a:xfrm>
                <a:off x="299" y="60"/>
                <a:ext cx="242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b="1" dirty="0">
                    <a:solidFill>
                      <a:srgbClr val="000000"/>
                    </a:solidFill>
                    <a:latin typeface="华文中宋" panose="02010600040101010101" charset="-122"/>
                    <a:ea typeface="华文中宋" panose="02010600040101010101" charset="-122"/>
                    <a:cs typeface="锐字工房云字库准圆GBK" panose="02010604000000000000" charset="-122"/>
                    <a:sym typeface="+mn-ea"/>
                  </a:rPr>
                  <a:t>第六节　杜邦财务分析</a:t>
                </a:r>
                <a:endParaRPr lang="zh-CN" altLang="en-US" sz="2000" b="1" dirty="0">
                  <a:solidFill>
                    <a:srgbClr val="000000"/>
                  </a:solidFill>
                  <a:latin typeface="华文中宋" panose="02010600040101010101" charset="-122"/>
                  <a:ea typeface="华文中宋" panose="02010600040101010101" charset="-122"/>
                  <a:cs typeface="锐字工房云字库准圆GBK" panose="02010604000000000000" charset="-122"/>
                  <a:sym typeface="+mn-ea"/>
                </a:endParaRPr>
              </a:p>
            </p:txBody>
          </p:sp>
          <p:sp>
            <p:nvSpPr>
              <p:cNvPr id="13" name="Oval 11"/>
              <p:cNvSpPr>
                <a:spLocks noChangeArrowheads="1"/>
              </p:cNvSpPr>
              <p:nvPr/>
            </p:nvSpPr>
            <p:spPr bwMode="auto">
              <a:xfrm>
                <a:off x="0" y="60"/>
                <a:ext cx="144" cy="144"/>
              </a:xfrm>
              <a:prstGeom prst="ellipse">
                <a:avLst/>
              </a:prstGeom>
              <a:gradFill rotWithShape="1">
                <a:gsLst>
                  <a:gs pos="0">
                    <a:srgbClr val="DCDC48"/>
                  </a:gs>
                  <a:gs pos="100000">
                    <a:srgbClr val="939330"/>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华文中宋" panose="02010600040101010101" charset="-122"/>
                  <a:ea typeface="华文中宋" panose="02010600040101010101" charset="-122"/>
                </a:endParaRPr>
              </a:p>
            </p:txBody>
          </p:sp>
        </p:grpSp>
        <p:grpSp>
          <p:nvGrpSpPr>
            <p:cNvPr id="7" name="Group 12"/>
            <p:cNvGrpSpPr/>
            <p:nvPr/>
          </p:nvGrpSpPr>
          <p:grpSpPr bwMode="auto">
            <a:xfrm>
              <a:off x="2488640" y="3779276"/>
              <a:ext cx="6390109" cy="639332"/>
              <a:chOff x="0" y="0"/>
              <a:chExt cx="2982" cy="288"/>
            </a:xfrm>
          </p:grpSpPr>
          <p:sp>
            <p:nvSpPr>
              <p:cNvPr id="8" name="AutoShape 13"/>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华文中宋" panose="02010600040101010101" charset="-122"/>
                  <a:ea typeface="华文中宋" panose="02010600040101010101" charset="-122"/>
                </a:endParaRPr>
              </a:p>
            </p:txBody>
          </p:sp>
          <p:sp>
            <p:nvSpPr>
              <p:cNvPr id="9" name="Rectangle 14"/>
              <p:cNvSpPr>
                <a:spLocks noChangeArrowheads="1"/>
              </p:cNvSpPr>
              <p:nvPr/>
            </p:nvSpPr>
            <p:spPr bwMode="auto">
              <a:xfrm>
                <a:off x="299" y="55"/>
                <a:ext cx="242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b="1" dirty="0">
                    <a:solidFill>
                      <a:srgbClr val="000000"/>
                    </a:solidFill>
                    <a:latin typeface="华文中宋" panose="02010600040101010101" charset="-122"/>
                    <a:ea typeface="华文中宋" panose="02010600040101010101" charset="-122"/>
                    <a:cs typeface="方正粗黑宋简体" panose="02000000000000000000" charset="-122"/>
                    <a:sym typeface="+mn-ea"/>
                  </a:rPr>
                  <a:t>第七节　现金流量分析</a:t>
                </a:r>
                <a:endParaRPr lang="zh-CN" altLang="en-US" sz="2000" b="1" dirty="0">
                  <a:solidFill>
                    <a:srgbClr val="000000"/>
                  </a:solidFill>
                  <a:latin typeface="华文中宋" panose="02010600040101010101" charset="-122"/>
                  <a:ea typeface="华文中宋" panose="02010600040101010101" charset="-122"/>
                  <a:cs typeface="方正粗黑宋简体" panose="02000000000000000000" charset="-122"/>
                  <a:sym typeface="+mn-ea"/>
                </a:endParaRPr>
              </a:p>
            </p:txBody>
          </p:sp>
          <p:sp>
            <p:nvSpPr>
              <p:cNvPr id="10" name="Oval 15"/>
              <p:cNvSpPr>
                <a:spLocks noChangeArrowheads="1"/>
              </p:cNvSpPr>
              <p:nvPr/>
            </p:nvSpPr>
            <p:spPr bwMode="auto">
              <a:xfrm>
                <a:off x="0" y="66"/>
                <a:ext cx="144" cy="144"/>
              </a:xfrm>
              <a:prstGeom prst="ellipse">
                <a:avLst/>
              </a:prstGeom>
              <a:gradFill rotWithShape="1">
                <a:gsLst>
                  <a:gs pos="0">
                    <a:schemeClr val="accent2"/>
                  </a:gs>
                  <a:gs pos="100000">
                    <a:srgbClr val="98630D"/>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华文中宋" panose="02010600040101010101" charset="-122"/>
                  <a:ea typeface="华文中宋" panose="02010600040101010101" charset="-122"/>
                </a:endParaRPr>
              </a:p>
            </p:txBody>
          </p:sp>
        </p:grpSp>
      </p:grpSp>
      <p:sp>
        <p:nvSpPr>
          <p:cNvPr id="18" name="标题 1"/>
          <p:cNvSpPr txBox="1"/>
          <p:nvPr/>
        </p:nvSpPr>
        <p:spPr bwMode="auto">
          <a:xfrm>
            <a:off x="1217930" y="603093"/>
            <a:ext cx="7778839" cy="749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lstStyle>
            <a:lvl1pPr algn="l" rtl="0" eaLnBrk="0" fontAlgn="base" hangingPunct="0">
              <a:spcBef>
                <a:spcPct val="0"/>
              </a:spcBef>
              <a:spcAft>
                <a:spcPct val="0"/>
              </a:spcAft>
              <a:defRPr sz="2400" b="1" kern="1200">
                <a:solidFill>
                  <a:schemeClr val="tx2"/>
                </a:solidFill>
                <a:latin typeface="微软雅黑" panose="020B0503020204020204" pitchFamily="34" charset="-122"/>
                <a:ea typeface="微软雅黑" panose="020B0503020204020204" pitchFamily="34" charset="-122"/>
                <a:cs typeface="+mj-cs"/>
              </a:defRPr>
            </a:lvl1pPr>
            <a:lvl2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2pPr>
            <a:lvl3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3pPr>
            <a:lvl4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4pPr>
            <a:lvl5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5pPr>
            <a:lvl6pPr marL="457200" algn="l" rtl="0" fontAlgn="base">
              <a:spcBef>
                <a:spcPct val="0"/>
              </a:spcBef>
              <a:spcAft>
                <a:spcPct val="0"/>
              </a:spcAft>
              <a:defRPr sz="2400" b="1">
                <a:solidFill>
                  <a:schemeClr val="tx2"/>
                </a:solidFill>
                <a:latin typeface="Arial" panose="020B0604020202020204" pitchFamily="34" charset="0"/>
                <a:ea typeface="GungsuhChe" charset="-127"/>
              </a:defRPr>
            </a:lvl6pPr>
            <a:lvl7pPr marL="914400" algn="l" rtl="0" fontAlgn="base">
              <a:spcBef>
                <a:spcPct val="0"/>
              </a:spcBef>
              <a:spcAft>
                <a:spcPct val="0"/>
              </a:spcAft>
              <a:defRPr sz="2400" b="1">
                <a:solidFill>
                  <a:schemeClr val="tx2"/>
                </a:solidFill>
                <a:latin typeface="Arial" panose="020B0604020202020204" pitchFamily="34" charset="0"/>
                <a:ea typeface="GungsuhChe" charset="-127"/>
              </a:defRPr>
            </a:lvl7pPr>
            <a:lvl8pPr marL="1371600" algn="l" rtl="0" fontAlgn="base">
              <a:spcBef>
                <a:spcPct val="0"/>
              </a:spcBef>
              <a:spcAft>
                <a:spcPct val="0"/>
              </a:spcAft>
              <a:defRPr sz="2400" b="1">
                <a:solidFill>
                  <a:schemeClr val="tx2"/>
                </a:solidFill>
                <a:latin typeface="Arial" panose="020B0604020202020204" pitchFamily="34" charset="0"/>
                <a:ea typeface="GungsuhChe" charset="-127"/>
              </a:defRPr>
            </a:lvl8pPr>
            <a:lvl9pPr marL="1828800" algn="l" rtl="0" fontAlgn="base">
              <a:spcBef>
                <a:spcPct val="0"/>
              </a:spcBef>
              <a:spcAft>
                <a:spcPct val="0"/>
              </a:spcAft>
              <a:defRPr sz="2400" b="1">
                <a:solidFill>
                  <a:schemeClr val="tx2"/>
                </a:solidFill>
                <a:latin typeface="Arial" panose="020B0604020202020204" pitchFamily="34" charset="0"/>
                <a:ea typeface="GungsuhChe" charset="-127"/>
              </a:defRPr>
            </a:lvl9pPr>
          </a:lstStyle>
          <a:p>
            <a:pPr algn="l"/>
            <a:r>
              <a:rPr lang="en-US" altLang="zh-CN" sz="2800" smtClean="0">
                <a:latin typeface="华文中宋" panose="02010600040101010101" charset="-122"/>
                <a:ea typeface="华文中宋" panose="02010600040101010101" charset="-122"/>
                <a:cs typeface="华文中宋" panose="02010600040101010101" charset="-122"/>
              </a:rPr>
              <a:t> </a:t>
            </a:r>
            <a:r>
              <a:rPr lang="zh-CN" altLang="en-US" sz="2800" smtClean="0">
                <a:latin typeface="华文中宋" panose="02010600040101010101" charset="-122"/>
                <a:ea typeface="华文中宋" panose="02010600040101010101" charset="-122"/>
                <a:cs typeface="华文中宋" panose="02010600040101010101" charset="-122"/>
              </a:rPr>
              <a:t>目 录</a:t>
            </a:r>
            <a:endParaRPr lang="zh-CN" altLang="en-US" sz="2800" dirty="0" smtClean="0">
              <a:latin typeface="华文中宋" panose="02010600040101010101" charset="-122"/>
              <a:ea typeface="华文中宋" panose="02010600040101010101" charset="-122"/>
              <a:cs typeface="华文中宋" panose="02010600040101010101" charset="-122"/>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第一节　财务报表分析概述	</a:t>
            </a:r>
            <a:endParaRPr lang="zh-CN" altLang="zh-CN" dirty="0"/>
          </a:p>
        </p:txBody>
      </p:sp>
      <p:sp>
        <p:nvSpPr>
          <p:cNvPr id="3" name="内容占位符 2"/>
          <p:cNvSpPr>
            <a:spLocks noGrp="1"/>
          </p:cNvSpPr>
          <p:nvPr>
            <p:ph idx="1"/>
          </p:nvPr>
        </p:nvSpPr>
        <p:spPr/>
        <p:txBody>
          <a:bodyPr/>
          <a:lstStyle/>
          <a:p>
            <a:pPr marL="0" algn="just" eaLnBrk="1" fontAlgn="auto" hangingPunct="1">
              <a:lnSpc>
                <a:spcPct val="135000"/>
              </a:lnSpc>
              <a:spcBef>
                <a:spcPts val="300"/>
              </a:spcBef>
              <a:spcAft>
                <a:spcPts val="300"/>
              </a:spcAft>
              <a:buClrTx/>
              <a:buSzTx/>
              <a:buFontTx/>
              <a:buNone/>
            </a:pPr>
            <a:r>
              <a:rPr lang="zh-CN" altLang="zh-CN" sz="2600" b="1" dirty="0">
                <a:latin typeface="黑体" panose="02010609060101010101" pitchFamily="49" charset="-122"/>
                <a:ea typeface="黑体" panose="02010609060101010101" pitchFamily="49" charset="-122"/>
              </a:rPr>
              <a:t>一、财务报表分析的意义</a:t>
            </a:r>
            <a:endParaRPr lang="zh-CN" altLang="zh-CN" sz="2600" b="1" dirty="0">
              <a:latin typeface="黑体" panose="02010609060101010101" pitchFamily="49" charset="-122"/>
              <a:ea typeface="黑体" panose="02010609060101010101" pitchFamily="49" charset="-122"/>
            </a:endParaRPr>
          </a:p>
          <a:p>
            <a:r>
              <a:rPr lang="zh-CN" altLang="en-US"/>
              <a:t>(1)有助于报表使用者评价企业财务状况和经营业绩。通过财务报表分析,可以了解企业的短期和长期偿债能力、盈利能力、营运能力、资本结构和现金净流量等信息,合理评价企业财务状况和经营业绩。</a:t>
            </a:r>
            <a:endParaRPr lang="zh-CN" altLang="en-US"/>
          </a:p>
          <a:p>
            <a:r>
              <a:rPr lang="zh-CN" altLang="en-US"/>
              <a:t>(2)有助于报表使用者合理地进行投资决策。企业所有者和债权人通过对报表的分析,可以预测投资后的获利水平和风险大小,为投资决策和信贷决策提供帮助。</a:t>
            </a:r>
            <a:endParaRPr lang="zh-CN" altLang="en-US"/>
          </a:p>
          <a:p>
            <a:r>
              <a:rPr lang="zh-CN" altLang="en-US"/>
              <a:t>(3)有助于报表使用者评价和预测未来的现金流量。通过现金流量分析,可以对企业未来的经营活动产生现金流量的能力和支付股利能力给出合理的预期。</a:t>
            </a:r>
            <a:endParaRPr lang="zh-CN" altLang="en-US"/>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第一节　财务报表分析概述	</a:t>
            </a:r>
            <a:endParaRPr lang="zh-CN" altLang="zh-CN" dirty="0"/>
          </a:p>
        </p:txBody>
      </p:sp>
      <p:sp>
        <p:nvSpPr>
          <p:cNvPr id="3" name="内容占位符 2"/>
          <p:cNvSpPr>
            <a:spLocks noGrp="1"/>
          </p:cNvSpPr>
          <p:nvPr>
            <p:ph idx="1"/>
          </p:nvPr>
        </p:nvSpPr>
        <p:spPr/>
        <p:txBody>
          <a:bodyPr/>
          <a:lstStyle/>
          <a:p>
            <a:pPr marL="0" algn="just" eaLnBrk="1" fontAlgn="auto" hangingPunct="1">
              <a:lnSpc>
                <a:spcPct val="135000"/>
              </a:lnSpc>
              <a:spcBef>
                <a:spcPts val="300"/>
              </a:spcBef>
              <a:spcAft>
                <a:spcPts val="300"/>
              </a:spcAft>
              <a:buClrTx/>
              <a:buSzTx/>
              <a:buFontTx/>
              <a:buNone/>
            </a:pPr>
            <a:r>
              <a:rPr lang="zh-CN" altLang="zh-CN" sz="2600" b="1" dirty="0">
                <a:latin typeface="黑体" panose="02010609060101010101" pitchFamily="49" charset="-122"/>
                <a:ea typeface="黑体" panose="02010609060101010101" pitchFamily="49" charset="-122"/>
              </a:rPr>
              <a:t>二、财务报表分析主体</a:t>
            </a:r>
            <a:endParaRPr lang="zh-CN" altLang="zh-CN" sz="2600" b="1" dirty="0">
              <a:latin typeface="黑体" panose="02010609060101010101" pitchFamily="49" charset="-122"/>
              <a:ea typeface="黑体" panose="02010609060101010101" pitchFamily="49" charset="-122"/>
            </a:endParaRPr>
          </a:p>
          <a:p>
            <a:r>
              <a:rPr lang="zh-CN" altLang="en-US"/>
              <a:t>财务报表提供的是通用财务信息,但各个分析主体关心企业的目的和侧重点不同。为了从通用的财务报表中得出自己感兴趣的信息,他们往往根据自己的需要提炼和加工相关的数据,以分析所需要的相关资讯。</a:t>
            </a:r>
            <a:endParaRPr lang="zh-CN" altLang="en-US"/>
          </a:p>
          <a:p>
            <a:r>
              <a:rPr lang="zh-CN" altLang="en-US"/>
              <a:t>一般而言,财务报表分析的主体包括:(1)企业管理者;(2)投资人、证券分析师;(3)银行、供货方等债权人;(4)税务部门、行政监管部门;(5)消费者和地区居民;(6)企业员工和工会组织;(7)作为研究或调查对象对企业进行分析的分析者;等等。不同的分析主体有不同的分析侧重点,本章仅从企业管理者和投资人的角度对公司的盈利能力、财务状况和现金流量作通用性的分析。</a:t>
            </a:r>
            <a:endParaRPr lang="zh-CN" altLang="en-US"/>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第一节　财务报表分析概述	</a:t>
            </a:r>
            <a:endParaRPr lang="zh-CN" altLang="zh-CN" dirty="0"/>
          </a:p>
        </p:txBody>
      </p:sp>
      <p:sp>
        <p:nvSpPr>
          <p:cNvPr id="3" name="内容占位符 2"/>
          <p:cNvSpPr>
            <a:spLocks noGrp="1"/>
          </p:cNvSpPr>
          <p:nvPr>
            <p:ph idx="1"/>
          </p:nvPr>
        </p:nvSpPr>
        <p:spPr/>
        <p:txBody>
          <a:bodyPr/>
          <a:lstStyle/>
          <a:p>
            <a:pPr marL="0" algn="just" eaLnBrk="1" fontAlgn="auto" hangingPunct="1">
              <a:lnSpc>
                <a:spcPct val="135000"/>
              </a:lnSpc>
              <a:spcBef>
                <a:spcPts val="300"/>
              </a:spcBef>
              <a:spcAft>
                <a:spcPts val="300"/>
              </a:spcAft>
              <a:buClrTx/>
              <a:buSzTx/>
              <a:buFontTx/>
              <a:buNone/>
            </a:pPr>
            <a:r>
              <a:rPr lang="zh-CN" altLang="zh-CN" sz="2600" b="1" dirty="0">
                <a:latin typeface="黑体" panose="02010609060101010101" pitchFamily="49" charset="-122"/>
                <a:ea typeface="黑体" panose="02010609060101010101" pitchFamily="49" charset="-122"/>
              </a:rPr>
              <a:t>三、分析框架</a:t>
            </a:r>
            <a:endParaRPr lang="zh-CN" altLang="zh-CN" sz="2600" b="1" dirty="0">
              <a:latin typeface="黑体" panose="02010609060101010101" pitchFamily="49" charset="-122"/>
              <a:ea typeface="黑体" panose="02010609060101010101" pitchFamily="49" charset="-122"/>
            </a:endParaRPr>
          </a:p>
          <a:p>
            <a:pPr marL="0" algn="just" eaLnBrk="1" fontAlgn="auto" hangingPunct="1">
              <a:spcBef>
                <a:spcPts val="300"/>
              </a:spcBef>
              <a:spcAft>
                <a:spcPts val="300"/>
              </a:spcAft>
              <a:buClrTx/>
              <a:buSzTx/>
              <a:buFontTx/>
              <a:buNone/>
            </a:pPr>
            <a:r>
              <a:rPr lang="en-US" altLang="zh-CN" sz="2200" b="1" dirty="0">
                <a:latin typeface="楷体" panose="02010609060101010101" pitchFamily="49" charset="-122"/>
                <a:ea typeface="楷体" panose="02010609060101010101" pitchFamily="49" charset="-122"/>
              </a:rPr>
              <a:t>(一)外部环境</a:t>
            </a:r>
            <a:endParaRPr lang="en-US" altLang="zh-CN" sz="2200" b="1" dirty="0">
              <a:latin typeface="楷体" panose="02010609060101010101" pitchFamily="49" charset="-122"/>
              <a:ea typeface="楷体" panose="02010609060101010101" pitchFamily="49" charset="-122"/>
            </a:endParaRPr>
          </a:p>
          <a:p>
            <a:pPr marL="0" algn="just" eaLnBrk="1" fontAlgn="auto" hangingPunct="1">
              <a:spcBef>
                <a:spcPts val="300"/>
              </a:spcBef>
              <a:spcAft>
                <a:spcPts val="300"/>
              </a:spcAft>
              <a:buClrTx/>
              <a:buSzTx/>
              <a:buFontTx/>
              <a:buNone/>
            </a:pPr>
            <a:r>
              <a:rPr lang="en-US" altLang="zh-CN" sz="2200" b="1" dirty="0">
                <a:latin typeface="楷体" panose="02010609060101010101" pitchFamily="49" charset="-122"/>
                <a:ea typeface="楷体" panose="02010609060101010101" pitchFamily="49" charset="-122"/>
              </a:rPr>
              <a:t>(二)经营策略</a:t>
            </a:r>
            <a:endParaRPr lang="en-US" altLang="zh-CN" sz="2200" b="1" dirty="0">
              <a:latin typeface="楷体" panose="02010609060101010101" pitchFamily="49" charset="-122"/>
              <a:ea typeface="楷体" panose="02010609060101010101" pitchFamily="49" charset="-122"/>
            </a:endParaRPr>
          </a:p>
          <a:p>
            <a:pPr marL="0" algn="just" eaLnBrk="1" fontAlgn="auto" hangingPunct="1">
              <a:spcBef>
                <a:spcPts val="300"/>
              </a:spcBef>
              <a:spcAft>
                <a:spcPts val="300"/>
              </a:spcAft>
              <a:buClrTx/>
              <a:buSzTx/>
              <a:buFontTx/>
              <a:buNone/>
            </a:pPr>
            <a:r>
              <a:rPr lang="en-US" altLang="zh-CN" sz="2200" b="1" dirty="0">
                <a:latin typeface="楷体" panose="02010609060101010101" pitchFamily="49" charset="-122"/>
                <a:ea typeface="楷体" panose="02010609060101010101" pitchFamily="49" charset="-122"/>
              </a:rPr>
              <a:t>(三)会计环境</a:t>
            </a:r>
            <a:endParaRPr lang="en-US" altLang="zh-CN" sz="2200" b="1" dirty="0">
              <a:latin typeface="楷体" panose="02010609060101010101" pitchFamily="49" charset="-122"/>
              <a:ea typeface="楷体" panose="02010609060101010101" pitchFamily="49" charset="-122"/>
            </a:endParaRPr>
          </a:p>
          <a:p>
            <a:pPr marL="0" algn="just" eaLnBrk="1" fontAlgn="auto" hangingPunct="1">
              <a:spcBef>
                <a:spcPts val="300"/>
              </a:spcBef>
              <a:spcAft>
                <a:spcPts val="300"/>
              </a:spcAft>
              <a:buClrTx/>
              <a:buSzTx/>
              <a:buFontTx/>
              <a:buNone/>
            </a:pPr>
            <a:r>
              <a:rPr lang="en-US" altLang="zh-CN" sz="2200" b="1" dirty="0">
                <a:latin typeface="楷体" panose="02010609060101010101" pitchFamily="49" charset="-122"/>
                <a:ea typeface="楷体" panose="02010609060101010101" pitchFamily="49" charset="-122"/>
              </a:rPr>
              <a:t>(四)会计策略</a:t>
            </a:r>
            <a:endParaRPr lang="en-US" altLang="zh-CN" sz="2200" b="1" dirty="0">
              <a:latin typeface="楷体" panose="02010609060101010101" pitchFamily="49" charset="-122"/>
              <a:ea typeface="楷体" panose="02010609060101010101" pitchFamily="49" charset="-122"/>
            </a:endParaRPr>
          </a:p>
        </p:txBody>
      </p:sp>
      <p:pic>
        <p:nvPicPr>
          <p:cNvPr id="58" name="z16-1.jpg" descr="id:2147490186;FounderCES"/>
          <p:cNvPicPr>
            <a:picLocks noChangeAspect="1"/>
          </p:cNvPicPr>
          <p:nvPr/>
        </p:nvPicPr>
        <p:blipFill>
          <a:blip r:embed="rId1"/>
          <a:stretch>
            <a:fillRect/>
          </a:stretch>
        </p:blipFill>
        <p:spPr>
          <a:xfrm>
            <a:off x="5582285" y="3433445"/>
            <a:ext cx="4656455" cy="1670685"/>
          </a:xfrm>
          <a:prstGeom prst="rect">
            <a:avLst/>
          </a:prstGeom>
        </p:spPr>
      </p:pic>
      <p:sp>
        <p:nvSpPr>
          <p:cNvPr id="100" name="文本框 99"/>
          <p:cNvSpPr txBox="1"/>
          <p:nvPr/>
        </p:nvSpPr>
        <p:spPr>
          <a:xfrm>
            <a:off x="6402705" y="5404485"/>
            <a:ext cx="3238500" cy="368300"/>
          </a:xfrm>
          <a:prstGeom prst="rect">
            <a:avLst/>
          </a:prstGeom>
          <a:noFill/>
          <a:ln w="9525">
            <a:noFill/>
          </a:ln>
        </p:spPr>
        <p:txBody>
          <a:bodyPr wrap="square">
            <a:spAutoFit/>
          </a:bodyPr>
          <a:p>
            <a:pPr indent="228600" algn="ctr"/>
            <a:r>
              <a:rPr lang="zh-CN" b="0">
                <a:solidFill>
                  <a:srgbClr val="000000"/>
                </a:solidFill>
                <a:cs typeface="方正书宋_GBK" charset="0"/>
              </a:rPr>
              <a:t>图</a:t>
            </a:r>
            <a:r>
              <a:rPr lang="en-US" b="0">
                <a:solidFill>
                  <a:srgbClr val="000000"/>
                </a:solidFill>
                <a:latin typeface="宋体" panose="02010600030101010101" pitchFamily="2" charset="-122"/>
                <a:cs typeface="方正书宋_GBK" charset="0"/>
              </a:rPr>
              <a:t>16-</a:t>
            </a:r>
            <a:r>
              <a:rPr lang="zh-CN" b="0">
                <a:solidFill>
                  <a:srgbClr val="000000"/>
                </a:solidFill>
                <a:cs typeface="方正书宋_GBK" charset="0"/>
              </a:rPr>
              <a:t>1　分析框架</a:t>
            </a:r>
            <a:endParaRPr lang="zh-CN" altLang="en-US" b="0">
              <a:solidFill>
                <a:srgbClr val="000000"/>
              </a:solidFill>
              <a:cs typeface="方正书宋_GBK" charset="0"/>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第一节　财务报表分析概述	</a:t>
            </a:r>
            <a:endParaRPr lang="zh-CN" altLang="zh-CN" dirty="0"/>
          </a:p>
        </p:txBody>
      </p:sp>
      <p:sp>
        <p:nvSpPr>
          <p:cNvPr id="3" name="内容占位符 2"/>
          <p:cNvSpPr>
            <a:spLocks noGrp="1"/>
          </p:cNvSpPr>
          <p:nvPr>
            <p:ph idx="1"/>
          </p:nvPr>
        </p:nvSpPr>
        <p:spPr/>
        <p:txBody>
          <a:bodyPr/>
          <a:lstStyle/>
          <a:p>
            <a:r>
              <a:rPr lang="zh-CN" altLang="zh-CN" sz="2600" b="1" dirty="0">
                <a:latin typeface="黑体" panose="02010609060101010101" pitchFamily="49" charset="-122"/>
                <a:ea typeface="黑体" panose="02010609060101010101" pitchFamily="49" charset="-122"/>
              </a:rPr>
              <a:t>四、获取分析所需资料</a:t>
            </a:r>
            <a:endParaRPr lang="zh-CN" altLang="en-US"/>
          </a:p>
          <a:p>
            <a:r>
              <a:rPr lang="zh-CN" altLang="en-US"/>
              <a:t>(1)财务报表、报表注释及管理层分析和讨论等。</a:t>
            </a:r>
            <a:endParaRPr lang="zh-CN" altLang="en-US"/>
          </a:p>
          <a:p>
            <a:r>
              <a:rPr lang="zh-CN" altLang="en-US"/>
              <a:t>(2)注册会计师的审计报告。</a:t>
            </a:r>
            <a:endParaRPr lang="zh-CN" altLang="en-US"/>
          </a:p>
          <a:p>
            <a:r>
              <a:rPr lang="zh-CN" altLang="en-US"/>
              <a:t>(3)该公司对重要财务事项的公告。</a:t>
            </a:r>
            <a:endParaRPr lang="zh-CN" altLang="en-US"/>
          </a:p>
          <a:p>
            <a:r>
              <a:rPr lang="zh-CN" altLang="en-US"/>
              <a:t>(4)行业相关资料、国家相关政策等其他资料。</a:t>
            </a:r>
            <a:endParaRPr lang="zh-CN" altLang="en-US"/>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第二节　财务报表分析方法</a:t>
            </a:r>
            <a:endParaRPr lang="zh-CN" altLang="zh-CN" dirty="0"/>
          </a:p>
        </p:txBody>
      </p:sp>
      <p:sp>
        <p:nvSpPr>
          <p:cNvPr id="3" name="内容占位符 2"/>
          <p:cNvSpPr>
            <a:spLocks noGrp="1"/>
          </p:cNvSpPr>
          <p:nvPr>
            <p:ph idx="1"/>
          </p:nvPr>
        </p:nvSpPr>
        <p:spPr/>
        <p:txBody>
          <a:bodyPr/>
          <a:lstStyle/>
          <a:p>
            <a:pPr marL="0" algn="just" eaLnBrk="1" fontAlgn="auto" hangingPunct="1">
              <a:lnSpc>
                <a:spcPct val="135000"/>
              </a:lnSpc>
              <a:spcBef>
                <a:spcPts val="300"/>
              </a:spcBef>
              <a:spcAft>
                <a:spcPts val="300"/>
              </a:spcAft>
              <a:buClrTx/>
              <a:buSzTx/>
              <a:buFontTx/>
              <a:buNone/>
            </a:pPr>
            <a:r>
              <a:rPr lang="zh-CN" altLang="zh-CN" sz="2600" b="1" dirty="0">
                <a:latin typeface="黑体" panose="02010609060101010101" pitchFamily="49" charset="-122"/>
                <a:ea typeface="黑体" panose="02010609060101010101" pitchFamily="49" charset="-122"/>
              </a:rPr>
              <a:t>一、趋势分析法</a:t>
            </a:r>
            <a:endParaRPr lang="zh-CN" altLang="zh-CN" sz="2600" b="1" dirty="0">
              <a:latin typeface="黑体" panose="02010609060101010101" pitchFamily="49" charset="-122"/>
              <a:ea typeface="黑体" panose="02010609060101010101" pitchFamily="49" charset="-122"/>
            </a:endParaRPr>
          </a:p>
          <a:p>
            <a:pPr marL="0" algn="just" eaLnBrk="1" fontAlgn="auto" hangingPunct="1">
              <a:spcBef>
                <a:spcPts val="300"/>
              </a:spcBef>
              <a:spcAft>
                <a:spcPts val="300"/>
              </a:spcAft>
              <a:buClrTx/>
              <a:buSzTx/>
              <a:buFontTx/>
              <a:buNone/>
            </a:pPr>
            <a:r>
              <a:rPr lang="en-US" altLang="zh-CN" sz="2200" b="1" dirty="0">
                <a:latin typeface="楷体" panose="02010609060101010101" pitchFamily="49" charset="-122"/>
                <a:ea typeface="楷体" panose="02010609060101010101" pitchFamily="49" charset="-122"/>
              </a:rPr>
              <a:t>(一)横向比较法</a:t>
            </a:r>
            <a:endParaRPr lang="en-US" altLang="zh-CN" sz="2200" b="1" dirty="0">
              <a:latin typeface="楷体" panose="02010609060101010101" pitchFamily="49" charset="-122"/>
              <a:ea typeface="楷体" panose="02010609060101010101" pitchFamily="49" charset="-122"/>
            </a:endParaRPr>
          </a:p>
          <a:p>
            <a:pPr algn="l">
              <a:buClrTx/>
              <a:buSzTx/>
              <a:buFontTx/>
            </a:pPr>
            <a:r>
              <a:rPr lang="zh-CN" altLang="en-US" sz="1800"/>
              <a:t>横向比较法在比较财务报表中用绝对额或百分比的形式,将财务报表上的同一项目作横向比较,以分析其变化的趋势。</a:t>
            </a:r>
            <a:endParaRPr lang="zh-CN" altLang="en-US" sz="1800"/>
          </a:p>
          <a:p>
            <a:pPr marL="0" algn="just" eaLnBrk="1" fontAlgn="auto" latinLnBrk="0" hangingPunct="1">
              <a:spcBef>
                <a:spcPts val="1500"/>
              </a:spcBef>
              <a:spcAft>
                <a:spcPts val="300"/>
              </a:spcAft>
              <a:buClrTx/>
              <a:buSzTx/>
              <a:buFontTx/>
              <a:buNone/>
            </a:pPr>
            <a:r>
              <a:rPr lang="en-US" altLang="zh-CN" sz="2200" b="1" dirty="0">
                <a:latin typeface="楷体" panose="02010609060101010101" pitchFamily="49" charset="-122"/>
                <a:ea typeface="楷体" panose="02010609060101010101" pitchFamily="49" charset="-122"/>
              </a:rPr>
              <a:t>(二)结构分析法</a:t>
            </a:r>
            <a:endParaRPr lang="en-US" altLang="zh-CN" sz="2200" b="1" dirty="0">
              <a:latin typeface="楷体" panose="02010609060101010101" pitchFamily="49" charset="-122"/>
              <a:ea typeface="楷体" panose="02010609060101010101" pitchFamily="49" charset="-122"/>
            </a:endParaRPr>
          </a:p>
          <a:p>
            <a:r>
              <a:rPr lang="zh-CN" altLang="en-US"/>
              <a:t>结构分析法是对报表上有关项目间的关系所进行的对比分析,是将财务报表中某一项目与总项目做比较,以观察项目在结构上的占比情况。</a:t>
            </a:r>
            <a:endParaRPr lang="zh-CN" altLang="en-US"/>
          </a:p>
        </p:txBody>
      </p:sp>
    </p:spTree>
  </p:cSld>
  <p:clrMapOvr>
    <a:masterClrMapping/>
  </p:clrMapOvr>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176"/>
  <p:tag name="KSO_WM_TEMPLATE_MASTER_TYPE" val="0"/>
  <p:tag name="KSO_WM_TEMPLATE_COLOR_TYPE" val="1"/>
  <p:tag name="KSO_WM_UNIT_SHOW_EDIT_AREA_INDICATION" val="1"/>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heme/theme1.xml><?xml version="1.0" encoding="utf-8"?>
<a:theme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GungsuhChe"/>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4504</Words>
  <Application>WPS 演示</Application>
  <PresentationFormat>宽屏</PresentationFormat>
  <Paragraphs>216</Paragraphs>
  <Slides>28</Slides>
  <Notes>4</Notes>
  <HiddenSlides>0</HiddenSlides>
  <MMClips>0</MMClips>
  <ScaleCrop>false</ScaleCrop>
  <HeadingPairs>
    <vt:vector size="6" baseType="variant">
      <vt:variant>
        <vt:lpstr>已用的字体</vt:lpstr>
      </vt:variant>
      <vt:variant>
        <vt:i4>18</vt:i4>
      </vt:variant>
      <vt:variant>
        <vt:lpstr>主题</vt:lpstr>
      </vt:variant>
      <vt:variant>
        <vt:i4>2</vt:i4>
      </vt:variant>
      <vt:variant>
        <vt:lpstr>幻灯片标题</vt:lpstr>
      </vt:variant>
      <vt:variant>
        <vt:i4>28</vt:i4>
      </vt:variant>
    </vt:vector>
  </HeadingPairs>
  <TitlesOfParts>
    <vt:vector size="48" baseType="lpstr">
      <vt:lpstr>Arial</vt:lpstr>
      <vt:lpstr>宋体</vt:lpstr>
      <vt:lpstr>Wingdings</vt:lpstr>
      <vt:lpstr>微软雅黑</vt:lpstr>
      <vt:lpstr>Wingdings</vt:lpstr>
      <vt:lpstr>Calibri</vt:lpstr>
      <vt:lpstr>Arial Unicode MS</vt:lpstr>
      <vt:lpstr>华文中宋</vt:lpstr>
      <vt:lpstr>GungsuhChe</vt:lpstr>
      <vt:lpstr>Malgun Gothic</vt:lpstr>
      <vt:lpstr>方正书宋_GBK</vt:lpstr>
      <vt:lpstr>NEU-BZ-S92</vt:lpstr>
      <vt:lpstr>方正粗黑宋简体</vt:lpstr>
      <vt:lpstr>锐字工房云字库准圆GBK</vt:lpstr>
      <vt:lpstr>黑体</vt:lpstr>
      <vt:lpstr>楷体</vt:lpstr>
      <vt:lpstr>Cambria Math</vt:lpstr>
      <vt:lpstr>Segoe Print</vt:lpstr>
      <vt:lpstr>Office 主题​​</vt:lpstr>
      <vt:lpstr>默认设计模板</vt:lpstr>
      <vt:lpstr>PowerPoint 演示文稿</vt:lpstr>
      <vt:lpstr>PowerPoint 演示文稿</vt:lpstr>
      <vt:lpstr>PowerPoint 演示文稿</vt:lpstr>
      <vt:lpstr>PowerPoint 演示文稿</vt:lpstr>
      <vt:lpstr>第一节　财务报表分析概述	</vt:lpstr>
      <vt:lpstr>第一节　财务报表分析概述	</vt:lpstr>
      <vt:lpstr>第一节　财务报表分析概述	</vt:lpstr>
      <vt:lpstr>第一节　财务报表分析概述	</vt:lpstr>
      <vt:lpstr>第二节　财务报表分析方法</vt:lpstr>
      <vt:lpstr>第二节　财务报表分析方法</vt:lpstr>
      <vt:lpstr>第三节　偿债能力分析</vt:lpstr>
      <vt:lpstr>第三节　偿债能力分析</vt:lpstr>
      <vt:lpstr>第三节　偿债能力分析</vt:lpstr>
      <vt:lpstr>第四节　营运能力分析</vt:lpstr>
      <vt:lpstr>第四节　营运能力分析</vt:lpstr>
      <vt:lpstr>第四节　营运能力分析</vt:lpstr>
      <vt:lpstr>第四节　营运能力分析</vt:lpstr>
      <vt:lpstr>第五节　盈利能力分析</vt:lpstr>
      <vt:lpstr>第五节　盈利能力分析</vt:lpstr>
      <vt:lpstr>第五节　盈利能力分析</vt:lpstr>
      <vt:lpstr>第五节　盈利能力分析</vt:lpstr>
      <vt:lpstr>第五节　盈利能力分析</vt:lpstr>
      <vt:lpstr>第五节　盈利能力分析</vt:lpstr>
      <vt:lpstr>第六节　杜邦财务分析</vt:lpstr>
      <vt:lpstr>第六节　杜邦财务分析</vt:lpstr>
      <vt:lpstr>第七节　现金流量分析</vt:lpstr>
      <vt:lpstr>第七节　现金流量分析</vt:lpstr>
      <vt:lpstr>第七节　现金流量分析</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sunny</cp:lastModifiedBy>
  <cp:revision>172</cp:revision>
  <dcterms:created xsi:type="dcterms:W3CDTF">2019-06-19T02:08:00Z</dcterms:created>
  <dcterms:modified xsi:type="dcterms:W3CDTF">2021-10-14T03:17:17Z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2052-11.1.0.10700</vt:lpwstr>
  </property>
  <property fmtid="{D5CDD505-2E9C-101B-9397-08002B2CF9AE}" pid="3" name="ICV">
    <vt:lpwstr>38F99C44C2C24ADA868C6E9B589E0C2E</vt:lpwstr>
  </property>
</Properties>
</file>