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6203-0606-44FD-9000-77119A523504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5945F-1846-4493-934A-317DD0CD16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716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6203-0606-44FD-9000-77119A523504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5945F-1846-4493-934A-317DD0CD16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791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6203-0606-44FD-9000-77119A523504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5945F-1846-4493-934A-317DD0CD16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1069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170305" y="335280"/>
            <a:ext cx="8346440" cy="647700"/>
          </a:xfrm>
        </p:spPr>
        <p:txBody>
          <a:bodyPr>
            <a:noAutofit/>
          </a:bodyPr>
          <a:lstStyle>
            <a:lvl1pPr algn="l">
              <a:defRPr sz="2400" b="1">
                <a:solidFill>
                  <a:schemeClr val="tx1"/>
                </a:solidFill>
                <a:effectLst/>
                <a:latin typeface="方正宋黑简体" panose="02000000000000000000" charset="-122"/>
                <a:ea typeface="方正宋黑简体" panose="02000000000000000000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998855" y="1386840"/>
            <a:ext cx="10583545" cy="5007610"/>
          </a:xfrm>
        </p:spPr>
        <p:txBody>
          <a:bodyPr>
            <a:normAutofit/>
          </a:bodyPr>
          <a:lstStyle>
            <a:lvl1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1pPr>
            <a:lvl2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2pPr>
            <a:lvl3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3pPr>
            <a:lvl4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4pPr>
            <a:lvl5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pic>
        <p:nvPicPr>
          <p:cNvPr id="7" name="Picture 13" descr="cd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7580" y="6563360"/>
            <a:ext cx="2337435" cy="337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8270" y="732155"/>
            <a:ext cx="123825" cy="139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34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6203-0606-44FD-9000-77119A523504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5945F-1846-4493-934A-317DD0CD16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520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6203-0606-44FD-9000-77119A523504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5945F-1846-4493-934A-317DD0CD16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658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6203-0606-44FD-9000-77119A523504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5945F-1846-4493-934A-317DD0CD16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185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6203-0606-44FD-9000-77119A523504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5945F-1846-4493-934A-317DD0CD16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60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6203-0606-44FD-9000-77119A523504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5945F-1846-4493-934A-317DD0CD16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7103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6203-0606-44FD-9000-77119A523504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5945F-1846-4493-934A-317DD0CD16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209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6203-0606-44FD-9000-77119A523504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5945F-1846-4493-934A-317DD0CD16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85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6203-0606-44FD-9000-77119A523504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5945F-1846-4493-934A-317DD0CD16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2572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A36203-0606-44FD-9000-77119A523504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5945F-1846-4493-934A-317DD0CD16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616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内容占位符 7" descr="图片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91655"/>
          </a:xfrm>
          <a:prstGeom prst="rect">
            <a:avLst/>
          </a:prstGeom>
        </p:spPr>
      </p:pic>
      <p:pic>
        <p:nvPicPr>
          <p:cNvPr id="7" name="Picture 13" descr="cd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7580" y="6563360"/>
            <a:ext cx="2337435" cy="337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16" y="1600201"/>
            <a:ext cx="10973087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16" y="6356351"/>
            <a:ext cx="28448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709" y="6356351"/>
            <a:ext cx="3860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828" y="6356351"/>
            <a:ext cx="28448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366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图片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2540"/>
            <a:ext cx="12185650" cy="69303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104900" y="2984500"/>
            <a:ext cx="94278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prstClr val="black"/>
                </a:solidFill>
                <a:latin typeface="方正宋黑简体" panose="02000000000000000000" charset="-122"/>
                <a:ea typeface="方正宋黑简体" panose="02000000000000000000" charset="-122"/>
              </a:rPr>
              <a:t>第二章    存款业务的核算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20345" y="1839278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0000"/>
                </a:solidFill>
                <a:latin typeface="NEU-BZ-S92" charset="0"/>
                <a:cs typeface="方正书宋_GBK" charset="0"/>
              </a:rPr>
              <a:t>第一编</a:t>
            </a:r>
            <a:r>
              <a:rPr lang="en-US" sz="2000" b="1">
                <a:solidFill>
                  <a:srgbClr val="000000"/>
                </a:solidFill>
                <a:latin typeface="NEU-BZ-S92" charset="0"/>
                <a:cs typeface="方正书宋_GBK" charset="0"/>
              </a:rPr>
              <a:t>  </a:t>
            </a:r>
            <a:r>
              <a:rPr lang="zh-CN" altLang="en-US" sz="2000" b="1">
                <a:solidFill>
                  <a:srgbClr val="000000"/>
                </a:solidFill>
                <a:latin typeface="NEU-BZ-S92" charset="0"/>
                <a:cs typeface="方正书宋_GBK" charset="0"/>
              </a:rPr>
              <a:t>商业银行主要业务核算</a:t>
            </a:r>
          </a:p>
        </p:txBody>
      </p:sp>
    </p:spTree>
    <p:extLst>
      <p:ext uri="{BB962C8B-B14F-4D97-AF65-F5344CB8AC3E}">
        <p14:creationId xmlns:p14="http://schemas.microsoft.com/office/powerpoint/2010/main" val="2948051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第二节  单位存款业务的核算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三、单位存款利息的计算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(一)利息计算的一般规定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(二)单位活期存款利息的计算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(三)单位定期存款利息的计算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(四)存款利息的转账</a:t>
            </a:r>
          </a:p>
        </p:txBody>
      </p:sp>
    </p:spTree>
    <p:extLst>
      <p:ext uri="{BB962C8B-B14F-4D97-AF65-F5344CB8AC3E}">
        <p14:creationId xmlns:p14="http://schemas.microsoft.com/office/powerpoint/2010/main" val="2844642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第二节  单位存款业务的核算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四、对账与销户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(一)对账</a:t>
            </a:r>
          </a:p>
          <a:p>
            <a:r>
              <a:rPr lang="zh-CN" altLang="en-US" dirty="0"/>
              <a:t>1.随时对账</a:t>
            </a:r>
          </a:p>
          <a:p>
            <a:r>
              <a:rPr lang="zh-CN" altLang="en-US" dirty="0"/>
              <a:t>2.定期对账</a:t>
            </a:r>
          </a:p>
          <a:p>
            <a:pPr marL="0" indent="0">
              <a:lnSpc>
                <a:spcPct val="135000"/>
              </a:lnSpc>
              <a:spcBef>
                <a:spcPts val="1200"/>
              </a:spcBef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(二)销户</a:t>
            </a:r>
          </a:p>
          <a:p>
            <a:r>
              <a:rPr lang="zh-CN" altLang="en-US" dirty="0"/>
              <a:t>存款单位要求销户时,应提供“撤销结算银行账户申请书”,并在“撤销结算银行账户申请书”上注明销户原因,加盖单位公章和经办人签名及其身份证号码,交回未使用的重要空白凭证。柜员经认真审核无误后,办理销户业务处理。应首先与销户单位核对存款账户余额,核对相符后,对应计算利息的存款账户,要结清利息。撤销后的账户应停止使用。</a:t>
            </a:r>
          </a:p>
        </p:txBody>
      </p:sp>
    </p:spTree>
    <p:extLst>
      <p:ext uri="{BB962C8B-B14F-4D97-AF65-F5344CB8AC3E}">
        <p14:creationId xmlns:p14="http://schemas.microsoft.com/office/powerpoint/2010/main" val="1662806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第三节  储蓄存款业务的核算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一、活期储蓄存款业务的核算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(一)开户与续存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(二)支取与销户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(三)活期储蓄存款利息的计算</a:t>
            </a:r>
          </a:p>
        </p:txBody>
      </p:sp>
    </p:spTree>
    <p:extLst>
      <p:ext uri="{BB962C8B-B14F-4D97-AF65-F5344CB8AC3E}">
        <p14:creationId xmlns:p14="http://schemas.microsoft.com/office/powerpoint/2010/main" val="4025151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第三节  储蓄存款业务的核算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二、定期储蓄存款业务的核算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(一)整存整取定期储蓄存款的核算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(二)零存整取定期储蓄存款的核算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(三)整存零取定期储蓄存款的核算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(四)存本取息定期储蓄存款的核算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6498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第三节  储蓄存款业务的核算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三、定活两便储蓄存款业务的核算</a:t>
            </a:r>
          </a:p>
          <a:p>
            <a:r>
              <a:rPr lang="zh-CN" altLang="en-US" dirty="0"/>
              <a:t>定活两便储蓄是存款不定存期、随时可取、按实际存期确定利率的一种储蓄存款,其开户起点金额为50元。目前采取记名式存单。</a:t>
            </a:r>
          </a:p>
          <a:p>
            <a:r>
              <a:rPr lang="zh-CN" altLang="en-US" dirty="0"/>
              <a:t>储户来行办理存款时按规定由银行开立定活两便储蓄存款存单,支取时凭存单办理有关手续。</a:t>
            </a:r>
          </a:p>
          <a:p>
            <a:r>
              <a:rPr lang="zh-CN" altLang="en-US" dirty="0"/>
              <a:t>定活两便储蓄的利息计算,应根据不同存期确定利率加以计算。存期不足3个月的,按支取日挂牌的活期储蓄利率计付利息;存期3个月以上(含3个月)、不满半年的,整个存期按支取日定期整存整取3个月利率打六折计息;存期半年以上(含半年)、不满1年的,按支取日定期整存整取半年期利率打六折计息;存期1年以上(含1年)的,无论存期多长,整个存期一律按支取日定期整存整取一年期利率打六折计息。但是,如果打折后的计息利率低于活期储蓄存款利率时,则按照活期储蓄存款利率计息,存期内均不分段计息。</a:t>
            </a:r>
          </a:p>
        </p:txBody>
      </p:sp>
    </p:spTree>
    <p:extLst>
      <p:ext uri="{BB962C8B-B14F-4D97-AF65-F5344CB8AC3E}">
        <p14:creationId xmlns:p14="http://schemas.microsoft.com/office/powerpoint/2010/main" val="438582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第三节  储蓄存款业务的核算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四、个人通知储蓄存款业务的核算</a:t>
            </a:r>
          </a:p>
          <a:p>
            <a:r>
              <a:rPr lang="zh-CN" altLang="en-US" dirty="0"/>
              <a:t>个人通知储蓄存款是开户时不约定存期,预先确定1天或7天通知存款品种(如1天通知存款,支取时应提前1天通知银行;如7天通知存款,支取时应提前7天通知银行),约定支取日期及金额的一种存款。一般5万元起存。</a:t>
            </a:r>
          </a:p>
        </p:txBody>
      </p:sp>
    </p:spTree>
    <p:extLst>
      <p:ext uri="{BB962C8B-B14F-4D97-AF65-F5344CB8AC3E}">
        <p14:creationId xmlns:p14="http://schemas.microsoft.com/office/powerpoint/2010/main" val="2683856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第三节  储蓄存款业务的核算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五、教育储蓄存款业务的核算</a:t>
            </a:r>
          </a:p>
          <a:p>
            <a:r>
              <a:rPr lang="zh-CN" altLang="en-US" dirty="0"/>
              <a:t>教育储蓄存款是居民个人为其子女接受非义务教育而每月固定存额,到期支取本金和利息的一种储蓄存款。最低起存金额为50元,本金合计最高限额为2万元。存期分为1年、3年和6年。1年期、3年期按开户日同档次整存整取储蓄存款计付利息,6年期按开户日5年期整存整取利率计付利息。</a:t>
            </a:r>
          </a:p>
          <a:p>
            <a:r>
              <a:rPr lang="zh-CN" altLang="en-US" dirty="0"/>
              <a:t>特点与功能:储户特定[在校小学四年级(含)以上学生]、存期灵活、总额控制,利率优惠、利息免税。</a:t>
            </a:r>
          </a:p>
          <a:p>
            <a:r>
              <a:rPr lang="zh-CN" altLang="en-US" dirty="0"/>
              <a:t>开户时储户和金融机构约定每月固定存入金额,分月存入,中途如有漏存,须在次月补齐;到期支取时,凭存折和学校提供的正在接受非义务教育的学生证明一次支取本息。</a:t>
            </a:r>
          </a:p>
        </p:txBody>
      </p:sp>
    </p:spTree>
    <p:extLst>
      <p:ext uri="{BB962C8B-B14F-4D97-AF65-F5344CB8AC3E}">
        <p14:creationId xmlns:p14="http://schemas.microsoft.com/office/powerpoint/2010/main" val="3268618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第三节  储蓄存款业务的核算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六、存单(折)及密码的挂失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(一)存单(折)挂失</a:t>
            </a:r>
          </a:p>
          <a:p>
            <a:r>
              <a:rPr lang="zh-CN" altLang="en-US" dirty="0"/>
              <a:t>存款人因各种原因将存单、存折遗失,可向其开户行申请挂失。为了保护储户切身利益和国家财产安全,银行应慎重处理。</a:t>
            </a:r>
          </a:p>
          <a:p>
            <a:pPr marL="0" indent="0">
              <a:lnSpc>
                <a:spcPct val="135000"/>
              </a:lnSpc>
              <a:spcBef>
                <a:spcPts val="1200"/>
              </a:spcBef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(二)密码挂失</a:t>
            </a:r>
          </a:p>
          <a:p>
            <a:r>
              <a:rPr lang="zh-CN" altLang="en-US" dirty="0"/>
              <a:t>储户遗忘密码申请挂失时,应提交本人身份证件,填写挂失申请书一式三联,经银行核实查明存款确未支取,即在原账卡栏注明“×年×月×日密码挂失”字样。银行在挂失7天后,经过核对查实,没有发现问题和异议,可重置密码。</a:t>
            </a:r>
          </a:p>
        </p:txBody>
      </p:sp>
    </p:spTree>
    <p:extLst>
      <p:ext uri="{BB962C8B-B14F-4D97-AF65-F5344CB8AC3E}">
        <p14:creationId xmlns:p14="http://schemas.microsoft.com/office/powerpoint/2010/main" val="743045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/>
              <a:t>目录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339975" y="2412365"/>
            <a:ext cx="6188710" cy="2470785"/>
            <a:chOff x="3685" y="3799"/>
            <a:chExt cx="9746" cy="3891"/>
          </a:xfrm>
        </p:grpSpPr>
        <p:grpSp>
          <p:nvGrpSpPr>
            <p:cNvPr id="16387" name="组合 16386"/>
            <p:cNvGrpSpPr/>
            <p:nvPr/>
          </p:nvGrpSpPr>
          <p:grpSpPr>
            <a:xfrm>
              <a:off x="3685" y="3799"/>
              <a:ext cx="9747" cy="1047"/>
              <a:chOff x="0" y="0"/>
              <a:chExt cx="3408" cy="419"/>
            </a:xfrm>
          </p:grpSpPr>
          <p:grpSp>
            <p:nvGrpSpPr>
              <p:cNvPr id="16388" name="组合 16387"/>
              <p:cNvGrpSpPr/>
              <p:nvPr/>
            </p:nvGrpSpPr>
            <p:grpSpPr>
              <a:xfrm>
                <a:off x="0" y="0"/>
                <a:ext cx="480" cy="419"/>
                <a:chOff x="0" y="0"/>
                <a:chExt cx="1549" cy="1351"/>
              </a:xfrm>
            </p:grpSpPr>
            <p:sp>
              <p:nvSpPr>
                <p:cNvPr id="16389" name="AutoShape 5"/>
                <p:cNvSpPr/>
                <p:nvPr/>
              </p:nvSpPr>
              <p:spPr>
                <a:xfrm>
                  <a:off x="13" y="23"/>
                  <a:ext cx="1536" cy="1328"/>
                </a:xfrm>
                <a:prstGeom prst="hexagon">
                  <a:avLst>
                    <a:gd name="adj" fmla="val 28915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endParaRPr lang="zh-CN" altLang="en-US" sz="1600" dirty="0">
                    <a:solidFill>
                      <a:prstClr val="black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6390" name="AutoShape 6"/>
                <p:cNvSpPr/>
                <p:nvPr/>
              </p:nvSpPr>
              <p:spPr>
                <a:xfrm>
                  <a:off x="0" y="0"/>
                  <a:ext cx="1536" cy="1328"/>
                </a:xfrm>
                <a:prstGeom prst="hexagon">
                  <a:avLst>
                    <a:gd name="adj" fmla="val 28915"/>
                    <a:gd name="vf" fmla="val 115470"/>
                  </a:avLst>
                </a:prstGeom>
                <a:gradFill rotWithShape="1">
                  <a:gsLst>
                    <a:gs pos="0">
                      <a:srgbClr val="E6E6E6">
                        <a:alpha val="100000"/>
                      </a:srgbClr>
                    </a:gs>
                    <a:gs pos="7500">
                      <a:srgbClr val="7D8496">
                        <a:alpha val="100000"/>
                      </a:srgbClr>
                    </a:gs>
                    <a:gs pos="26500">
                      <a:srgbClr val="E6E6E6">
                        <a:alpha val="100000"/>
                      </a:srgbClr>
                    </a:gs>
                    <a:gs pos="34000">
                      <a:srgbClr val="7D8496">
                        <a:alpha val="100000"/>
                      </a:srgbClr>
                    </a:gs>
                    <a:gs pos="46500">
                      <a:srgbClr val="E6E6E6">
                        <a:alpha val="100000"/>
                      </a:srgbClr>
                    </a:gs>
                    <a:gs pos="50000">
                      <a:srgbClr val="FFFFFF">
                        <a:alpha val="100000"/>
                      </a:srgbClr>
                    </a:gs>
                    <a:gs pos="53500">
                      <a:srgbClr val="E6E6E6">
                        <a:alpha val="100000"/>
                      </a:srgbClr>
                    </a:gs>
                    <a:gs pos="66000">
                      <a:srgbClr val="7D8496">
                        <a:alpha val="100000"/>
                      </a:srgbClr>
                    </a:gs>
                    <a:gs pos="73500">
                      <a:srgbClr val="E6E6E6">
                        <a:alpha val="100000"/>
                      </a:srgbClr>
                    </a:gs>
                    <a:gs pos="92500">
                      <a:srgbClr val="7D8496">
                        <a:alpha val="100000"/>
                      </a:srgbClr>
                    </a:gs>
                    <a:gs pos="100000">
                      <a:srgbClr val="E6E6E6">
                        <a:alpha val="100000"/>
                      </a:srgbClr>
                    </a:gs>
                  </a:gsLst>
                  <a:lin ang="18900000" scaled="1"/>
                  <a:tileRect/>
                </a:gradFill>
                <a:ln w="9525" cap="flat" cmpd="sng">
                  <a:solidFill>
                    <a:srgbClr val="C0C0C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sz="1600" dirty="0">
                    <a:solidFill>
                      <a:prstClr val="black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6391" name="AutoShape 7"/>
                <p:cNvSpPr/>
                <p:nvPr/>
              </p:nvSpPr>
              <p:spPr>
                <a:xfrm>
                  <a:off x="90" y="81"/>
                  <a:ext cx="1349" cy="1167"/>
                </a:xfrm>
                <a:prstGeom prst="hexagon">
                  <a:avLst>
                    <a:gd name="adj" fmla="val 28893"/>
                    <a:gd name="vf" fmla="val 115470"/>
                  </a:avLst>
                </a:prstGeom>
                <a:gradFill rotWithShape="1"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ang="18900000" scaled="0"/>
                </a:gra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sz="1600" dirty="0">
                    <a:solidFill>
                      <a:prstClr val="black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6392" name="Line 8"/>
              <p:cNvSpPr/>
              <p:nvPr/>
            </p:nvSpPr>
            <p:spPr>
              <a:xfrm>
                <a:off x="384" y="384"/>
                <a:ext cx="3024" cy="0"/>
              </a:xfrm>
              <a:prstGeom prst="line">
                <a:avLst/>
              </a:prstGeom>
              <a:ln w="25400" cap="flat" cmpd="sng">
                <a:solidFill>
                  <a:schemeClr val="tx2"/>
                </a:solidFill>
                <a:prstDash val="sysDot"/>
                <a:headEnd type="none" w="med" len="med"/>
                <a:tailEnd type="oval" w="med" len="med"/>
              </a:ln>
            </p:spPr>
          </p:sp>
          <p:sp>
            <p:nvSpPr>
              <p:cNvPr id="16393" name="Text Box 9"/>
              <p:cNvSpPr txBox="1"/>
              <p:nvPr/>
            </p:nvSpPr>
            <p:spPr>
              <a:xfrm>
                <a:off x="579" y="48"/>
                <a:ext cx="2742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eaLnBrk="0" hangingPunct="0"/>
                <a:r>
                  <a:rPr lang="en-US" altLang="zh-CN" sz="2000" dirty="0">
                    <a:solidFill>
                      <a:prstClr val="black"/>
                    </a:solidFill>
                    <a:latin typeface="方正宋黑简体" panose="02000000000000000000" charset="-122"/>
                    <a:ea typeface="方正宋黑简体" panose="02000000000000000000" charset="-122"/>
                  </a:rPr>
                  <a:t>第一节  存款业务概述</a:t>
                </a:r>
              </a:p>
            </p:txBody>
          </p:sp>
        </p:grpSp>
        <p:grpSp>
          <p:nvGrpSpPr>
            <p:cNvPr id="16395" name="组合 16394"/>
            <p:cNvGrpSpPr/>
            <p:nvPr/>
          </p:nvGrpSpPr>
          <p:grpSpPr>
            <a:xfrm>
              <a:off x="3685" y="5239"/>
              <a:ext cx="9747" cy="1047"/>
              <a:chOff x="0" y="0"/>
              <a:chExt cx="3408" cy="419"/>
            </a:xfrm>
          </p:grpSpPr>
          <p:grpSp>
            <p:nvGrpSpPr>
              <p:cNvPr id="16396" name="组合 16395"/>
              <p:cNvGrpSpPr/>
              <p:nvPr/>
            </p:nvGrpSpPr>
            <p:grpSpPr>
              <a:xfrm>
                <a:off x="0" y="0"/>
                <a:ext cx="480" cy="419"/>
                <a:chOff x="0" y="0"/>
                <a:chExt cx="1549" cy="1351"/>
              </a:xfrm>
            </p:grpSpPr>
            <p:sp>
              <p:nvSpPr>
                <p:cNvPr id="16397" name="AutoShape 13"/>
                <p:cNvSpPr/>
                <p:nvPr/>
              </p:nvSpPr>
              <p:spPr>
                <a:xfrm>
                  <a:off x="13" y="23"/>
                  <a:ext cx="1536" cy="1328"/>
                </a:xfrm>
                <a:prstGeom prst="hexagon">
                  <a:avLst>
                    <a:gd name="adj" fmla="val 28915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endParaRPr lang="zh-CN" altLang="en-US" sz="1600" dirty="0">
                    <a:solidFill>
                      <a:prstClr val="black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6398" name="AutoShape 14"/>
                <p:cNvSpPr/>
                <p:nvPr/>
              </p:nvSpPr>
              <p:spPr>
                <a:xfrm>
                  <a:off x="0" y="0"/>
                  <a:ext cx="1536" cy="1328"/>
                </a:xfrm>
                <a:prstGeom prst="hexagon">
                  <a:avLst>
                    <a:gd name="adj" fmla="val 28915"/>
                    <a:gd name="vf" fmla="val 115470"/>
                  </a:avLst>
                </a:prstGeom>
                <a:gradFill rotWithShape="1">
                  <a:gsLst>
                    <a:gs pos="0">
                      <a:srgbClr val="E6E6E6">
                        <a:alpha val="100000"/>
                      </a:srgbClr>
                    </a:gs>
                    <a:gs pos="7500">
                      <a:srgbClr val="7D8496">
                        <a:alpha val="100000"/>
                      </a:srgbClr>
                    </a:gs>
                    <a:gs pos="26500">
                      <a:srgbClr val="E6E6E6">
                        <a:alpha val="100000"/>
                      </a:srgbClr>
                    </a:gs>
                    <a:gs pos="34000">
                      <a:srgbClr val="7D8496">
                        <a:alpha val="100000"/>
                      </a:srgbClr>
                    </a:gs>
                    <a:gs pos="46500">
                      <a:srgbClr val="E6E6E6">
                        <a:alpha val="100000"/>
                      </a:srgbClr>
                    </a:gs>
                    <a:gs pos="50000">
                      <a:srgbClr val="FFFFFF">
                        <a:alpha val="100000"/>
                      </a:srgbClr>
                    </a:gs>
                    <a:gs pos="53500">
                      <a:srgbClr val="E6E6E6">
                        <a:alpha val="100000"/>
                      </a:srgbClr>
                    </a:gs>
                    <a:gs pos="66000">
                      <a:srgbClr val="7D8496">
                        <a:alpha val="100000"/>
                      </a:srgbClr>
                    </a:gs>
                    <a:gs pos="73500">
                      <a:srgbClr val="E6E6E6">
                        <a:alpha val="100000"/>
                      </a:srgbClr>
                    </a:gs>
                    <a:gs pos="92500">
                      <a:srgbClr val="7D8496">
                        <a:alpha val="100000"/>
                      </a:srgbClr>
                    </a:gs>
                    <a:gs pos="100000">
                      <a:srgbClr val="E6E6E6">
                        <a:alpha val="100000"/>
                      </a:srgbClr>
                    </a:gs>
                  </a:gsLst>
                  <a:lin ang="18900000" scaled="1"/>
                  <a:tileRect/>
                </a:gradFill>
                <a:ln w="9525" cap="flat" cmpd="sng">
                  <a:solidFill>
                    <a:srgbClr val="C0C0C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sz="1600" dirty="0">
                    <a:solidFill>
                      <a:prstClr val="black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6399" name="AutoShape 15"/>
                <p:cNvSpPr/>
                <p:nvPr/>
              </p:nvSpPr>
              <p:spPr>
                <a:xfrm>
                  <a:off x="90" y="81"/>
                  <a:ext cx="1349" cy="1167"/>
                </a:xfrm>
                <a:prstGeom prst="hexagon">
                  <a:avLst>
                    <a:gd name="adj" fmla="val 28893"/>
                    <a:gd name="vf" fmla="val 115470"/>
                  </a:avLst>
                </a:prstGeom>
                <a:gradFill rotWithShape="1">
                  <a:gsLst>
                    <a:gs pos="0">
                      <a:srgbClr val="9EE256"/>
                    </a:gs>
                    <a:gs pos="100000">
                      <a:srgbClr val="52762D"/>
                    </a:gs>
                  </a:gsLst>
                  <a:lin ang="18900000" scaled="0"/>
                </a:gra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sz="1600" dirty="0">
                    <a:solidFill>
                      <a:prstClr val="black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6400" name="Line 16"/>
              <p:cNvSpPr/>
              <p:nvPr/>
            </p:nvSpPr>
            <p:spPr>
              <a:xfrm>
                <a:off x="384" y="384"/>
                <a:ext cx="3024" cy="0"/>
              </a:xfrm>
              <a:prstGeom prst="line">
                <a:avLst/>
              </a:prstGeom>
              <a:ln w="25400" cap="flat" cmpd="sng">
                <a:solidFill>
                  <a:schemeClr val="tx2"/>
                </a:solidFill>
                <a:prstDash val="sysDot"/>
                <a:headEnd type="none" w="med" len="med"/>
                <a:tailEnd type="oval" w="med" len="med"/>
              </a:ln>
            </p:spPr>
          </p:sp>
          <p:sp>
            <p:nvSpPr>
              <p:cNvPr id="16401" name="Text Box 17"/>
              <p:cNvSpPr txBox="1"/>
              <p:nvPr/>
            </p:nvSpPr>
            <p:spPr>
              <a:xfrm>
                <a:off x="579" y="48"/>
                <a:ext cx="2759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eaLnBrk="0" hangingPunct="0"/>
                <a:r>
                  <a:rPr lang="en-US" altLang="zh-CN" sz="2000" dirty="0">
                    <a:solidFill>
                      <a:prstClr val="black"/>
                    </a:solidFill>
                    <a:latin typeface="方正宋黑简体" panose="02000000000000000000" charset="-122"/>
                    <a:ea typeface="方正宋黑简体" panose="02000000000000000000" charset="-122"/>
                  </a:rPr>
                  <a:t>第二节  单位存款业务的核算</a:t>
                </a:r>
              </a:p>
            </p:txBody>
          </p:sp>
        </p:grpSp>
        <p:grpSp>
          <p:nvGrpSpPr>
            <p:cNvPr id="16403" name="组合 16402"/>
            <p:cNvGrpSpPr/>
            <p:nvPr/>
          </p:nvGrpSpPr>
          <p:grpSpPr>
            <a:xfrm>
              <a:off x="3685" y="6644"/>
              <a:ext cx="9747" cy="1047"/>
              <a:chOff x="0" y="0"/>
              <a:chExt cx="3408" cy="419"/>
            </a:xfrm>
          </p:grpSpPr>
          <p:grpSp>
            <p:nvGrpSpPr>
              <p:cNvPr id="16404" name="组合 16403"/>
              <p:cNvGrpSpPr/>
              <p:nvPr/>
            </p:nvGrpSpPr>
            <p:grpSpPr>
              <a:xfrm>
                <a:off x="0" y="0"/>
                <a:ext cx="480" cy="419"/>
                <a:chOff x="0" y="0"/>
                <a:chExt cx="1549" cy="1351"/>
              </a:xfrm>
            </p:grpSpPr>
            <p:sp>
              <p:nvSpPr>
                <p:cNvPr id="16405" name="AutoShape 21"/>
                <p:cNvSpPr/>
                <p:nvPr/>
              </p:nvSpPr>
              <p:spPr>
                <a:xfrm>
                  <a:off x="13" y="23"/>
                  <a:ext cx="1536" cy="1328"/>
                </a:xfrm>
                <a:prstGeom prst="hexagon">
                  <a:avLst>
                    <a:gd name="adj" fmla="val 28915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endParaRPr lang="zh-CN" altLang="en-US" sz="1600" dirty="0">
                    <a:solidFill>
                      <a:prstClr val="black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6406" name="AutoShape 22"/>
                <p:cNvSpPr/>
                <p:nvPr/>
              </p:nvSpPr>
              <p:spPr>
                <a:xfrm>
                  <a:off x="0" y="0"/>
                  <a:ext cx="1536" cy="1328"/>
                </a:xfrm>
                <a:prstGeom prst="hexagon">
                  <a:avLst>
                    <a:gd name="adj" fmla="val 28915"/>
                    <a:gd name="vf" fmla="val 115470"/>
                  </a:avLst>
                </a:prstGeom>
                <a:gradFill rotWithShape="1">
                  <a:gsLst>
                    <a:gs pos="0">
                      <a:srgbClr val="E6E6E6">
                        <a:alpha val="100000"/>
                      </a:srgbClr>
                    </a:gs>
                    <a:gs pos="7500">
                      <a:srgbClr val="7D8496">
                        <a:alpha val="100000"/>
                      </a:srgbClr>
                    </a:gs>
                    <a:gs pos="26500">
                      <a:srgbClr val="E6E6E6">
                        <a:alpha val="100000"/>
                      </a:srgbClr>
                    </a:gs>
                    <a:gs pos="34000">
                      <a:srgbClr val="7D8496">
                        <a:alpha val="100000"/>
                      </a:srgbClr>
                    </a:gs>
                    <a:gs pos="46500">
                      <a:srgbClr val="E6E6E6">
                        <a:alpha val="100000"/>
                      </a:srgbClr>
                    </a:gs>
                    <a:gs pos="50000">
                      <a:srgbClr val="FFFFFF">
                        <a:alpha val="100000"/>
                      </a:srgbClr>
                    </a:gs>
                    <a:gs pos="53500">
                      <a:srgbClr val="E6E6E6">
                        <a:alpha val="100000"/>
                      </a:srgbClr>
                    </a:gs>
                    <a:gs pos="66000">
                      <a:srgbClr val="7D8496">
                        <a:alpha val="100000"/>
                      </a:srgbClr>
                    </a:gs>
                    <a:gs pos="73500">
                      <a:srgbClr val="E6E6E6">
                        <a:alpha val="100000"/>
                      </a:srgbClr>
                    </a:gs>
                    <a:gs pos="92500">
                      <a:srgbClr val="7D8496">
                        <a:alpha val="100000"/>
                      </a:srgbClr>
                    </a:gs>
                    <a:gs pos="100000">
                      <a:srgbClr val="E6E6E6">
                        <a:alpha val="100000"/>
                      </a:srgbClr>
                    </a:gs>
                  </a:gsLst>
                  <a:lin ang="18900000" scaled="1"/>
                  <a:tileRect/>
                </a:gradFill>
                <a:ln w="9525" cap="flat" cmpd="sng">
                  <a:solidFill>
                    <a:srgbClr val="C0C0C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sz="1600" dirty="0">
                    <a:solidFill>
                      <a:prstClr val="black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6407" name="AutoShape 23"/>
                <p:cNvSpPr/>
                <p:nvPr/>
              </p:nvSpPr>
              <p:spPr>
                <a:xfrm>
                  <a:off x="90" y="81"/>
                  <a:ext cx="1349" cy="1167"/>
                </a:xfrm>
                <a:prstGeom prst="hexagon">
                  <a:avLst>
                    <a:gd name="adj" fmla="val 28893"/>
                    <a:gd name="vf" fmla="val 115470"/>
                  </a:avLst>
                </a:prstGeom>
                <a:gradFill rotWithShape="1"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ang="18900000" scaled="0"/>
                </a:gra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sz="1600" dirty="0">
                    <a:solidFill>
                      <a:prstClr val="black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6408" name="Line 24"/>
              <p:cNvSpPr/>
              <p:nvPr/>
            </p:nvSpPr>
            <p:spPr>
              <a:xfrm>
                <a:off x="384" y="384"/>
                <a:ext cx="3024" cy="0"/>
              </a:xfrm>
              <a:prstGeom prst="line">
                <a:avLst/>
              </a:prstGeom>
              <a:ln w="25400" cap="flat" cmpd="sng">
                <a:solidFill>
                  <a:schemeClr val="tx2"/>
                </a:solidFill>
                <a:prstDash val="sysDot"/>
                <a:headEnd type="none" w="med" len="med"/>
                <a:tailEnd type="oval" w="med" len="med"/>
              </a:ln>
            </p:spPr>
          </p:sp>
          <p:sp>
            <p:nvSpPr>
              <p:cNvPr id="16409" name="Text Box 25"/>
              <p:cNvSpPr txBox="1"/>
              <p:nvPr/>
            </p:nvSpPr>
            <p:spPr>
              <a:xfrm>
                <a:off x="579" y="48"/>
                <a:ext cx="2704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eaLnBrk="0" hangingPunct="0"/>
                <a:r>
                  <a:rPr lang="en-US" altLang="zh-CN" sz="2000" dirty="0">
                    <a:solidFill>
                      <a:prstClr val="black"/>
                    </a:solidFill>
                    <a:latin typeface="方正宋黑简体" panose="02000000000000000000" charset="-122"/>
                    <a:ea typeface="方正宋黑简体" panose="02000000000000000000" charset="-122"/>
                  </a:rPr>
                  <a:t>第三节  储蓄存款业务的核算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99518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第一节  存款业务概述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一、存款账户的种类与管理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(一)存款账户的种类</a:t>
            </a:r>
          </a:p>
          <a:p>
            <a:r>
              <a:rPr lang="zh-CN" altLang="en-US" dirty="0"/>
              <a:t>1.单位银行结算账户</a:t>
            </a:r>
          </a:p>
          <a:p>
            <a:r>
              <a:rPr lang="zh-CN" altLang="en-US" dirty="0"/>
              <a:t>2.个人银行结算账户</a:t>
            </a:r>
          </a:p>
          <a:p>
            <a:pPr marL="0" indent="0">
              <a:lnSpc>
                <a:spcPct val="135000"/>
              </a:lnSpc>
              <a:spcBef>
                <a:spcPts val="1200"/>
              </a:spcBef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(二)存款账户的管理</a:t>
            </a:r>
          </a:p>
          <a:p>
            <a:r>
              <a:rPr lang="zh-CN" altLang="en-US" dirty="0"/>
              <a:t>1.单位存款账户的开立与管理</a:t>
            </a:r>
          </a:p>
          <a:p>
            <a:r>
              <a:rPr lang="zh-CN" altLang="en-US" dirty="0"/>
              <a:t>2.个人存款账户的开立与管理</a:t>
            </a:r>
          </a:p>
        </p:txBody>
      </p:sp>
    </p:spTree>
    <p:extLst>
      <p:ext uri="{BB962C8B-B14F-4D97-AF65-F5344CB8AC3E}">
        <p14:creationId xmlns:p14="http://schemas.microsoft.com/office/powerpoint/2010/main" val="2244955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第一节  存款业务概述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二、存款的种类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(一)按存款对象,分为单位存款和个人存款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(二)按存款期限,分为活期存款、定期存款和定活两便存款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(三)按存款货币的记账单位,分为人民币存款和外币存款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(四)按存款产生的来源不同,分为原始存款和派生存款</a:t>
            </a:r>
          </a:p>
        </p:txBody>
      </p:sp>
    </p:spTree>
    <p:extLst>
      <p:ext uri="{BB962C8B-B14F-4D97-AF65-F5344CB8AC3E}">
        <p14:creationId xmlns:p14="http://schemas.microsoft.com/office/powerpoint/2010/main" val="295691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第一节  存款业务概述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三、存款业务核算的要求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(一)切实维护存款单位和个人的合法权益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(二)正确使用账户,加强柜面监督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(三)准确及时地进行核算,提高服务质量</a:t>
            </a:r>
          </a:p>
        </p:txBody>
      </p:sp>
    </p:spTree>
    <p:extLst>
      <p:ext uri="{BB962C8B-B14F-4D97-AF65-F5344CB8AC3E}">
        <p14:creationId xmlns:p14="http://schemas.microsoft.com/office/powerpoint/2010/main" val="1699800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第一节  存款业务概述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四、会计科目的设置及使用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(一)“单位活期存款”科目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(二)“单位定期存款”科目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(三)“活期储蓄存款”科目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(四)“定期储蓄存款”科目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(五)“利息支出”科目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(六)“应付利息”科目</a:t>
            </a:r>
          </a:p>
        </p:txBody>
      </p:sp>
    </p:spTree>
    <p:extLst>
      <p:ext uri="{BB962C8B-B14F-4D97-AF65-F5344CB8AC3E}">
        <p14:creationId xmlns:p14="http://schemas.microsoft.com/office/powerpoint/2010/main" val="2662275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第二节  单位存款业务的核算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一、单位活期存款业务的核算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(一)支票户存取款业务的处理</a:t>
            </a:r>
          </a:p>
          <a:p>
            <a:r>
              <a:rPr lang="zh-CN" altLang="en-US" dirty="0"/>
              <a:t>1.存入现金的核算</a:t>
            </a:r>
          </a:p>
          <a:p>
            <a:r>
              <a:rPr lang="zh-CN" altLang="en-US" dirty="0"/>
              <a:t>2.支取现金的核算</a:t>
            </a:r>
          </a:p>
          <a:p>
            <a:pPr marL="0" indent="0">
              <a:lnSpc>
                <a:spcPct val="135000"/>
              </a:lnSpc>
              <a:spcBef>
                <a:spcPts val="1200"/>
              </a:spcBef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(二)存折户存取款业务的处理</a:t>
            </a:r>
          </a:p>
          <a:p>
            <a:r>
              <a:rPr lang="zh-CN" altLang="en-US" dirty="0"/>
              <a:t>1.存入现金的核算</a:t>
            </a:r>
          </a:p>
          <a:p>
            <a:r>
              <a:rPr lang="zh-CN" altLang="en-US" dirty="0"/>
              <a:t>2.支取现金的核算</a:t>
            </a:r>
          </a:p>
        </p:txBody>
      </p:sp>
    </p:spTree>
    <p:extLst>
      <p:ext uri="{BB962C8B-B14F-4D97-AF65-F5344CB8AC3E}">
        <p14:creationId xmlns:p14="http://schemas.microsoft.com/office/powerpoint/2010/main" val="2932985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第二节  单位存款业务的核算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二、单位定期存款业务的核算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(一)单位存入款项的核算</a:t>
            </a:r>
          </a:p>
          <a:p>
            <a:r>
              <a:rPr lang="zh-CN" altLang="en-US" dirty="0"/>
              <a:t>单位向银行办理定期存款时,应按存款金额签发转账支票,交开户银行。银行接到单位交来的办理定期存款的转账支票,应审核支票正面的印章和各项要素以及支票背面单位、负责人和会计主管人员印章无误后,送会计部门记账,据以开立定期存款账户,并将定期存款证实书交存款单位,或填写三联定期存单并将存单联交单位作存款凭据。会计分录如下:</a:t>
            </a:r>
          </a:p>
          <a:p>
            <a:r>
              <a:rPr lang="zh-CN" altLang="en-US" dirty="0"/>
              <a:t>　借:单位活期存款——××单位户</a:t>
            </a:r>
          </a:p>
          <a:p>
            <a:r>
              <a:rPr lang="zh-CN" altLang="en-US" dirty="0"/>
              <a:t>　贷:单位定期存款——××单位户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8587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第二节  单位存款业务的核算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(二)单位支取款项的核算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/>
              <a:t>单位来银行支取存款时,应向银行提交定期存款证实书或存单,经与定期存款账户核对户名、金额、印鉴等无误后,计算应付利息,填制利息清单,办理转账。会计分录如下:</a:t>
            </a:r>
          </a:p>
          <a:p>
            <a:r>
              <a:rPr lang="zh-CN" altLang="en-US" dirty="0"/>
              <a:t>　借:单位定期存款——××存款户</a:t>
            </a:r>
          </a:p>
          <a:p>
            <a:r>
              <a:rPr lang="zh-CN" altLang="en-US" dirty="0"/>
              <a:t>利息支出或应付利息</a:t>
            </a:r>
          </a:p>
          <a:p>
            <a:r>
              <a:rPr lang="zh-CN" altLang="en-US" dirty="0"/>
              <a:t>　贷:单位活期存款——××存款户</a:t>
            </a:r>
          </a:p>
        </p:txBody>
      </p:sp>
    </p:spTree>
    <p:extLst>
      <p:ext uri="{BB962C8B-B14F-4D97-AF65-F5344CB8AC3E}">
        <p14:creationId xmlns:p14="http://schemas.microsoft.com/office/powerpoint/2010/main" val="1058054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1395</Words>
  <Application>Microsoft Office PowerPoint</Application>
  <PresentationFormat>宽屏</PresentationFormat>
  <Paragraphs>96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NEU-BZ-S92</vt:lpstr>
      <vt:lpstr>方正书宋_GBK</vt:lpstr>
      <vt:lpstr>方正宋黑简体</vt:lpstr>
      <vt:lpstr>黑体</vt:lpstr>
      <vt:lpstr>楷体</vt:lpstr>
      <vt:lpstr>宋体</vt:lpstr>
      <vt:lpstr>Arial</vt:lpstr>
      <vt:lpstr>Calibri</vt:lpstr>
      <vt:lpstr>Calibri Light</vt:lpstr>
      <vt:lpstr>Office 主题</vt:lpstr>
      <vt:lpstr>1_Office 主题</vt:lpstr>
      <vt:lpstr>PowerPoint 演示文稿</vt:lpstr>
      <vt:lpstr>目录</vt:lpstr>
      <vt:lpstr>第一节  存款业务概述</vt:lpstr>
      <vt:lpstr>第一节  存款业务概述</vt:lpstr>
      <vt:lpstr>第一节  存款业务概述</vt:lpstr>
      <vt:lpstr>第一节  存款业务概述</vt:lpstr>
      <vt:lpstr>第二节  单位存款业务的核算</vt:lpstr>
      <vt:lpstr>第二节  单位存款业务的核算</vt:lpstr>
      <vt:lpstr>第二节  单位存款业务的核算</vt:lpstr>
      <vt:lpstr>第二节  单位存款业务的核算</vt:lpstr>
      <vt:lpstr>第二节  单位存款业务的核算</vt:lpstr>
      <vt:lpstr>第三节  储蓄存款业务的核算</vt:lpstr>
      <vt:lpstr>第三节  储蓄存款业务的核算</vt:lpstr>
      <vt:lpstr>第三节  储蓄存款业务的核算</vt:lpstr>
      <vt:lpstr>第三节  储蓄存款业务的核算</vt:lpstr>
      <vt:lpstr>第三节  储蓄存款业务的核算</vt:lpstr>
      <vt:lpstr>第三节  储蓄存款业务的核算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s_cc@winning.com.cn</dc:creator>
  <cp:lastModifiedBy>s_cc@winning.com.cn</cp:lastModifiedBy>
  <cp:revision>2</cp:revision>
  <dcterms:created xsi:type="dcterms:W3CDTF">2020-08-19T01:05:32Z</dcterms:created>
  <dcterms:modified xsi:type="dcterms:W3CDTF">2020-12-27T07:45:16Z</dcterms:modified>
</cp:coreProperties>
</file>