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ABEFDDB-7B12-486C-8C3B-D6618C17793E}" type="datetimeFigureOut">
              <a:rPr lang="zh-CN" altLang="en-US" smtClean="0"/>
              <a:t>2021/8/29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F68CA07-FF72-43BE-8E82-1D1CA2904270}" type="slidenum">
              <a:rPr lang="zh-CN" altLang="en-US" smtClean="0"/>
              <a:t>‹#›</a:t>
            </a:fld>
            <a:endParaRPr lang="zh-CN" altLang="en-US"/>
          </a:p>
        </p:txBody>
      </p:sp>
    </p:spTree>
    <p:extLst>
      <p:ext uri="{BB962C8B-B14F-4D97-AF65-F5344CB8AC3E}">
        <p14:creationId xmlns:p14="http://schemas.microsoft.com/office/powerpoint/2010/main" val="21908217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ABEFDDB-7B12-486C-8C3B-D6618C17793E}" type="datetimeFigureOut">
              <a:rPr lang="zh-CN" altLang="en-US" smtClean="0"/>
              <a:t>2021/8/29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F68CA07-FF72-43BE-8E82-1D1CA2904270}" type="slidenum">
              <a:rPr lang="zh-CN" altLang="en-US" smtClean="0"/>
              <a:t>‹#›</a:t>
            </a:fld>
            <a:endParaRPr lang="zh-CN" altLang="en-US"/>
          </a:p>
        </p:txBody>
      </p:sp>
    </p:spTree>
    <p:extLst>
      <p:ext uri="{BB962C8B-B14F-4D97-AF65-F5344CB8AC3E}">
        <p14:creationId xmlns:p14="http://schemas.microsoft.com/office/powerpoint/2010/main" val="16097527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ABEFDDB-7B12-486C-8C3B-D6618C17793E}" type="datetimeFigureOut">
              <a:rPr lang="zh-CN" altLang="en-US" smtClean="0"/>
              <a:t>2021/8/29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F68CA07-FF72-43BE-8E82-1D1CA2904270}" type="slidenum">
              <a:rPr lang="zh-CN" altLang="en-US" smtClean="0"/>
              <a:t>‹#›</a:t>
            </a:fld>
            <a:endParaRPr lang="zh-CN" altLang="en-US"/>
          </a:p>
        </p:txBody>
      </p:sp>
    </p:spTree>
    <p:extLst>
      <p:ext uri="{BB962C8B-B14F-4D97-AF65-F5344CB8AC3E}">
        <p14:creationId xmlns:p14="http://schemas.microsoft.com/office/powerpoint/2010/main" val="41514859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53949" y="143336"/>
            <a:ext cx="9997016" cy="749300"/>
          </a:xfrm>
        </p:spPr>
        <p:txBody>
          <a:bodyPr/>
          <a:lstStyle>
            <a:lvl1pPr>
              <a:defRPr b="0" baseline="0">
                <a:solidFill>
                  <a:srgbClr val="9900CC"/>
                </a:solidFill>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424217"/>
            <a:ext cx="10885714" cy="4821007"/>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7"/>
          <p:cNvSpPr>
            <a:spLocks noGrp="1" noChangeArrowheads="1"/>
          </p:cNvSpPr>
          <p:nvPr>
            <p:ph type="dt" sz="half" idx="10"/>
          </p:nvPr>
        </p:nvSpPr>
        <p:spPr/>
        <p:txBody>
          <a:bodyPr/>
          <a:lstStyle>
            <a:lvl1pPr>
              <a:defRPr/>
            </a:lvl1pPr>
          </a:lstStyle>
          <a:p>
            <a:pPr>
              <a:defRPr/>
            </a:pPr>
            <a:endParaRPr lang="zh-CN" altLang="zh-CN">
              <a:solidFill>
                <a:srgbClr val="000000"/>
              </a:solidFill>
            </a:endParaRPr>
          </a:p>
        </p:txBody>
      </p:sp>
      <p:sp>
        <p:nvSpPr>
          <p:cNvPr id="5" name="Rectangle 8"/>
          <p:cNvSpPr>
            <a:spLocks noGrp="1" noChangeArrowheads="1"/>
          </p:cNvSpPr>
          <p:nvPr>
            <p:ph type="ftr" sz="quarter" idx="11"/>
          </p:nvPr>
        </p:nvSpPr>
        <p:spPr/>
        <p:txBody>
          <a:bodyPr/>
          <a:lstStyle>
            <a:lvl1pPr>
              <a:defRPr/>
            </a:lvl1pPr>
          </a:lstStyle>
          <a:p>
            <a:pPr>
              <a:defRPr/>
            </a:pPr>
            <a:endParaRPr lang="zh-CN" altLang="zh-CN">
              <a:solidFill>
                <a:srgbClr val="000000"/>
              </a:solidFill>
            </a:endParaRPr>
          </a:p>
        </p:txBody>
      </p:sp>
      <p:sp>
        <p:nvSpPr>
          <p:cNvPr id="6" name="Rectangle 9"/>
          <p:cNvSpPr>
            <a:spLocks noGrp="1" noChangeArrowheads="1"/>
          </p:cNvSpPr>
          <p:nvPr>
            <p:ph type="sldNum" sz="quarter" idx="12"/>
          </p:nvPr>
        </p:nvSpPr>
        <p:spPr/>
        <p:txBody>
          <a:bodyPr/>
          <a:lstStyle>
            <a:lvl1pPr>
              <a:defRPr/>
            </a:lvl1pPr>
          </a:lstStyle>
          <a:p>
            <a:pPr>
              <a:defRPr/>
            </a:pPr>
            <a:fld id="{6647B9BB-8C2D-404E-A344-BC0BAB711D30}" type="slidenum">
              <a:rPr lang="zh-CN" altLang="zh-CN">
                <a:solidFill>
                  <a:srgbClr val="000000"/>
                </a:solidFill>
              </a:rPr>
              <a:pPr>
                <a:defRPr/>
              </a:pPr>
              <a:t>‹#›</a:t>
            </a:fld>
            <a:endParaRPr lang="zh-CN" altLang="zh-CN">
              <a:solidFill>
                <a:srgbClr val="000000"/>
              </a:solidFill>
            </a:endParaRPr>
          </a:p>
        </p:txBody>
      </p:sp>
    </p:spTree>
    <p:extLst>
      <p:ext uri="{BB962C8B-B14F-4D97-AF65-F5344CB8AC3E}">
        <p14:creationId xmlns:p14="http://schemas.microsoft.com/office/powerpoint/2010/main" val="4965150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5" name="标题 1"/>
          <p:cNvSpPr>
            <a:spLocks noGrp="1"/>
          </p:cNvSpPr>
          <p:nvPr>
            <p:ph type="title"/>
          </p:nvPr>
        </p:nvSpPr>
        <p:spPr>
          <a:xfrm>
            <a:off x="1106714" y="249735"/>
            <a:ext cx="8699591" cy="647700"/>
          </a:xfrm>
        </p:spPr>
        <p:txBody>
          <a:bodyPr>
            <a:noAutofit/>
          </a:bodyPr>
          <a:lstStyle>
            <a:lvl1pPr algn="l">
              <a:defRPr sz="2400" b="1" baseline="0">
                <a:ln w="9525" cmpd="sng">
                  <a:solidFill>
                    <a:schemeClr val="accent1"/>
                  </a:solidFill>
                  <a:prstDash val="solid"/>
                </a:ln>
                <a:solidFill>
                  <a:srgbClr val="009900"/>
                </a:solidFill>
                <a:effectLst>
                  <a:glow rad="38100">
                    <a:schemeClr val="accent1">
                      <a:alpha val="40000"/>
                    </a:schemeClr>
                  </a:glow>
                </a:effectLst>
                <a:latin typeface="+mn-lt"/>
                <a:ea typeface="微软雅黑" panose="020B0503020204020204" pitchFamily="34"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622300" y="1358900"/>
            <a:ext cx="10579735" cy="5016500"/>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4"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836694" y="64824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9114221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ABEFDDB-7B12-486C-8C3B-D6618C17793E}" type="datetimeFigureOut">
              <a:rPr lang="zh-CN" altLang="en-US" smtClean="0"/>
              <a:t>2021/8/29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F68CA07-FF72-43BE-8E82-1D1CA2904270}" type="slidenum">
              <a:rPr lang="zh-CN" altLang="en-US" smtClean="0"/>
              <a:t>‹#›</a:t>
            </a:fld>
            <a:endParaRPr lang="zh-CN" altLang="en-US"/>
          </a:p>
        </p:txBody>
      </p:sp>
    </p:spTree>
    <p:extLst>
      <p:ext uri="{BB962C8B-B14F-4D97-AF65-F5344CB8AC3E}">
        <p14:creationId xmlns:p14="http://schemas.microsoft.com/office/powerpoint/2010/main" val="13156496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ABEFDDB-7B12-486C-8C3B-D6618C17793E}" type="datetimeFigureOut">
              <a:rPr lang="zh-CN" altLang="en-US" smtClean="0"/>
              <a:t>2021/8/29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F68CA07-FF72-43BE-8E82-1D1CA2904270}" type="slidenum">
              <a:rPr lang="zh-CN" altLang="en-US" smtClean="0"/>
              <a:t>‹#›</a:t>
            </a:fld>
            <a:endParaRPr lang="zh-CN" altLang="en-US"/>
          </a:p>
        </p:txBody>
      </p:sp>
    </p:spTree>
    <p:extLst>
      <p:ext uri="{BB962C8B-B14F-4D97-AF65-F5344CB8AC3E}">
        <p14:creationId xmlns:p14="http://schemas.microsoft.com/office/powerpoint/2010/main" val="8680522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ABEFDDB-7B12-486C-8C3B-D6618C17793E}" type="datetimeFigureOut">
              <a:rPr lang="zh-CN" altLang="en-US" smtClean="0"/>
              <a:t>2021/8/29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F68CA07-FF72-43BE-8E82-1D1CA2904270}" type="slidenum">
              <a:rPr lang="zh-CN" altLang="en-US" smtClean="0"/>
              <a:t>‹#›</a:t>
            </a:fld>
            <a:endParaRPr lang="zh-CN" altLang="en-US"/>
          </a:p>
        </p:txBody>
      </p:sp>
    </p:spTree>
    <p:extLst>
      <p:ext uri="{BB962C8B-B14F-4D97-AF65-F5344CB8AC3E}">
        <p14:creationId xmlns:p14="http://schemas.microsoft.com/office/powerpoint/2010/main" val="14104395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ABEFDDB-7B12-486C-8C3B-D6618C17793E}" type="datetimeFigureOut">
              <a:rPr lang="zh-CN" altLang="en-US" smtClean="0"/>
              <a:t>2021/8/29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F68CA07-FF72-43BE-8E82-1D1CA2904270}" type="slidenum">
              <a:rPr lang="zh-CN" altLang="en-US" smtClean="0"/>
              <a:t>‹#›</a:t>
            </a:fld>
            <a:endParaRPr lang="zh-CN" altLang="en-US"/>
          </a:p>
        </p:txBody>
      </p:sp>
    </p:spTree>
    <p:extLst>
      <p:ext uri="{BB962C8B-B14F-4D97-AF65-F5344CB8AC3E}">
        <p14:creationId xmlns:p14="http://schemas.microsoft.com/office/powerpoint/2010/main" val="1136147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ABEFDDB-7B12-486C-8C3B-D6618C17793E}" type="datetimeFigureOut">
              <a:rPr lang="zh-CN" altLang="en-US" smtClean="0"/>
              <a:t>2021/8/29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F68CA07-FF72-43BE-8E82-1D1CA2904270}" type="slidenum">
              <a:rPr lang="zh-CN" altLang="en-US" smtClean="0"/>
              <a:t>‹#›</a:t>
            </a:fld>
            <a:endParaRPr lang="zh-CN" altLang="en-US"/>
          </a:p>
        </p:txBody>
      </p:sp>
    </p:spTree>
    <p:extLst>
      <p:ext uri="{BB962C8B-B14F-4D97-AF65-F5344CB8AC3E}">
        <p14:creationId xmlns:p14="http://schemas.microsoft.com/office/powerpoint/2010/main" val="33428039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ABEFDDB-7B12-486C-8C3B-D6618C17793E}" type="datetimeFigureOut">
              <a:rPr lang="zh-CN" altLang="en-US" smtClean="0"/>
              <a:t>2021/8/29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F68CA07-FF72-43BE-8E82-1D1CA2904270}" type="slidenum">
              <a:rPr lang="zh-CN" altLang="en-US" smtClean="0"/>
              <a:t>‹#›</a:t>
            </a:fld>
            <a:endParaRPr lang="zh-CN" altLang="en-US"/>
          </a:p>
        </p:txBody>
      </p:sp>
    </p:spTree>
    <p:extLst>
      <p:ext uri="{BB962C8B-B14F-4D97-AF65-F5344CB8AC3E}">
        <p14:creationId xmlns:p14="http://schemas.microsoft.com/office/powerpoint/2010/main" val="32895272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ABEFDDB-7B12-486C-8C3B-D6618C17793E}" type="datetimeFigureOut">
              <a:rPr lang="zh-CN" altLang="en-US" smtClean="0"/>
              <a:t>2021/8/29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F68CA07-FF72-43BE-8E82-1D1CA2904270}" type="slidenum">
              <a:rPr lang="zh-CN" altLang="en-US" smtClean="0"/>
              <a:t>‹#›</a:t>
            </a:fld>
            <a:endParaRPr lang="zh-CN" altLang="en-US"/>
          </a:p>
        </p:txBody>
      </p:sp>
    </p:spTree>
    <p:extLst>
      <p:ext uri="{BB962C8B-B14F-4D97-AF65-F5344CB8AC3E}">
        <p14:creationId xmlns:p14="http://schemas.microsoft.com/office/powerpoint/2010/main" val="15653062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ABEFDDB-7B12-486C-8C3B-D6618C17793E}" type="datetimeFigureOut">
              <a:rPr lang="zh-CN" altLang="en-US" smtClean="0"/>
              <a:t>2021/8/29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F68CA07-FF72-43BE-8E82-1D1CA2904270}" type="slidenum">
              <a:rPr lang="zh-CN" altLang="en-US" smtClean="0"/>
              <a:t>‹#›</a:t>
            </a:fld>
            <a:endParaRPr lang="zh-CN" altLang="en-US"/>
          </a:p>
        </p:txBody>
      </p:sp>
    </p:spTree>
    <p:extLst>
      <p:ext uri="{BB962C8B-B14F-4D97-AF65-F5344CB8AC3E}">
        <p14:creationId xmlns:p14="http://schemas.microsoft.com/office/powerpoint/2010/main" val="619667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heme" Target="../theme/theme2.xml"/><Relationship Id="rId7" Type="http://schemas.openxmlformats.org/officeDocument/2006/relationships/image" Target="../media/image4.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ABEFDDB-7B12-486C-8C3B-D6618C17793E}" type="datetimeFigureOut">
              <a:rPr lang="zh-CN" altLang="en-US" smtClean="0"/>
              <a:t>2021/8/29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68CA07-FF72-43BE-8E82-1D1CA2904270}" type="slidenum">
              <a:rPr lang="zh-CN" altLang="en-US" smtClean="0"/>
              <a:t>‹#›</a:t>
            </a:fld>
            <a:endParaRPr lang="zh-CN" altLang="en-US"/>
          </a:p>
        </p:txBody>
      </p:sp>
    </p:spTree>
    <p:extLst>
      <p:ext uri="{BB962C8B-B14F-4D97-AF65-F5344CB8AC3E}">
        <p14:creationId xmlns:p14="http://schemas.microsoft.com/office/powerpoint/2010/main" val="40903697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28" name="图片 27"/>
          <p:cNvPicPr>
            <a:picLocks noChangeAspect="1"/>
          </p:cNvPicPr>
          <p:nvPr userDrawn="1"/>
        </p:nvPicPr>
        <p:blipFill>
          <a:blip r:embed="rId5"/>
          <a:stretch>
            <a:fillRect/>
          </a:stretch>
        </p:blipFill>
        <p:spPr>
          <a:xfrm>
            <a:off x="-1" y="0"/>
            <a:ext cx="12192001" cy="6870700"/>
          </a:xfrm>
          <a:prstGeom prst="rect">
            <a:avLst/>
          </a:prstGeom>
        </p:spPr>
      </p:pic>
      <p:sp>
        <p:nvSpPr>
          <p:cNvPr id="1027" name="Rectangle 5"/>
          <p:cNvSpPr>
            <a:spLocks noGrp="1" noChangeArrowheads="1"/>
          </p:cNvSpPr>
          <p:nvPr>
            <p:ph type="title"/>
          </p:nvPr>
        </p:nvSpPr>
        <p:spPr bwMode="auto">
          <a:xfrm>
            <a:off x="1064681" y="193739"/>
            <a:ext cx="9997016"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zh-CN" dirty="0" smtClean="0"/>
              <a:t>单击此处编辑母版标题样式</a:t>
            </a:r>
          </a:p>
        </p:txBody>
      </p:sp>
      <p:sp>
        <p:nvSpPr>
          <p:cNvPr id="1028" name="Rectangle 6"/>
          <p:cNvSpPr>
            <a:spLocks noGrp="1" noChangeArrowheads="1"/>
          </p:cNvSpPr>
          <p:nvPr>
            <p:ph type="body" idx="1"/>
          </p:nvPr>
        </p:nvSpPr>
        <p:spPr bwMode="auto">
          <a:xfrm>
            <a:off x="431800" y="1270000"/>
            <a:ext cx="10795635" cy="5114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31" name="Rectangle 7"/>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400"/>
            </a:lvl1pPr>
          </a:lstStyle>
          <a:p>
            <a:pPr fontAlgn="base">
              <a:spcBef>
                <a:spcPct val="0"/>
              </a:spcBef>
              <a:spcAft>
                <a:spcPct val="0"/>
              </a:spcAft>
              <a:defRPr/>
            </a:pPr>
            <a:endParaRPr lang="zh-CN" altLang="zh-CN">
              <a:solidFill>
                <a:srgbClr val="000000"/>
              </a:solidFill>
            </a:endParaRPr>
          </a:p>
        </p:txBody>
      </p:sp>
      <p:sp>
        <p:nvSpPr>
          <p:cNvPr id="1032" name="Rectangle 8"/>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400"/>
            </a:lvl1pPr>
          </a:lstStyle>
          <a:p>
            <a:pPr fontAlgn="base">
              <a:spcBef>
                <a:spcPct val="0"/>
              </a:spcBef>
              <a:spcAft>
                <a:spcPct val="0"/>
              </a:spcAft>
              <a:defRPr/>
            </a:pPr>
            <a:endParaRPr lang="zh-CN" altLang="zh-CN">
              <a:solidFill>
                <a:srgbClr val="000000"/>
              </a:solidFill>
            </a:endParaRPr>
          </a:p>
        </p:txBody>
      </p:sp>
      <p:sp>
        <p:nvSpPr>
          <p:cNvPr id="1033" name="Rectangle 9"/>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400"/>
            </a:lvl1pPr>
          </a:lstStyle>
          <a:p>
            <a:pPr fontAlgn="base">
              <a:spcBef>
                <a:spcPct val="0"/>
              </a:spcBef>
              <a:spcAft>
                <a:spcPct val="0"/>
              </a:spcAft>
              <a:defRPr/>
            </a:pPr>
            <a:fld id="{FE87B4B1-16DD-4597-BAF4-F416D47B56D6}" type="slidenum">
              <a:rPr lang="zh-CN" altLang="zh-CN">
                <a:solidFill>
                  <a:srgbClr val="000000"/>
                </a:solidFill>
              </a:rPr>
              <a:pPr fontAlgn="base">
                <a:spcBef>
                  <a:spcPct val="0"/>
                </a:spcBef>
                <a:spcAft>
                  <a:spcPct val="0"/>
                </a:spcAft>
                <a:defRPr/>
              </a:pPr>
              <a:t>‹#›</a:t>
            </a:fld>
            <a:endParaRPr lang="zh-CN" altLang="zh-CN">
              <a:solidFill>
                <a:srgbClr val="000000"/>
              </a:solidFill>
            </a:endParaRPr>
          </a:p>
        </p:txBody>
      </p:sp>
      <p:pic>
        <p:nvPicPr>
          <p:cNvPr id="26" name="Picture 13" descr="cd"/>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36694" y="6482444"/>
            <a:ext cx="2337435" cy="35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图片 11"/>
          <p:cNvPicPr>
            <a:picLocks noChangeAspect="1"/>
          </p:cNvPicPr>
          <p:nvPr userDrawn="1"/>
        </p:nvPicPr>
        <p:blipFill>
          <a:blip r:embed="rId7"/>
          <a:stretch>
            <a:fillRect/>
          </a:stretch>
        </p:blipFill>
        <p:spPr>
          <a:xfrm>
            <a:off x="1064680" y="858484"/>
            <a:ext cx="8890689" cy="121132"/>
          </a:xfrm>
          <a:prstGeom prst="rect">
            <a:avLst/>
          </a:prstGeom>
        </p:spPr>
      </p:pic>
      <p:pic>
        <p:nvPicPr>
          <p:cNvPr id="13" name="图片 12"/>
          <p:cNvPicPr>
            <a:picLocks noChangeAspect="1"/>
          </p:cNvPicPr>
          <p:nvPr userDrawn="1"/>
        </p:nvPicPr>
        <p:blipFill>
          <a:blip r:embed="rId8"/>
          <a:stretch>
            <a:fillRect/>
          </a:stretch>
        </p:blipFill>
        <p:spPr>
          <a:xfrm>
            <a:off x="-1987" y="205090"/>
            <a:ext cx="1066667" cy="551344"/>
          </a:xfrm>
          <a:prstGeom prst="rect">
            <a:avLst/>
          </a:prstGeom>
        </p:spPr>
      </p:pic>
    </p:spTree>
    <p:extLst>
      <p:ext uri="{BB962C8B-B14F-4D97-AF65-F5344CB8AC3E}">
        <p14:creationId xmlns:p14="http://schemas.microsoft.com/office/powerpoint/2010/main" val="3292060748"/>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rtl="0" eaLnBrk="0" fontAlgn="base" hangingPunct="0">
        <a:spcBef>
          <a:spcPct val="0"/>
        </a:spcBef>
        <a:spcAft>
          <a:spcPct val="0"/>
        </a:spcAft>
        <a:defRPr sz="2400" b="0"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p:titleStyle>
    <p:bodyStyle>
      <a:lvl1pPr marL="342900" indent="-3429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1pPr>
      <a:lvl2pPr marL="742950" indent="-285750" algn="l" rtl="0" eaLnBrk="0" fontAlgn="base" hangingPunct="0">
        <a:lnSpc>
          <a:spcPct val="125000"/>
        </a:lnSpc>
        <a:spcBef>
          <a:spcPct val="20000"/>
        </a:spcBef>
        <a:spcAft>
          <a:spcPct val="0"/>
        </a:spcAft>
        <a:buChar char="–"/>
        <a:defRPr kern="1200">
          <a:solidFill>
            <a:schemeClr val="tx1"/>
          </a:solidFill>
          <a:latin typeface="+mn-lt"/>
          <a:ea typeface="+mn-ea"/>
          <a:cs typeface="+mn-cs"/>
        </a:defRPr>
      </a:lvl2pPr>
      <a:lvl3pPr marL="11430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3pPr>
      <a:lvl4pPr marL="16002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4pPr>
      <a:lvl5pPr marL="2057400" indent="-228600" algn="l" rtl="0" eaLnBrk="0" fontAlgn="base" hangingPunct="0">
        <a:lnSpc>
          <a:spcPct val="125000"/>
        </a:lnSpc>
        <a:spcBef>
          <a:spcPct val="20000"/>
        </a:spcBef>
        <a:spcAft>
          <a:spcPct val="0"/>
        </a:spcAft>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内容占位符 3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40" name="文本框 39"/>
          <p:cNvSpPr txBox="1"/>
          <p:nvPr/>
        </p:nvSpPr>
        <p:spPr>
          <a:xfrm>
            <a:off x="0" y="3420742"/>
            <a:ext cx="12192000" cy="646331"/>
          </a:xfrm>
          <a:prstGeom prst="rect">
            <a:avLst/>
          </a:prstGeom>
          <a:noFill/>
        </p:spPr>
        <p:txBody>
          <a:bodyPr wrap="square" rtlCol="0">
            <a:spAutoFit/>
          </a:bodyPr>
          <a:lstStyle/>
          <a:p>
            <a:pPr algn="ctr"/>
            <a:r>
              <a:rPr lang="zh-CN" altLang="en-US" sz="3600" b="1" dirty="0">
                <a:solidFill>
                  <a:srgbClr val="000000"/>
                </a:solidFill>
                <a:latin typeface="微软雅黑" panose="020B0503020204020204" pitchFamily="34" charset="-122"/>
                <a:ea typeface="微软雅黑" panose="020B0503020204020204" pitchFamily="34" charset="-122"/>
              </a:rPr>
              <a:t>第十章  在单元格中创建图形分析利润</a:t>
            </a:r>
          </a:p>
        </p:txBody>
      </p:sp>
    </p:spTree>
    <p:extLst>
      <p:ext uri="{BB962C8B-B14F-4D97-AF65-F5344CB8AC3E}">
        <p14:creationId xmlns:p14="http://schemas.microsoft.com/office/powerpoint/2010/main" val="427437991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自定义多条件规则分析销售税金</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三、清除规则</a:t>
            </a:r>
          </a:p>
          <a:p>
            <a:r>
              <a:rPr lang="zh-CN" altLang="en-US"/>
              <a:t>1.清除某一条规则</a:t>
            </a:r>
          </a:p>
          <a:p>
            <a:r>
              <a:rPr lang="zh-CN" altLang="en-US"/>
              <a:t>在设置多条规则的条件格式工作表中,可以使用“条件格式规则管理器”清除其中的某一条规则,这不会影响到其余的规则。</a:t>
            </a:r>
          </a:p>
          <a:p>
            <a:r>
              <a:rPr lang="zh-CN" altLang="en-US"/>
              <a:t>2.清除某一个区域的所有规则</a:t>
            </a:r>
          </a:p>
          <a:p>
            <a:r>
              <a:rPr lang="zh-CN" altLang="en-US"/>
              <a:t>当对某一个单元格区域设置多个规则时,如果要清除该单元格区域的条件格式,可以直接单击“清除所有单元格的规则”命令。</a:t>
            </a:r>
          </a:p>
          <a:p>
            <a:r>
              <a:rPr lang="zh-CN" altLang="en-US"/>
              <a:t>3.清除整个工作表的规则</a:t>
            </a:r>
          </a:p>
          <a:p>
            <a:r>
              <a:rPr lang="zh-CN" altLang="en-US"/>
              <a:t>如果要清除工作表中所有条件格式,可以单击“清除整个工作表的规则”选项,而不必要去一个一个地清除。</a:t>
            </a:r>
          </a:p>
        </p:txBody>
      </p:sp>
    </p:spTree>
    <p:extLst>
      <p:ext uri="{BB962C8B-B14F-4D97-AF65-F5344CB8AC3E}">
        <p14:creationId xmlns:p14="http://schemas.microsoft.com/office/powerpoint/2010/main" val="210570348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使用迷你图分析营业费用</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一、创建迷你图</a:t>
            </a:r>
          </a:p>
          <a:p>
            <a:r>
              <a:rPr lang="zh-CN" altLang="en-US"/>
              <a:t>(1)选择迷你图类型。</a:t>
            </a:r>
          </a:p>
          <a:p>
            <a:r>
              <a:rPr lang="zh-CN" altLang="en-US"/>
              <a:t>(2)“创建迷你图”对话框。</a:t>
            </a:r>
          </a:p>
          <a:p>
            <a:r>
              <a:rPr lang="zh-CN" altLang="en-US"/>
              <a:t>(3)设置数据范围。</a:t>
            </a:r>
          </a:p>
          <a:p>
            <a:r>
              <a:rPr lang="zh-CN" altLang="en-US"/>
              <a:t>(4)设置位置范围。</a:t>
            </a:r>
          </a:p>
          <a:p>
            <a:r>
              <a:rPr lang="zh-CN" altLang="en-US"/>
              <a:t>(5)单击“确定”按钮。</a:t>
            </a:r>
          </a:p>
          <a:p>
            <a:r>
              <a:rPr lang="zh-CN" altLang="en-US"/>
              <a:t>(6)创建的迷你图效果。</a:t>
            </a:r>
          </a:p>
          <a:p>
            <a:r>
              <a:rPr lang="zh-CN" altLang="en-US"/>
              <a:t>(7)使用填充功能。</a:t>
            </a:r>
          </a:p>
        </p:txBody>
      </p:sp>
    </p:spTree>
    <p:extLst>
      <p:ext uri="{BB962C8B-B14F-4D97-AF65-F5344CB8AC3E}">
        <p14:creationId xmlns:p14="http://schemas.microsoft.com/office/powerpoint/2010/main" val="75821868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使用迷你图分析营业费用</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二、更改迷你图类型</a:t>
            </a:r>
          </a:p>
          <a:p>
            <a:r>
              <a:rPr lang="zh-CN" altLang="en-US"/>
              <a:t>Excel 2016中的迷你图包含三种类型,即“折线图”“柱形图”和“盈亏图”。当工作表中创建了迷你图后,Excel窗口会显示“迷你图工具-设计”功能区,通过该功能区中的“类型”组可以更改迷你图类型。</a:t>
            </a:r>
          </a:p>
        </p:txBody>
      </p:sp>
      <p:pic>
        <p:nvPicPr>
          <p:cNvPr id="4" name="图片 3"/>
          <p:cNvPicPr>
            <a:picLocks noChangeAspect="1"/>
          </p:cNvPicPr>
          <p:nvPr/>
        </p:nvPicPr>
        <p:blipFill>
          <a:blip r:embed="rId2"/>
          <a:stretch>
            <a:fillRect/>
          </a:stretch>
        </p:blipFill>
        <p:spPr>
          <a:xfrm>
            <a:off x="1689735" y="2865755"/>
            <a:ext cx="8573135" cy="3067685"/>
          </a:xfrm>
          <a:prstGeom prst="rect">
            <a:avLst/>
          </a:prstGeom>
        </p:spPr>
      </p:pic>
      <p:sp>
        <p:nvSpPr>
          <p:cNvPr id="100" name="文本框 99"/>
          <p:cNvSpPr txBox="1"/>
          <p:nvPr/>
        </p:nvSpPr>
        <p:spPr>
          <a:xfrm>
            <a:off x="1689735" y="6007100"/>
            <a:ext cx="2640965" cy="368300"/>
          </a:xfrm>
          <a:prstGeom prst="rect">
            <a:avLst/>
          </a:prstGeom>
          <a:noFill/>
          <a:ln w="9525">
            <a:noFill/>
          </a:ln>
        </p:spPr>
        <p:txBody>
          <a:bodyPr wrap="square">
            <a:spAutoFit/>
          </a:bodyPr>
          <a:lstStyle/>
          <a:p>
            <a:r>
              <a:rPr lang="zh-CN" altLang="en-US">
                <a:solidFill>
                  <a:srgbClr val="000000"/>
                </a:solidFill>
                <a:cs typeface="方正书宋_GBK" charset="0"/>
              </a:rPr>
              <a:t>图</a:t>
            </a:r>
            <a:r>
              <a:rPr lang="en-US" altLang="zh-CN">
                <a:solidFill>
                  <a:srgbClr val="000000"/>
                </a:solidFill>
                <a:cs typeface="方正书宋_GBK" charset="0"/>
              </a:rPr>
              <a:t>10-56</a:t>
            </a:r>
            <a:r>
              <a:rPr lang="zh-CN" altLang="en-US">
                <a:solidFill>
                  <a:srgbClr val="000000"/>
                </a:solidFill>
                <a:cs typeface="方正书宋_GBK" charset="0"/>
              </a:rPr>
              <a:t>　选择迷你图</a:t>
            </a:r>
          </a:p>
        </p:txBody>
      </p:sp>
      <p:sp>
        <p:nvSpPr>
          <p:cNvPr id="5" name="文本框 4"/>
          <p:cNvSpPr txBox="1"/>
          <p:nvPr/>
        </p:nvSpPr>
        <p:spPr>
          <a:xfrm>
            <a:off x="4761230" y="6007100"/>
            <a:ext cx="2367280" cy="368300"/>
          </a:xfrm>
          <a:prstGeom prst="rect">
            <a:avLst/>
          </a:prstGeom>
          <a:noFill/>
        </p:spPr>
        <p:txBody>
          <a:bodyPr wrap="none" rtlCol="0" anchor="t">
            <a:spAutoFit/>
          </a:bodyPr>
          <a:lstStyle/>
          <a:p>
            <a:r>
              <a:rPr lang="zh-CN" altLang="en-US">
                <a:solidFill>
                  <a:srgbClr val="000000"/>
                </a:solidFill>
                <a:cs typeface="方正书宋_GBK" charset="0"/>
                <a:sym typeface="+mn-ea"/>
              </a:rPr>
              <a:t>图</a:t>
            </a:r>
            <a:r>
              <a:rPr lang="en-US" altLang="zh-CN">
                <a:solidFill>
                  <a:srgbClr val="000000"/>
                </a:solidFill>
                <a:cs typeface="方正书宋_GBK" charset="0"/>
                <a:sym typeface="+mn-ea"/>
              </a:rPr>
              <a:t>10-57</a:t>
            </a:r>
            <a:r>
              <a:rPr lang="zh-CN" altLang="en-US">
                <a:solidFill>
                  <a:srgbClr val="000000"/>
                </a:solidFill>
                <a:cs typeface="方正书宋_GBK" charset="0"/>
                <a:sym typeface="+mn-ea"/>
              </a:rPr>
              <a:t>　“类型”组</a:t>
            </a:r>
            <a:endParaRPr lang="zh-CN" altLang="en-US">
              <a:solidFill>
                <a:srgbClr val="000000"/>
              </a:solidFill>
            </a:endParaRPr>
          </a:p>
        </p:txBody>
      </p:sp>
      <p:sp>
        <p:nvSpPr>
          <p:cNvPr id="6" name="文本框 5"/>
          <p:cNvSpPr txBox="1"/>
          <p:nvPr/>
        </p:nvSpPr>
        <p:spPr>
          <a:xfrm>
            <a:off x="7814310" y="6007100"/>
            <a:ext cx="2595880" cy="368300"/>
          </a:xfrm>
          <a:prstGeom prst="rect">
            <a:avLst/>
          </a:prstGeom>
          <a:noFill/>
        </p:spPr>
        <p:txBody>
          <a:bodyPr wrap="none" rtlCol="0" anchor="t">
            <a:spAutoFit/>
          </a:bodyPr>
          <a:lstStyle/>
          <a:p>
            <a:r>
              <a:rPr lang="zh-CN" altLang="en-US">
                <a:solidFill>
                  <a:srgbClr val="000000"/>
                </a:solidFill>
                <a:cs typeface="方正书宋_GBK" charset="0"/>
                <a:sym typeface="+mn-ea"/>
              </a:rPr>
              <a:t>图</a:t>
            </a:r>
            <a:r>
              <a:rPr lang="en-US" altLang="zh-CN">
                <a:solidFill>
                  <a:srgbClr val="000000"/>
                </a:solidFill>
                <a:cs typeface="方正书宋_GBK" charset="0"/>
                <a:sym typeface="+mn-ea"/>
              </a:rPr>
              <a:t>10-58</a:t>
            </a:r>
            <a:r>
              <a:rPr lang="zh-CN" altLang="en-US">
                <a:solidFill>
                  <a:srgbClr val="000000"/>
                </a:solidFill>
                <a:cs typeface="方正书宋_GBK" charset="0"/>
                <a:sym typeface="+mn-ea"/>
              </a:rPr>
              <a:t>　更改后的效果</a:t>
            </a:r>
            <a:endParaRPr lang="zh-CN" altLang="en-US">
              <a:solidFill>
                <a:srgbClr val="000000"/>
              </a:solidFill>
            </a:endParaRPr>
          </a:p>
        </p:txBody>
      </p:sp>
    </p:spTree>
    <p:extLst>
      <p:ext uri="{BB962C8B-B14F-4D97-AF65-F5344CB8AC3E}">
        <p14:creationId xmlns:p14="http://schemas.microsoft.com/office/powerpoint/2010/main" val="204903288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第三节　使用迷你图分析营业费用</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三、修改迷你图数据和位置</a:t>
            </a:r>
          </a:p>
          <a:p>
            <a:r>
              <a:rPr lang="zh-CN" altLang="en-US"/>
              <a:t>1.编辑单个迷你图的数据</a:t>
            </a:r>
          </a:p>
          <a:p>
            <a:r>
              <a:rPr lang="zh-CN" altLang="en-US"/>
              <a:t>2.编辑组位置和数据</a:t>
            </a:r>
          </a:p>
        </p:txBody>
      </p:sp>
    </p:spTree>
    <p:extLst>
      <p:ext uri="{BB962C8B-B14F-4D97-AF65-F5344CB8AC3E}">
        <p14:creationId xmlns:p14="http://schemas.microsoft.com/office/powerpoint/2010/main" val="3415178887"/>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第三节　使用迷你图分析营业费用</a:t>
            </a:r>
            <a:endParaRPr lang="zh-CN" altLang="en-US"/>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四、设置迷你图的显示属性</a:t>
            </a:r>
          </a:p>
          <a:p>
            <a:r>
              <a:rPr lang="zh-CN" altLang="en-US"/>
              <a:t>在默认的情况下,创建的“折线”迷你图演示很简单,图表中也没有显示数据标记。</a:t>
            </a:r>
          </a:p>
          <a:p>
            <a:r>
              <a:rPr lang="zh-CN" altLang="en-US"/>
              <a:t>实际上,在迷你图中,不仅可以显示数据标记,还可以显示出“高点”“低点”“负点”“首点”“尾点”等特殊值。在上一节中修改了迷你图的数据,接下来需要在迷你图显示标记。</a:t>
            </a:r>
          </a:p>
          <a:p>
            <a:r>
              <a:rPr lang="zh-CN" altLang="en-US"/>
              <a:t>在“迷你图工具-设计”选项卡的“显示”组中勾选“标记”复选框,如图10-67所示。随后,迷你图会显示数据标记,如图10-68所示。</a:t>
            </a:r>
          </a:p>
        </p:txBody>
      </p:sp>
    </p:spTree>
    <p:extLst>
      <p:ext uri="{BB962C8B-B14F-4D97-AF65-F5344CB8AC3E}">
        <p14:creationId xmlns:p14="http://schemas.microsoft.com/office/powerpoint/2010/main" val="271309337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第三节　使用迷你图分析营业费用</a:t>
            </a:r>
            <a:endParaRPr lang="zh-CN" altLang="en-US"/>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五、为迷你图应用样式</a:t>
            </a:r>
          </a:p>
          <a:p>
            <a:r>
              <a:rPr lang="zh-CN" altLang="en-US"/>
              <a:t>(1)选择迷你图。</a:t>
            </a:r>
          </a:p>
          <a:p>
            <a:r>
              <a:rPr lang="zh-CN" altLang="en-US"/>
              <a:t>(2)选择迷你图样式。</a:t>
            </a:r>
          </a:p>
          <a:p>
            <a:r>
              <a:rPr lang="zh-CN" altLang="en-US"/>
              <a:t>(3)更改样式后的效果。</a:t>
            </a:r>
          </a:p>
          <a:p>
            <a:r>
              <a:rPr lang="zh-CN" altLang="en-US"/>
              <a:t>(4)更改线条粗细。</a:t>
            </a:r>
          </a:p>
          <a:p>
            <a:r>
              <a:rPr lang="zh-CN" altLang="en-US"/>
              <a:t>(5)更改线条粗细后的效果。</a:t>
            </a:r>
          </a:p>
          <a:p>
            <a:r>
              <a:rPr lang="zh-CN" altLang="en-US"/>
              <a:t>(6)更改标记颜色。</a:t>
            </a:r>
          </a:p>
          <a:p>
            <a:r>
              <a:rPr lang="zh-CN" altLang="en-US"/>
              <a:t>(7)迷你图的最终效果。</a:t>
            </a:r>
          </a:p>
        </p:txBody>
      </p:sp>
    </p:spTree>
    <p:extLst>
      <p:ext uri="{BB962C8B-B14F-4D97-AF65-F5344CB8AC3E}">
        <p14:creationId xmlns:p14="http://schemas.microsoft.com/office/powerpoint/2010/main" val="1960952871"/>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第四节　创建迷你图组合图表分析企业利润</a:t>
            </a:r>
          </a:p>
        </p:txBody>
      </p:sp>
      <p:sp>
        <p:nvSpPr>
          <p:cNvPr id="3" name="内容占位符 2"/>
          <p:cNvSpPr>
            <a:spLocks noGrp="1"/>
          </p:cNvSpPr>
          <p:nvPr>
            <p:ph idx="1"/>
          </p:nvPr>
        </p:nvSpPr>
        <p:spPr/>
        <p:txBody>
          <a:bodyPr/>
          <a:lstStyle/>
          <a:p>
            <a:r>
              <a:rPr lang="zh-CN" altLang="en-US"/>
              <a:t>迷你图存在于单元格上,而单元格又是用户平时操作最频繁的对象,经常会在图表、文本框或者图片中引用单元格。但是,迷你图并不是真正存在于单元格内的“内容”,它只能被看作是覆盖在单元格上方的图层,用户不能</a:t>
            </a:r>
            <a:r>
              <a:rPr lang="zh-CN" altLang="en-US" sz="1800"/>
              <a:t>通过</a:t>
            </a:r>
            <a:r>
              <a:rPr lang="zh-CN" altLang="en-US"/>
              <a:t>直接引用的方式来引用它,需要先将它转换为图片。</a:t>
            </a:r>
          </a:p>
          <a:p>
            <a:r>
              <a:rPr lang="zh-CN" altLang="en-US"/>
              <a:t>下面以一个具体的实例,来介绍如何在图表中引用迷你图生成组合图表。</a:t>
            </a:r>
          </a:p>
          <a:p>
            <a:r>
              <a:rPr lang="zh-CN" altLang="en-US"/>
              <a:t>已知某企业各分公司在某年度上半年各月的利润,并且使用迷你图分析了各分公司利润的趋势,现需要创建一个图表,要求既可以比较各分公司1~6月的利润总额,同时也能反映各月的利润变化趋势。</a:t>
            </a:r>
          </a:p>
          <a:p>
            <a:r>
              <a:rPr lang="zh-CN" altLang="en-US"/>
              <a:t>(1)选择数据区域。</a:t>
            </a:r>
          </a:p>
          <a:p>
            <a:r>
              <a:rPr lang="zh-CN" altLang="en-US"/>
              <a:t>(2)选择图表类型。</a:t>
            </a:r>
          </a:p>
          <a:p>
            <a:r>
              <a:rPr lang="zh-CN" altLang="en-US"/>
              <a:t>(3)创建并设置条形图。</a:t>
            </a:r>
          </a:p>
          <a:p>
            <a:r>
              <a:rPr lang="zh-CN" altLang="en-US"/>
              <a:t>(4)设置数据系列格式。</a:t>
            </a:r>
          </a:p>
        </p:txBody>
      </p:sp>
    </p:spTree>
    <p:extLst>
      <p:ext uri="{BB962C8B-B14F-4D97-AF65-F5344CB8AC3E}">
        <p14:creationId xmlns:p14="http://schemas.microsoft.com/office/powerpoint/2010/main" val="321461747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第四节　创建迷你图组合图表分析企业利润</a:t>
            </a:r>
          </a:p>
        </p:txBody>
      </p:sp>
      <p:sp>
        <p:nvSpPr>
          <p:cNvPr id="3" name="内容占位符 2"/>
          <p:cNvSpPr>
            <a:spLocks noGrp="1"/>
          </p:cNvSpPr>
          <p:nvPr>
            <p:ph idx="1"/>
          </p:nvPr>
        </p:nvSpPr>
        <p:spPr>
          <a:xfrm>
            <a:off x="622300" y="1866265"/>
            <a:ext cx="10579735" cy="4509135"/>
          </a:xfrm>
        </p:spPr>
        <p:txBody>
          <a:bodyPr/>
          <a:lstStyle/>
          <a:p>
            <a:r>
              <a:rPr lang="zh-CN" altLang="en-US"/>
              <a:t>(5)设置线条颜色。</a:t>
            </a:r>
          </a:p>
          <a:p>
            <a:r>
              <a:rPr lang="zh-CN" altLang="en-US"/>
              <a:t>(6)设置边框样式。</a:t>
            </a:r>
          </a:p>
          <a:p>
            <a:r>
              <a:rPr lang="zh-CN" altLang="en-US"/>
              <a:t>(7)复制迷你图。</a:t>
            </a:r>
          </a:p>
          <a:p>
            <a:r>
              <a:rPr lang="zh-CN" altLang="en-US"/>
              <a:t>(8)粘贴迷你图。</a:t>
            </a:r>
          </a:p>
          <a:p>
            <a:r>
              <a:rPr lang="zh-CN" altLang="en-US"/>
              <a:t>(9)复制粘贴其余迷你图。</a:t>
            </a:r>
          </a:p>
          <a:p>
            <a:r>
              <a:rPr lang="zh-CN" altLang="en-US"/>
              <a:t>(10)将迷你图粘贴到图表中。</a:t>
            </a:r>
          </a:p>
        </p:txBody>
      </p:sp>
    </p:spTree>
    <p:extLst>
      <p:ext uri="{BB962C8B-B14F-4D97-AF65-F5344CB8AC3E}">
        <p14:creationId xmlns:p14="http://schemas.microsoft.com/office/powerpoint/2010/main" val="245618953"/>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第五节　使用Excel中的迷你图比较盈利状况</a:t>
            </a:r>
          </a:p>
        </p:txBody>
      </p:sp>
      <p:sp>
        <p:nvSpPr>
          <p:cNvPr id="3" name="内容占位符 2"/>
          <p:cNvSpPr>
            <a:spLocks noGrp="1"/>
          </p:cNvSpPr>
          <p:nvPr>
            <p:ph idx="1"/>
          </p:nvPr>
        </p:nvSpPr>
        <p:spPr/>
        <p:txBody>
          <a:bodyPr/>
          <a:lstStyle/>
          <a:p>
            <a:r>
              <a:rPr lang="zh-CN" altLang="en-US"/>
              <a:t>迷你图是Excel 2010版本以后新增加的功能,接下来将通过一个具体的实例,进一步对迷你图相关知识进行巩固和应用。</a:t>
            </a:r>
          </a:p>
          <a:p>
            <a:r>
              <a:rPr lang="zh-CN" altLang="en-US"/>
              <a:t>(1)单击“柱形”按钮。</a:t>
            </a:r>
          </a:p>
          <a:p>
            <a:r>
              <a:rPr lang="zh-CN" altLang="en-US"/>
              <a:t>(2)设置数据范围和位置范围。</a:t>
            </a:r>
          </a:p>
          <a:p>
            <a:r>
              <a:rPr lang="zh-CN" altLang="en-US"/>
              <a:t>(3)创建的默认的迷你图效果。</a:t>
            </a:r>
          </a:p>
          <a:p>
            <a:r>
              <a:rPr lang="zh-CN" altLang="en-US"/>
              <a:t>(4)显示“高点”。</a:t>
            </a:r>
          </a:p>
          <a:p>
            <a:r>
              <a:rPr lang="zh-CN" altLang="en-US"/>
              <a:t>(5)设置高点颜色。</a:t>
            </a:r>
          </a:p>
          <a:p>
            <a:r>
              <a:rPr lang="zh-CN" altLang="en-US">
                <a:sym typeface="+mn-ea"/>
              </a:rPr>
              <a:t>(6)设置迷你图数据和位置范围。</a:t>
            </a:r>
            <a:endParaRPr lang="zh-CN" altLang="en-US"/>
          </a:p>
          <a:p>
            <a:r>
              <a:rPr lang="zh-CN" altLang="en-US">
                <a:sym typeface="+mn-ea"/>
              </a:rPr>
              <a:t>(7)迷你图效果。</a:t>
            </a:r>
            <a:endParaRPr lang="zh-CN" altLang="en-US"/>
          </a:p>
          <a:p>
            <a:r>
              <a:rPr lang="zh-CN" altLang="en-US">
                <a:sym typeface="+mn-ea"/>
              </a:rPr>
              <a:t>(8)迷你图最终效果。</a:t>
            </a:r>
            <a:endParaRPr lang="zh-CN" altLang="en-US"/>
          </a:p>
          <a:p>
            <a:endParaRPr lang="zh-CN" altLang="en-US"/>
          </a:p>
        </p:txBody>
      </p:sp>
    </p:spTree>
    <p:extLst>
      <p:ext uri="{BB962C8B-B14F-4D97-AF65-F5344CB8AC3E}">
        <p14:creationId xmlns:p14="http://schemas.microsoft.com/office/powerpoint/2010/main" val="204347624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
          <p:cNvSpPr txBox="1"/>
          <p:nvPr/>
        </p:nvSpPr>
        <p:spPr bwMode="auto">
          <a:xfrm>
            <a:off x="0" y="154783"/>
            <a:ext cx="7778839"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lvl1pPr algn="l" rtl="0" eaLnBrk="0" fontAlgn="base" hangingPunct="0">
              <a:spcBef>
                <a:spcPct val="0"/>
              </a:spcBef>
              <a:spcAft>
                <a:spcPct val="0"/>
              </a:spcAft>
              <a:defRPr sz="2400" b="1" kern="1200">
                <a:solidFill>
                  <a:schemeClr val="tx2"/>
                </a:solidFill>
                <a:latin typeface="微软雅黑" panose="020B0503020204020204" pitchFamily="34" charset="-122"/>
                <a:ea typeface="微软雅黑" panose="020B0503020204020204" pitchFamily="34" charset="-122"/>
                <a:cs typeface="+mj-cs"/>
              </a:defRPr>
            </a:lvl1pPr>
            <a:lvl2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2pPr>
            <a:lvl3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3pPr>
            <a:lvl4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4pPr>
            <a:lvl5pPr algn="l" rtl="0" eaLnBrk="0" fontAlgn="base" hangingPunct="0">
              <a:spcBef>
                <a:spcPct val="0"/>
              </a:spcBef>
              <a:spcAft>
                <a:spcPct val="0"/>
              </a:spcAft>
              <a:defRPr sz="2400" b="1">
                <a:solidFill>
                  <a:schemeClr val="tx2"/>
                </a:solidFill>
                <a:latin typeface="Arial" panose="020B0604020202020204" pitchFamily="34" charset="0"/>
                <a:ea typeface="GungsuhChe" charset="-127"/>
              </a:defRPr>
            </a:lvl5pPr>
            <a:lvl6pPr marL="457200" algn="l" rtl="0" fontAlgn="base">
              <a:spcBef>
                <a:spcPct val="0"/>
              </a:spcBef>
              <a:spcAft>
                <a:spcPct val="0"/>
              </a:spcAft>
              <a:defRPr sz="2400" b="1">
                <a:solidFill>
                  <a:schemeClr val="tx2"/>
                </a:solidFill>
                <a:latin typeface="Arial" panose="020B0604020202020204" pitchFamily="34" charset="0"/>
                <a:ea typeface="GungsuhChe" charset="-127"/>
              </a:defRPr>
            </a:lvl6pPr>
            <a:lvl7pPr marL="914400" algn="l" rtl="0" fontAlgn="base">
              <a:spcBef>
                <a:spcPct val="0"/>
              </a:spcBef>
              <a:spcAft>
                <a:spcPct val="0"/>
              </a:spcAft>
              <a:defRPr sz="2400" b="1">
                <a:solidFill>
                  <a:schemeClr val="tx2"/>
                </a:solidFill>
                <a:latin typeface="Arial" panose="020B0604020202020204" pitchFamily="34" charset="0"/>
                <a:ea typeface="GungsuhChe" charset="-127"/>
              </a:defRPr>
            </a:lvl7pPr>
            <a:lvl8pPr marL="1371600" algn="l" rtl="0" fontAlgn="base">
              <a:spcBef>
                <a:spcPct val="0"/>
              </a:spcBef>
              <a:spcAft>
                <a:spcPct val="0"/>
              </a:spcAft>
              <a:defRPr sz="2400" b="1">
                <a:solidFill>
                  <a:schemeClr val="tx2"/>
                </a:solidFill>
                <a:latin typeface="Arial" panose="020B0604020202020204" pitchFamily="34" charset="0"/>
                <a:ea typeface="GungsuhChe" charset="-127"/>
              </a:defRPr>
            </a:lvl8pPr>
            <a:lvl9pPr marL="1828800" algn="l" rtl="0" fontAlgn="base">
              <a:spcBef>
                <a:spcPct val="0"/>
              </a:spcBef>
              <a:spcAft>
                <a:spcPct val="0"/>
              </a:spcAft>
              <a:defRPr sz="2400" b="1">
                <a:solidFill>
                  <a:schemeClr val="tx2"/>
                </a:solidFill>
                <a:latin typeface="Arial" panose="020B0604020202020204" pitchFamily="34" charset="0"/>
                <a:ea typeface="GungsuhChe" charset="-127"/>
              </a:defRPr>
            </a:lvl9pPr>
          </a:lstStyle>
          <a:p>
            <a:pPr algn="ctr"/>
            <a:r>
              <a:rPr lang="zh-CN" altLang="en-US" sz="2800" smtClean="0">
                <a:solidFill>
                  <a:srgbClr val="000000"/>
                </a:solidFill>
              </a:rPr>
              <a:t>目   录</a:t>
            </a:r>
            <a:endParaRPr lang="zh-CN" altLang="en-US" sz="2800" dirty="0">
              <a:solidFill>
                <a:srgbClr val="000000"/>
              </a:solidFill>
            </a:endParaRPr>
          </a:p>
        </p:txBody>
      </p:sp>
      <p:grpSp>
        <p:nvGrpSpPr>
          <p:cNvPr id="2" name="组合 1"/>
          <p:cNvGrpSpPr/>
          <p:nvPr/>
        </p:nvGrpSpPr>
        <p:grpSpPr>
          <a:xfrm>
            <a:off x="1857356" y="2032754"/>
            <a:ext cx="6403183" cy="3870564"/>
            <a:chOff x="1857356" y="2032754"/>
            <a:chExt cx="6403183" cy="3870564"/>
          </a:xfrm>
        </p:grpSpPr>
        <p:grpSp>
          <p:nvGrpSpPr>
            <p:cNvPr id="17" name="组合 16"/>
            <p:cNvGrpSpPr/>
            <p:nvPr/>
          </p:nvGrpSpPr>
          <p:grpSpPr>
            <a:xfrm>
              <a:off x="1870430" y="2032754"/>
              <a:ext cx="6390109" cy="3075029"/>
              <a:chOff x="3009756" y="1946691"/>
              <a:chExt cx="6390109" cy="3075029"/>
            </a:xfrm>
          </p:grpSpPr>
          <p:grpSp>
            <p:nvGrpSpPr>
              <p:cNvPr id="19" name="组合 18"/>
              <p:cNvGrpSpPr/>
              <p:nvPr/>
            </p:nvGrpSpPr>
            <p:grpSpPr>
              <a:xfrm>
                <a:off x="3009756" y="1946691"/>
                <a:ext cx="6390109" cy="2279494"/>
                <a:chOff x="2488640" y="2139114"/>
                <a:chExt cx="6390109" cy="2279494"/>
              </a:xfrm>
            </p:grpSpPr>
            <p:grpSp>
              <p:nvGrpSpPr>
                <p:cNvPr id="24" name="Group 4"/>
                <p:cNvGrpSpPr/>
                <p:nvPr/>
              </p:nvGrpSpPr>
              <p:grpSpPr bwMode="auto">
                <a:xfrm>
                  <a:off x="2488640" y="2139114"/>
                  <a:ext cx="6390109" cy="639332"/>
                  <a:chOff x="0" y="0"/>
                  <a:chExt cx="2982" cy="288"/>
                </a:xfrm>
              </p:grpSpPr>
              <p:sp>
                <p:nvSpPr>
                  <p:cNvPr id="33"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34"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第一节　使用条件格式分析产品单位利润</a:t>
                    </a:r>
                  </a:p>
                </p:txBody>
              </p:sp>
              <p:sp>
                <p:nvSpPr>
                  <p:cNvPr id="35"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25" name="Group 8"/>
                <p:cNvGrpSpPr/>
                <p:nvPr/>
              </p:nvGrpSpPr>
              <p:grpSpPr bwMode="auto">
                <a:xfrm>
                  <a:off x="2488640" y="2975707"/>
                  <a:ext cx="6390109" cy="639332"/>
                  <a:chOff x="0" y="0"/>
                  <a:chExt cx="2982" cy="288"/>
                </a:xfrm>
              </p:grpSpPr>
              <p:sp>
                <p:nvSpPr>
                  <p:cNvPr id="30"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31" name="Rectangle 10"/>
                  <p:cNvSpPr>
                    <a:spLocks noChangeArrowheads="1"/>
                  </p:cNvSpPr>
                  <p:nvPr/>
                </p:nvSpPr>
                <p:spPr bwMode="auto">
                  <a:xfrm>
                    <a:off x="299" y="60"/>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第二节　自定义多条件规则分析销售税金</a:t>
                    </a:r>
                  </a:p>
                </p:txBody>
              </p:sp>
              <p:sp>
                <p:nvSpPr>
                  <p:cNvPr id="32"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nvGrpSpPr>
                <p:cNvPr id="26" name="Group 12"/>
                <p:cNvGrpSpPr/>
                <p:nvPr/>
              </p:nvGrpSpPr>
              <p:grpSpPr bwMode="auto">
                <a:xfrm>
                  <a:off x="2488640" y="3779276"/>
                  <a:ext cx="6390109" cy="639332"/>
                  <a:chOff x="0" y="0"/>
                  <a:chExt cx="2982" cy="288"/>
                </a:xfrm>
              </p:grpSpPr>
              <p:sp>
                <p:nvSpPr>
                  <p:cNvPr id="27"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28" name="Rectangle 14"/>
                  <p:cNvSpPr>
                    <a:spLocks noChangeArrowheads="1"/>
                  </p:cNvSpPr>
                  <p:nvPr/>
                </p:nvSpPr>
                <p:spPr bwMode="auto">
                  <a:xfrm>
                    <a:off x="299" y="55"/>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第三节　使用迷你图分析营业费用</a:t>
                    </a:r>
                  </a:p>
                </p:txBody>
              </p:sp>
              <p:sp>
                <p:nvSpPr>
                  <p:cNvPr id="29"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grpSp>
            <p:nvGrpSpPr>
              <p:cNvPr id="20" name="Group 4"/>
              <p:cNvGrpSpPr/>
              <p:nvPr/>
            </p:nvGrpSpPr>
            <p:grpSpPr bwMode="auto">
              <a:xfrm>
                <a:off x="3009756" y="4382388"/>
                <a:ext cx="6390109" cy="639332"/>
                <a:chOff x="0" y="0"/>
                <a:chExt cx="2982" cy="288"/>
              </a:xfrm>
            </p:grpSpPr>
            <p:sp>
              <p:nvSpPr>
                <p:cNvPr id="21"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22" name="Rectangle 6"/>
                <p:cNvSpPr>
                  <a:spLocks noChangeArrowheads="1"/>
                </p:cNvSpPr>
                <p:nvPr/>
              </p:nvSpPr>
              <p:spPr bwMode="auto">
                <a:xfrm>
                  <a:off x="299" y="67"/>
                  <a:ext cx="2423" cy="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第四节　创建迷你图组合图表分析企业利润</a:t>
                  </a:r>
                </a:p>
              </p:txBody>
            </p:sp>
            <p:sp>
              <p:nvSpPr>
                <p:cNvPr id="23"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grpSp>
        <p:sp>
          <p:nvSpPr>
            <p:cNvPr id="39" name="AutoShape 9"/>
            <p:cNvSpPr>
              <a:spLocks noChangeArrowheads="1"/>
            </p:cNvSpPr>
            <p:nvPr/>
          </p:nvSpPr>
          <p:spPr bwMode="auto">
            <a:xfrm>
              <a:off x="1973072" y="5263986"/>
              <a:ext cx="6274393" cy="639332"/>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sp>
          <p:nvSpPr>
            <p:cNvPr id="40" name="Rectangle 10"/>
            <p:cNvSpPr>
              <a:spLocks noChangeArrowheads="1"/>
            </p:cNvSpPr>
            <p:nvPr/>
          </p:nvSpPr>
          <p:spPr bwMode="auto">
            <a:xfrm>
              <a:off x="2498081" y="5397180"/>
              <a:ext cx="5192231" cy="398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等线" panose="02010600030101010101" pitchFamily="2" charset="-122"/>
                  <a:ea typeface="等线" panose="02010600030101010101" pitchFamily="2" charset="-122"/>
                </a:rPr>
                <a:t>第五节　使用Excel中的迷你图比较盈利状况</a:t>
              </a:r>
            </a:p>
          </p:txBody>
        </p:sp>
        <p:sp>
          <p:nvSpPr>
            <p:cNvPr id="41" name="Oval 11"/>
            <p:cNvSpPr>
              <a:spLocks noChangeArrowheads="1"/>
            </p:cNvSpPr>
            <p:nvPr/>
          </p:nvSpPr>
          <p:spPr bwMode="auto">
            <a:xfrm>
              <a:off x="1857356" y="5397180"/>
              <a:ext cx="308577" cy="319666"/>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b="1">
                <a:solidFill>
                  <a:prstClr val="black"/>
                </a:solidFill>
                <a:latin typeface="等线" panose="02010600030101010101" pitchFamily="2" charset="-122"/>
                <a:ea typeface="等线" panose="02010600030101010101" pitchFamily="2" charset="-122"/>
              </a:endParaRPr>
            </a:p>
          </p:txBody>
        </p:sp>
      </p:grpSp>
    </p:spTree>
    <p:extLst>
      <p:ext uri="{BB962C8B-B14F-4D97-AF65-F5344CB8AC3E}">
        <p14:creationId xmlns:p14="http://schemas.microsoft.com/office/powerpoint/2010/main" val="10535882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第一节　使用条形格式分析产品单位利润</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一、使用条件格式突出显示数据</a:t>
            </a:r>
          </a:p>
          <a:p>
            <a:r>
              <a:rPr lang="zh-CN" altLang="en-US"/>
              <a:t>在Excel中,可以使用条件格式突出显示数据。</a:t>
            </a:r>
          </a:p>
          <a:p>
            <a:r>
              <a:rPr lang="zh-CN" altLang="en-US"/>
              <a:t>(1)选择要突出显示数据的单元格区域。</a:t>
            </a:r>
          </a:p>
          <a:p>
            <a:r>
              <a:rPr lang="zh-CN" altLang="en-US"/>
              <a:t>(2)选择单元格规则。</a:t>
            </a:r>
          </a:p>
          <a:p>
            <a:r>
              <a:rPr lang="zh-CN" altLang="en-US"/>
              <a:t>(3)设置值。</a:t>
            </a:r>
          </a:p>
          <a:p>
            <a:r>
              <a:rPr lang="zh-CN" altLang="en-US"/>
              <a:t>(4)突出显示结果。</a:t>
            </a:r>
          </a:p>
        </p:txBody>
      </p:sp>
    </p:spTree>
    <p:extLst>
      <p:ext uri="{BB962C8B-B14F-4D97-AF65-F5344CB8AC3E}">
        <p14:creationId xmlns:p14="http://schemas.microsoft.com/office/powerpoint/2010/main" val="90314227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第一节　使用条形格式分析产品单位利润</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二、使用项目选取规则快速选择数据</a:t>
            </a:r>
          </a:p>
          <a:p>
            <a:r>
              <a:rPr lang="zh-CN" altLang="en-US"/>
              <a:t>(1)选择单元格区域。</a:t>
            </a:r>
          </a:p>
          <a:p>
            <a:r>
              <a:rPr lang="zh-CN" altLang="en-US"/>
              <a:t>(2)选取规则。</a:t>
            </a:r>
          </a:p>
          <a:p>
            <a:r>
              <a:rPr lang="zh-CN" altLang="en-US"/>
              <a:t>(3)设置要显示的项数。</a:t>
            </a:r>
          </a:p>
          <a:p>
            <a:r>
              <a:rPr lang="zh-CN" altLang="en-US"/>
              <a:t>(4)显示结果。</a:t>
            </a:r>
          </a:p>
          <a:p>
            <a:r>
              <a:rPr lang="zh-CN" altLang="en-US"/>
              <a:t>(5)选取规则。</a:t>
            </a:r>
          </a:p>
          <a:p>
            <a:r>
              <a:rPr lang="zh-CN" altLang="en-US"/>
              <a:t>(6)设置个数。</a:t>
            </a:r>
          </a:p>
          <a:p>
            <a:r>
              <a:rPr lang="zh-CN" altLang="en-US"/>
              <a:t>(7)条件格式最终结果。</a:t>
            </a:r>
          </a:p>
        </p:txBody>
      </p:sp>
    </p:spTree>
    <p:extLst>
      <p:ext uri="{BB962C8B-B14F-4D97-AF65-F5344CB8AC3E}">
        <p14:creationId xmlns:p14="http://schemas.microsoft.com/office/powerpoint/2010/main" val="1545103264"/>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第一节　使用条形格式分析产品单位利润</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三、使用数据条分析数据</a:t>
            </a:r>
          </a:p>
          <a:p>
            <a:r>
              <a:rPr lang="zh-CN" altLang="en-US"/>
              <a:t>我们还可以使用Excel条件格式中的数据条来分析数据。使用数据条,可以直接在数据所有的单元格中显示一个横向的条状来比较数据。</a:t>
            </a:r>
          </a:p>
          <a:p>
            <a:r>
              <a:rPr lang="zh-CN" altLang="en-US"/>
              <a:t>例如,现在用数据条分析产品单位利润表工作表中的单位营业费用,具体操作方法如下所示:</a:t>
            </a:r>
          </a:p>
          <a:p>
            <a:r>
              <a:rPr lang="zh-CN" altLang="en-US"/>
              <a:t>(1)选择数据区域。</a:t>
            </a:r>
          </a:p>
          <a:p>
            <a:r>
              <a:rPr lang="zh-CN" altLang="en-US"/>
              <a:t>(2)选择数据条件样式。</a:t>
            </a:r>
          </a:p>
          <a:p>
            <a:r>
              <a:rPr lang="zh-CN" altLang="en-US"/>
              <a:t>(3)显示结果。</a:t>
            </a:r>
          </a:p>
        </p:txBody>
      </p:sp>
    </p:spTree>
    <p:extLst>
      <p:ext uri="{BB962C8B-B14F-4D97-AF65-F5344CB8AC3E}">
        <p14:creationId xmlns:p14="http://schemas.microsoft.com/office/powerpoint/2010/main" val="277514474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第一节　使用条形格式分析产品单位利润</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四、使用色阶分析数据</a:t>
            </a:r>
          </a:p>
          <a:p>
            <a:r>
              <a:rPr lang="zh-CN" altLang="en-US"/>
              <a:t>颜色刻度作为一种直观的提示,可以帮助用户了解、分析数据及数据变化。</a:t>
            </a:r>
          </a:p>
          <a:p>
            <a:r>
              <a:rPr lang="zh-CN" altLang="en-US"/>
              <a:t>双色刻度使用两种颜色的深浅程度来帮助用户比较某个区域的单元格,通常颜色的深浅表示值的高低。</a:t>
            </a:r>
          </a:p>
          <a:p>
            <a:r>
              <a:rPr lang="zh-CN" altLang="en-US"/>
              <a:t>三色刻度用三种颜色的深浅程度来表示值的高、中、低。如果要用三色刻度来分析单位产品利润表中的“单位产品税金及附加”项目,操作方法如下所示:</a:t>
            </a:r>
          </a:p>
          <a:p>
            <a:r>
              <a:rPr lang="zh-CN" altLang="en-US"/>
              <a:t>(1)选择数据区域。</a:t>
            </a:r>
          </a:p>
          <a:p>
            <a:r>
              <a:rPr lang="zh-CN" altLang="en-US"/>
              <a:t>(2)选择色阶样式。</a:t>
            </a:r>
          </a:p>
          <a:p>
            <a:r>
              <a:rPr lang="zh-CN" altLang="en-US"/>
              <a:t>(3)使用色阶后的效果。</a:t>
            </a:r>
          </a:p>
        </p:txBody>
      </p:sp>
    </p:spTree>
    <p:extLst>
      <p:ext uri="{BB962C8B-B14F-4D97-AF65-F5344CB8AC3E}">
        <p14:creationId xmlns:p14="http://schemas.microsoft.com/office/powerpoint/2010/main" val="3273081465"/>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sym typeface="+mn-ea"/>
              </a:rPr>
              <a:t>第一节　使用条形格式分析产品单位利润</a:t>
            </a:r>
            <a:endParaRPr lang="zh-CN" altLang="en-US"/>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五、使用图标集分析数据</a:t>
            </a:r>
          </a:p>
          <a:p>
            <a:r>
              <a:rPr lang="zh-CN" altLang="en-US"/>
              <a:t>使用图标集可以对数据进行注释,并可以按阈值将数据分为五个类别,每个图标代表一个值的范围。</a:t>
            </a:r>
          </a:p>
          <a:p>
            <a:r>
              <a:rPr lang="zh-CN" altLang="en-US"/>
              <a:t>例如,使用图标集来分析产品单位利润列的数据,操作方法如下:</a:t>
            </a:r>
          </a:p>
          <a:p>
            <a:r>
              <a:rPr lang="zh-CN" altLang="en-US"/>
              <a:t>(1)选择数值区域。</a:t>
            </a:r>
          </a:p>
          <a:p>
            <a:r>
              <a:rPr lang="zh-CN" altLang="en-US"/>
              <a:t>(2)选择图标集样式。</a:t>
            </a:r>
          </a:p>
          <a:p>
            <a:r>
              <a:rPr lang="zh-CN" altLang="en-US"/>
              <a:t>(3)使用图标集后的效果。</a:t>
            </a:r>
          </a:p>
        </p:txBody>
      </p:sp>
    </p:spTree>
    <p:extLst>
      <p:ext uri="{BB962C8B-B14F-4D97-AF65-F5344CB8AC3E}">
        <p14:creationId xmlns:p14="http://schemas.microsoft.com/office/powerpoint/2010/main" val="1260388879"/>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自定义多条件规则分析销售税金</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一、新建规则</a:t>
            </a:r>
          </a:p>
          <a:p>
            <a:r>
              <a:rPr lang="zh-CN" altLang="en-US"/>
              <a:t>1.只为包含以下内容的单元格设置格式</a:t>
            </a:r>
          </a:p>
          <a:p>
            <a:r>
              <a:rPr lang="zh-CN" altLang="en-US"/>
              <a:t>2.基于各自值设置所有单元格的格式</a:t>
            </a:r>
          </a:p>
        </p:txBody>
      </p:sp>
    </p:spTree>
    <p:extLst>
      <p:ext uri="{BB962C8B-B14F-4D97-AF65-F5344CB8AC3E}">
        <p14:creationId xmlns:p14="http://schemas.microsoft.com/office/powerpoint/2010/main" val="4270158132"/>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第二节　自定义多条件规则分析销售税金</a:t>
            </a:r>
          </a:p>
        </p:txBody>
      </p:sp>
      <p:sp>
        <p:nvSpPr>
          <p:cNvPr id="3" name="内容占位符 2"/>
          <p:cNvSpPr>
            <a:spLocks noGrp="1"/>
          </p:cNvSpPr>
          <p:nvPr>
            <p:ph idx="1"/>
          </p:nvPr>
        </p:nvSpPr>
        <p:spPr/>
        <p:txBody>
          <a:bodyPr/>
          <a:lstStyle/>
          <a:p>
            <a:pPr marL="0" algn="just">
              <a:lnSpc>
                <a:spcPct val="135000"/>
              </a:lnSpc>
              <a:buClrTx/>
              <a:buSzTx/>
              <a:buFontTx/>
              <a:buNone/>
            </a:pPr>
            <a:r>
              <a:rPr lang="zh-CN" altLang="zh-CN" sz="2600" b="1" dirty="0">
                <a:latin typeface="+mj-lt"/>
                <a:ea typeface="黑体" panose="02010609060101010101" pitchFamily="49" charset="-122"/>
                <a:cs typeface="+mj-lt"/>
              </a:rPr>
              <a:t>二、管理规则</a:t>
            </a:r>
          </a:p>
          <a:p>
            <a:r>
              <a:rPr lang="zh-CN" altLang="en-US"/>
              <a:t>当为单元格区创建多个条件格式规则时,用户可以通过条件格式规则管理器来管理这些规则,完成新建规则、编辑规则、删除规则以及设置规则的优先顺序等操作。</a:t>
            </a:r>
          </a:p>
          <a:p>
            <a:r>
              <a:rPr lang="zh-CN" altLang="en-US"/>
              <a:t>下面以上一节的实例为例,接着介绍如何使用条件格式规则管理器管理规则。</a:t>
            </a:r>
          </a:p>
          <a:p>
            <a:r>
              <a:rPr lang="zh-CN" altLang="en-US"/>
              <a:t>(1)单击“管理规则”选项。</a:t>
            </a:r>
          </a:p>
          <a:p>
            <a:r>
              <a:rPr lang="zh-CN" altLang="en-US"/>
              <a:t>(2)选择范围。</a:t>
            </a:r>
          </a:p>
          <a:p>
            <a:r>
              <a:rPr lang="zh-CN" altLang="en-US"/>
              <a:t>(3)单击“编辑规则”按钮。</a:t>
            </a:r>
          </a:p>
          <a:p>
            <a:r>
              <a:rPr lang="zh-CN" altLang="en-US"/>
              <a:t>(4)更改颜色。</a:t>
            </a:r>
          </a:p>
          <a:p>
            <a:r>
              <a:rPr lang="zh-CN" altLang="en-US"/>
              <a:t>(5)单击“应用”按钮。</a:t>
            </a:r>
          </a:p>
          <a:p>
            <a:r>
              <a:rPr lang="zh-CN" altLang="en-US"/>
              <a:t>(6)更改颜色。</a:t>
            </a:r>
          </a:p>
        </p:txBody>
      </p:sp>
    </p:spTree>
    <p:extLst>
      <p:ext uri="{BB962C8B-B14F-4D97-AF65-F5344CB8AC3E}">
        <p14:creationId xmlns:p14="http://schemas.microsoft.com/office/powerpoint/2010/main" val="569705888"/>
      </p:ext>
    </p:extLst>
  </p:cSld>
  <p:clrMapOvr>
    <a:masterClrMapping/>
  </p:clrMapOvr>
  <mc:AlternateContent xmlns:mc="http://schemas.openxmlformats.org/markup-compatibility/2006" xmlns:p14="http://schemas.microsoft.com/office/powerpoint/2010/main">
    <mc:Choice Requires="p14">
      <p:transition p14:dur="250">
        <p:push dir="u"/>
      </p:transition>
    </mc:Choice>
    <mc:Fallback xmlns="">
      <p:transition>
        <p:push dir="u"/>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GungsuhChe"/>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1370</Words>
  <Application>Microsoft Office PowerPoint</Application>
  <PresentationFormat>宽屏</PresentationFormat>
  <Paragraphs>125</Paragraphs>
  <Slides>18</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18</vt:i4>
      </vt:variant>
    </vt:vector>
  </HeadingPairs>
  <TitlesOfParts>
    <vt:vector size="29" baseType="lpstr">
      <vt:lpstr>GungsuhChe</vt:lpstr>
      <vt:lpstr>等线</vt:lpstr>
      <vt:lpstr>方正书宋_GBK</vt:lpstr>
      <vt:lpstr>黑体</vt:lpstr>
      <vt:lpstr>宋体</vt:lpstr>
      <vt:lpstr>微软雅黑</vt:lpstr>
      <vt:lpstr>Arial</vt:lpstr>
      <vt:lpstr>Calibri</vt:lpstr>
      <vt:lpstr>Calibri Light</vt:lpstr>
      <vt:lpstr>Office 主题</vt:lpstr>
      <vt:lpstr>默认设计模板</vt:lpstr>
      <vt:lpstr>PowerPoint 演示文稿</vt:lpstr>
      <vt:lpstr>PowerPoint 演示文稿</vt:lpstr>
      <vt:lpstr>第一节　使用条形格式分析产品单位利润</vt:lpstr>
      <vt:lpstr>第一节　使用条形格式分析产品单位利润</vt:lpstr>
      <vt:lpstr>第一节　使用条形格式分析产品单位利润</vt:lpstr>
      <vt:lpstr>第一节　使用条形格式分析产品单位利润</vt:lpstr>
      <vt:lpstr>第一节　使用条形格式分析产品单位利润</vt:lpstr>
      <vt:lpstr>第二节　自定义多条件规则分析销售税金</vt:lpstr>
      <vt:lpstr>第二节　自定义多条件规则分析销售税金</vt:lpstr>
      <vt:lpstr>第二节　自定义多条件规则分析销售税金</vt:lpstr>
      <vt:lpstr>第三节　使用迷你图分析营业费用</vt:lpstr>
      <vt:lpstr>第三节　使用迷你图分析营业费用</vt:lpstr>
      <vt:lpstr>第三节　使用迷你图分析营业费用</vt:lpstr>
      <vt:lpstr>第三节　使用迷你图分析营业费用</vt:lpstr>
      <vt:lpstr>第三节　使用迷你图分析营业费用</vt:lpstr>
      <vt:lpstr>第四节　创建迷你图组合图表分析企业利润</vt:lpstr>
      <vt:lpstr>第四节　创建迷你图组合图表分析企业利润</vt:lpstr>
      <vt:lpstr>第五节　使用Excel中的迷你图比较盈利状况</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1</cp:revision>
  <dcterms:created xsi:type="dcterms:W3CDTF">2021-08-29T00:26:07Z</dcterms:created>
  <dcterms:modified xsi:type="dcterms:W3CDTF">2021-08-29T00:31:33Z</dcterms:modified>
</cp:coreProperties>
</file>