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410" r:id="rId4"/>
    <p:sldId id="411" r:id="rId5"/>
    <p:sldId id="412" r:id="rId6"/>
    <p:sldId id="413" r:id="rId7"/>
    <p:sldId id="414" r:id="rId8"/>
    <p:sldId id="415" r:id="rId9"/>
    <p:sldId id="416" r:id="rId10"/>
    <p:sldId id="417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340443" y="6305551"/>
            <a:ext cx="2844875" cy="365125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435735" y="502920"/>
            <a:ext cx="8346440" cy="647700"/>
          </a:xfrm>
        </p:spPr>
        <p:txBody>
          <a:bodyPr>
            <a:noAutofit/>
          </a:bodyPr>
          <a:lstStyle>
            <a:lvl1pPr algn="l">
              <a:defRPr sz="2400" b="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998855" y="1558290"/>
            <a:ext cx="10370820" cy="4482465"/>
          </a:xfrm>
        </p:spPr>
        <p:txBody>
          <a:bodyPr>
            <a:normAutofit/>
          </a:bodyPr>
          <a:lstStyle>
            <a:lvl1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1pPr>
            <a:lvl2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2pPr>
            <a:lvl3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3pPr>
            <a:lvl4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4pPr>
            <a:lvl5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35" y="0"/>
            <a:ext cx="12192635" cy="6858000"/>
          </a:xfrm>
          <a:prstGeom prst="rect">
            <a:avLst/>
          </a:prstGeom>
        </p:spPr>
      </p:pic>
      <p:pic>
        <p:nvPicPr>
          <p:cNvPr id="7" name="Picture 13" descr="c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7580" y="6347460"/>
            <a:ext cx="2337435" cy="337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16" y="1600201"/>
            <a:ext cx="1097308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16" y="6356351"/>
            <a:ext cx="28448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709" y="6356351"/>
            <a:ext cx="3860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图片2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12191365" cy="694245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270" y="2350770"/>
            <a:ext cx="1219073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>
              <a:lnSpc>
                <a:spcPct val="150000"/>
              </a:lnSpc>
            </a:pPr>
            <a:r>
              <a:rPr lang="zh-CN" altLang="en-US" sz="4400" dirty="0">
                <a:solidFill>
                  <a:prstClr val="black"/>
                </a:solidFill>
                <a:latin typeface="汉仪大黑简" panose="02010600000101010101" charset="-122"/>
                <a:ea typeface="汉仪大黑简" panose="02010600000101010101" charset="-122"/>
                <a:cs typeface="汉仪大黑简" panose="02010600000101010101" charset="-122"/>
              </a:rPr>
              <a:t>总体审计策略编制及分析程序的运用</a:t>
            </a:r>
            <a:endParaRPr lang="zh-CN" altLang="en-US" sz="4400" dirty="0">
              <a:solidFill>
                <a:prstClr val="black"/>
              </a:solidFill>
              <a:latin typeface="汉仪大黑简" panose="02010600000101010101" charset="-122"/>
              <a:ea typeface="汉仪大黑简" panose="02010600000101010101" charset="-122"/>
              <a:cs typeface="汉仪大黑简" panose="02010600000101010101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28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程安林</a:t>
            </a:r>
            <a:endParaRPr lang="zh-CN" altLang="en-US" sz="28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dirty="0">
                <a:solidFill>
                  <a:prstClr val="black"/>
                </a:solidFill>
                <a:cs typeface="汉仪大黑简" panose="02010600000101010101" charset="-122"/>
                <a:sym typeface="+mn-ea"/>
              </a:rPr>
              <a:t>总体审计策略编制及分析程序的运用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b="1"/>
              <a:t>专业领域／方向：</a:t>
            </a:r>
            <a:r>
              <a:rPr lang="zh-CN" altLang="en-US"/>
              <a:t>审计学专业</a:t>
            </a:r>
            <a:endParaRPr lang="zh-CN" altLang="en-US"/>
          </a:p>
          <a:p>
            <a:r>
              <a:rPr lang="zh-CN" altLang="en-US" b="1"/>
              <a:t>适用课程：</a:t>
            </a:r>
            <a:r>
              <a:rPr lang="zh-CN" altLang="en-US"/>
              <a:t>审计学</a:t>
            </a:r>
            <a:endParaRPr lang="zh-CN" altLang="en-US"/>
          </a:p>
          <a:p>
            <a:r>
              <a:rPr lang="zh-CN" altLang="en-US" b="1"/>
              <a:t>编写目的：</a:t>
            </a:r>
            <a:r>
              <a:rPr lang="zh-CN" altLang="en-US"/>
              <a:t>学习及掌握总体审计策略的编制流程。</a:t>
            </a:r>
            <a:endParaRPr lang="zh-CN" altLang="en-US"/>
          </a:p>
          <a:p>
            <a:r>
              <a:rPr lang="zh-CN" altLang="en-US" b="1"/>
              <a:t>知 识 点：</a:t>
            </a:r>
            <a:r>
              <a:rPr lang="zh-CN" altLang="en-US"/>
              <a:t>审计准则、审计计划、审计方法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dirty="0">
                <a:solidFill>
                  <a:prstClr val="black"/>
                </a:solidFill>
                <a:cs typeface="汉仪大黑简" panose="02010600000101010101" charset="-122"/>
                <a:sym typeface="+mn-ea"/>
              </a:rPr>
              <a:t>总体审计策略编制及分析程序的运用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>
              <a:lnSpc>
                <a:spcPct val="135000"/>
              </a:lnSpc>
              <a:spcBef>
                <a:spcPts val="900"/>
              </a:spcBef>
            </a:pPr>
            <a:r>
              <a:rPr lang="zh-CN" altLang="en-US" b="1"/>
              <a:t>关 键 词：</a:t>
            </a:r>
            <a:r>
              <a:rPr lang="zh-CN" altLang="en-US"/>
              <a:t>总体审计策略、编制方法、分析程序</a:t>
            </a:r>
            <a:endParaRPr lang="zh-CN" altLang="en-US"/>
          </a:p>
          <a:p>
            <a:pPr>
              <a:lnSpc>
                <a:spcPct val="135000"/>
              </a:lnSpc>
              <a:spcBef>
                <a:spcPts val="900"/>
              </a:spcBef>
            </a:pPr>
            <a:r>
              <a:rPr lang="zh-CN" altLang="en-US" b="1"/>
              <a:t>中文摘要：</a:t>
            </a:r>
            <a:r>
              <a:rPr lang="zh-CN" altLang="en-US"/>
              <a:t>注册会计师在编制项目审计方案时，对方案的内容及编制过程具有较大的争议。审计策略应考虑被审计单位的业务及其行业性质，以及重大错报风险较大的领域。在计划审计工作阶段，注册会计师应当运用分析程序，进一步了解被审计单位的业务情况，识别潜在的风险，以将审计风险降至可接受的低水平。本案例通过对某传媒公司相关财务报表项目进行趋势分析性测试，确定财务报表源自错误或舞弊的重大错报风险，并说明分析程序在总体审计策略编制中的运用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案 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just">
              <a:lnSpc>
                <a:spcPct val="135000"/>
              </a:lnSpc>
              <a:buClrTx/>
              <a:buSzTx/>
              <a:buNone/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一、引言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>
                <a:latin typeface="+mn-ea"/>
                <a:cs typeface="+mn-ea"/>
              </a:rPr>
              <a:t>2019</a:t>
            </a:r>
            <a:r>
              <a:rPr lang="zh-CN" altLang="en-US">
                <a:latin typeface="+mn-ea"/>
                <a:cs typeface="+mn-ea"/>
              </a:rPr>
              <a:t>年</a:t>
            </a:r>
            <a:r>
              <a:rPr lang="en-US" altLang="zh-CN">
                <a:latin typeface="+mn-ea"/>
                <a:cs typeface="+mn-ea"/>
              </a:rPr>
              <a:t>8</a:t>
            </a:r>
            <a:r>
              <a:rPr lang="zh-CN" altLang="en-US">
                <a:latin typeface="+mn-ea"/>
                <a:cs typeface="+mn-ea"/>
              </a:rPr>
              <a:t>月的某一天，某大学教师、学生与某会计师事务所合伙人就总体审计策略编制问题进行了探讨。</a:t>
            </a:r>
            <a:endParaRPr lang="zh-CN" altLang="en-US">
              <a:latin typeface="+mn-ea"/>
              <a:cs typeface="+mn-ea"/>
            </a:endParaRPr>
          </a:p>
          <a:p>
            <a:endParaRPr lang="zh-CN" altLang="en-US">
              <a:latin typeface="+mn-ea"/>
              <a:cs typeface="+mn-ea"/>
            </a:endParaRPr>
          </a:p>
          <a:p>
            <a:pPr marL="0" algn="just">
              <a:lnSpc>
                <a:spcPct val="135000"/>
              </a:lnSpc>
              <a:buClrTx/>
              <a:buSzTx/>
              <a:buNone/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二、某传媒公司基本情况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algn="just">
              <a:lnSpc>
                <a:spcPct val="135000"/>
              </a:lnSpc>
              <a:buClrTx/>
              <a:buSzTx/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（一）某传媒公司的规模及业务概况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algn="just">
              <a:lnSpc>
                <a:spcPct val="135000"/>
              </a:lnSpc>
              <a:buClrTx/>
              <a:buSzTx/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（二）某传媒公司的内部控制概况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803650" y="27940"/>
            <a:ext cx="8346440" cy="40767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  <a:cs typeface="+mj-cs"/>
              </a:defRPr>
            </a:lvl1pPr>
          </a:lstStyle>
          <a:p>
            <a:pPr algn="r" fontAlgn="auto"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cs typeface="汉仪大黑简" panose="02010600000101010101" charset="-122"/>
                <a:sym typeface="+mn-ea"/>
              </a:rPr>
              <a:t>总体审计策略编制及分析程序的运用</a:t>
            </a:r>
            <a:endParaRPr lang="zh-CN" altLang="en-US" sz="1800" dirty="0">
              <a:solidFill>
                <a:prstClr val="black"/>
              </a:solidFill>
              <a:cs typeface="汉仪大黑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案 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just">
              <a:lnSpc>
                <a:spcPct val="135000"/>
              </a:lnSpc>
              <a:buClrTx/>
              <a:buSzTx/>
              <a:buNone/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三、某传媒公司相关财务报表资料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>
                <a:latin typeface="+mj-ea"/>
                <a:ea typeface="+mj-ea"/>
                <a:cs typeface="+mj-ea"/>
              </a:rPr>
              <a:t>某传媒公司</a:t>
            </a:r>
            <a:r>
              <a:rPr lang="en-US" altLang="zh-CN">
                <a:latin typeface="+mj-ea"/>
                <a:ea typeface="+mj-ea"/>
                <a:cs typeface="+mj-ea"/>
              </a:rPr>
              <a:t>20</a:t>
            </a:r>
            <a:r>
              <a:rPr lang="zh-CN" altLang="en-US">
                <a:latin typeface="+mj-ea"/>
                <a:ea typeface="+mj-ea"/>
                <a:cs typeface="+mj-ea"/>
              </a:rPr>
              <a:t>×</a:t>
            </a:r>
            <a:r>
              <a:rPr lang="en-US" altLang="zh-CN">
                <a:latin typeface="+mj-ea"/>
                <a:ea typeface="+mj-ea"/>
                <a:cs typeface="+mj-ea"/>
              </a:rPr>
              <a:t>6</a:t>
            </a:r>
            <a:r>
              <a:rPr lang="zh-CN" altLang="en-US">
                <a:latin typeface="+mj-ea"/>
                <a:ea typeface="+mj-ea"/>
                <a:cs typeface="+mj-ea"/>
              </a:rPr>
              <a:t>年和</a:t>
            </a:r>
            <a:r>
              <a:rPr lang="en-US" altLang="zh-CN">
                <a:latin typeface="+mj-ea"/>
                <a:ea typeface="+mj-ea"/>
                <a:cs typeface="+mj-ea"/>
              </a:rPr>
              <a:t>20</a:t>
            </a:r>
            <a:r>
              <a:rPr lang="zh-CN" altLang="en-US">
                <a:latin typeface="+mj-ea"/>
                <a:ea typeface="+mj-ea"/>
                <a:cs typeface="+mj-ea"/>
              </a:rPr>
              <a:t>×</a:t>
            </a:r>
            <a:r>
              <a:rPr lang="en-US" altLang="zh-CN">
                <a:latin typeface="+mj-ea"/>
                <a:ea typeface="+mj-ea"/>
                <a:cs typeface="+mj-ea"/>
              </a:rPr>
              <a:t>7</a:t>
            </a:r>
            <a:r>
              <a:rPr lang="zh-CN" altLang="en-US">
                <a:latin typeface="+mj-ea"/>
                <a:ea typeface="+mj-ea"/>
                <a:cs typeface="+mj-ea"/>
              </a:rPr>
              <a:t>年资产负债对比表如表１所示。</a:t>
            </a:r>
            <a:endParaRPr lang="zh-CN" altLang="en-US">
              <a:latin typeface="+mj-ea"/>
              <a:ea typeface="+mj-ea"/>
              <a:cs typeface="+mj-ea"/>
            </a:endParaRPr>
          </a:p>
          <a:p>
            <a:r>
              <a:rPr lang="zh-CN" altLang="en-US">
                <a:latin typeface="+mj-ea"/>
                <a:ea typeface="+mj-ea"/>
                <a:cs typeface="+mj-ea"/>
              </a:rPr>
              <a:t>某传媒公司</a:t>
            </a:r>
            <a:r>
              <a:rPr lang="en-US" altLang="zh-CN">
                <a:latin typeface="+mj-ea"/>
                <a:ea typeface="+mj-ea"/>
                <a:cs typeface="+mj-ea"/>
              </a:rPr>
              <a:t>20</a:t>
            </a:r>
            <a:r>
              <a:rPr lang="zh-CN" altLang="en-US">
                <a:latin typeface="+mj-ea"/>
                <a:ea typeface="+mj-ea"/>
                <a:cs typeface="+mj-ea"/>
              </a:rPr>
              <a:t>×</a:t>
            </a:r>
            <a:r>
              <a:rPr lang="en-US" altLang="zh-CN">
                <a:latin typeface="+mj-ea"/>
                <a:ea typeface="+mj-ea"/>
                <a:cs typeface="+mj-ea"/>
              </a:rPr>
              <a:t>6</a:t>
            </a:r>
            <a:r>
              <a:rPr lang="zh-CN" altLang="en-US">
                <a:latin typeface="+mj-ea"/>
                <a:ea typeface="+mj-ea"/>
                <a:cs typeface="+mj-ea"/>
              </a:rPr>
              <a:t>年和</a:t>
            </a:r>
            <a:r>
              <a:rPr lang="en-US" altLang="zh-CN">
                <a:latin typeface="+mj-ea"/>
                <a:ea typeface="+mj-ea"/>
                <a:cs typeface="+mj-ea"/>
              </a:rPr>
              <a:t>20</a:t>
            </a:r>
            <a:r>
              <a:rPr lang="zh-CN" altLang="en-US">
                <a:latin typeface="+mj-ea"/>
                <a:ea typeface="+mj-ea"/>
                <a:cs typeface="+mj-ea"/>
              </a:rPr>
              <a:t>×</a:t>
            </a:r>
            <a:r>
              <a:rPr lang="en-US" altLang="zh-CN">
                <a:latin typeface="+mj-ea"/>
                <a:ea typeface="+mj-ea"/>
                <a:cs typeface="+mj-ea"/>
              </a:rPr>
              <a:t>7</a:t>
            </a:r>
            <a:r>
              <a:rPr lang="zh-CN" altLang="en-US">
                <a:latin typeface="+mj-ea"/>
                <a:ea typeface="+mj-ea"/>
                <a:cs typeface="+mj-ea"/>
              </a:rPr>
              <a:t>年利润对比表如表２所示。</a:t>
            </a:r>
            <a:endParaRPr lang="zh-CN" altLang="en-US">
              <a:latin typeface="+mj-ea"/>
              <a:ea typeface="+mj-ea"/>
              <a:cs typeface="+mj-ea"/>
            </a:endParaRPr>
          </a:p>
          <a:p>
            <a:endParaRPr lang="zh-CN" altLang="en-US">
              <a:latin typeface="+mj-ea"/>
              <a:ea typeface="+mj-ea"/>
              <a:cs typeface="+mj-ea"/>
            </a:endParaRPr>
          </a:p>
          <a:p>
            <a:pPr marL="0" algn="just">
              <a:lnSpc>
                <a:spcPct val="135000"/>
              </a:lnSpc>
              <a:buClrTx/>
              <a:buSzTx/>
              <a:buNone/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四、审计方法的运用过程及要求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（一）审阅财务报表，进行初步的直观分析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（二）分析确定审计重大错报风险领域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803650" y="27940"/>
            <a:ext cx="8346440" cy="40767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  <a:cs typeface="+mj-cs"/>
              </a:defRPr>
            </a:lvl1pPr>
          </a:lstStyle>
          <a:p>
            <a:pPr algn="r" fontAlgn="auto"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cs typeface="汉仪大黑简" panose="02010600000101010101" charset="-122"/>
                <a:sym typeface="+mn-ea"/>
              </a:rPr>
              <a:t>总体审计策略编制及分析程序的运用</a:t>
            </a:r>
            <a:endParaRPr lang="zh-CN" altLang="en-US" sz="1800" dirty="0">
              <a:solidFill>
                <a:prstClr val="black"/>
              </a:solidFill>
              <a:cs typeface="汉仪大黑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案 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just">
              <a:lnSpc>
                <a:spcPct val="135000"/>
              </a:lnSpc>
              <a:buClrTx/>
              <a:buSzTx/>
              <a:buNone/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五、编制总体审计策略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>
                <a:latin typeface="+mj-ea"/>
                <a:ea typeface="+mj-ea"/>
                <a:cs typeface="+mj-ea"/>
              </a:rPr>
              <a:t>结合某传媒公司的基本情况，考虑分析性结果对审计总体计划的影响，编制</a:t>
            </a:r>
            <a:r>
              <a:rPr lang="en-US" altLang="zh-CN">
                <a:latin typeface="+mj-ea"/>
                <a:ea typeface="+mj-ea"/>
                <a:cs typeface="+mj-ea"/>
              </a:rPr>
              <a:t>20</a:t>
            </a:r>
            <a:r>
              <a:rPr lang="zh-CN" altLang="en-US">
                <a:latin typeface="+mj-ea"/>
                <a:ea typeface="+mj-ea"/>
                <a:cs typeface="+mj-ea"/>
              </a:rPr>
              <a:t>×</a:t>
            </a:r>
            <a:r>
              <a:rPr lang="en-US" altLang="zh-CN">
                <a:latin typeface="+mj-ea"/>
                <a:ea typeface="+mj-ea"/>
                <a:cs typeface="+mj-ea"/>
              </a:rPr>
              <a:t>7</a:t>
            </a:r>
            <a:r>
              <a:rPr lang="zh-CN" altLang="en-US">
                <a:latin typeface="+mj-ea"/>
                <a:ea typeface="+mj-ea"/>
                <a:cs typeface="+mj-ea"/>
              </a:rPr>
              <a:t>年某传媒公司财务报表审计的总体审计策略。</a:t>
            </a:r>
            <a:endParaRPr lang="zh-CN" altLang="en-US">
              <a:latin typeface="+mj-ea"/>
              <a:ea typeface="+mj-ea"/>
              <a:cs typeface="+mj-ea"/>
            </a:endParaRPr>
          </a:p>
          <a:p>
            <a:endParaRPr lang="zh-CN" altLang="en-US">
              <a:latin typeface="+mj-ea"/>
              <a:ea typeface="+mj-ea"/>
              <a:cs typeface="+mj-ea"/>
            </a:endParaRPr>
          </a:p>
          <a:p>
            <a:pPr marL="0" algn="just">
              <a:lnSpc>
                <a:spcPct val="135000"/>
              </a:lnSpc>
              <a:buClrTx/>
              <a:buSzTx/>
              <a:buNone/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六、参考文献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>
                <a:sym typeface="+mn-ea"/>
              </a:rPr>
              <a:t>（略）</a:t>
            </a:r>
            <a:endParaRPr lang="zh-CN" altLang="en-US"/>
          </a:p>
          <a:p>
            <a:endParaRPr lang="zh-CN" altLang="en-US">
              <a:latin typeface="+mj-ea"/>
              <a:ea typeface="+mj-ea"/>
              <a:cs typeface="+mj-ea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803650" y="27940"/>
            <a:ext cx="8346440" cy="40767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  <a:cs typeface="+mj-cs"/>
              </a:defRPr>
            </a:lvl1pPr>
          </a:lstStyle>
          <a:p>
            <a:pPr algn="r" fontAlgn="auto"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cs typeface="汉仪大黑简" panose="02010600000101010101" charset="-122"/>
                <a:sym typeface="+mn-ea"/>
              </a:rPr>
              <a:t>总体审计策略编制及分析程序的运用</a:t>
            </a:r>
            <a:endParaRPr lang="zh-CN" altLang="en-US" sz="1800" dirty="0">
              <a:solidFill>
                <a:prstClr val="black"/>
              </a:solidFill>
              <a:cs typeface="汉仪大黑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案例使用说明书</a:t>
            </a:r>
            <a:endParaRPr lang="zh-CN" altLang="en-US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１．本案例要解决的关键问题</a:t>
            </a:r>
            <a:endParaRPr lang="zh-CN" altLang="en-US"/>
          </a:p>
          <a:p>
            <a:r>
              <a:rPr lang="zh-CN" altLang="en-US"/>
              <a:t>本案例主要解决的关键问题是分析思路问题。总体审计策略是审计计划的组成部分，用以确定审计范围、时间和方向，并指导制订具体审计计划。通过制定总体审计策略，可以确定审计业务的特征；明确审计业务的报告目标，以计划审计的时间安排和所需沟通的性质；确定项目组的工作方向。</a:t>
            </a:r>
            <a:endParaRPr lang="zh-CN" altLang="en-US"/>
          </a:p>
          <a:p>
            <a:r>
              <a:rPr lang="zh-CN" altLang="en-US"/>
              <a:t>２．案例讨论的准备工作</a:t>
            </a:r>
            <a:endParaRPr lang="zh-CN" altLang="en-US"/>
          </a:p>
          <a:p>
            <a:r>
              <a:rPr lang="zh-CN" altLang="en-US"/>
              <a:t>（１）教学目的与用途</a:t>
            </a:r>
            <a:endParaRPr lang="zh-CN" altLang="en-US"/>
          </a:p>
          <a:p>
            <a:r>
              <a:rPr lang="zh-CN" altLang="en-US"/>
              <a:t>（２）启发思考题</a:t>
            </a:r>
            <a:endParaRPr lang="zh-CN" altLang="en-US"/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803650" y="27940"/>
            <a:ext cx="8346440" cy="40767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  <a:cs typeface="+mj-cs"/>
              </a:defRPr>
            </a:lvl1pPr>
          </a:lstStyle>
          <a:p>
            <a:pPr algn="r" fontAlgn="auto"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cs typeface="汉仪大黑简" panose="02010600000101010101" charset="-122"/>
                <a:sym typeface="+mn-ea"/>
              </a:rPr>
              <a:t>总体审计策略编制及分析程序的运用</a:t>
            </a:r>
            <a:endParaRPr lang="zh-CN" altLang="en-US" sz="1800" dirty="0">
              <a:solidFill>
                <a:prstClr val="black"/>
              </a:solidFill>
              <a:cs typeface="汉仪大黑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案例使用说明书</a:t>
            </a:r>
            <a:endParaRPr lang="zh-CN" altLang="en-US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r>
              <a:rPr lang="zh-CN" altLang="en-US"/>
              <a:t>３．案例分析要点</a:t>
            </a:r>
            <a:endParaRPr lang="zh-CN" altLang="en-US"/>
          </a:p>
          <a:p>
            <a:r>
              <a:rPr lang="zh-CN" altLang="en-US"/>
              <a:t>（１）理论依据</a:t>
            </a:r>
            <a:endParaRPr lang="zh-CN" altLang="en-US"/>
          </a:p>
          <a:p>
            <a:r>
              <a:rPr lang="zh-CN" altLang="en-US"/>
              <a:t>（２）具体分析</a:t>
            </a:r>
            <a:endParaRPr lang="zh-CN" altLang="en-US"/>
          </a:p>
          <a:p>
            <a:r>
              <a:rPr lang="zh-CN" altLang="en-US"/>
              <a:t>（３）编制总体审计策略</a:t>
            </a:r>
            <a:endParaRPr lang="zh-CN" altLang="en-US"/>
          </a:p>
          <a:p>
            <a:r>
              <a:rPr lang="zh-CN" altLang="en-US">
                <a:latin typeface="+mj-ea"/>
                <a:ea typeface="+mj-ea"/>
                <a:cs typeface="+mj-ea"/>
              </a:rPr>
              <a:t>（４）关键要点</a:t>
            </a:r>
            <a:endParaRPr lang="zh-CN" altLang="en-US">
              <a:latin typeface="+mj-ea"/>
              <a:ea typeface="+mj-ea"/>
              <a:cs typeface="+mj-ea"/>
            </a:endParaRPr>
          </a:p>
          <a:p>
            <a:r>
              <a:rPr lang="zh-CN" altLang="en-US">
                <a:latin typeface="+mj-ea"/>
                <a:ea typeface="+mj-ea"/>
                <a:cs typeface="+mj-ea"/>
              </a:rPr>
              <a:t>４．教学组织方式</a:t>
            </a:r>
            <a:endParaRPr lang="zh-CN" altLang="en-US">
              <a:latin typeface="+mj-ea"/>
              <a:ea typeface="+mj-ea"/>
              <a:cs typeface="+mj-ea"/>
            </a:endParaRPr>
          </a:p>
          <a:p>
            <a:r>
              <a:rPr lang="zh-CN" altLang="en-US">
                <a:latin typeface="+mj-ea"/>
                <a:ea typeface="+mj-ea"/>
                <a:cs typeface="+mj-ea"/>
              </a:rPr>
              <a:t>本案例课外自主学习</a:t>
            </a:r>
            <a:r>
              <a:rPr lang="en-US" altLang="zh-CN">
                <a:latin typeface="+mj-ea"/>
                <a:ea typeface="+mj-ea"/>
                <a:cs typeface="+mj-ea"/>
              </a:rPr>
              <a:t>60</a:t>
            </a:r>
            <a:r>
              <a:rPr lang="zh-CN" altLang="en-US">
                <a:latin typeface="+mj-ea"/>
                <a:ea typeface="+mj-ea"/>
                <a:cs typeface="+mj-ea"/>
              </a:rPr>
              <a:t>分钟，教学时间</a:t>
            </a:r>
            <a:r>
              <a:rPr lang="en-US" altLang="zh-CN">
                <a:latin typeface="+mj-ea"/>
                <a:ea typeface="+mj-ea"/>
                <a:cs typeface="+mj-ea"/>
              </a:rPr>
              <a:t>609</a:t>
            </a:r>
            <a:r>
              <a:rPr lang="zh-CN" altLang="en-US">
                <a:latin typeface="+mj-ea"/>
                <a:ea typeface="+mj-ea"/>
                <a:cs typeface="+mj-ea"/>
              </a:rPr>
              <a:t>分钟。其中，学生案例讨论</a:t>
            </a:r>
            <a:r>
              <a:rPr lang="en-US" altLang="zh-CN">
                <a:latin typeface="+mj-ea"/>
                <a:ea typeface="+mj-ea"/>
                <a:cs typeface="+mj-ea"/>
              </a:rPr>
              <a:t>40</a:t>
            </a:r>
            <a:r>
              <a:rPr lang="zh-CN" altLang="en-US">
                <a:latin typeface="+mj-ea"/>
                <a:ea typeface="+mj-ea"/>
                <a:cs typeface="+mj-ea"/>
              </a:rPr>
              <a:t>分钟，教师案例讲评</a:t>
            </a:r>
            <a:r>
              <a:rPr lang="en-US" altLang="zh-CN">
                <a:latin typeface="+mj-ea"/>
                <a:ea typeface="+mj-ea"/>
                <a:cs typeface="+mj-ea"/>
              </a:rPr>
              <a:t>20</a:t>
            </a:r>
            <a:r>
              <a:rPr lang="zh-CN" altLang="en-US">
                <a:latin typeface="+mj-ea"/>
                <a:ea typeface="+mj-ea"/>
                <a:cs typeface="+mj-ea"/>
              </a:rPr>
              <a:t>分钟。</a:t>
            </a:r>
            <a:endParaRPr lang="zh-CN" altLang="en-US">
              <a:latin typeface="+mj-ea"/>
              <a:ea typeface="+mj-ea"/>
              <a:cs typeface="+mj-ea"/>
            </a:endParaRPr>
          </a:p>
          <a:p>
            <a:r>
              <a:rPr lang="zh-CN" altLang="en-US"/>
              <a:t>本案例可以采用分组对不同内容进行讨论的方式进行。</a:t>
            </a:r>
            <a:endParaRPr lang="zh-CN" altLang="en-US"/>
          </a:p>
          <a:p>
            <a:r>
              <a:rPr lang="zh-CN" altLang="en-US"/>
              <a:t>５．其他</a:t>
            </a:r>
            <a:endParaRPr lang="zh-CN" altLang="en-US"/>
          </a:p>
          <a:p>
            <a:r>
              <a:rPr lang="zh-CN" altLang="en-US"/>
              <a:t>无。</a:t>
            </a:r>
            <a:endParaRPr lang="zh-CN" altLang="en-US"/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803650" y="27940"/>
            <a:ext cx="8346440" cy="40767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  <a:cs typeface="+mj-cs"/>
              </a:defRPr>
            </a:lvl1pPr>
          </a:lstStyle>
          <a:p>
            <a:pPr algn="r" fontAlgn="auto"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cs typeface="汉仪大黑简" panose="02010600000101010101" charset="-122"/>
                <a:sym typeface="+mn-ea"/>
              </a:rPr>
              <a:t>总体审计策略编制及分析程序的运用</a:t>
            </a:r>
            <a:endParaRPr lang="zh-CN" altLang="en-US" sz="1800" dirty="0">
              <a:solidFill>
                <a:prstClr val="black"/>
              </a:solidFill>
              <a:cs typeface="汉仪大黑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1039</Words>
  <Application>WPS 演示</Application>
  <PresentationFormat>宽屏</PresentationFormat>
  <Paragraphs>74</Paragraphs>
  <Slides>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汉仪大黑简</vt:lpstr>
      <vt:lpstr>楷体</vt:lpstr>
      <vt:lpstr>黑体</vt:lpstr>
      <vt:lpstr>Office 主题​​</vt:lpstr>
      <vt:lpstr>1_Office 主题</vt:lpstr>
      <vt:lpstr>PowerPoint 演示文稿</vt:lpstr>
      <vt:lpstr>总体审计策略编制及分析程序的运用</vt:lpstr>
      <vt:lpstr>总体审计策略编制及分析程序的运用</vt:lpstr>
      <vt:lpstr>案 例</vt:lpstr>
      <vt:lpstr>案 例</vt:lpstr>
      <vt:lpstr>案 例</vt:lpstr>
      <vt:lpstr>案例使用说明书</vt:lpstr>
      <vt:lpstr>案例使用说明书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sunny</cp:lastModifiedBy>
  <cp:revision>172</cp:revision>
  <dcterms:created xsi:type="dcterms:W3CDTF">2019-06-19T02:08:00Z</dcterms:created>
  <dcterms:modified xsi:type="dcterms:W3CDTF">2021-06-11T07:06:33Z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