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410" r:id="rId4"/>
    <p:sldId id="411" r:id="rId5"/>
    <p:sldId id="412" r:id="rId6"/>
    <p:sldId id="413" r:id="rId7"/>
    <p:sldId id="414" r:id="rId8"/>
    <p:sldId id="415" r:id="rId9"/>
    <p:sldId id="416" r:id="rId10"/>
    <p:sldId id="417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40443" y="6305551"/>
            <a:ext cx="2844875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435735" y="502920"/>
            <a:ext cx="8346440" cy="647700"/>
          </a:xfrm>
        </p:spPr>
        <p:txBody>
          <a:bodyPr>
            <a:noAutofit/>
          </a:bodyPr>
          <a:lstStyle>
            <a:lvl1pPr algn="l">
              <a:defRPr sz="2400" b="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998855" y="1558290"/>
            <a:ext cx="10370820" cy="4482465"/>
          </a:xfrm>
        </p:spPr>
        <p:txBody>
          <a:bodyPr>
            <a:normAutofit/>
          </a:bodyPr>
          <a:lstStyle>
            <a:lvl1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1pPr>
            <a:lvl2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2pPr>
            <a:lvl3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3pPr>
            <a:lvl4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4pPr>
            <a:lvl5pPr algn="just" eaLnBrk="1" fontAlgn="auto" latinLnBrk="0" hangingPunct="1">
              <a:lnSpc>
                <a:spcPct val="125000"/>
              </a:lnSpc>
              <a:spcBef>
                <a:spcPts val="300"/>
              </a:spcBef>
              <a:spcAft>
                <a:spcPts val="300"/>
              </a:spcAft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35" y="0"/>
            <a:ext cx="12192635" cy="6858000"/>
          </a:xfrm>
          <a:prstGeom prst="rect">
            <a:avLst/>
          </a:prstGeom>
        </p:spPr>
      </p:pic>
      <p:pic>
        <p:nvPicPr>
          <p:cNvPr id="7" name="Picture 13" descr="cd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7580" y="6347460"/>
            <a:ext cx="2337435" cy="337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16" y="1600201"/>
            <a:ext cx="10973087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16" y="6356351"/>
            <a:ext cx="2844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709" y="6356351"/>
            <a:ext cx="386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4" name="内容占位符 3" descr="图片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1365" cy="694245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270" y="2350770"/>
            <a:ext cx="12190730" cy="2768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 fontAlgn="auto">
              <a:lnSpc>
                <a:spcPct val="150000"/>
              </a:lnSpc>
            </a:pPr>
            <a:r>
              <a:rPr lang="zh-CN" altLang="en-US" sz="44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长城汽车财务战略设计与优化</a:t>
            </a:r>
            <a:endParaRPr lang="zh-CN" altLang="en-US" sz="44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4400" dirty="0">
                <a:solidFill>
                  <a:prstClr val="black"/>
                </a:solidFill>
                <a:latin typeface="汉仪大黑简" panose="02010600000101010101" charset="-122"/>
                <a:ea typeface="汉仪大黑简" panose="02010600000101010101" charset="-122"/>
                <a:cs typeface="汉仪大黑简" panose="02010600000101010101" charset="-122"/>
              </a:rPr>
              <a:t>——基于财务战略矩阵的案例分析</a:t>
            </a:r>
            <a:endParaRPr lang="zh-CN" altLang="en-US" sz="4400" dirty="0">
              <a:solidFill>
                <a:prstClr val="black"/>
              </a:solidFill>
              <a:latin typeface="汉仪大黑简" panose="02010600000101010101" charset="-122"/>
              <a:ea typeface="汉仪大黑简" panose="02010600000101010101" charset="-122"/>
              <a:cs typeface="汉仪大黑简" panose="0201060000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袁国方</a:t>
            </a:r>
            <a:endParaRPr lang="zh-CN" altLang="en-US" sz="28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735" y="502920"/>
            <a:ext cx="9716770" cy="647700"/>
          </a:xfrm>
        </p:spPr>
        <p:txBody>
          <a:bodyPr/>
          <a:p>
            <a:r>
              <a:rPr lang="zh-CN" altLang="en-US"/>
              <a:t>长城汽车财务战略设计与优化——基于财务战略矩阵的案例分析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/>
              <a:t>专业领域／方向：</a:t>
            </a:r>
            <a:r>
              <a:rPr lang="zh-CN" altLang="en-US"/>
              <a:t>财务管理</a:t>
            </a:r>
            <a:endParaRPr lang="zh-CN" altLang="en-US"/>
          </a:p>
          <a:p>
            <a:r>
              <a:rPr lang="zh-CN" altLang="en-US" b="1"/>
              <a:t>适用课程：</a:t>
            </a:r>
            <a:r>
              <a:rPr lang="zh-CN" altLang="en-US"/>
              <a:t>公司战略与风险管理</a:t>
            </a:r>
            <a:endParaRPr lang="zh-CN" altLang="en-US"/>
          </a:p>
          <a:p>
            <a:r>
              <a:rPr lang="zh-CN" altLang="en-US" b="1"/>
              <a:t>编写目的：</a:t>
            </a:r>
            <a:r>
              <a:rPr lang="zh-CN" altLang="en-US"/>
              <a:t>财务战略矩阵工具在公司财务战略制定与选择中的应用。</a:t>
            </a:r>
            <a:endParaRPr lang="zh-CN" altLang="en-US"/>
          </a:p>
          <a:p>
            <a:r>
              <a:rPr lang="zh-CN" altLang="en-US" b="1"/>
              <a:t>知 识 点：</a:t>
            </a:r>
            <a:r>
              <a:rPr lang="zh-CN" altLang="en-US"/>
              <a:t>财务战略理论、财务战略矩阵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 b="1">
                <a:latin typeface="Times New Roman" panose="02020603050405020304" charset="0"/>
                <a:cs typeface="Times New Roman" panose="02020603050405020304" charset="0"/>
              </a:rPr>
              <a:t>关 键 词：</a:t>
            </a: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财务战略、财务战略矩阵、长城汽车</a:t>
            </a:r>
            <a:endParaRPr lang="zh-CN" altLang="en-US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zh-CN" altLang="en-US" b="1">
                <a:latin typeface="Times New Roman" panose="02020603050405020304" charset="0"/>
                <a:cs typeface="Times New Roman" panose="02020603050405020304" charset="0"/>
              </a:rPr>
              <a:t>中文摘要：</a:t>
            </a: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本案例利用长城汽车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2014</a:t>
            </a: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—</a:t>
            </a:r>
            <a:r>
              <a:rPr lang="en-US" altLang="zh-CN">
                <a:latin typeface="Times New Roman" panose="02020603050405020304" charset="0"/>
                <a:cs typeface="Times New Roman" panose="02020603050405020304" charset="0"/>
              </a:rPr>
              <a:t>2018</a:t>
            </a:r>
            <a:r>
              <a:rPr lang="zh-CN" altLang="en-US">
                <a:latin typeface="Times New Roman" panose="02020603050405020304" charset="0"/>
                <a:cs typeface="Times New Roman" panose="02020603050405020304" charset="0"/>
              </a:rPr>
              <a:t>年的财务数据，基于财务战略矩阵分析工具，从投资战略、筹资战略以及股利分配战略三个角度，对长城汽车的财务战略展开详细分析、评价与优化设计，依据分析评价结果总结长城汽车财务战略中存在的不足和缺陷，在此基础上提出设计与优化建议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435735" y="502920"/>
            <a:ext cx="9716770" cy="647700"/>
          </a:xfrm>
        </p:spPr>
        <p:txBody>
          <a:bodyPr/>
          <a:p>
            <a:r>
              <a:rPr lang="zh-CN" altLang="en-US"/>
              <a:t>长城汽车财务战略设计与优化——基于财务战略矩阵的案例分析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一、长城汽车简介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</a:rPr>
              <a:t>二、长城汽车战略环境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（一）宏观环境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（二）行业环境分析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（三）内部环境分析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>
                <a:sym typeface="+mn-ea"/>
              </a:rPr>
              <a:t>长城汽车财务战略设计与优化——基于财务战略矩阵的案例分析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三、长城汽车财务战略现状及评价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（一）长城汽车投资战略现状及评价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（二）长城汽车筹资战略现状及评价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（三）长城汽车股利分配战略现状及评价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>
                <a:sym typeface="+mn-ea"/>
              </a:rPr>
              <a:t>长城汽车财务战略设计与优化——基于财务战略矩阵的案例分析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 例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四、长城汽车财务战略矩阵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（一）矩阵横轴——资金余缺情况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（二）矩阵纵轴——价值创造情况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（三）长城汽车财务战略矩阵分析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>
              <a:sym typeface="+mn-ea"/>
            </a:endParaRPr>
          </a:p>
          <a:p>
            <a:pPr marL="0" algn="just">
              <a:lnSpc>
                <a:spcPct val="135000"/>
              </a:lnSpc>
              <a:buClrTx/>
              <a:buSzTx/>
              <a:buNone/>
            </a:pPr>
            <a:r>
              <a:rPr lang="zh-CN" altLang="en-US" sz="26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五、参考文献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>
                <a:sym typeface="+mn-ea"/>
              </a:rPr>
              <a:t>略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>
                <a:sym typeface="+mn-ea"/>
              </a:rPr>
              <a:t>长城汽车财务战略设计与优化——基于财务战略矩阵的案例分析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案例使用说明书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１．本案例需要解决的关键问题</a:t>
            </a:r>
            <a:endParaRPr lang="zh-CN" altLang="en-US"/>
          </a:p>
          <a:p>
            <a:r>
              <a:rPr lang="zh-CN" altLang="en-US"/>
              <a:t>（１）如何进行战略环境分析</a:t>
            </a:r>
            <a:endParaRPr lang="zh-CN" altLang="en-US"/>
          </a:p>
          <a:p>
            <a:r>
              <a:rPr lang="zh-CN" altLang="en-US"/>
              <a:t>（２）如何使用财务战略矩阵</a:t>
            </a:r>
            <a:endParaRPr lang="zh-CN" altLang="en-US"/>
          </a:p>
          <a:p>
            <a:r>
              <a:rPr lang="zh-CN" altLang="en-US"/>
              <a:t>２．案例讨论的准备工作</a:t>
            </a:r>
            <a:endParaRPr lang="zh-CN" altLang="en-US"/>
          </a:p>
          <a:p>
            <a:r>
              <a:rPr lang="zh-CN" altLang="en-US"/>
              <a:t>３．案例分析要点</a:t>
            </a:r>
            <a:endParaRPr lang="zh-CN" altLang="en-US"/>
          </a:p>
          <a:p>
            <a:r>
              <a:rPr lang="zh-CN" altLang="en-US"/>
              <a:t>（１）长城汽车财务战略存在的问题</a:t>
            </a:r>
            <a:endParaRPr lang="zh-CN" altLang="en-US"/>
          </a:p>
          <a:p>
            <a:r>
              <a:rPr lang="zh-CN" altLang="en-US"/>
              <a:t>（２）长城汽车财务战略优化建议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>
                <a:sym typeface="+mn-ea"/>
              </a:rPr>
              <a:t>长城汽车财务战略设计与优化——基于财务战略矩阵的案例分析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ym typeface="+mn-ea"/>
              </a:rPr>
              <a:t>案例使用说明书</a:t>
            </a:r>
            <a:endParaRPr lang="zh-CN" altLang="en-US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４．教学组织方式</a:t>
            </a:r>
            <a:endParaRPr lang="zh-CN" altLang="en-US"/>
          </a:p>
          <a:p>
            <a:r>
              <a:rPr lang="zh-CN" altLang="en-US"/>
              <a:t>（１）问题清单及提问顺序、资料发放顺序 </a:t>
            </a:r>
            <a:endParaRPr lang="zh-CN" altLang="en-US"/>
          </a:p>
          <a:p>
            <a:r>
              <a:rPr lang="zh-CN" altLang="en-US"/>
              <a:t>（２）课时分配（时间安排）</a:t>
            </a:r>
            <a:endParaRPr lang="zh-CN" altLang="en-US"/>
          </a:p>
          <a:p>
            <a:r>
              <a:rPr lang="zh-CN" altLang="en-US"/>
              <a:t>（３）讨论方式</a:t>
            </a:r>
            <a:endParaRPr lang="zh-CN" altLang="en-US"/>
          </a:p>
          <a:p>
            <a:r>
              <a:rPr lang="zh-CN" altLang="en-US"/>
              <a:t>（４）课堂讨论与总结</a:t>
            </a:r>
            <a:endParaRPr lang="zh-CN" altLang="en-US"/>
          </a:p>
          <a:p>
            <a:r>
              <a:rPr lang="zh-CN" altLang="en-US"/>
              <a:t>５．其他</a:t>
            </a:r>
            <a:endParaRPr lang="zh-CN" altLang="en-US"/>
          </a:p>
          <a:p>
            <a:r>
              <a:rPr lang="zh-CN" altLang="en-US"/>
              <a:t>无。</a:t>
            </a:r>
            <a:endParaRPr lang="zh-CN" altLang="en-US"/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3803650" y="27940"/>
            <a:ext cx="8346440" cy="40767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effectLst/>
                <a:latin typeface="汉仪大黑简" panose="02010600000101010101" charset="-122"/>
                <a:ea typeface="汉仪大黑简" panose="02010600000101010101" charset="-122"/>
                <a:cs typeface="+mj-cs"/>
              </a:defRPr>
            </a:lvl1pPr>
          </a:lstStyle>
          <a:p>
            <a:pPr algn="r" fontAlgn="auto">
              <a:lnSpc>
                <a:spcPct val="150000"/>
              </a:lnSpc>
            </a:pPr>
            <a:r>
              <a:rPr lang="zh-CN" altLang="en-US" sz="1800">
                <a:sym typeface="+mn-ea"/>
              </a:rPr>
              <a:t>长城汽车财务战略设计与优化——基于财务战略矩阵的案例分析</a:t>
            </a:r>
            <a:endParaRPr lang="zh-CN" altLang="en-US" sz="1800" dirty="0">
              <a:solidFill>
                <a:prstClr val="black"/>
              </a:solidFill>
              <a:cs typeface="汉仪大黑简" panose="0201060000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push dir="u"/>
      </p:transition>
    </mc:Choice>
    <mc:Fallback>
      <p:transition>
        <p:push dir="u"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807</Words>
  <Application>WPS 演示</Application>
  <PresentationFormat>宽屏</PresentationFormat>
  <Paragraphs>74</Paragraphs>
  <Slides>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Wingdings</vt:lpstr>
      <vt:lpstr>Arial Unicode MS</vt:lpstr>
      <vt:lpstr>Calibri</vt:lpstr>
      <vt:lpstr>汉仪大黑简</vt:lpstr>
      <vt:lpstr>楷体</vt:lpstr>
      <vt:lpstr>Times New Roman</vt:lpstr>
      <vt:lpstr>黑体</vt:lpstr>
      <vt:lpstr>Office 主题​​</vt:lpstr>
      <vt:lpstr>1_Office 主题</vt:lpstr>
      <vt:lpstr>PowerPoint 演示文稿</vt:lpstr>
      <vt:lpstr>长城汽车财务战略设计与优化——基于财务战略矩阵的案例分析</vt:lpstr>
      <vt:lpstr>长城汽车财务战略设计与优化——基于财务战略矩阵的案例分析</vt:lpstr>
      <vt:lpstr>案 例</vt:lpstr>
      <vt:lpstr>案 例</vt:lpstr>
      <vt:lpstr>案 例</vt:lpstr>
      <vt:lpstr>案例使用说明书</vt:lpstr>
      <vt:lpstr>案例使用说明书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sunny</cp:lastModifiedBy>
  <cp:revision>172</cp:revision>
  <dcterms:created xsi:type="dcterms:W3CDTF">2019-06-19T02:08:00Z</dcterms:created>
  <dcterms:modified xsi:type="dcterms:W3CDTF">2021-06-11T07:10:09Z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