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1753235"/>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宝钢股份：股权激励与公司金融资产配置</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杨慧辉 楼倩倩</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宝钢股份：股权激励与公司金融资产配置</a:t>
            </a:r>
            <a:endParaRPr lang="zh-CN" altLang="en-US"/>
          </a:p>
        </p:txBody>
      </p:sp>
      <p:sp>
        <p:nvSpPr>
          <p:cNvPr id="3" name="内容占位符 2"/>
          <p:cNvSpPr>
            <a:spLocks noGrp="1"/>
          </p:cNvSpPr>
          <p:nvPr>
            <p:ph idx="1"/>
          </p:nvPr>
        </p:nvSpPr>
        <p:spPr/>
        <p:txBody>
          <a:bodyPr/>
          <a:p>
            <a:r>
              <a:rPr lang="zh-CN" altLang="en-US" b="1"/>
              <a:t>专业领域／方向：</a:t>
            </a:r>
            <a:r>
              <a:rPr lang="zh-CN" altLang="en-US"/>
              <a:t>财务管理</a:t>
            </a:r>
            <a:endParaRPr lang="zh-CN" altLang="en-US"/>
          </a:p>
          <a:p>
            <a:r>
              <a:rPr lang="zh-CN" altLang="en-US" b="1"/>
              <a:t>适用课程：</a:t>
            </a:r>
            <a:r>
              <a:rPr lang="zh-CN" altLang="en-US"/>
              <a:t>财务管理</a:t>
            </a:r>
            <a:endParaRPr lang="zh-CN" altLang="en-US"/>
          </a:p>
          <a:p>
            <a:r>
              <a:rPr lang="zh-CN" altLang="en-US" b="1"/>
              <a:t>编写目的：</a:t>
            </a:r>
            <a:r>
              <a:rPr lang="zh-CN" altLang="en-US"/>
              <a:t>本案例旨在引导学生关注股权激励对公司资产配置的影响。根据本案例资料，一方面，学生可以思考公司的经营资产与金融资产配置决策的影响因素，以便更深入地理解金融支持实体经济；另一方面，高管作为公司的决策者，对公司的发展具有重大的影响，学生可以关注股权激励这种从理论设计上可实现管理层与股东利益趋同的有效改善管理层自利这一代理问题的长期激励机制对公司在金融资产配置决策方面的影响。</a:t>
            </a:r>
            <a:endParaRPr lang="zh-CN" altLang="en-US"/>
          </a:p>
          <a:p>
            <a:r>
              <a:rPr lang="zh-CN" altLang="en-US" b="1"/>
              <a:t>知 识 点：</a:t>
            </a:r>
            <a:r>
              <a:rPr lang="zh-CN" altLang="en-US"/>
              <a:t>公司治理、股权激励、资产配置决策</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宝钢股份：股权激励与公司金融资产配置</a:t>
            </a:r>
            <a:endParaRPr lang="zh-CN" altLang="en-US"/>
          </a:p>
        </p:txBody>
      </p:sp>
      <p:sp>
        <p:nvSpPr>
          <p:cNvPr id="3" name="内容占位符 2"/>
          <p:cNvSpPr>
            <a:spLocks noGrp="1"/>
          </p:cNvSpPr>
          <p:nvPr>
            <p:ph idx="1"/>
          </p:nvPr>
        </p:nvSpPr>
        <p:spPr/>
        <p:txBody>
          <a:bodyPr/>
          <a:p>
            <a:r>
              <a:rPr lang="zh-CN" altLang="en-US" b="1">
                <a:sym typeface="+mn-ea"/>
              </a:rPr>
              <a:t>关 键 词：</a:t>
            </a:r>
            <a:r>
              <a:rPr lang="zh-CN" altLang="en-US">
                <a:sym typeface="+mn-ea"/>
              </a:rPr>
              <a:t>金融资产配置、公司治理、股权激励</a:t>
            </a:r>
            <a:endParaRPr lang="zh-CN" altLang="en-US">
              <a:sym typeface="+mn-ea"/>
            </a:endParaRPr>
          </a:p>
          <a:p>
            <a:r>
              <a:rPr lang="zh-CN" altLang="en-US" b="1">
                <a:sym typeface="+mn-ea"/>
              </a:rPr>
              <a:t>中文摘要：</a:t>
            </a:r>
            <a:r>
              <a:rPr lang="zh-CN" altLang="en-US">
                <a:sym typeface="+mn-ea"/>
              </a:rPr>
              <a:t>当前，公司金融化现象日益凸显，越来越多的非金融公司积极涉足金融资产投资。高管作为公司的决策者，对公司的发展具有重大的影响。本文通过分析宝钢股份限制性股权激励方案对其金融资产配置的影响及其经济后果，探究金融资产配置的不断加强对宝钢股份的实体产业会带来怎样的影响，以及什么样的股权激励方案的设计能够促进公司更好地发挥金融资产配置的“蓄水池”效应，以支持主业的发展。</a:t>
            </a:r>
            <a:endParaRPr lang="zh-CN" altLang="en-US">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indent="0" algn="just">
              <a:lnSpc>
                <a:spcPct val="150000"/>
              </a:lnSpc>
              <a:buClrTx/>
              <a:buSzTx/>
              <a:buNone/>
            </a:pPr>
            <a:r>
              <a:rPr lang="zh-CN" altLang="en-US" sz="2600" b="1" dirty="0">
                <a:latin typeface="黑体" panose="02010609060101010101" pitchFamily="49" charset="-122"/>
                <a:ea typeface="黑体" panose="02010609060101010101" pitchFamily="49" charset="-122"/>
              </a:rPr>
              <a:t>一、宝钢股份的基本情况</a:t>
            </a:r>
            <a:endParaRPr lang="zh-CN" altLang="en-US" sz="2600" b="1" dirty="0">
              <a:latin typeface="黑体" panose="02010609060101010101" pitchFamily="49" charset="-122"/>
              <a:ea typeface="黑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（一）宝钢股份的经营情况</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（二）宝钢股份的公司治理情况</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宝钢股份：股权激励与公司金融资产配置</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sym typeface="+mn-ea"/>
              </a:rPr>
              <a:t>二、宝钢股份的股权激励方案</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sym typeface="+mn-ea"/>
              </a:rPr>
              <a:t>（一）定价基准</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sym typeface="+mn-ea"/>
              </a:rPr>
              <a:t>（二）授予价格</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sym typeface="+mn-ea"/>
              </a:rPr>
              <a:t>（三）获授条件</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sym typeface="+mn-ea"/>
              </a:rPr>
              <a:t>（四）激励模式</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sym typeface="+mn-ea"/>
              </a:rPr>
              <a:t>（五）激励对象</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sym typeface="+mn-ea"/>
              </a:rPr>
              <a:t>（六）限制性股票解锁条件</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sym typeface="+mn-ea"/>
              </a:rPr>
              <a:t>（七）解锁比例</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宝钢股份：股权激励与公司金融资产配置</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１．本案例要解决的关键问题</a:t>
            </a:r>
            <a:endParaRPr lang="zh-CN" altLang="en-US"/>
          </a:p>
          <a:p>
            <a:r>
              <a:rPr lang="zh-CN" altLang="en-US"/>
              <a:t>本案例要实现的教学目标在于：引导学生关注高管激励特别是股权激励对公司金融资产配置的影响。</a:t>
            </a:r>
            <a:endParaRPr lang="zh-CN" altLang="en-US"/>
          </a:p>
          <a:p>
            <a:r>
              <a:rPr lang="zh-CN" altLang="en-US"/>
              <a:t>２．案例讨论的准备工作</a:t>
            </a:r>
            <a:endParaRPr lang="zh-CN" altLang="en-US"/>
          </a:p>
          <a:p>
            <a:r>
              <a:rPr lang="zh-CN" altLang="en-US"/>
              <a:t>（１）理论背景</a:t>
            </a:r>
            <a:endParaRPr lang="zh-CN" altLang="en-US"/>
          </a:p>
          <a:p>
            <a:r>
              <a:rPr lang="zh-CN" altLang="en-US"/>
              <a:t>（２）社会背景</a:t>
            </a:r>
            <a:endParaRPr lang="zh-CN" altLang="en-US"/>
          </a:p>
          <a:p>
            <a:r>
              <a:rPr lang="zh-CN" altLang="en-US"/>
              <a:t>（３）制度背景</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宝钢股份：股权激励与公司金融资产配置</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normAutofit lnSpcReduction="10000"/>
          </a:bodyPr>
          <a:p>
            <a:r>
              <a:rPr lang="zh-CN" altLang="en-US"/>
              <a:t>３．案例分析要点</a:t>
            </a:r>
            <a:endParaRPr lang="zh-CN" altLang="en-US"/>
          </a:p>
          <a:p>
            <a:r>
              <a:rPr lang="zh-CN" altLang="en-US"/>
              <a:t>（１）需要学生识别的关键问题</a:t>
            </a:r>
            <a:endParaRPr lang="zh-CN" altLang="en-US"/>
          </a:p>
          <a:p>
            <a:r>
              <a:rPr lang="zh-CN" altLang="en-US"/>
              <a:t>（２）解决问题的可供选择方案及其评价</a:t>
            </a:r>
            <a:endParaRPr lang="zh-CN" altLang="en-US"/>
          </a:p>
          <a:p>
            <a:r>
              <a:rPr lang="zh-CN" altLang="en-US"/>
              <a:t>（３）推荐解决问题的方案</a:t>
            </a:r>
            <a:endParaRPr lang="zh-CN" altLang="en-US"/>
          </a:p>
          <a:p>
            <a:r>
              <a:rPr lang="zh-CN" altLang="en-US"/>
              <a:t>４．教学组织方式</a:t>
            </a:r>
            <a:endParaRPr lang="zh-CN" altLang="en-US"/>
          </a:p>
          <a:p>
            <a:r>
              <a:rPr lang="zh-CN" altLang="en-US"/>
              <a:t>（１）问题清单及提问顺序、资料发放顺序 </a:t>
            </a:r>
            <a:endParaRPr lang="zh-CN" altLang="en-US"/>
          </a:p>
          <a:p>
            <a:r>
              <a:rPr lang="zh-CN" altLang="en-US"/>
              <a:t>（２）课时分配</a:t>
            </a:r>
            <a:endParaRPr lang="zh-CN" altLang="en-US"/>
          </a:p>
          <a:p>
            <a:r>
              <a:rPr lang="zh-CN" altLang="en-US"/>
              <a:t>（３）讨论方式</a:t>
            </a:r>
            <a:endParaRPr lang="zh-CN" altLang="en-US"/>
          </a:p>
          <a:p>
            <a:r>
              <a:rPr lang="zh-CN" altLang="en-US"/>
              <a:t>（４）课堂讨论与总结</a:t>
            </a:r>
            <a:endParaRPr lang="zh-CN" altLang="en-US"/>
          </a:p>
          <a:p>
            <a:r>
              <a:rPr lang="zh-CN" altLang="en-US"/>
              <a:t>５．其他</a:t>
            </a:r>
            <a:endParaRPr lang="zh-CN" altLang="en-US"/>
          </a:p>
          <a:p>
            <a:r>
              <a:rPr lang="zh-CN" altLang="en-US"/>
              <a:t>无。</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宝钢股份：股权激励与公司金融资产配置</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896</Words>
  <Application>WPS 演示</Application>
  <PresentationFormat>宽屏</PresentationFormat>
  <Paragraphs>63</Paragraphs>
  <Slides>7</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7</vt:i4>
      </vt:variant>
    </vt:vector>
  </HeadingPairs>
  <TitlesOfParts>
    <vt:vector size="19" baseType="lpstr">
      <vt:lpstr>Arial</vt:lpstr>
      <vt:lpstr>宋体</vt:lpstr>
      <vt:lpstr>Wingdings</vt:lpstr>
      <vt:lpstr>微软雅黑</vt:lpstr>
      <vt:lpstr>Wingdings</vt:lpstr>
      <vt:lpstr>Arial Unicode MS</vt:lpstr>
      <vt:lpstr>Calibri</vt:lpstr>
      <vt:lpstr>汉仪大黑简</vt:lpstr>
      <vt:lpstr>楷体</vt:lpstr>
      <vt:lpstr>黑体</vt:lpstr>
      <vt:lpstr>Office 主题​​</vt:lpstr>
      <vt:lpstr>1_Office 主题</vt:lpstr>
      <vt:lpstr>PowerPoint 演示文稿</vt:lpstr>
      <vt:lpstr>宝钢股份：股权激励与公司金融资产配置</vt:lpstr>
      <vt:lpstr>宝钢股份：股权激励与公司金融资产配置</vt:lpstr>
      <vt:lpstr>案 例</vt:lpstr>
      <vt:lpstr>案 例</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2021-06-11T07:07:59Z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