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 id="420" r:id="rId14"/>
    <p:sldId id="421"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1"/>
          <p:cNvPicPr>
            <a:picLocks noChangeAspect="1"/>
          </p:cNvPicPr>
          <p:nvPr>
            <p:ph idx="1"/>
          </p:nvPr>
        </p:nvPicPr>
        <p:blipFill>
          <a:blip r:embed="rId1"/>
          <a:stretch>
            <a:fillRect/>
          </a:stretch>
        </p:blipFill>
        <p:spPr>
          <a:xfrm>
            <a:off x="0" y="0"/>
            <a:ext cx="12192000" cy="69278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六、案例启示</a:t>
            </a:r>
            <a:endParaRPr lang="zh-CN" altLang="en-US" sz="2600" b="1" dirty="0">
              <a:latin typeface="黑体" panose="02010609060101010101" pitchFamily="49" charset="-122"/>
              <a:ea typeface="黑体" panose="02010609060101010101" pitchFamily="49" charset="-122"/>
            </a:endParaRPr>
          </a:p>
          <a:p>
            <a:r>
              <a:rPr lang="zh-CN" altLang="en-US"/>
              <a:t>第一，货币资金审计是审计工作的重要组成部分。</a:t>
            </a:r>
            <a:endParaRPr lang="zh-CN" altLang="en-US"/>
          </a:p>
          <a:p>
            <a:r>
              <a:rPr lang="zh-CN" altLang="en-US"/>
              <a:t>第二，货币资金造假并非无迹可寻</a:t>
            </a:r>
            <a:endParaRPr lang="zh-CN" altLang="en-US"/>
          </a:p>
          <a:p>
            <a:r>
              <a:rPr lang="zh-CN" altLang="en-US"/>
              <a:t>第三，建立有效的货币资金内部控制制度有以下关键点：一是明确相关部门和岗位的职责权限，建立货币资金业务的岗位责任制；二是建立货币资金授权制度和审核批准制度；三是加强银行存款控制；四是建立货币资金收支业务的稽查制度；五是及时盘点现金，加强现金控制。</a:t>
            </a:r>
            <a:endParaRPr lang="zh-CN" altLang="en-US"/>
          </a:p>
          <a:p>
            <a:endParaRPr lang="zh-CN" altLang="en-US">
              <a:sym typeface="+mn-ea"/>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sym typeface="+mn-ea"/>
              </a:rPr>
              <a:t>七、参考文献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案例使用说明书</a:t>
            </a:r>
            <a:endParaRPr lang="zh-CN" altLang="en-US"/>
          </a:p>
        </p:txBody>
      </p:sp>
      <p:sp>
        <p:nvSpPr>
          <p:cNvPr id="3" name="内容占位符 2"/>
          <p:cNvSpPr>
            <a:spLocks noGrp="1"/>
          </p:cNvSpPr>
          <p:nvPr>
            <p:ph idx="1"/>
          </p:nvPr>
        </p:nvSpPr>
        <p:spPr/>
        <p:txBody>
          <a:bodyPr/>
          <a:p>
            <a:r>
              <a:rPr lang="zh-CN" altLang="en-US"/>
              <a:t>１．本案例要解决的关键问题</a:t>
            </a:r>
            <a:endParaRPr lang="zh-CN" altLang="en-US"/>
          </a:p>
          <a:p>
            <a:r>
              <a:rPr lang="zh-CN" altLang="en-US"/>
              <a:t>本案例旨在引导学生关注上市公司货币资金方面的问题。</a:t>
            </a:r>
            <a:endParaRPr lang="zh-CN" altLang="en-US"/>
          </a:p>
          <a:p>
            <a:r>
              <a:rPr lang="zh-CN" altLang="en-US"/>
              <a:t>本案例要解决的关键问题是如何利用案例，分析货币资金造假的动因及其手段，学习并掌握货币资金审计和货币资金内部控制的相关知识。</a:t>
            </a:r>
            <a:endParaRPr lang="zh-CN" altLang="en-US"/>
          </a:p>
          <a:p>
            <a:endParaRPr lang="zh-CN" altLang="en-US"/>
          </a:p>
          <a:p>
            <a:r>
              <a:rPr lang="zh-CN" altLang="en-US"/>
              <a:t>２．案例讨论的准备工作</a:t>
            </a:r>
            <a:endParaRPr lang="zh-CN" altLang="en-US"/>
          </a:p>
          <a:p>
            <a:r>
              <a:rPr lang="zh-CN" altLang="en-US"/>
              <a:t>（１）理论背景</a:t>
            </a:r>
            <a:endParaRPr lang="zh-CN" altLang="en-US"/>
          </a:p>
          <a:p>
            <a:r>
              <a:rPr lang="zh-CN" altLang="en-US"/>
              <a:t>（２）社会背景</a:t>
            </a:r>
            <a:endParaRPr lang="zh-CN" altLang="en-US"/>
          </a:p>
          <a:p>
            <a:r>
              <a:rPr lang="zh-CN" altLang="en-US"/>
              <a:t>（３）制度背景</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案例使用说明书</a:t>
            </a:r>
            <a:endParaRPr lang="zh-CN" altLang="en-US"/>
          </a:p>
        </p:txBody>
      </p:sp>
      <p:sp>
        <p:nvSpPr>
          <p:cNvPr id="3" name="内容占位符 2"/>
          <p:cNvSpPr>
            <a:spLocks noGrp="1"/>
          </p:cNvSpPr>
          <p:nvPr>
            <p:ph idx="1"/>
          </p:nvPr>
        </p:nvSpPr>
        <p:spPr/>
        <p:txBody>
          <a:bodyPr/>
          <a:p>
            <a:r>
              <a:rPr lang="zh-CN" altLang="en-US"/>
              <a:t>３．案例分析要点</a:t>
            </a:r>
            <a:endParaRPr lang="zh-CN" altLang="en-US"/>
          </a:p>
          <a:p>
            <a:r>
              <a:rPr lang="zh-CN" altLang="en-US"/>
              <a:t>（１）需要学生识别的关键问题</a:t>
            </a:r>
            <a:endParaRPr lang="zh-CN" altLang="en-US"/>
          </a:p>
          <a:p>
            <a:r>
              <a:rPr lang="zh-CN" altLang="en-US"/>
              <a:t>（２）解决问题可供选择的方案及其评价</a:t>
            </a:r>
            <a:endParaRPr lang="zh-CN" altLang="en-US"/>
          </a:p>
          <a:p>
            <a:r>
              <a:rPr lang="zh-CN" altLang="en-US"/>
              <a:t>４．教学组织方式</a:t>
            </a:r>
            <a:endParaRPr lang="zh-CN" altLang="en-US"/>
          </a:p>
          <a:p>
            <a:r>
              <a:rPr lang="zh-CN" altLang="en-US"/>
              <a:t>（１）问题清单及提问顺序、资料发放顺序</a:t>
            </a:r>
            <a:endParaRPr lang="zh-CN" altLang="en-US"/>
          </a:p>
          <a:p>
            <a:r>
              <a:rPr lang="zh-CN" altLang="en-US"/>
              <a:t>（２）课时分配</a:t>
            </a:r>
            <a:endParaRPr lang="zh-CN" altLang="en-US"/>
          </a:p>
          <a:p>
            <a:r>
              <a:rPr lang="zh-CN" altLang="en-US"/>
              <a:t>（３）讨论方式</a:t>
            </a:r>
            <a:endParaRPr lang="zh-CN" altLang="en-US"/>
          </a:p>
          <a:p>
            <a:r>
              <a:rPr lang="zh-CN" altLang="en-US"/>
              <a:t>（４）课堂讨论总结</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1753235"/>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康美药业货币资金造假审计案例</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李婉丽 骆婷婷 王开秀</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olidFill>
                  <a:prstClr val="black"/>
                </a:solidFill>
                <a:cs typeface="汉仪大黑简" panose="02010600000101010101" charset="-122"/>
                <a:sym typeface="+mn-ea"/>
              </a:rPr>
              <a:t>康美药业货币资金造假审计案例</a:t>
            </a:r>
            <a:endParaRPr lang="zh-CN" altLang="en-US"/>
          </a:p>
        </p:txBody>
      </p:sp>
      <p:sp>
        <p:nvSpPr>
          <p:cNvPr id="3" name="内容占位符 2"/>
          <p:cNvSpPr>
            <a:spLocks noGrp="1"/>
          </p:cNvSpPr>
          <p:nvPr>
            <p:ph idx="1"/>
          </p:nvPr>
        </p:nvSpPr>
        <p:spPr/>
        <p:txBody>
          <a:bodyPr/>
          <a:p>
            <a:r>
              <a:rPr lang="zh-CN" altLang="en-US" b="1"/>
              <a:t>专业领域／方向：</a:t>
            </a:r>
            <a:r>
              <a:rPr lang="zh-CN" altLang="en-US"/>
              <a:t>审计／财务审计 </a:t>
            </a:r>
            <a:endParaRPr lang="zh-CN" altLang="en-US"/>
          </a:p>
          <a:p>
            <a:r>
              <a:rPr lang="zh-CN" altLang="en-US" b="1"/>
              <a:t>适用课程：</a:t>
            </a:r>
            <a:r>
              <a:rPr lang="zh-CN" altLang="en-US"/>
              <a:t>财务审计案例 </a:t>
            </a:r>
            <a:endParaRPr lang="zh-CN" altLang="en-US"/>
          </a:p>
          <a:p>
            <a:r>
              <a:rPr lang="zh-CN" altLang="en-US" b="1"/>
              <a:t>编写目的：</a:t>
            </a:r>
            <a:r>
              <a:rPr lang="zh-CN" altLang="en-US"/>
              <a:t>本案例旨在引导学生关注上市公司货币资金方面的问题，包括货币资金造假、 货币资金审计和货币资金内部控制。本案例一方面可以促进学生思考上市公司货币资金造假 动因、造假逻辑及其造假手段，提高学生对于货币资金财务造假的敏锐度；另一方面从审计客 体角度出发，有助于学生思考货币资金内部控制制度的重要性，引导学生建立起基础的货币资 金审计逻辑，提高学生的专业知识水平和能力。 </a:t>
            </a:r>
            <a:endParaRPr lang="zh-CN" altLang="en-US"/>
          </a:p>
          <a:p>
            <a:r>
              <a:rPr lang="zh-CN" altLang="en-US" b="1"/>
              <a:t>知 识 点：</a:t>
            </a:r>
            <a:r>
              <a:rPr lang="zh-CN" altLang="en-US"/>
              <a:t>货币资金造假的动因及手段、货币资金审计、货币资金内部控制 </a:t>
            </a:r>
            <a:endParaRPr lang="zh-CN" altLang="en-US"/>
          </a:p>
          <a:p>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olidFill>
                  <a:prstClr val="black"/>
                </a:solidFill>
                <a:cs typeface="汉仪大黑简" panose="02010600000101010101" charset="-122"/>
                <a:sym typeface="+mn-ea"/>
              </a:rPr>
              <a:t>康美药业货币资金造假审计案例</a:t>
            </a:r>
            <a:endParaRPr lang="zh-CN" altLang="en-US"/>
          </a:p>
        </p:txBody>
      </p:sp>
      <p:sp>
        <p:nvSpPr>
          <p:cNvPr id="3" name="内容占位符 2"/>
          <p:cNvSpPr>
            <a:spLocks noGrp="1"/>
          </p:cNvSpPr>
          <p:nvPr>
            <p:ph idx="1"/>
          </p:nvPr>
        </p:nvSpPr>
        <p:spPr/>
        <p:txBody>
          <a:bodyPr>
            <a:normAutofit/>
          </a:bodyPr>
          <a:p>
            <a:pPr>
              <a:lnSpc>
                <a:spcPct val="135000"/>
              </a:lnSpc>
            </a:pPr>
            <a:r>
              <a:rPr lang="zh-CN" altLang="en-US" b="1">
                <a:sym typeface="+mn-ea"/>
              </a:rPr>
              <a:t>关 键 词：</a:t>
            </a:r>
            <a:r>
              <a:rPr lang="zh-CN" altLang="en-US">
                <a:sym typeface="+mn-ea"/>
              </a:rPr>
              <a:t>货币资金造假、货币资金审计、货币资金内部控制</a:t>
            </a:r>
            <a:endParaRPr lang="zh-CN" altLang="en-US"/>
          </a:p>
          <a:p>
            <a:pPr>
              <a:lnSpc>
                <a:spcPct val="135000"/>
              </a:lnSpc>
            </a:pPr>
            <a:r>
              <a:rPr lang="zh-CN" altLang="en-US" b="1">
                <a:latin typeface="+mn-ea"/>
                <a:cs typeface="+mn-ea"/>
                <a:sym typeface="+mn-ea"/>
              </a:rPr>
              <a:t>中文摘要：</a:t>
            </a:r>
            <a:r>
              <a:rPr lang="zh-CN" altLang="en-US">
                <a:latin typeface="+mn-ea"/>
                <a:cs typeface="+mn-ea"/>
                <a:sym typeface="+mn-ea"/>
              </a:rPr>
              <a:t>本文选取昔日中医药行业“龙头”股———康美药业作为研究对象，结合其</a:t>
            </a:r>
            <a:r>
              <a:rPr lang="en-US" altLang="zh-CN">
                <a:latin typeface="+mn-ea"/>
                <a:cs typeface="+mn-ea"/>
                <a:sym typeface="+mn-ea"/>
              </a:rPr>
              <a:t>2017</a:t>
            </a:r>
            <a:r>
              <a:rPr lang="zh-CN" altLang="en-US">
                <a:latin typeface="+mn-ea"/>
                <a:cs typeface="+mn-ea"/>
                <a:sym typeface="+mn-ea"/>
              </a:rPr>
              <a:t>年年报财务数据和</a:t>
            </a:r>
            <a:r>
              <a:rPr lang="en-US" altLang="zh-CN">
                <a:latin typeface="+mn-ea"/>
                <a:cs typeface="+mn-ea"/>
                <a:sym typeface="+mn-ea"/>
              </a:rPr>
              <a:t>2019</a:t>
            </a:r>
            <a:r>
              <a:rPr lang="zh-CN" altLang="en-US">
                <a:latin typeface="+mn-ea"/>
                <a:cs typeface="+mn-ea"/>
                <a:sym typeface="+mn-ea"/>
              </a:rPr>
              <a:t>年发布的《关于前期会计差错更正的公告》进行报表重述，通过对比分析康美药业</a:t>
            </a:r>
            <a:r>
              <a:rPr lang="en-US" altLang="zh-CN">
                <a:latin typeface="+mn-ea"/>
                <a:cs typeface="+mn-ea"/>
                <a:sym typeface="+mn-ea"/>
              </a:rPr>
              <a:t>2017</a:t>
            </a:r>
            <a:r>
              <a:rPr lang="zh-CN" altLang="en-US">
                <a:latin typeface="+mn-ea"/>
                <a:cs typeface="+mn-ea"/>
                <a:sym typeface="+mn-ea"/>
              </a:rPr>
              <a:t>年更正前后的财务数据和</a:t>
            </a:r>
            <a:r>
              <a:rPr lang="en-US" altLang="zh-CN">
                <a:latin typeface="+mn-ea"/>
                <a:cs typeface="+mn-ea"/>
                <a:sym typeface="+mn-ea"/>
              </a:rPr>
              <a:t>2014</a:t>
            </a:r>
            <a:r>
              <a:rPr lang="zh-CN" altLang="en-US">
                <a:latin typeface="+mn-ea"/>
                <a:cs typeface="+mn-ea"/>
                <a:sym typeface="+mn-ea"/>
              </a:rPr>
              <a:t>—</a:t>
            </a:r>
            <a:r>
              <a:rPr lang="en-US" altLang="zh-CN">
                <a:latin typeface="+mn-ea"/>
                <a:cs typeface="+mn-ea"/>
                <a:sym typeface="+mn-ea"/>
              </a:rPr>
              <a:t>2018</a:t>
            </a:r>
            <a:r>
              <a:rPr lang="zh-CN" altLang="en-US">
                <a:latin typeface="+mn-ea"/>
                <a:cs typeface="+mn-ea"/>
                <a:sym typeface="+mn-ea"/>
              </a:rPr>
              <a:t>年的财报数据，探究康美药业财务造假动因、造假逻辑及其造假手段。从审计客体方面出发，分析康美药业的审计单位———广东正中珠江会计师事务所货币资金审计失败的原因，最后得出一系列启示。</a:t>
            </a:r>
            <a:endParaRPr lang="zh-CN" altLang="en-US">
              <a:latin typeface="+mn-ea"/>
              <a:cs typeface="+mn-ea"/>
            </a:endParaRPr>
          </a:p>
          <a:p>
            <a:endParaRPr lang="zh-CN" altLang="en-US">
              <a:latin typeface="Times New Roman" panose="02020603050405020304" charset="0"/>
              <a:ea typeface="楷体" panose="02010609060101010101" pitchFamily="49" charset="-122"/>
              <a:cs typeface="Times New Roman" panose="02020603050405020304" charset="0"/>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一、案例背景</a:t>
            </a:r>
            <a:endParaRPr lang="zh-CN" altLang="en-US" sz="2600" b="1" dirty="0">
              <a:latin typeface="黑体" panose="02010609060101010101" pitchFamily="49" charset="-122"/>
              <a:ea typeface="黑体" panose="02010609060101010101" pitchFamily="49" charset="-122"/>
            </a:endParaRPr>
          </a:p>
          <a:p>
            <a:r>
              <a:rPr lang="en-US" altLang="zh-CN">
                <a:latin typeface="+mj-ea"/>
                <a:ea typeface="+mj-ea"/>
                <a:cs typeface="+mj-ea"/>
              </a:rPr>
              <a:t>2019</a:t>
            </a:r>
            <a:r>
              <a:rPr lang="zh-CN" altLang="en-US">
                <a:latin typeface="+mj-ea"/>
                <a:ea typeface="+mj-ea"/>
                <a:cs typeface="+mj-ea"/>
              </a:rPr>
              <a:t>年</a:t>
            </a:r>
            <a:r>
              <a:rPr lang="en-US" altLang="zh-CN">
                <a:latin typeface="+mj-ea"/>
                <a:ea typeface="+mj-ea"/>
                <a:cs typeface="+mj-ea"/>
              </a:rPr>
              <a:t>4</a:t>
            </a:r>
            <a:r>
              <a:rPr lang="zh-CN" altLang="en-US">
                <a:latin typeface="+mj-ea"/>
                <a:ea typeface="+mj-ea"/>
                <a:cs typeface="+mj-ea"/>
              </a:rPr>
              <a:t>月</a:t>
            </a:r>
            <a:r>
              <a:rPr lang="en-US" altLang="zh-CN">
                <a:latin typeface="+mj-ea"/>
                <a:ea typeface="+mj-ea"/>
                <a:cs typeface="+mj-ea"/>
              </a:rPr>
              <a:t>30</a:t>
            </a:r>
            <a:r>
              <a:rPr lang="zh-CN" altLang="en-US">
                <a:latin typeface="+mj-ea"/>
                <a:ea typeface="+mj-ea"/>
                <a:cs typeface="+mj-ea"/>
              </a:rPr>
              <a:t>日，康美药业发布《关于前期会计差错更正的公告》，更正</a:t>
            </a:r>
            <a:r>
              <a:rPr lang="en-US" altLang="zh-CN">
                <a:latin typeface="+mj-ea"/>
                <a:ea typeface="+mj-ea"/>
                <a:cs typeface="+mj-ea"/>
              </a:rPr>
              <a:t>2017</a:t>
            </a:r>
            <a:r>
              <a:rPr lang="zh-CN" altLang="en-US">
                <a:latin typeface="+mj-ea"/>
                <a:ea typeface="+mj-ea"/>
                <a:cs typeface="+mj-ea"/>
              </a:rPr>
              <a:t>年财报数据，其中涉及货币资金虚增</a:t>
            </a:r>
            <a:r>
              <a:rPr lang="en-US" altLang="zh-CN">
                <a:latin typeface="+mj-ea"/>
                <a:ea typeface="+mj-ea"/>
                <a:cs typeface="+mj-ea"/>
              </a:rPr>
              <a:t>299</a:t>
            </a:r>
            <a:r>
              <a:rPr lang="zh-CN" altLang="en-US">
                <a:latin typeface="+mj-ea"/>
                <a:ea typeface="+mj-ea"/>
                <a:cs typeface="+mj-ea"/>
                <a:sym typeface="+mn-ea"/>
              </a:rPr>
              <a:t>．</a:t>
            </a:r>
            <a:r>
              <a:rPr lang="en-US" altLang="zh-CN">
                <a:latin typeface="+mj-ea"/>
                <a:ea typeface="+mj-ea"/>
                <a:cs typeface="+mj-ea"/>
              </a:rPr>
              <a:t>44</a:t>
            </a:r>
            <a:r>
              <a:rPr lang="zh-CN" altLang="en-US">
                <a:latin typeface="+mj-ea"/>
                <a:ea typeface="+mj-ea"/>
                <a:cs typeface="+mj-ea"/>
              </a:rPr>
              <a:t>亿元、存货少计</a:t>
            </a:r>
            <a:r>
              <a:rPr lang="en-US" altLang="zh-CN">
                <a:latin typeface="+mj-ea"/>
                <a:ea typeface="+mj-ea"/>
                <a:cs typeface="+mj-ea"/>
              </a:rPr>
              <a:t>195</a:t>
            </a:r>
            <a:r>
              <a:rPr lang="zh-CN" altLang="en-US">
                <a:latin typeface="+mj-ea"/>
                <a:ea typeface="+mj-ea"/>
                <a:cs typeface="+mj-ea"/>
              </a:rPr>
              <a:t>．</a:t>
            </a:r>
            <a:r>
              <a:rPr lang="en-US" altLang="zh-CN">
                <a:latin typeface="+mj-ea"/>
                <a:ea typeface="+mj-ea"/>
                <a:cs typeface="+mj-ea"/>
              </a:rPr>
              <a:t>46</a:t>
            </a:r>
            <a:r>
              <a:rPr lang="zh-CN" altLang="en-US">
                <a:latin typeface="+mj-ea"/>
                <a:ea typeface="+mj-ea"/>
                <a:cs typeface="+mj-ea"/>
              </a:rPr>
              <a:t>亿元、营业收入多计</a:t>
            </a:r>
            <a:r>
              <a:rPr lang="en-US" altLang="zh-CN">
                <a:latin typeface="+mj-ea"/>
                <a:ea typeface="+mj-ea"/>
                <a:cs typeface="+mj-ea"/>
              </a:rPr>
              <a:t>88</a:t>
            </a:r>
            <a:r>
              <a:rPr lang="zh-CN" altLang="en-US">
                <a:latin typeface="+mj-ea"/>
                <a:ea typeface="+mj-ea"/>
                <a:cs typeface="+mj-ea"/>
              </a:rPr>
              <a:t>．</a:t>
            </a:r>
            <a:r>
              <a:rPr lang="en-US" altLang="zh-CN">
                <a:latin typeface="+mj-ea"/>
                <a:ea typeface="+mj-ea"/>
                <a:cs typeface="+mj-ea"/>
              </a:rPr>
              <a:t>98</a:t>
            </a:r>
            <a:r>
              <a:rPr lang="zh-CN" altLang="en-US">
                <a:latin typeface="+mj-ea"/>
                <a:ea typeface="+mj-ea"/>
                <a:cs typeface="+mj-ea"/>
              </a:rPr>
              <a:t>亿元等</a:t>
            </a:r>
            <a:r>
              <a:rPr lang="en-US" altLang="zh-CN">
                <a:latin typeface="+mj-ea"/>
                <a:ea typeface="+mj-ea"/>
                <a:cs typeface="+mj-ea"/>
              </a:rPr>
              <a:t>14</a:t>
            </a:r>
            <a:r>
              <a:rPr lang="zh-CN" altLang="en-US">
                <a:latin typeface="+mj-ea"/>
                <a:ea typeface="+mj-ea"/>
                <a:cs typeface="+mj-ea"/>
              </a:rPr>
              <a:t>项会计、财务管理、审计教学案例集项会计差错。</a:t>
            </a:r>
            <a:r>
              <a:rPr lang="en-US" altLang="zh-CN">
                <a:latin typeface="+mj-ea"/>
                <a:ea typeface="+mj-ea"/>
                <a:cs typeface="+mj-ea"/>
              </a:rPr>
              <a:t>2019</a:t>
            </a:r>
            <a:r>
              <a:rPr lang="zh-CN" altLang="en-US">
                <a:latin typeface="+mj-ea"/>
                <a:ea typeface="+mj-ea"/>
                <a:cs typeface="+mj-ea"/>
              </a:rPr>
              <a:t>年</a:t>
            </a:r>
            <a:r>
              <a:rPr lang="en-US" altLang="zh-CN">
                <a:latin typeface="+mj-ea"/>
                <a:ea typeface="+mj-ea"/>
                <a:cs typeface="+mj-ea"/>
              </a:rPr>
              <a:t>8</a:t>
            </a:r>
            <a:r>
              <a:rPr lang="zh-CN" altLang="en-US">
                <a:latin typeface="+mj-ea"/>
                <a:ea typeface="+mj-ea"/>
                <a:cs typeface="+mj-ea"/>
              </a:rPr>
              <a:t>月</a:t>
            </a:r>
            <a:r>
              <a:rPr lang="en-US" altLang="zh-CN">
                <a:latin typeface="+mj-ea"/>
                <a:ea typeface="+mj-ea"/>
                <a:cs typeface="+mj-ea"/>
              </a:rPr>
              <a:t>16</a:t>
            </a:r>
            <a:r>
              <a:rPr lang="zh-CN" altLang="en-US">
                <a:latin typeface="+mj-ea"/>
                <a:ea typeface="+mj-ea"/>
                <a:cs typeface="+mj-ea"/>
              </a:rPr>
              <a:t>日，证监会判定：“康美药业有预谋、有组织、长期、系统实施财务造假行为，恶意欺骗投资者，影响极为恶劣，后果特别严重。”</a:t>
            </a:r>
            <a:r>
              <a:rPr lang="en-US" altLang="zh-CN">
                <a:latin typeface="+mj-ea"/>
                <a:ea typeface="+mj-ea"/>
                <a:cs typeface="+mj-ea"/>
              </a:rPr>
              <a:t>2020</a:t>
            </a:r>
            <a:r>
              <a:rPr lang="zh-CN" altLang="en-US">
                <a:latin typeface="+mj-ea"/>
                <a:ea typeface="+mj-ea"/>
                <a:cs typeface="+mj-ea"/>
              </a:rPr>
              <a:t>年</a:t>
            </a:r>
            <a:r>
              <a:rPr lang="en-US" altLang="zh-CN">
                <a:latin typeface="+mj-ea"/>
                <a:ea typeface="+mj-ea"/>
                <a:cs typeface="+mj-ea"/>
              </a:rPr>
              <a:t>6</a:t>
            </a:r>
            <a:r>
              <a:rPr lang="zh-CN" altLang="en-US">
                <a:latin typeface="+mj-ea"/>
                <a:ea typeface="+mj-ea"/>
                <a:cs typeface="+mj-ea"/>
              </a:rPr>
              <a:t>月</a:t>
            </a:r>
            <a:r>
              <a:rPr lang="en-US" altLang="zh-CN">
                <a:latin typeface="+mj-ea"/>
                <a:ea typeface="+mj-ea"/>
                <a:cs typeface="+mj-ea"/>
              </a:rPr>
              <a:t>18</a:t>
            </a:r>
            <a:r>
              <a:rPr lang="zh-CN" altLang="en-US">
                <a:latin typeface="+mj-ea"/>
                <a:ea typeface="+mj-ea"/>
                <a:cs typeface="+mj-ea"/>
              </a:rPr>
              <a:t>日，康美药业再次发布《关于前期会计差错更正的公告》，更正</a:t>
            </a:r>
            <a:r>
              <a:rPr lang="en-US" altLang="zh-CN">
                <a:latin typeface="+mj-ea"/>
                <a:ea typeface="+mj-ea"/>
                <a:cs typeface="+mj-ea"/>
              </a:rPr>
              <a:t>2018</a:t>
            </a:r>
            <a:r>
              <a:rPr lang="zh-CN" altLang="en-US">
                <a:latin typeface="+mj-ea"/>
                <a:ea typeface="+mj-ea"/>
                <a:cs typeface="+mj-ea"/>
              </a:rPr>
              <a:t>年财报数据，其中涉及货币资金虚增</a:t>
            </a:r>
            <a:r>
              <a:rPr lang="en-US" altLang="zh-CN">
                <a:latin typeface="+mj-ea"/>
                <a:ea typeface="+mj-ea"/>
                <a:cs typeface="+mj-ea"/>
              </a:rPr>
              <a:t>401</a:t>
            </a:r>
            <a:r>
              <a:rPr lang="zh-CN" altLang="en-US">
                <a:latin typeface="+mj-ea"/>
                <a:ea typeface="+mj-ea"/>
                <a:cs typeface="+mj-ea"/>
              </a:rPr>
              <a:t>．</a:t>
            </a:r>
            <a:r>
              <a:rPr lang="en-US" altLang="zh-CN">
                <a:latin typeface="+mj-ea"/>
                <a:ea typeface="+mj-ea"/>
                <a:cs typeface="+mj-ea"/>
              </a:rPr>
              <a:t>3</a:t>
            </a:r>
            <a:r>
              <a:rPr lang="zh-CN" altLang="en-US">
                <a:latin typeface="+mj-ea"/>
                <a:ea typeface="+mj-ea"/>
                <a:cs typeface="+mj-ea"/>
              </a:rPr>
              <a:t>亿元、营业收入多计</a:t>
            </a:r>
            <a:r>
              <a:rPr lang="en-US" altLang="zh-CN">
                <a:latin typeface="+mj-ea"/>
                <a:ea typeface="+mj-ea"/>
                <a:cs typeface="+mj-ea"/>
              </a:rPr>
              <a:t>19</a:t>
            </a:r>
            <a:r>
              <a:rPr lang="zh-CN" altLang="en-US">
                <a:latin typeface="+mj-ea"/>
                <a:ea typeface="+mj-ea"/>
                <a:cs typeface="+mj-ea"/>
              </a:rPr>
              <a:t>．</a:t>
            </a:r>
            <a:r>
              <a:rPr lang="en-US" altLang="zh-CN">
                <a:latin typeface="+mj-ea"/>
                <a:ea typeface="+mj-ea"/>
                <a:cs typeface="+mj-ea"/>
              </a:rPr>
              <a:t>23</a:t>
            </a:r>
            <a:r>
              <a:rPr lang="zh-CN" altLang="en-US">
                <a:latin typeface="+mj-ea"/>
                <a:ea typeface="+mj-ea"/>
                <a:cs typeface="+mj-ea"/>
              </a:rPr>
              <a:t>亿元、其他应收款少计</a:t>
            </a:r>
            <a:r>
              <a:rPr lang="en-US" altLang="zh-CN">
                <a:latin typeface="+mj-ea"/>
                <a:ea typeface="+mj-ea"/>
                <a:cs typeface="+mj-ea"/>
              </a:rPr>
              <a:t>12</a:t>
            </a:r>
            <a:r>
              <a:rPr lang="zh-CN" altLang="en-US">
                <a:latin typeface="+mj-ea"/>
                <a:ea typeface="+mj-ea"/>
                <a:cs typeface="+mj-ea"/>
              </a:rPr>
              <a:t>．</a:t>
            </a:r>
            <a:r>
              <a:rPr lang="en-US" altLang="zh-CN">
                <a:latin typeface="+mj-ea"/>
                <a:ea typeface="+mj-ea"/>
                <a:cs typeface="+mj-ea"/>
              </a:rPr>
              <a:t>53</a:t>
            </a:r>
            <a:r>
              <a:rPr lang="zh-CN" altLang="en-US">
                <a:latin typeface="+mj-ea"/>
                <a:ea typeface="+mj-ea"/>
                <a:cs typeface="+mj-ea"/>
              </a:rPr>
              <a:t>亿元等会计差错。</a:t>
            </a:r>
            <a:endParaRPr lang="zh-CN" altLang="en-US">
              <a:latin typeface="+mj-ea"/>
              <a:ea typeface="+mj-ea"/>
              <a:cs typeface="+mj-ea"/>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二、康美药业造假事件</a:t>
            </a:r>
            <a:endParaRPr lang="zh-CN" altLang="en-US" sz="2600" b="1" dirty="0">
              <a:latin typeface="黑体" panose="02010609060101010101" pitchFamily="49" charset="-122"/>
              <a:ea typeface="黑体" panose="02010609060101010101" pitchFamily="49" charset="-122"/>
            </a:endParaRPr>
          </a:p>
          <a:p>
            <a:r>
              <a:rPr lang="zh-CN" altLang="en-US"/>
              <a:t>有关康美药业造假事件的细节，参见表</a:t>
            </a:r>
            <a:r>
              <a:rPr lang="zh-CN" altLang="en-US">
                <a:latin typeface="+mj-ea"/>
                <a:ea typeface="+mj-ea"/>
                <a:cs typeface="+mj-ea"/>
                <a:sym typeface="+mn-ea"/>
              </a:rPr>
              <a:t>１</a:t>
            </a:r>
            <a:r>
              <a:rPr lang="zh-CN" altLang="en-US"/>
              <a:t>。</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a:xfrm>
            <a:off x="674370" y="1390650"/>
            <a:ext cx="10963275" cy="4482465"/>
          </a:xfrm>
        </p:spPr>
        <p:txBody>
          <a:bodyPr>
            <a:noAutofit/>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三、康美药业的报表重述及造假事实认定</a:t>
            </a:r>
            <a:endParaRPr lang="zh-CN" altLang="en-US" sz="2600" b="1" dirty="0">
              <a:latin typeface="黑体" panose="02010609060101010101" pitchFamily="49" charset="-122"/>
              <a:ea typeface="黑体" panose="02010609060101010101" pitchFamily="49" charset="-122"/>
            </a:endParaRPr>
          </a:p>
          <a:p>
            <a:pPr>
              <a:lnSpc>
                <a:spcPct val="115000"/>
              </a:lnSpc>
            </a:pPr>
            <a:r>
              <a:rPr lang="en-US" altLang="zh-CN">
                <a:latin typeface="+mj-ea"/>
                <a:ea typeface="+mj-ea"/>
                <a:cs typeface="+mj-ea"/>
              </a:rPr>
              <a:t>2019</a:t>
            </a:r>
            <a:r>
              <a:rPr lang="zh-CN" altLang="en-US">
                <a:latin typeface="+mj-ea"/>
                <a:ea typeface="+mj-ea"/>
                <a:cs typeface="+mj-ea"/>
              </a:rPr>
              <a:t>年</a:t>
            </a:r>
            <a:r>
              <a:rPr lang="en-US" altLang="zh-CN">
                <a:latin typeface="+mj-ea"/>
                <a:ea typeface="+mj-ea"/>
                <a:cs typeface="+mj-ea"/>
              </a:rPr>
              <a:t>4</a:t>
            </a:r>
            <a:r>
              <a:rPr lang="zh-CN" altLang="en-US">
                <a:latin typeface="+mj-ea"/>
                <a:ea typeface="+mj-ea"/>
                <a:cs typeface="+mj-ea"/>
              </a:rPr>
              <a:t>月</a:t>
            </a:r>
            <a:r>
              <a:rPr lang="en-US" altLang="zh-CN">
                <a:latin typeface="+mj-ea"/>
                <a:ea typeface="+mj-ea"/>
                <a:cs typeface="+mj-ea"/>
              </a:rPr>
              <a:t>30</a:t>
            </a:r>
            <a:r>
              <a:rPr lang="zh-CN" altLang="en-US">
                <a:latin typeface="+mj-ea"/>
                <a:ea typeface="+mj-ea"/>
                <a:cs typeface="+mj-ea"/>
              </a:rPr>
              <a:t>日，康美药业出具了一份《前期会计差错更正公告》，修改了</a:t>
            </a:r>
            <a:r>
              <a:rPr lang="en-US" altLang="zh-CN">
                <a:latin typeface="+mj-ea"/>
                <a:ea typeface="+mj-ea"/>
                <a:cs typeface="+mj-ea"/>
              </a:rPr>
              <a:t>2017</a:t>
            </a:r>
            <a:r>
              <a:rPr lang="zh-CN" altLang="en-US">
                <a:latin typeface="+mj-ea"/>
                <a:ea typeface="+mj-ea"/>
                <a:cs typeface="+mj-ea"/>
              </a:rPr>
              <a:t>年的年 报数据，解释了被广泛质疑的“存贷双高”的原因。康美药业称，通过自查后，对</a:t>
            </a:r>
            <a:r>
              <a:rPr lang="en-US" altLang="zh-CN">
                <a:latin typeface="+mj-ea"/>
                <a:ea typeface="+mj-ea"/>
                <a:cs typeface="+mj-ea"/>
              </a:rPr>
              <a:t>2017</a:t>
            </a:r>
            <a:r>
              <a:rPr lang="zh-CN" altLang="en-US">
                <a:latin typeface="+mj-ea"/>
                <a:ea typeface="+mj-ea"/>
                <a:cs typeface="+mj-ea"/>
              </a:rPr>
              <a:t>年的财务报表进行重述，通过重述，康美药业承认了</a:t>
            </a:r>
            <a:r>
              <a:rPr lang="en-US" altLang="zh-CN">
                <a:latin typeface="+mj-ea"/>
                <a:ea typeface="+mj-ea"/>
                <a:cs typeface="+mj-ea"/>
              </a:rPr>
              <a:t>2017</a:t>
            </a:r>
            <a:r>
              <a:rPr lang="zh-CN" altLang="en-US">
                <a:latin typeface="+mj-ea"/>
                <a:ea typeface="+mj-ea"/>
                <a:cs typeface="+mj-ea"/>
              </a:rPr>
              <a:t>年多计货币资金</a:t>
            </a:r>
            <a:r>
              <a:rPr lang="en-US" altLang="zh-CN">
                <a:latin typeface="+mj-ea"/>
                <a:ea typeface="+mj-ea"/>
                <a:cs typeface="+mj-ea"/>
              </a:rPr>
              <a:t>299</a:t>
            </a:r>
            <a:r>
              <a:rPr lang="zh-CN" altLang="en-US">
                <a:latin typeface="+mj-ea"/>
                <a:ea typeface="+mj-ea"/>
                <a:cs typeface="+mj-ea"/>
              </a:rPr>
              <a:t>．</a:t>
            </a:r>
            <a:r>
              <a:rPr lang="en-US" altLang="zh-CN">
                <a:latin typeface="+mj-ea"/>
                <a:ea typeface="+mj-ea"/>
                <a:cs typeface="+mj-ea"/>
              </a:rPr>
              <a:t>44</a:t>
            </a:r>
            <a:r>
              <a:rPr lang="zh-CN" altLang="en-US">
                <a:latin typeface="+mj-ea"/>
                <a:ea typeface="+mj-ea"/>
                <a:cs typeface="+mj-ea"/>
              </a:rPr>
              <a:t>亿元、少计存货</a:t>
            </a:r>
            <a:r>
              <a:rPr lang="en-US" altLang="zh-CN">
                <a:latin typeface="+mj-ea"/>
                <a:ea typeface="+mj-ea"/>
                <a:cs typeface="+mj-ea"/>
              </a:rPr>
              <a:t>195</a:t>
            </a:r>
            <a:r>
              <a:rPr lang="zh-CN" altLang="en-US">
                <a:latin typeface="+mj-ea"/>
                <a:ea typeface="+mj-ea"/>
                <a:cs typeface="+mj-ea"/>
              </a:rPr>
              <a:t>．</a:t>
            </a:r>
            <a:r>
              <a:rPr lang="en-US" altLang="zh-CN">
                <a:latin typeface="+mj-ea"/>
                <a:ea typeface="+mj-ea"/>
                <a:cs typeface="+mj-ea"/>
              </a:rPr>
              <a:t>46</a:t>
            </a:r>
            <a:r>
              <a:rPr lang="zh-CN" altLang="en-US">
                <a:latin typeface="+mj-ea"/>
                <a:ea typeface="+mj-ea"/>
                <a:cs typeface="+mj-ea"/>
              </a:rPr>
              <a:t>亿元，坐实财务造假质疑。同时，审计机构——广东正中珠江会计师事务所为康美药业</a:t>
            </a:r>
            <a:r>
              <a:rPr lang="en-US" altLang="zh-CN">
                <a:latin typeface="+mj-ea"/>
                <a:ea typeface="+mj-ea"/>
                <a:cs typeface="+mj-ea"/>
              </a:rPr>
              <a:t>2018</a:t>
            </a:r>
            <a:r>
              <a:rPr lang="zh-CN" altLang="en-US">
                <a:latin typeface="+mj-ea"/>
                <a:ea typeface="+mj-ea"/>
                <a:cs typeface="+mj-ea"/>
              </a:rPr>
              <a:t>年年报出具了保留意见的审计报告。</a:t>
            </a:r>
            <a:endParaRPr lang="zh-CN" altLang="en-US">
              <a:latin typeface="+mj-ea"/>
              <a:ea typeface="+mj-ea"/>
              <a:cs typeface="+mj-ea"/>
            </a:endParaRPr>
          </a:p>
          <a:p>
            <a:pPr>
              <a:lnSpc>
                <a:spcPct val="115000"/>
              </a:lnSpc>
            </a:pPr>
            <a:r>
              <a:rPr lang="en-US" altLang="zh-CN">
                <a:latin typeface="+mj-ea"/>
                <a:ea typeface="+mj-ea"/>
                <a:cs typeface="+mj-ea"/>
              </a:rPr>
              <a:t>2019</a:t>
            </a:r>
            <a:r>
              <a:rPr lang="zh-CN" altLang="en-US">
                <a:latin typeface="+mj-ea"/>
                <a:ea typeface="+mj-ea"/>
                <a:cs typeface="+mj-ea"/>
              </a:rPr>
              <a:t>年</a:t>
            </a:r>
            <a:r>
              <a:rPr lang="en-US" altLang="zh-CN">
                <a:latin typeface="+mj-ea"/>
                <a:ea typeface="+mj-ea"/>
                <a:cs typeface="+mj-ea"/>
              </a:rPr>
              <a:t>8</a:t>
            </a:r>
            <a:r>
              <a:rPr lang="zh-CN" altLang="en-US">
                <a:latin typeface="+mj-ea"/>
                <a:ea typeface="+mj-ea"/>
                <a:cs typeface="+mj-ea"/>
              </a:rPr>
              <a:t>月</a:t>
            </a:r>
            <a:r>
              <a:rPr lang="en-US" altLang="zh-CN">
                <a:latin typeface="+mj-ea"/>
                <a:ea typeface="+mj-ea"/>
                <a:cs typeface="+mj-ea"/>
              </a:rPr>
              <a:t>16</a:t>
            </a:r>
            <a:r>
              <a:rPr lang="zh-CN" altLang="en-US">
                <a:latin typeface="+mj-ea"/>
                <a:ea typeface="+mj-ea"/>
                <a:cs typeface="+mj-ea"/>
              </a:rPr>
              <a:t>日，证监会对康美药业财务造假事件公布了调查结果。经查明，康美药业涉嫌存在以下违法事实： </a:t>
            </a:r>
            <a:endParaRPr lang="zh-CN" altLang="en-US">
              <a:latin typeface="+mj-ea"/>
              <a:ea typeface="+mj-ea"/>
              <a:cs typeface="+mj-ea"/>
            </a:endParaRPr>
          </a:p>
          <a:p>
            <a:pPr>
              <a:lnSpc>
                <a:spcPct val="115000"/>
              </a:lnSpc>
            </a:pPr>
            <a:r>
              <a:rPr lang="zh-CN" altLang="en-US">
                <a:latin typeface="+mj-ea"/>
                <a:ea typeface="+mj-ea"/>
                <a:cs typeface="+mj-ea"/>
              </a:rPr>
              <a:t>１．康美药业虚增营业收入</a:t>
            </a:r>
            <a:r>
              <a:rPr lang="en-US" altLang="zh-CN">
                <a:latin typeface="+mj-ea"/>
                <a:ea typeface="+mj-ea"/>
                <a:cs typeface="+mj-ea"/>
              </a:rPr>
              <a:t>291</a:t>
            </a:r>
            <a:r>
              <a:rPr lang="zh-CN" altLang="en-US">
                <a:latin typeface="+mj-ea"/>
                <a:ea typeface="+mj-ea"/>
                <a:cs typeface="+mj-ea"/>
              </a:rPr>
              <a:t>．</a:t>
            </a:r>
            <a:r>
              <a:rPr lang="en-US" altLang="zh-CN">
                <a:latin typeface="+mj-ea"/>
                <a:ea typeface="+mj-ea"/>
                <a:cs typeface="+mj-ea"/>
              </a:rPr>
              <a:t>28</a:t>
            </a:r>
            <a:r>
              <a:rPr lang="zh-CN" altLang="en-US">
                <a:latin typeface="+mj-ea"/>
                <a:ea typeface="+mj-ea"/>
                <a:cs typeface="+mj-ea"/>
              </a:rPr>
              <a:t>亿元、虚增利息收入</a:t>
            </a:r>
            <a:r>
              <a:rPr lang="en-US" altLang="zh-CN">
                <a:latin typeface="+mj-ea"/>
                <a:ea typeface="+mj-ea"/>
                <a:cs typeface="+mj-ea"/>
              </a:rPr>
              <a:t>5</a:t>
            </a:r>
            <a:r>
              <a:rPr lang="zh-CN" altLang="en-US">
                <a:latin typeface="+mj-ea"/>
                <a:ea typeface="+mj-ea"/>
                <a:cs typeface="+mj-ea"/>
              </a:rPr>
              <a:t>．</a:t>
            </a:r>
            <a:r>
              <a:rPr lang="en-US" altLang="zh-CN">
                <a:latin typeface="+mj-ea"/>
                <a:ea typeface="+mj-ea"/>
                <a:cs typeface="+mj-ea"/>
              </a:rPr>
              <a:t>10</a:t>
            </a:r>
            <a:r>
              <a:rPr lang="zh-CN" altLang="en-US">
                <a:latin typeface="+mj-ea"/>
                <a:ea typeface="+mj-ea"/>
                <a:cs typeface="+mj-ea"/>
              </a:rPr>
              <a:t>亿元、虚增营业利润</a:t>
            </a:r>
            <a:r>
              <a:rPr lang="en-US" altLang="zh-CN">
                <a:latin typeface="+mj-ea"/>
                <a:ea typeface="+mj-ea"/>
                <a:cs typeface="+mj-ea"/>
              </a:rPr>
              <a:t>41</a:t>
            </a:r>
            <a:r>
              <a:rPr lang="zh-CN" altLang="en-US">
                <a:latin typeface="+mj-ea"/>
                <a:ea typeface="+mj-ea"/>
                <a:cs typeface="+mj-ea"/>
              </a:rPr>
              <a:t>．</a:t>
            </a:r>
            <a:r>
              <a:rPr lang="en-US" altLang="zh-CN">
                <a:latin typeface="+mj-ea"/>
                <a:ea typeface="+mj-ea"/>
                <a:cs typeface="+mj-ea"/>
              </a:rPr>
              <a:t>01</a:t>
            </a:r>
            <a:r>
              <a:rPr lang="zh-CN" altLang="en-US">
                <a:latin typeface="+mj-ea"/>
                <a:ea typeface="+mj-ea"/>
                <a:cs typeface="+mj-ea"/>
              </a:rPr>
              <a:t>亿元</a:t>
            </a:r>
            <a:endParaRPr lang="zh-CN" altLang="en-US">
              <a:latin typeface="+mj-ea"/>
              <a:ea typeface="+mj-ea"/>
              <a:cs typeface="+mj-ea"/>
            </a:endParaRPr>
          </a:p>
          <a:p>
            <a:pPr>
              <a:lnSpc>
                <a:spcPct val="115000"/>
              </a:lnSpc>
            </a:pPr>
            <a:r>
              <a:rPr lang="zh-CN" altLang="en-US">
                <a:latin typeface="+mj-ea"/>
                <a:ea typeface="+mj-ea"/>
                <a:cs typeface="+mj-ea"/>
              </a:rPr>
              <a:t>２．虚增货币资金</a:t>
            </a:r>
            <a:r>
              <a:rPr lang="en-US" altLang="zh-CN">
                <a:latin typeface="+mj-ea"/>
                <a:ea typeface="+mj-ea"/>
                <a:cs typeface="+mj-ea"/>
              </a:rPr>
              <a:t>886</a:t>
            </a:r>
            <a:r>
              <a:rPr lang="zh-CN" altLang="en-US">
                <a:latin typeface="+mj-ea"/>
                <a:ea typeface="+mj-ea"/>
                <a:cs typeface="+mj-ea"/>
              </a:rPr>
              <a:t>．</a:t>
            </a:r>
            <a:r>
              <a:rPr lang="en-US" altLang="zh-CN">
                <a:latin typeface="+mj-ea"/>
                <a:ea typeface="+mj-ea"/>
                <a:cs typeface="+mj-ea"/>
              </a:rPr>
              <a:t>81</a:t>
            </a:r>
            <a:r>
              <a:rPr lang="zh-CN" altLang="en-US">
                <a:latin typeface="+mj-ea"/>
                <a:ea typeface="+mj-ea"/>
                <a:cs typeface="+mj-ea"/>
              </a:rPr>
              <a:t>亿元</a:t>
            </a:r>
            <a:endParaRPr lang="zh-CN" altLang="en-US">
              <a:latin typeface="+mj-ea"/>
              <a:ea typeface="+mj-ea"/>
              <a:cs typeface="+mj-ea"/>
            </a:endParaRPr>
          </a:p>
          <a:p>
            <a:pPr>
              <a:lnSpc>
                <a:spcPct val="115000"/>
              </a:lnSpc>
            </a:pPr>
            <a:r>
              <a:rPr lang="zh-CN" altLang="en-US">
                <a:latin typeface="+mj-ea"/>
                <a:ea typeface="+mj-ea"/>
                <a:cs typeface="+mj-ea"/>
              </a:rPr>
              <a:t>３．虚增固定资产、在建工程、投资性房地产共</a:t>
            </a:r>
            <a:r>
              <a:rPr lang="en-US" altLang="zh-CN">
                <a:latin typeface="+mj-ea"/>
                <a:ea typeface="+mj-ea"/>
                <a:cs typeface="+mj-ea"/>
              </a:rPr>
              <a:t>36</a:t>
            </a:r>
            <a:r>
              <a:rPr lang="zh-CN" altLang="en-US">
                <a:latin typeface="+mj-ea"/>
                <a:ea typeface="+mj-ea"/>
                <a:cs typeface="+mj-ea"/>
              </a:rPr>
              <a:t>．</a:t>
            </a:r>
            <a:r>
              <a:rPr lang="en-US" altLang="zh-CN">
                <a:latin typeface="+mj-ea"/>
                <a:ea typeface="+mj-ea"/>
                <a:cs typeface="+mj-ea"/>
              </a:rPr>
              <a:t>05</a:t>
            </a:r>
            <a:r>
              <a:rPr lang="zh-CN" altLang="en-US">
                <a:latin typeface="+mj-ea"/>
                <a:ea typeface="+mj-ea"/>
                <a:cs typeface="+mj-ea"/>
              </a:rPr>
              <a:t>亿元</a:t>
            </a:r>
            <a:endParaRPr lang="zh-CN" altLang="en-US">
              <a:latin typeface="+mj-ea"/>
              <a:ea typeface="+mj-ea"/>
              <a:cs typeface="+mj-ea"/>
            </a:endParaRPr>
          </a:p>
          <a:p>
            <a:pPr>
              <a:lnSpc>
                <a:spcPct val="115000"/>
              </a:lnSpc>
            </a:pPr>
            <a:r>
              <a:rPr lang="zh-CN" altLang="en-US">
                <a:latin typeface="+mj-ea"/>
                <a:ea typeface="+mj-ea"/>
                <a:cs typeface="+mj-ea"/>
              </a:rPr>
              <a:t>４．康美药业未按规定披露控股股东及其关联方非经营性占用资金的关联交易情况，所披露的</a:t>
            </a:r>
            <a:r>
              <a:rPr lang="en-US" altLang="zh-CN">
                <a:latin typeface="+mj-ea"/>
                <a:ea typeface="+mj-ea"/>
                <a:cs typeface="+mj-ea"/>
              </a:rPr>
              <a:t>2016</a:t>
            </a:r>
            <a:r>
              <a:rPr lang="zh-CN" altLang="en-US">
                <a:latin typeface="+mj-ea"/>
                <a:ea typeface="+mj-ea"/>
                <a:cs typeface="+mj-ea"/>
              </a:rPr>
              <a:t>年年度报告、</a:t>
            </a:r>
            <a:r>
              <a:rPr lang="en-US" altLang="zh-CN">
                <a:latin typeface="+mj-ea"/>
                <a:ea typeface="+mj-ea"/>
                <a:cs typeface="+mj-ea"/>
              </a:rPr>
              <a:t>2017</a:t>
            </a:r>
            <a:r>
              <a:rPr lang="zh-CN" altLang="en-US">
                <a:latin typeface="+mj-ea"/>
                <a:ea typeface="+mj-ea"/>
                <a:cs typeface="+mj-ea"/>
              </a:rPr>
              <a:t>年年度报告和</a:t>
            </a:r>
            <a:r>
              <a:rPr lang="en-US" altLang="zh-CN">
                <a:latin typeface="+mj-ea"/>
                <a:ea typeface="+mj-ea"/>
                <a:cs typeface="+mj-ea"/>
              </a:rPr>
              <a:t>2018</a:t>
            </a:r>
            <a:r>
              <a:rPr lang="zh-CN" altLang="en-US">
                <a:latin typeface="+mj-ea"/>
                <a:ea typeface="+mj-ea"/>
                <a:cs typeface="+mj-ea"/>
              </a:rPr>
              <a:t>年年度报告存在重大遗漏</a:t>
            </a:r>
            <a:endParaRPr lang="zh-CN" altLang="en-US">
              <a:latin typeface="+mj-ea"/>
              <a:ea typeface="+mj-ea"/>
              <a:cs typeface="+mj-ea"/>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四、康美药业财务造假的原因探究</a:t>
            </a:r>
            <a:endParaRPr lang="zh-CN" altLang="en-US" sz="2600" b="1" dirty="0">
              <a:latin typeface="黑体" panose="02010609060101010101" pitchFamily="49" charset="-122"/>
              <a:ea typeface="黑体" panose="02010609060101010101" pitchFamily="49" charset="-122"/>
            </a:endParaRPr>
          </a:p>
          <a:p>
            <a:pPr marL="0" indent="0" algn="just">
              <a:lnSpc>
                <a:spcPct val="135000"/>
              </a:lnSpc>
              <a:buClrTx/>
              <a:buSzTx/>
              <a:buNone/>
            </a:pPr>
            <a:r>
              <a:rPr lang="zh-CN" altLang="en-US" sz="2200" b="1" dirty="0">
                <a:latin typeface="楷体" panose="02010609060101010101" pitchFamily="49" charset="-122"/>
                <a:ea typeface="楷体" panose="02010609060101010101" pitchFamily="49" charset="-122"/>
              </a:rPr>
              <a:t> （一）2017年度财务报表还原</a:t>
            </a:r>
            <a:endParaRPr lang="zh-CN" altLang="en-US" sz="2200" b="1" dirty="0">
              <a:latin typeface="楷体" panose="02010609060101010101" pitchFamily="49" charset="-122"/>
              <a:ea typeface="楷体" panose="02010609060101010101" pitchFamily="49" charset="-122"/>
            </a:endParaRPr>
          </a:p>
          <a:p>
            <a:r>
              <a:rPr lang="zh-CN" altLang="en-US">
                <a:latin typeface="+mj-ea"/>
                <a:ea typeface="+mj-ea"/>
                <a:cs typeface="+mj-ea"/>
              </a:rPr>
              <a:t>１．资产负债表还原</a:t>
            </a:r>
            <a:endParaRPr lang="zh-CN" altLang="en-US">
              <a:latin typeface="+mj-ea"/>
              <a:ea typeface="+mj-ea"/>
              <a:cs typeface="+mj-ea"/>
            </a:endParaRPr>
          </a:p>
          <a:p>
            <a:r>
              <a:rPr lang="zh-CN" altLang="en-US">
                <a:latin typeface="+mj-ea"/>
                <a:ea typeface="+mj-ea"/>
                <a:cs typeface="+mj-ea"/>
              </a:rPr>
              <a:t>２．利润表还原</a:t>
            </a:r>
            <a:endParaRPr lang="zh-CN" altLang="en-US">
              <a:latin typeface="+mj-ea"/>
              <a:ea typeface="+mj-ea"/>
              <a:cs typeface="+mj-ea"/>
            </a:endParaRPr>
          </a:p>
          <a:p>
            <a:r>
              <a:rPr lang="zh-CN" altLang="en-US">
                <a:latin typeface="+mj-ea"/>
                <a:ea typeface="+mj-ea"/>
                <a:cs typeface="+mj-ea"/>
              </a:rPr>
              <a:t>３．现金流量表还原</a:t>
            </a:r>
            <a:endParaRPr lang="zh-CN" altLang="en-US">
              <a:latin typeface="+mj-ea"/>
              <a:ea typeface="+mj-ea"/>
              <a:cs typeface="+mj-ea"/>
            </a:endParaRPr>
          </a:p>
          <a:p>
            <a:pPr marL="0" indent="0">
              <a:spcBef>
                <a:spcPts val="1500"/>
              </a:spcBef>
              <a:buNone/>
            </a:pPr>
            <a:r>
              <a:rPr lang="zh-CN" altLang="en-US" sz="2200" b="1" dirty="0">
                <a:latin typeface="楷体" panose="02010609060101010101" pitchFamily="49" charset="-122"/>
                <a:ea typeface="楷体" panose="02010609060101010101" pitchFamily="49" charset="-122"/>
              </a:rPr>
              <a:t>（二）2014—2018年数据对比分析</a:t>
            </a:r>
            <a:r>
              <a:rPr lang="zh-CN" altLang="en-US">
                <a:latin typeface="+mj-ea"/>
                <a:ea typeface="+mj-ea"/>
                <a:cs typeface="+mj-ea"/>
              </a:rPr>
              <a:t> </a:t>
            </a:r>
            <a:endParaRPr lang="zh-CN" altLang="en-US">
              <a:latin typeface="+mj-ea"/>
              <a:ea typeface="+mj-ea"/>
              <a:cs typeface="+mj-ea"/>
            </a:endParaRPr>
          </a:p>
          <a:p>
            <a:r>
              <a:rPr lang="zh-CN" altLang="en-US">
                <a:latin typeface="+mj-ea"/>
                <a:ea typeface="+mj-ea"/>
                <a:cs typeface="+mj-ea"/>
              </a:rPr>
              <a:t>此部分将以康美药业</a:t>
            </a:r>
            <a:r>
              <a:rPr lang="en-US" altLang="zh-CN">
                <a:latin typeface="+mj-ea"/>
                <a:ea typeface="+mj-ea"/>
                <a:cs typeface="+mj-ea"/>
              </a:rPr>
              <a:t>2014</a:t>
            </a:r>
            <a:r>
              <a:rPr lang="zh-CN" altLang="en-US">
                <a:latin typeface="+mj-ea"/>
                <a:ea typeface="+mj-ea"/>
                <a:cs typeface="+mj-ea"/>
              </a:rPr>
              <a:t>—</a:t>
            </a:r>
            <a:r>
              <a:rPr lang="en-US" altLang="zh-CN">
                <a:latin typeface="+mj-ea"/>
                <a:ea typeface="+mj-ea"/>
                <a:cs typeface="+mj-ea"/>
              </a:rPr>
              <a:t>2018</a:t>
            </a:r>
            <a:r>
              <a:rPr lang="zh-CN" altLang="en-US">
                <a:latin typeface="+mj-ea"/>
                <a:ea typeface="+mj-ea"/>
                <a:cs typeface="+mj-ea"/>
              </a:rPr>
              <a:t>年度营业收入、营业利润更正前后的对比，从更全面的视角进一步补充分析其财务造假的原因。</a:t>
            </a:r>
            <a:endParaRPr lang="zh-CN" altLang="en-US">
              <a:latin typeface="+mj-ea"/>
              <a:ea typeface="+mj-ea"/>
              <a:cs typeface="+mj-ea"/>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p:txBody>
          <a:bodyPr/>
          <a:p>
            <a:r>
              <a:rPr lang="zh-CN" altLang="en-US" sz="2600" b="1" dirty="0">
                <a:latin typeface="黑体" panose="02010609060101010101" pitchFamily="49" charset="-122"/>
                <a:ea typeface="黑体" panose="02010609060101010101" pitchFamily="49" charset="-122"/>
              </a:rPr>
              <a:t>五、货币资金审计中审计客体内部控制问题的原因探究</a:t>
            </a:r>
            <a:endParaRPr lang="zh-CN" altLang="en-US"/>
          </a:p>
          <a:p>
            <a:r>
              <a:rPr lang="zh-CN" altLang="en-US"/>
              <a:t>１．公司治理层和管理层角色重叠</a:t>
            </a:r>
            <a:endParaRPr lang="zh-CN" altLang="en-US"/>
          </a:p>
          <a:p>
            <a:r>
              <a:rPr lang="zh-CN" altLang="en-US"/>
              <a:t>２．股权过于集中，管理层凌驾于内部控制之上</a:t>
            </a:r>
            <a:endParaRPr lang="zh-CN" altLang="en-US"/>
          </a:p>
          <a:p>
            <a:r>
              <a:rPr lang="zh-CN" altLang="en-US"/>
              <a:t>３．缺乏制度的执行机制</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康美药业货币资金造假审计案例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2063</Words>
  <Application>WPS 演示</Application>
  <PresentationFormat>宽屏</PresentationFormat>
  <Paragraphs>108</Paragraphs>
  <Slides>12</Slides>
  <Notes>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12</vt:i4>
      </vt:variant>
    </vt:vector>
  </HeadingPairs>
  <TitlesOfParts>
    <vt:vector size="25" baseType="lpstr">
      <vt:lpstr>Arial</vt:lpstr>
      <vt:lpstr>宋体</vt:lpstr>
      <vt:lpstr>Wingdings</vt:lpstr>
      <vt:lpstr>微软雅黑</vt:lpstr>
      <vt:lpstr>Wingdings</vt:lpstr>
      <vt:lpstr>Arial Unicode MS</vt:lpstr>
      <vt:lpstr>Calibri</vt:lpstr>
      <vt:lpstr>汉仪大黑简</vt:lpstr>
      <vt:lpstr>楷体</vt:lpstr>
      <vt:lpstr>Times New Roman</vt:lpstr>
      <vt:lpstr>黑体</vt:lpstr>
      <vt:lpstr>Office 主题​​</vt:lpstr>
      <vt:lpstr>1_Office 主题</vt:lpstr>
      <vt:lpstr>PowerPoint 演示文稿</vt:lpstr>
      <vt:lpstr>PowerPoint 演示文稿</vt:lpstr>
      <vt:lpstr>康美药业货币资金造假审计案例</vt:lpstr>
      <vt:lpstr>康美药业货币资金造假审计案例</vt:lpstr>
      <vt:lpstr>案 例</vt:lpstr>
      <vt:lpstr>案 例</vt:lpstr>
      <vt:lpstr>案 例</vt:lpstr>
      <vt:lpstr>案 例</vt:lpstr>
      <vt:lpstr>案 例</vt:lpstr>
      <vt:lpstr>案 例</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2021-06-11T07:06:00Z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