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“存贷双高”背后的百亿财务造假</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——康得新债券违约案例研究</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张天舒</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110980" cy="647700"/>
          </a:xfrm>
        </p:spPr>
        <p:txBody>
          <a:bodyPr/>
          <a:p>
            <a:r>
              <a:rPr lang="zh-CN" altLang="en-US" dirty="0">
                <a:solidFill>
                  <a:prstClr val="black"/>
                </a:solidFill>
                <a:cs typeface="汉仪大黑简" panose="02010600000101010101" charset="-122"/>
                <a:sym typeface="+mn-ea"/>
              </a:rPr>
              <a:t>“存贷双高”背后的百亿财务造假——康得新债券违约案例研究</a:t>
            </a:r>
            <a:endParaRPr lang="zh-CN" altLang="en-US"/>
          </a:p>
        </p:txBody>
      </p:sp>
      <p:sp>
        <p:nvSpPr>
          <p:cNvPr id="3" name="内容占位符 2"/>
          <p:cNvSpPr>
            <a:spLocks noGrp="1"/>
          </p:cNvSpPr>
          <p:nvPr>
            <p:ph idx="1"/>
          </p:nvPr>
        </p:nvSpPr>
        <p:spPr/>
        <p:txBody>
          <a:bodyPr>
            <a:normAutofit lnSpcReduction="20000"/>
          </a:bodyPr>
          <a:p>
            <a:r>
              <a:rPr lang="zh-CN" altLang="en-US" b="1">
                <a:latin typeface="+mj-ea"/>
                <a:ea typeface="+mj-ea"/>
                <a:cs typeface="+mj-ea"/>
              </a:rPr>
              <a:t>专业领域／方向：</a:t>
            </a:r>
            <a:r>
              <a:rPr lang="zh-CN" altLang="en-US">
                <a:latin typeface="+mj-ea"/>
                <a:ea typeface="+mj-ea"/>
                <a:cs typeface="+mj-ea"/>
              </a:rPr>
              <a:t>财务会计</a:t>
            </a:r>
            <a:endParaRPr lang="zh-CN" altLang="en-US">
              <a:latin typeface="+mj-ea"/>
              <a:ea typeface="+mj-ea"/>
              <a:cs typeface="+mj-ea"/>
            </a:endParaRPr>
          </a:p>
          <a:p>
            <a:r>
              <a:rPr lang="zh-CN" altLang="en-US" b="1">
                <a:latin typeface="+mj-ea"/>
                <a:ea typeface="+mj-ea"/>
                <a:cs typeface="+mj-ea"/>
              </a:rPr>
              <a:t>适用课程：</a:t>
            </a:r>
            <a:r>
              <a:rPr lang="zh-CN" altLang="en-US">
                <a:latin typeface="+mj-ea"/>
                <a:ea typeface="+mj-ea"/>
                <a:cs typeface="+mj-ea"/>
              </a:rPr>
              <a:t>财务会计理论与实务</a:t>
            </a:r>
            <a:endParaRPr lang="zh-CN" altLang="en-US">
              <a:latin typeface="+mj-ea"/>
              <a:ea typeface="+mj-ea"/>
              <a:cs typeface="+mj-ea"/>
            </a:endParaRPr>
          </a:p>
          <a:p>
            <a:r>
              <a:rPr lang="zh-CN" altLang="en-US" b="1">
                <a:latin typeface="+mj-ea"/>
                <a:ea typeface="+mj-ea"/>
                <a:cs typeface="+mj-ea"/>
              </a:rPr>
              <a:t>编写目的：</a:t>
            </a:r>
            <a:r>
              <a:rPr lang="zh-CN" altLang="en-US">
                <a:latin typeface="+mj-ea"/>
                <a:ea typeface="+mj-ea"/>
                <a:cs typeface="+mj-ea"/>
              </a:rPr>
              <a:t>本案例通过介绍康得新拥有百亿元货币资金却由于</a:t>
            </a:r>
            <a:r>
              <a:rPr lang="en-US" altLang="zh-CN">
                <a:latin typeface="+mj-ea"/>
                <a:ea typeface="+mj-ea"/>
                <a:cs typeface="+mj-ea"/>
              </a:rPr>
              <a:t>15</a:t>
            </a:r>
            <a:r>
              <a:rPr lang="zh-CN" altLang="en-US">
                <a:latin typeface="+mj-ea"/>
                <a:ea typeface="+mj-ea"/>
                <a:cs typeface="+mj-ea"/>
              </a:rPr>
              <a:t>．</a:t>
            </a:r>
            <a:r>
              <a:rPr lang="en-US" altLang="zh-CN">
                <a:latin typeface="+mj-ea"/>
                <a:ea typeface="+mj-ea"/>
                <a:cs typeface="+mj-ea"/>
              </a:rPr>
              <a:t>6</a:t>
            </a:r>
            <a:r>
              <a:rPr lang="zh-CN" altLang="en-US">
                <a:latin typeface="+mj-ea"/>
                <a:ea typeface="+mj-ea"/>
                <a:cs typeface="+mj-ea"/>
              </a:rPr>
              <a:t>亿元债务造成实质性违约这一事件，引发学生对上市公司财务造假、大股东掏空行为的思考。案例首先介绍了康得新的发展概况、业务板块以及经营情况，让人不禁为其高速增长的业绩而惊叹，然后回顾了康得新债券违约事件的经过，最后证监会的调查结果发布，康得新财务造假得到证实，业绩持续高速增长的背后是</a:t>
            </a:r>
            <a:r>
              <a:rPr lang="en-US" altLang="zh-CN">
                <a:latin typeface="+mj-ea"/>
                <a:ea typeface="+mj-ea"/>
                <a:cs typeface="+mj-ea"/>
              </a:rPr>
              <a:t>4</a:t>
            </a:r>
            <a:r>
              <a:rPr lang="zh-CN" altLang="en-US">
                <a:latin typeface="+mj-ea"/>
                <a:ea typeface="+mj-ea"/>
                <a:cs typeface="+mj-ea"/>
              </a:rPr>
              <a:t>年虚增</a:t>
            </a:r>
            <a:r>
              <a:rPr lang="en-US" altLang="zh-CN">
                <a:latin typeface="+mj-ea"/>
                <a:ea typeface="+mj-ea"/>
                <a:cs typeface="+mj-ea"/>
              </a:rPr>
              <a:t>19</a:t>
            </a:r>
            <a:r>
              <a:rPr lang="zh-CN" altLang="en-US">
                <a:latin typeface="+mj-ea"/>
                <a:ea typeface="+mj-ea"/>
                <a:cs typeface="+mj-ea"/>
              </a:rPr>
              <a:t>亿元利润的财务造假行为，公司股票也因此停牌而面临退市风险。案例分析包括以下四个方面的内容：第一，要求学生查阅相关资料，了解上市公司财务造假的动机及常见的财务造假手段，帮助学生建立对公司财务造假的基本认知。第二，了解大股东掏空行为的基本理论，引发学生关注本案例中康得新的实际控制人——钟玉对上市公司的掏空行为。第三，引导学生分析康得新的财务报表，寻找其财务造假的线索，提升学生的财务分析能力，并加深对上市公司财务报告以及会计准则的理解。第四，学生应在本次案例学习中思考我国资本市场为何频频出现上市公司财务造假事件，且造假金额如此巨大，未来的监管应如何加强，方向在哪里。</a:t>
            </a:r>
            <a:endParaRPr lang="zh-CN" altLang="en-US">
              <a:latin typeface="+mj-ea"/>
              <a:ea typeface="+mj-ea"/>
              <a:cs typeface="+mj-ea"/>
            </a:endParaRPr>
          </a:p>
          <a:p>
            <a:r>
              <a:rPr lang="zh-CN" altLang="en-US" b="1">
                <a:latin typeface="+mj-ea"/>
                <a:ea typeface="+mj-ea"/>
                <a:cs typeface="+mj-ea"/>
              </a:rPr>
              <a:t>知 识 点：</a:t>
            </a:r>
            <a:r>
              <a:rPr lang="zh-CN" altLang="en-US">
                <a:latin typeface="+mj-ea"/>
                <a:ea typeface="+mj-ea"/>
                <a:cs typeface="+mj-ea"/>
              </a:rPr>
              <a:t>大股东掏空、财务造假</a:t>
            </a:r>
            <a:endParaRPr lang="zh-CN" altLang="en-US">
              <a:latin typeface="+mj-ea"/>
              <a:ea typeface="+mj-ea"/>
              <a:cs typeface="+mj-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110980" cy="647700"/>
          </a:xfrm>
        </p:spPr>
        <p:txBody>
          <a:bodyPr/>
          <a:p>
            <a:r>
              <a:rPr lang="zh-CN" altLang="en-US" dirty="0">
                <a:solidFill>
                  <a:prstClr val="black"/>
                </a:solidFill>
                <a:cs typeface="汉仪大黑简" panose="02010600000101010101" charset="-122"/>
                <a:sym typeface="+mn-ea"/>
              </a:rPr>
              <a:t>“存贷双高”背后的百亿财务造假——康得新债券违约案例研究</a:t>
            </a:r>
            <a:endParaRPr lang="zh-CN" altLang="en-US"/>
          </a:p>
        </p:txBody>
      </p:sp>
      <p:sp>
        <p:nvSpPr>
          <p:cNvPr id="3" name="内容占位符 2"/>
          <p:cNvSpPr>
            <a:spLocks noGrp="1"/>
          </p:cNvSpPr>
          <p:nvPr>
            <p:ph idx="1"/>
          </p:nvPr>
        </p:nvSpPr>
        <p:spPr/>
        <p:txBody>
          <a:bodyPr/>
          <a:p>
            <a:r>
              <a:rPr lang="zh-CN" altLang="en-US" b="1"/>
              <a:t>关 键 词：</a:t>
            </a:r>
            <a:r>
              <a:rPr lang="zh-CN" altLang="en-US"/>
              <a:t>财务造假、存贷双高、股权质押、债券违约</a:t>
            </a:r>
            <a:endParaRPr lang="zh-CN" altLang="en-US"/>
          </a:p>
          <a:p>
            <a:r>
              <a:rPr lang="zh-CN" altLang="en-US" b="1"/>
              <a:t>中文摘要：</a:t>
            </a:r>
            <a:r>
              <a:rPr lang="zh-CN" altLang="en-US"/>
              <a:t>多年来，</a:t>
            </a:r>
            <a:r>
              <a:rPr lang="zh-CN" altLang="en-US">
                <a:latin typeface="+mj-ea"/>
                <a:ea typeface="+mj-ea"/>
                <a:cs typeface="+mj-ea"/>
              </a:rPr>
              <a:t>在我国资本市场，上市公司财务造假事件从未停止，而且有愈演愈烈的势头，康得新是其中颇具代表性的公司之一。从财务造假手段来看，康得新４年共计虚增利润</a:t>
            </a:r>
            <a:r>
              <a:rPr lang="en-US" altLang="zh-CN">
                <a:latin typeface="+mj-ea"/>
                <a:ea typeface="+mj-ea"/>
                <a:cs typeface="+mj-ea"/>
              </a:rPr>
              <a:t>19</a:t>
            </a:r>
            <a:r>
              <a:rPr lang="zh-CN" altLang="en-US">
                <a:latin typeface="+mj-ea"/>
                <a:ea typeface="+mj-ea"/>
                <a:cs typeface="+mj-ea"/>
              </a:rPr>
              <a:t>亿元，与此同时，关联交易、违规披露、股权质押、大股东掏空等行为康得新全占了。因此，本案例从财务视角出发，探讨康得新在上市之后为何进行财务造假，通过哪些手段达到财务造假的目的，以及在报表中有哪些可疑迹象表明康得新存在财务造假嫌疑。在分析的过程中，提升学生的财务知识及分析问题的能力，引发学生思考，此类事件为何频频发生，未来该如何禁止，并提出相关建议，为监管层制定相关法规提供参考。</a:t>
            </a:r>
            <a:endParaRPr lang="zh-CN" altLang="en-US">
              <a:latin typeface="+mj-ea"/>
              <a:ea typeface="+mj-ea"/>
              <a:cs typeface="+mj-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一、引言</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二、公司概况</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三、业务简介</a:t>
            </a:r>
            <a:endParaRPr lang="zh-CN" altLang="en-US" sz="2600" b="1" dirty="0">
              <a:latin typeface="黑体" panose="02010609060101010101" pitchFamily="49" charset="-122"/>
              <a:ea typeface="黑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四、债券违约回顾</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（一）监管层早有质疑</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（二）债券评级下调</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（三）实质性违约</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（四）尘埃落定</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五、参考资料</a:t>
            </a:r>
            <a:endParaRPr lang="zh-CN" altLang="en-US" sz="2600" b="1" dirty="0">
              <a:latin typeface="黑体" panose="02010609060101010101" pitchFamily="49" charset="-122"/>
              <a:ea typeface="黑体" panose="02010609060101010101" pitchFamily="49" charset="-122"/>
            </a:endParaRPr>
          </a:p>
          <a:p>
            <a:r>
              <a:rPr lang="zh-CN" altLang="en-US"/>
              <a:t>本案例除了正文部分提供的背景资料外，具体分析需要查阅康得新所披露的公告内容，包括证监会、深圳证券交易所对康得新下发的相关问询、处罚结果等文件。除此之外，分析康得新财报的同时，需结合同行业其他可比公司的财报进行对比，可比公司包括但不限于激智科技、万顺股份、航天彩虹等。</a:t>
            </a:r>
            <a:endParaRPr lang="zh-CN" altLang="en-US"/>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案例分析包括以下四个方面的内容：第一，要求学生查阅相关资料，了解上市公司财务造假的动机及常见的财务造假手段，帮助学生建立对公司财务造假的基本认知。第二，了解大股东“掏空”行为的基本理论，引发学生关注本案例中康得新的实际控制人——钟玉对上市公司的“掏空”行为。第三，引导学生分析康得新的财务报表，寻找其财务造假的线索，提升学生的财务分析能力，并加深对上市公司财务报告以及会计准则的理解。第四，学生应在本次案例学习中思考我国资本市场为何频频出现上市公司财务造假事件，且造假金额如此巨大，未来的监管应如何加强，方向在哪里。</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２．案例讨论前的准备工作</a:t>
            </a:r>
            <a:endParaRPr lang="zh-CN" altLang="en-US"/>
          </a:p>
          <a:p>
            <a:r>
              <a:rPr lang="zh-CN" altLang="en-US"/>
              <a:t>（１）理论背景</a:t>
            </a:r>
            <a:endParaRPr lang="zh-CN" altLang="en-US"/>
          </a:p>
          <a:p>
            <a:r>
              <a:rPr lang="zh-CN" altLang="en-US"/>
              <a:t>（２）宏观经济背景</a:t>
            </a:r>
            <a:endParaRPr lang="zh-CN" altLang="en-US"/>
          </a:p>
          <a:p>
            <a:r>
              <a:rPr lang="zh-CN" altLang="en-US"/>
              <a:t>（３）制度背景</a:t>
            </a:r>
            <a:endParaRPr lang="zh-CN" altLang="en-US"/>
          </a:p>
          <a:p>
            <a:r>
              <a:rPr lang="zh-CN" altLang="en-US"/>
              <a:t>３．案例分析要点</a:t>
            </a:r>
            <a:endParaRPr lang="zh-CN" altLang="en-US"/>
          </a:p>
          <a:p>
            <a:r>
              <a:rPr lang="zh-CN" altLang="en-US"/>
              <a:t>（１）需要学生识别的关键问题</a:t>
            </a:r>
            <a:endParaRPr lang="zh-CN" altLang="en-US"/>
          </a:p>
          <a:p>
            <a:r>
              <a:rPr lang="zh-CN" altLang="en-US"/>
              <a:t>（２）案例分析</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（１）问题清单及提问顺序、资料发放顺序</a:t>
            </a:r>
            <a:endParaRPr lang="zh-CN" altLang="en-US"/>
          </a:p>
          <a:p>
            <a:r>
              <a:rPr lang="zh-CN" altLang="en-US"/>
              <a:t>（２）课时分配</a:t>
            </a:r>
            <a:endParaRPr lang="zh-CN" altLang="en-US"/>
          </a:p>
          <a:p>
            <a:r>
              <a:rPr lang="zh-CN" altLang="en-US"/>
              <a:t>（３）讨论方式</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“存贷双高”背后的百亿财务造假——康得新债券违约案例研究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1670</Words>
  <Application>WPS 演示</Application>
  <PresentationFormat>宽屏</PresentationFormat>
  <Paragraphs>74</Paragraphs>
  <Slides>9</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9</vt:i4>
      </vt:variant>
    </vt:vector>
  </HeadingPairs>
  <TitlesOfParts>
    <vt:vector size="21"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“存贷双高”背后的百亿财务造假——康得新债券违约案例研究</vt:lpstr>
      <vt:lpstr>“存贷双高”背后的百亿财务造假——康得新债券违约案例研究</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