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10" r:id="rId4"/>
    <p:sldId id="411" r:id="rId5"/>
    <p:sldId id="412" r:id="rId6"/>
    <p:sldId id="413" r:id="rId7"/>
    <p:sldId id="414" r:id="rId8"/>
    <p:sldId id="415" r:id="rId9"/>
    <p:sldId id="416" r:id="rId10"/>
    <p:sldId id="417" r:id="rId11"/>
    <p:sldId id="418" r:id="rId12"/>
    <p:sldId id="419" r:id="rId13"/>
    <p:sldId id="420" r:id="rId14"/>
    <p:sldId id="421"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9340443" y="6305551"/>
            <a:ext cx="2844875"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735" y="502920"/>
            <a:ext cx="8346440"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558290"/>
            <a:ext cx="10370820" cy="448246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图片3"/>
          <p:cNvPicPr>
            <a:picLocks noChangeAspect="1"/>
          </p:cNvPicPr>
          <p:nvPr userDrawn="1"/>
        </p:nvPicPr>
        <p:blipFill>
          <a:blip r:embed="rId2"/>
          <a:stretch>
            <a:fillRect/>
          </a:stretch>
        </p:blipFill>
        <p:spPr>
          <a:xfrm>
            <a:off x="-635" y="0"/>
            <a:ext cx="12192635" cy="6858000"/>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7580" y="6347460"/>
            <a:ext cx="2337435"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2"/>
          <p:cNvPicPr>
            <a:picLocks noChangeAspect="1"/>
          </p:cNvPicPr>
          <p:nvPr>
            <p:ph idx="1"/>
          </p:nvPr>
        </p:nvPicPr>
        <p:blipFill>
          <a:blip r:embed="rId1"/>
          <a:stretch>
            <a:fillRect/>
          </a:stretch>
        </p:blipFill>
        <p:spPr>
          <a:xfrm>
            <a:off x="0" y="0"/>
            <a:ext cx="12191365" cy="6942455"/>
          </a:xfrm>
          <a:prstGeom prst="rect">
            <a:avLst/>
          </a:prstGeom>
        </p:spPr>
      </p:pic>
      <p:sp>
        <p:nvSpPr>
          <p:cNvPr id="6" name="文本框 5"/>
          <p:cNvSpPr txBox="1"/>
          <p:nvPr/>
        </p:nvSpPr>
        <p:spPr>
          <a:xfrm>
            <a:off x="1270" y="2350770"/>
            <a:ext cx="12190730" cy="2768600"/>
          </a:xfrm>
          <a:prstGeom prst="rect">
            <a:avLst/>
          </a:prstGeom>
          <a:noFill/>
        </p:spPr>
        <p:txBody>
          <a:bodyPr wrap="square" rtlCol="0">
            <a:spAutoFit/>
          </a:bodyPr>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犠犃犆犆投资评价体系制度创新</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——基于三峡集团的案例研究</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rPr>
              <a:t>汪玉兰</a:t>
            </a:r>
            <a:endPar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p>
        </p:txBody>
      </p:sp>
      <p:sp>
        <p:nvSpPr>
          <p:cNvPr id="3" name="内容占位符 2"/>
          <p:cNvSpPr>
            <a:spLocks noGrp="1"/>
          </p:cNvSpPr>
          <p:nvPr>
            <p:ph idx="1"/>
          </p:nvPr>
        </p:nvSpPr>
        <p:spPr/>
        <p:txBody>
          <a:bodyPr/>
          <a:p>
            <a:r>
              <a:rPr lang="zh-CN" altLang="en-US"/>
              <a:t>１．本案例需要解决的关键问题</a:t>
            </a:r>
            <a:endParaRPr lang="zh-CN" altLang="en-US"/>
          </a:p>
          <a:p>
            <a:r>
              <a:rPr lang="zh-CN" altLang="en-US"/>
              <a:t>投资决策是公司财务决策的重要内容，随着我国公司“走出去”战略的提出，实施境外投资的公司逐渐增多。在对外投资的过程中，投资评价体系的建设以及投资评价指标的选择是关键。以我国央企为例，</a:t>
            </a:r>
            <a:r>
              <a:rPr lang="zh-CN" altLang="en-US">
                <a:latin typeface="+mj-ea"/>
                <a:ea typeface="+mj-ea"/>
                <a:cs typeface="+mj-ea"/>
              </a:rPr>
              <a:t>他们在决定是否对外投资时使用的评价指标是由国资委制定的统一指标比例——加权平均资本成本超过</a:t>
            </a:r>
            <a:r>
              <a:rPr lang="en-US" altLang="zh-CN">
                <a:latin typeface="+mj-ea"/>
                <a:ea typeface="+mj-ea"/>
                <a:cs typeface="+mj-ea"/>
              </a:rPr>
              <a:t>8%</a:t>
            </a:r>
            <a:r>
              <a:rPr lang="zh-CN" altLang="en-US">
                <a:latin typeface="+mj-ea"/>
                <a:ea typeface="+mj-ea"/>
                <a:cs typeface="+mj-ea"/>
              </a:rPr>
              <a:t>即可投资，这种“一刀切”的</a:t>
            </a:r>
            <a:r>
              <a:rPr lang="zh-CN" altLang="en-US"/>
              <a:t>做法存在诸多缺陷。</a:t>
            </a:r>
            <a:endParaRPr lang="zh-CN" altLang="en-US"/>
          </a:p>
          <a:p>
            <a:r>
              <a:rPr lang="zh-CN" altLang="en-US"/>
              <a:t>本案例以三峡集团为例，介绍了三峡集团在收购葡电后，如何通过制度的学习与创新实现投资评价</a:t>
            </a:r>
            <a:r>
              <a:rPr lang="zh-CN" altLang="en-US">
                <a:latin typeface="+mj-ea"/>
                <a:ea typeface="+mj-ea"/>
                <a:cs typeface="+mj-ea"/>
              </a:rPr>
              <a:t>制度</a:t>
            </a:r>
            <a:r>
              <a:rPr lang="en-US" altLang="zh-CN">
                <a:latin typeface="+mj-ea"/>
                <a:ea typeface="+mj-ea"/>
                <a:cs typeface="+mj-ea"/>
              </a:rPr>
              <a:t>WACC</a:t>
            </a:r>
            <a:r>
              <a:rPr lang="zh-CN" altLang="en-US">
                <a:latin typeface="+mj-ea"/>
                <a:ea typeface="+mj-ea"/>
                <a:cs typeface="+mj-ea"/>
              </a:rPr>
              <a:t>评价体系的完善以及投资的盈利。案例介绍了三峡集团</a:t>
            </a:r>
            <a:r>
              <a:rPr lang="en-US" altLang="zh-CN">
                <a:latin typeface="+mj-ea"/>
                <a:ea typeface="+mj-ea"/>
                <a:cs typeface="+mj-ea"/>
                <a:sym typeface="+mn-ea"/>
              </a:rPr>
              <a:t>WACC</a:t>
            </a:r>
            <a:r>
              <a:rPr lang="zh-CN" altLang="en-US">
                <a:latin typeface="+mj-ea"/>
                <a:ea typeface="+mj-ea"/>
                <a:cs typeface="+mj-ea"/>
              </a:rPr>
              <a:t>制度学习与创新的情境以及具体做法，通过对不同市场、项目及国家的风险系数进行调整，最终得出最合适的</a:t>
            </a:r>
            <a:r>
              <a:rPr lang="en-US" altLang="zh-CN">
                <a:latin typeface="+mj-ea"/>
                <a:ea typeface="+mj-ea"/>
                <a:cs typeface="+mj-ea"/>
                <a:sym typeface="+mn-ea"/>
              </a:rPr>
              <a:t>WACC</a:t>
            </a:r>
            <a:r>
              <a:rPr lang="zh-CN" altLang="en-US">
                <a:latin typeface="+mj-ea"/>
                <a:ea typeface="+mj-ea"/>
                <a:cs typeface="+mj-ea"/>
              </a:rPr>
              <a:t>值，这为三峡集团之后的境外投资项目提供了有效的评价标准。本案例能够为其他公司制定投资决策提供经验借鉴，同时能够弥补现有</a:t>
            </a:r>
            <a:r>
              <a:rPr lang="en-US" altLang="zh-CN">
                <a:latin typeface="+mj-ea"/>
                <a:ea typeface="+mj-ea"/>
                <a:cs typeface="+mj-ea"/>
                <a:sym typeface="+mn-ea"/>
              </a:rPr>
              <a:t>WACC</a:t>
            </a:r>
            <a:r>
              <a:rPr lang="zh-CN" altLang="en-US">
                <a:latin typeface="+mj-ea"/>
                <a:ea typeface="+mj-ea"/>
                <a:cs typeface="+mj-ea"/>
              </a:rPr>
              <a:t>制度存在的不足。</a:t>
            </a:r>
            <a:endParaRPr lang="zh-CN" altLang="en-US">
              <a:latin typeface="+mj-ea"/>
              <a:ea typeface="+mj-ea"/>
              <a:cs typeface="+mj-ea"/>
            </a:endParaRPr>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犠犃犆犆投资评价体系制度创新——基于三峡集团的案例研究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p>
        </p:txBody>
      </p:sp>
      <p:sp>
        <p:nvSpPr>
          <p:cNvPr id="3" name="内容占位符 2"/>
          <p:cNvSpPr>
            <a:spLocks noGrp="1"/>
          </p:cNvSpPr>
          <p:nvPr>
            <p:ph idx="1"/>
          </p:nvPr>
        </p:nvSpPr>
        <p:spPr/>
        <p:txBody>
          <a:bodyPr/>
          <a:p>
            <a:r>
              <a:rPr lang="zh-CN" altLang="en-US"/>
              <a:t>２．案例讨论的准备工作</a:t>
            </a:r>
            <a:endParaRPr lang="zh-CN" altLang="en-US"/>
          </a:p>
          <a:p>
            <a:r>
              <a:rPr lang="zh-CN" altLang="en-US"/>
              <a:t>（１）事先掌握公司投资决策主要评价方法以及每种评价方法的优缺点。</a:t>
            </a:r>
            <a:endParaRPr lang="zh-CN" altLang="en-US"/>
          </a:p>
          <a:p>
            <a:r>
              <a:rPr lang="zh-CN" altLang="en-US"/>
              <a:t>（２）事先掌握加权平均资本成本的概念以及计算方法。</a:t>
            </a:r>
            <a:endParaRPr lang="zh-CN" altLang="en-US"/>
          </a:p>
          <a:p>
            <a:r>
              <a:rPr lang="zh-CN" altLang="en-US"/>
              <a:t>３．案例分析要点</a:t>
            </a:r>
            <a:endParaRPr lang="zh-CN" altLang="en-US"/>
          </a:p>
          <a:p>
            <a:r>
              <a:rPr lang="zh-CN" altLang="en-US"/>
              <a:t>（１）需要学生识别的关键问题</a:t>
            </a:r>
            <a:endParaRPr lang="zh-CN" altLang="en-US"/>
          </a:p>
          <a:p>
            <a:r>
              <a:rPr lang="zh-CN" altLang="en-US"/>
              <a:t>（２）根据案例相关的知识点提出解决问题的可供选择方案，并评价这些方案的利弊得失      </a:t>
            </a:r>
            <a:endParaRPr lang="zh-CN" altLang="en-US"/>
          </a:p>
          <a:p>
            <a:r>
              <a:rPr lang="zh-CN" altLang="en-US"/>
              <a:t>（３）推荐解决问题的方案及具体措施</a:t>
            </a:r>
            <a:endParaRPr lang="zh-CN" altLang="en-US"/>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犠犃犆犆投资评价体系制度创新——基于三峡集团的案例研究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案例使用说明书</a:t>
            </a:r>
            <a:endParaRPr lang="zh-CN" altLang="en-US"/>
          </a:p>
        </p:txBody>
      </p:sp>
      <p:sp>
        <p:nvSpPr>
          <p:cNvPr id="3" name="内容占位符 2"/>
          <p:cNvSpPr>
            <a:spLocks noGrp="1"/>
          </p:cNvSpPr>
          <p:nvPr>
            <p:ph idx="1"/>
          </p:nvPr>
        </p:nvSpPr>
        <p:spPr/>
        <p:txBody>
          <a:bodyPr/>
          <a:p>
            <a:r>
              <a:rPr lang="zh-CN" altLang="en-US"/>
              <a:t>４．教学组织方式</a:t>
            </a:r>
            <a:endParaRPr lang="zh-CN" altLang="en-US"/>
          </a:p>
          <a:p>
            <a:r>
              <a:rPr lang="zh-CN" altLang="en-US"/>
              <a:t>（１）问题清单及提问顺序、资料发放顺序</a:t>
            </a:r>
            <a:endParaRPr lang="zh-CN" altLang="en-US"/>
          </a:p>
          <a:p>
            <a:r>
              <a:rPr lang="zh-CN" altLang="en-US"/>
              <a:t>（２）课时分配（时间安排）</a:t>
            </a:r>
            <a:endParaRPr lang="zh-CN" altLang="en-US"/>
          </a:p>
          <a:p>
            <a:r>
              <a:rPr lang="zh-CN" altLang="en-US"/>
              <a:t>（３）讨论方式</a:t>
            </a:r>
            <a:endParaRPr lang="zh-CN" altLang="en-US"/>
          </a:p>
          <a:p>
            <a:r>
              <a:rPr lang="zh-CN" altLang="en-US"/>
              <a:t>（４）课堂讨论</a:t>
            </a:r>
            <a:endParaRPr lang="zh-CN" altLang="en-US"/>
          </a:p>
          <a:p>
            <a:r>
              <a:rPr lang="zh-CN" altLang="en-US"/>
              <a:t>５．其他</a:t>
            </a:r>
            <a:endParaRPr lang="zh-CN" altLang="en-US"/>
          </a:p>
          <a:p>
            <a:r>
              <a:rPr lang="zh-CN" altLang="en-US"/>
              <a:t>无。</a:t>
            </a:r>
            <a:endParaRPr lang="zh-CN" altLang="en-US"/>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犠犃犆犆投资评价体系制度创新——基于三峡集团的案例研究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435735" y="502920"/>
            <a:ext cx="9178290" cy="647700"/>
          </a:xfrm>
        </p:spPr>
        <p:txBody>
          <a:bodyPr/>
          <a:p>
            <a:r>
              <a:rPr lang="zh-CN" altLang="en-US" dirty="0">
                <a:solidFill>
                  <a:prstClr val="black"/>
                </a:solidFill>
                <a:cs typeface="汉仪大黑简" panose="02010600000101010101" charset="-122"/>
                <a:sym typeface="+mn-ea"/>
              </a:rPr>
              <a:t>犠犃犆犆投资评价体系制度创新——基于三峡集团的案例研究</a:t>
            </a:r>
            <a:endParaRPr lang="zh-CN" altLang="en-US"/>
          </a:p>
        </p:txBody>
      </p:sp>
      <p:sp>
        <p:nvSpPr>
          <p:cNvPr id="3" name="内容占位符 2"/>
          <p:cNvSpPr>
            <a:spLocks noGrp="1"/>
          </p:cNvSpPr>
          <p:nvPr>
            <p:ph idx="1"/>
          </p:nvPr>
        </p:nvSpPr>
        <p:spPr/>
        <p:txBody>
          <a:bodyPr/>
          <a:p>
            <a:r>
              <a:rPr lang="zh-CN" altLang="en-US" b="1"/>
              <a:t>专业领域／方向：</a:t>
            </a:r>
            <a:r>
              <a:rPr lang="zh-CN" altLang="en-US"/>
              <a:t>财务管理</a:t>
            </a:r>
            <a:endParaRPr lang="zh-CN" altLang="en-US"/>
          </a:p>
          <a:p>
            <a:r>
              <a:rPr lang="zh-CN" altLang="en-US" b="1"/>
              <a:t>适用课程：</a:t>
            </a:r>
            <a:r>
              <a:rPr lang="zh-CN" altLang="en-US"/>
              <a:t>财务管理</a:t>
            </a:r>
            <a:endParaRPr lang="zh-CN" altLang="en-US"/>
          </a:p>
          <a:p>
            <a:r>
              <a:rPr lang="zh-CN" altLang="en-US" b="1"/>
              <a:t>编写目的：</a:t>
            </a:r>
            <a:r>
              <a:rPr lang="zh-CN" altLang="en-US"/>
              <a:t>学习公司投资决策评价体系相关理论与知识。</a:t>
            </a:r>
            <a:endParaRPr lang="zh-CN" altLang="en-US"/>
          </a:p>
          <a:p>
            <a:r>
              <a:rPr lang="zh-CN" altLang="en-US" b="1"/>
              <a:t>知 识 点：</a:t>
            </a:r>
            <a:r>
              <a:rPr lang="zh-CN" altLang="en-US"/>
              <a:t>加权平均资本成本投资评价方法</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435735" y="502920"/>
            <a:ext cx="9178290" cy="647700"/>
          </a:xfrm>
        </p:spPr>
        <p:txBody>
          <a:bodyPr/>
          <a:p>
            <a:r>
              <a:rPr lang="zh-CN" altLang="en-US" dirty="0">
                <a:solidFill>
                  <a:prstClr val="black"/>
                </a:solidFill>
                <a:cs typeface="汉仪大黑简" panose="02010600000101010101" charset="-122"/>
                <a:sym typeface="+mn-ea"/>
              </a:rPr>
              <a:t>犠犃犆犆投资评价体系制度创新——基于三峡集团的案例研究</a:t>
            </a:r>
            <a:endParaRPr lang="zh-CN" altLang="en-US"/>
          </a:p>
        </p:txBody>
      </p:sp>
      <p:sp>
        <p:nvSpPr>
          <p:cNvPr id="3" name="内容占位符 2"/>
          <p:cNvSpPr>
            <a:spLocks noGrp="1"/>
          </p:cNvSpPr>
          <p:nvPr>
            <p:ph idx="1"/>
          </p:nvPr>
        </p:nvSpPr>
        <p:spPr/>
        <p:txBody>
          <a:bodyPr/>
          <a:p>
            <a:r>
              <a:rPr lang="zh-CN" altLang="en-US" b="1"/>
              <a:t>关 键 词：</a:t>
            </a:r>
            <a:r>
              <a:rPr lang="zh-CN" altLang="en-US"/>
              <a:t>制度学习、制度创新、ＷＡＣＣ</a:t>
            </a:r>
            <a:endParaRPr lang="zh-CN" altLang="en-US"/>
          </a:p>
          <a:p>
            <a:r>
              <a:rPr lang="zh-CN" altLang="en-US" b="1"/>
              <a:t>中文摘要：</a:t>
            </a:r>
            <a:r>
              <a:rPr lang="zh-CN" altLang="en-US"/>
              <a:t>本文采用实地访谈与案例研究相结合的方法，从制度学习与制度创新视角，对三峡集团ＷＡＣＣ投资评价体系制度创新进行研究。结果发现：三峡集团通过向境外子公司进行制度学习的方式实现了ＷＡＣＣ制度创新。ＷＡＣＣ制度创新主要体现在考虑了不同行业、不同项目、不同国家（地区）的风险差异并对其进行了风险调整，提高了投资效率。本文丰富了有关公司制度学习与制度创新的理论研究，同时对公司投资决策实践提供了参考借鉴。</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一、引言</a:t>
            </a:r>
            <a:endParaRPr lang="zh-CN" altLang="en-US" sz="2600" b="1" dirty="0">
              <a:latin typeface="黑体" panose="02010609060101010101" pitchFamily="49" charset="-122"/>
              <a:ea typeface="黑体" panose="02010609060101010101" pitchFamily="49" charset="-122"/>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二、文献回顾</a:t>
            </a:r>
            <a:endParaRPr lang="zh-CN" altLang="en-US" sz="2600" b="1" dirty="0">
              <a:latin typeface="黑体" panose="02010609060101010101" pitchFamily="49" charset="-122"/>
              <a:ea typeface="黑体" panose="02010609060101010101" pitchFamily="49" charset="-122"/>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三、研究设计</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（一）研究方法</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（二）案例选择</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（三）实地研究过程</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犠犃犆犆投资评价体系制度创新——基于三峡集团的案例研究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sym typeface="+mn-ea"/>
              </a:rPr>
              <a:t>四、三峡集团与犠犃犆评价体系的案例介绍</a:t>
            </a:r>
            <a:endParaRPr lang="zh-CN" altLang="en-US" sz="2600" b="1" dirty="0">
              <a:latin typeface="黑体" panose="02010609060101010101" pitchFamily="49" charset="-122"/>
              <a:ea typeface="黑体" panose="02010609060101010101" pitchFamily="49" charset="-122"/>
            </a:endParaRPr>
          </a:p>
          <a:p>
            <a:endParaRPr lang="zh-CN" altLang="en-US">
              <a:sym typeface="+mn-ea"/>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sym typeface="+mn-ea"/>
              </a:rPr>
              <a:t>五、犠犃犆 投资评价体系制度创新内容</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sym typeface="+mn-ea"/>
              </a:rPr>
              <a:t>（一）ＷＡＣＣ投资评价体系的设计特点</a:t>
            </a:r>
            <a:endParaRPr lang="zh-CN" altLang="en-US" sz="2200" b="1" dirty="0">
              <a:latin typeface="楷体" panose="02010609060101010101" pitchFamily="49" charset="-122"/>
              <a:ea typeface="楷体" panose="02010609060101010101" pitchFamily="49" charset="-122"/>
            </a:endParaRPr>
          </a:p>
          <a:p>
            <a:r>
              <a:rPr lang="zh-CN" altLang="en-US">
                <a:sym typeface="+mn-ea"/>
              </a:rPr>
              <a:t>１．ＷＡＣＣ投资评价体系的特点</a:t>
            </a:r>
            <a:endParaRPr lang="zh-CN" altLang="en-US"/>
          </a:p>
          <a:p>
            <a:r>
              <a:rPr lang="zh-CN" altLang="en-US">
                <a:sym typeface="+mn-ea"/>
              </a:rPr>
              <a:t>２．ＷＡＣＣ的计算与取数</a:t>
            </a:r>
            <a:endParaRPr lang="zh-CN" altLang="en-US"/>
          </a:p>
          <a:p>
            <a:r>
              <a:rPr lang="zh-CN" altLang="en-US">
                <a:sym typeface="+mn-ea"/>
              </a:rPr>
              <a:t>３．ＷＡＣＣ的动态性</a:t>
            </a:r>
            <a:endParaRPr lang="zh-CN" altLang="en-US"/>
          </a:p>
          <a:p>
            <a:endParaRPr lang="zh-CN" altLang="en-US"/>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犠犃犆犆投资评价体系制度创新——基于三峡集团的案例研究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pPr marL="0" indent="0">
              <a:buNone/>
            </a:pPr>
            <a:r>
              <a:rPr lang="zh-CN" altLang="en-US" sz="2200" b="1" dirty="0">
                <a:latin typeface="楷体" panose="02010609060101010101" pitchFamily="49" charset="-122"/>
                <a:ea typeface="楷体" panose="02010609060101010101" pitchFamily="49" charset="-122"/>
              </a:rPr>
              <a:t>（二）ＷＡＣＣ对财务决策与资源配置的影响</a:t>
            </a:r>
            <a:endParaRPr lang="zh-CN" altLang="en-US" sz="2200" b="1" dirty="0">
              <a:latin typeface="楷体" panose="02010609060101010101" pitchFamily="49" charset="-122"/>
              <a:ea typeface="楷体" panose="02010609060101010101" pitchFamily="49" charset="-122"/>
            </a:endParaRPr>
          </a:p>
          <a:p>
            <a:r>
              <a:rPr lang="zh-CN" altLang="en-US"/>
              <a:t>１．ＷＡＣＣ与公司战略规划</a:t>
            </a:r>
            <a:endParaRPr lang="zh-CN" altLang="en-US"/>
          </a:p>
          <a:p>
            <a:r>
              <a:rPr lang="zh-CN" altLang="en-US"/>
              <a:t>２．ＷＡＣＣ与投资决策</a:t>
            </a:r>
            <a:endParaRPr lang="zh-CN" altLang="en-US"/>
          </a:p>
          <a:p>
            <a:r>
              <a:rPr lang="zh-CN" altLang="en-US"/>
              <a:t>３．ＷＡＣＣ与资源配置</a:t>
            </a:r>
            <a:endParaRPr lang="zh-CN" altLang="en-US"/>
          </a:p>
          <a:p>
            <a:r>
              <a:rPr lang="zh-CN" altLang="en-US"/>
              <a:t>４．ＷＡＣＣ与公司文化</a:t>
            </a:r>
            <a:endParaRPr lang="zh-CN" altLang="en-US"/>
          </a:p>
          <a:p>
            <a:r>
              <a:rPr lang="zh-CN" altLang="en-US"/>
              <a:t>５．ＷＡＣＣ与风险管控</a:t>
            </a:r>
            <a:endParaRPr lang="zh-CN" altLang="en-US"/>
          </a:p>
          <a:p>
            <a:r>
              <a:rPr lang="zh-CN" altLang="en-US"/>
              <a:t>６．ＷＡＣＣ与业绩评价</a:t>
            </a:r>
            <a:endParaRPr lang="zh-CN" altLang="en-US"/>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犠犃犆犆投资评价体系制度创新——基于三峡集团的案例研究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六、案例分析</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（一）引入ＷＡＣＣ制度创新的动机</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（二）ＷＡＣＣ制度执行的影响因素</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（三）ＷＡＣＣ制度产生的经济后果</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（四）ＷＡＣＣ制度的创新与完善</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犠犃犆犆投资评价体系制度创新——基于三峡集团的案例研究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normAutofit lnSpcReduction="10000"/>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七、研究结论与启示</a:t>
            </a:r>
            <a:endParaRPr lang="zh-CN" altLang="en-US" sz="2600" b="1" dirty="0">
              <a:latin typeface="黑体" panose="02010609060101010101" pitchFamily="49" charset="-122"/>
              <a:ea typeface="黑体" panose="02010609060101010101" pitchFamily="49" charset="-122"/>
            </a:endParaRPr>
          </a:p>
          <a:p>
            <a:pPr>
              <a:lnSpc>
                <a:spcPct val="135000"/>
              </a:lnSpc>
            </a:pPr>
            <a:r>
              <a:rPr lang="zh-CN" altLang="en-US"/>
              <a:t>本文采用探索性案例研究的方法，从管理学习的微观层面对三峡集团财务制度的创新行为进行研究。</a:t>
            </a:r>
            <a:r>
              <a:rPr lang="zh-CN" altLang="en-US">
                <a:latin typeface="+mj-ea"/>
                <a:ea typeface="+mj-ea"/>
                <a:cs typeface="+mj-ea"/>
              </a:rPr>
              <a:t>具体来讲，在对制度背景分析和理论文献梳理的基础上，采用单案例研究方法，通过与</a:t>
            </a:r>
            <a:r>
              <a:rPr lang="en-US" altLang="zh-CN">
                <a:latin typeface="+mj-ea"/>
                <a:ea typeface="+mj-ea"/>
                <a:cs typeface="+mj-ea"/>
                <a:sym typeface="+mn-ea"/>
              </a:rPr>
              <a:t>WACC</a:t>
            </a:r>
            <a:r>
              <a:rPr lang="zh-CN" altLang="en-US">
                <a:latin typeface="+mj-ea"/>
                <a:ea typeface="+mj-ea"/>
                <a:cs typeface="+mj-ea"/>
              </a:rPr>
              <a:t>投资决策评价体系相对接的财务总监以及主管财务、战略规划、海外投资的高管进行访谈，收集了大量实证资料。</a:t>
            </a:r>
            <a:endParaRPr lang="zh-CN" altLang="en-US">
              <a:latin typeface="+mj-ea"/>
              <a:ea typeface="+mj-ea"/>
              <a:cs typeface="+mj-ea"/>
            </a:endParaRPr>
          </a:p>
          <a:p>
            <a:pPr>
              <a:lnSpc>
                <a:spcPct val="135000"/>
              </a:lnSpc>
            </a:pPr>
            <a:r>
              <a:rPr lang="zh-CN" altLang="en-US">
                <a:latin typeface="+mj-ea"/>
                <a:ea typeface="+mj-ea"/>
                <a:cs typeface="+mj-ea"/>
              </a:rPr>
              <a:t>结合学习理论与制度理论，我们对三峡集团的财务制度创新行为进行了深入分析。我们认为，管理学习为三峡集团的制度创新提供了外部途径，开放、包容的学习型组织文化为</a:t>
            </a:r>
            <a:r>
              <a:rPr lang="en-US" altLang="zh-CN">
                <a:latin typeface="+mj-ea"/>
                <a:ea typeface="+mj-ea"/>
                <a:cs typeface="+mj-ea"/>
                <a:sym typeface="+mn-ea"/>
              </a:rPr>
              <a:t>WACC</a:t>
            </a:r>
            <a:r>
              <a:rPr lang="zh-CN" altLang="en-US">
                <a:latin typeface="+mj-ea"/>
                <a:ea typeface="+mj-ea"/>
                <a:cs typeface="+mj-ea"/>
              </a:rPr>
              <a:t>制度的引入创造了环境。</a:t>
            </a:r>
            <a:r>
              <a:rPr lang="en-US" altLang="zh-CN">
                <a:latin typeface="+mj-ea"/>
                <a:ea typeface="+mj-ea"/>
                <a:cs typeface="+mj-ea"/>
                <a:sym typeface="+mn-ea"/>
              </a:rPr>
              <a:t>WACC</a:t>
            </a:r>
            <a:r>
              <a:rPr lang="zh-CN" altLang="en-US">
                <a:latin typeface="+mj-ea"/>
                <a:ea typeface="+mj-ea"/>
                <a:cs typeface="+mj-ea"/>
              </a:rPr>
              <a:t>的制度创新主要体现为以下两点：第一，</a:t>
            </a:r>
            <a:r>
              <a:rPr lang="en-US" altLang="zh-CN">
                <a:latin typeface="+mj-ea"/>
                <a:ea typeface="+mj-ea"/>
                <a:cs typeface="+mj-ea"/>
                <a:sym typeface="+mn-ea"/>
              </a:rPr>
              <a:t>WACC</a:t>
            </a:r>
            <a:r>
              <a:rPr lang="zh-CN" altLang="en-US">
                <a:latin typeface="+mj-ea"/>
                <a:ea typeface="+mj-ea"/>
                <a:cs typeface="+mj-ea"/>
              </a:rPr>
              <a:t>指标体系的设计特点。第二，</a:t>
            </a:r>
            <a:r>
              <a:rPr lang="en-US" altLang="zh-CN">
                <a:latin typeface="+mj-ea"/>
                <a:ea typeface="+mj-ea"/>
                <a:cs typeface="+mj-ea"/>
                <a:sym typeface="+mn-ea"/>
              </a:rPr>
              <a:t>WACC</a:t>
            </a:r>
            <a:r>
              <a:rPr lang="zh-CN" altLang="en-US">
                <a:latin typeface="+mj-ea"/>
                <a:ea typeface="+mj-ea"/>
                <a:cs typeface="+mj-ea"/>
              </a:rPr>
              <a:t>对公司财务决策与资源配置的影响</a:t>
            </a:r>
            <a:r>
              <a:rPr lang="zh-CN" altLang="en-US"/>
              <a:t>。</a:t>
            </a:r>
            <a:endParaRPr lang="zh-CN" altLang="en-US"/>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犠犃犆犆投资评价体系制度创新——基于三峡集团的案例研究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r>
              <a:rPr lang="zh-CN" altLang="en-US"/>
              <a:t>三峡集团的制度创新给我们的启示是：从公司层面来看，建立开放、包容的学习型组织文化是公司进行制度创新的前提。通过外部途径学习，可以为组织发展提供更大动力。因此，我国国企在“走出去”的同时，也应该积极学习借鉴国外成功的经营管理经验，引入更多适合我国公司发展的创新制度。从监管层面来看，监管机构应该尽量减少对公司过多的制度约束与干 预，鼓励公司进行制度创新，制定适合公司自身发展情况的制度。从投资者层面来看，对于进行制度创新并取得成功的公司，投资者应该给予支持，提高对公司的价值评估，为公司发展提供更多资金。</a:t>
            </a:r>
            <a:endParaRPr lang="zh-CN" altLang="en-US"/>
          </a:p>
          <a:p>
            <a:endParaRPr lang="zh-CN" altLang="en-US"/>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八、参考文献</a:t>
            </a:r>
            <a:endParaRPr lang="zh-CN" altLang="en-US" sz="2600" b="1" dirty="0">
              <a:latin typeface="黑体" panose="02010609060101010101" pitchFamily="49" charset="-122"/>
              <a:ea typeface="黑体" panose="02010609060101010101" pitchFamily="49" charset="-122"/>
            </a:endParaRPr>
          </a:p>
          <a:p>
            <a:r>
              <a:rPr lang="zh-CN" altLang="en-US"/>
              <a:t>略</a:t>
            </a:r>
            <a:endParaRPr lang="zh-CN" altLang="en-US"/>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犠犃犆犆投资评价体系制度创新——基于三峡集团的案例研究</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2080</Words>
  <Application>WPS 演示</Application>
  <PresentationFormat>宽屏</PresentationFormat>
  <Paragraphs>111</Paragraphs>
  <Slides>12</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12</vt:i4>
      </vt:variant>
    </vt:vector>
  </HeadingPairs>
  <TitlesOfParts>
    <vt:vector size="24" baseType="lpstr">
      <vt:lpstr>Arial</vt:lpstr>
      <vt:lpstr>宋体</vt:lpstr>
      <vt:lpstr>Wingdings</vt:lpstr>
      <vt:lpstr>微软雅黑</vt:lpstr>
      <vt:lpstr>Wingdings</vt:lpstr>
      <vt:lpstr>Arial Unicode MS</vt:lpstr>
      <vt:lpstr>Calibri</vt:lpstr>
      <vt:lpstr>汉仪大黑简</vt:lpstr>
      <vt:lpstr>楷体</vt:lpstr>
      <vt:lpstr>黑体</vt:lpstr>
      <vt:lpstr>Office 主题​​</vt:lpstr>
      <vt:lpstr>1_Office 主题</vt:lpstr>
      <vt:lpstr>PowerPoint 演示文稿</vt:lpstr>
      <vt:lpstr>犠犃犆犆投资评价体系制度创新——基于三峡集团的案例研究</vt:lpstr>
      <vt:lpstr>犠犃犆犆投资评价体系制度创新——基于三峡集团的案例研究</vt:lpstr>
      <vt:lpstr>案 例</vt:lpstr>
      <vt:lpstr>案 例</vt:lpstr>
      <vt:lpstr>案 例</vt:lpstr>
      <vt:lpstr>案 例</vt:lpstr>
      <vt:lpstr>案 例</vt:lpstr>
      <vt:lpstr>案 例</vt:lpstr>
      <vt:lpstr>案例使用说明书</vt:lpstr>
      <vt:lpstr>案例使用说明书</vt:lpstr>
      <vt:lpstr>案例使用说明书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2021-06-11T07:11:56Z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