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410" r:id="rId4"/>
    <p:sldId id="411" r:id="rId5"/>
    <p:sldId id="412" r:id="rId6"/>
    <p:sldId id="413" r:id="rId7"/>
    <p:sldId id="414" r:id="rId8"/>
    <p:sldId id="415" r:id="rId9"/>
    <p:sldId id="416" r:id="rId10"/>
    <p:sldId id="417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40443" y="6305551"/>
            <a:ext cx="2844875" cy="365125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435735" y="502920"/>
            <a:ext cx="8346440" cy="647700"/>
          </a:xfrm>
        </p:spPr>
        <p:txBody>
          <a:bodyPr>
            <a:noAutofit/>
          </a:bodyPr>
          <a:lstStyle>
            <a:lvl1pPr algn="l">
              <a:defRPr sz="2400" b="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998855" y="1558290"/>
            <a:ext cx="10370820" cy="4482465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35" y="0"/>
            <a:ext cx="12192635" cy="6858000"/>
          </a:xfrm>
          <a:prstGeom prst="rect">
            <a:avLst/>
          </a:prstGeom>
        </p:spPr>
      </p:pic>
      <p:pic>
        <p:nvPicPr>
          <p:cNvPr id="7" name="Picture 13" descr="c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7580" y="6347460"/>
            <a:ext cx="2337435" cy="33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16" y="1600201"/>
            <a:ext cx="1097308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16" y="6356351"/>
            <a:ext cx="28448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709" y="6356351"/>
            <a:ext cx="3860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图片2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12191365" cy="694245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270" y="2350770"/>
            <a:ext cx="1219073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ct val="150000"/>
              </a:lnSpc>
            </a:pPr>
            <a:r>
              <a:rPr lang="zh-CN" altLang="en-US" sz="4400" dirty="0">
                <a:solidFill>
                  <a:prstClr val="black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沃尔玛信息系统内部控制案例</a:t>
            </a:r>
            <a:endParaRPr lang="zh-CN" altLang="en-US" sz="4400" dirty="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  <a:cs typeface="汉仪大黑简" panose="02010600000101010101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2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臧慧萍</a:t>
            </a:r>
            <a:endParaRPr lang="zh-CN" altLang="en-US" sz="28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沃尔玛信息系统内部控制案例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b="1"/>
              <a:t>专业领域／方向：</a:t>
            </a:r>
            <a:r>
              <a:rPr lang="zh-CN" altLang="en-US"/>
              <a:t>审计／内部控制</a:t>
            </a:r>
            <a:endParaRPr lang="zh-CN" altLang="en-US"/>
          </a:p>
          <a:p>
            <a:r>
              <a:rPr lang="zh-CN" altLang="en-US" b="1"/>
              <a:t>适用课程：</a:t>
            </a:r>
            <a:r>
              <a:rPr lang="zh-CN" altLang="en-US"/>
              <a:t>内部控制与内部审计</a:t>
            </a:r>
            <a:endParaRPr lang="zh-CN" altLang="en-US"/>
          </a:p>
          <a:p>
            <a:r>
              <a:rPr lang="zh-CN" altLang="en-US" b="1"/>
              <a:t>编写目的：</a:t>
            </a:r>
            <a:r>
              <a:rPr lang="zh-CN" altLang="en-US"/>
              <a:t>使学生对信息系统内部控制的重要性有更深刻的认识，并对如何进行系统控制有初步了解。</a:t>
            </a:r>
            <a:endParaRPr lang="zh-CN" altLang="en-US"/>
          </a:p>
          <a:p>
            <a:r>
              <a:rPr lang="zh-CN" altLang="en-US" b="1"/>
              <a:t>知 识 点：</a:t>
            </a:r>
            <a:r>
              <a:rPr lang="zh-CN" altLang="en-US"/>
              <a:t>信息系统内部控制的总体要求、关键控制点、一般控制、应用控制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沃尔玛信息系统内部控制案例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b="1"/>
              <a:t>关 键 词：</a:t>
            </a:r>
            <a:r>
              <a:rPr lang="zh-CN" altLang="en-US"/>
              <a:t>沃尔玛、信息系统、内部控制</a:t>
            </a:r>
            <a:endParaRPr lang="zh-CN" altLang="en-US"/>
          </a:p>
          <a:p>
            <a:r>
              <a:rPr lang="zh-CN" altLang="en-US" b="1"/>
              <a:t>中文摘要：</a:t>
            </a:r>
            <a:r>
              <a:rPr lang="zh-CN" altLang="en-US"/>
              <a:t>沃</a:t>
            </a:r>
            <a:r>
              <a:rPr lang="zh-CN" altLang="en-US">
                <a:latin typeface="+mn-ea"/>
                <a:cs typeface="+mn-ea"/>
              </a:rPr>
              <a:t>尔玛的物流信息系统从</a:t>
            </a:r>
            <a:r>
              <a:rPr lang="en-US" altLang="zh-CN">
                <a:latin typeface="+mn-ea"/>
                <a:cs typeface="+mn-ea"/>
              </a:rPr>
              <a:t>20</a:t>
            </a:r>
            <a:r>
              <a:rPr lang="zh-CN" altLang="en-US">
                <a:latin typeface="+mn-ea"/>
                <a:cs typeface="+mn-ea"/>
              </a:rPr>
              <a:t>世纪</a:t>
            </a:r>
            <a:r>
              <a:rPr lang="en-US" altLang="zh-CN">
                <a:latin typeface="+mn-ea"/>
                <a:cs typeface="+mn-ea"/>
              </a:rPr>
              <a:t>80</a:t>
            </a:r>
            <a:r>
              <a:rPr lang="zh-CN" altLang="en-US">
                <a:latin typeface="+mn-ea"/>
                <a:cs typeface="+mn-ea"/>
              </a:rPr>
              <a:t>年代建立至今，一直与时俱进，为沃尔玛提供强大的技术支持，成为其经营成功的秘诀之一。其信息系统控制是在</a:t>
            </a:r>
            <a:r>
              <a:rPr lang="en-US" altLang="zh-CN">
                <a:latin typeface="+mn-ea"/>
                <a:cs typeface="+mn-ea"/>
              </a:rPr>
              <a:t>COSO</a:t>
            </a:r>
            <a:r>
              <a:rPr lang="zh-CN" altLang="en-US">
                <a:latin typeface="+mn-ea"/>
                <a:cs typeface="+mn-ea"/>
              </a:rPr>
              <a:t>委员</a:t>
            </a:r>
            <a:r>
              <a:rPr lang="zh-CN" altLang="en-US"/>
              <a:t>会内部控制整体框架“五要素”的指导思想下运作的，并随着环境的变化持续改进。进入互联网时代后，沃尔玛又建立了在线电子商店、移动设备客户端等多种平台，满足不同年龄段、不同消费偏好的人们的个性化需求。可以说，内部控制保证了信息系统的高效运作，在一定程度上奠定了沃尔玛成功的基础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案 例</a:t>
            </a:r>
            <a:endParaRPr lang="zh-CN" altLang="en-US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一、引言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二、20世纪80年代的商用卫星通信系统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（一）控制环境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（二）风险评估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（三）信息与沟通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（四）控制活动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（五）监督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03650" y="27940"/>
            <a:ext cx="8346440" cy="40767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  <a:cs typeface="+mj-cs"/>
              </a:defRPr>
            </a:lvl1pPr>
          </a:lstStyle>
          <a:p>
            <a:pPr algn="r" fontAlgn="auto"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cs typeface="汉仪大黑简" panose="02010600000101010101" charset="-122"/>
                <a:sym typeface="+mn-ea"/>
              </a:rPr>
              <a:t>沃尔玛信息系统内部控制案例</a:t>
            </a:r>
            <a:endParaRPr lang="zh-CN" altLang="en-US" sz="1800" dirty="0">
              <a:solidFill>
                <a:prstClr val="black"/>
              </a:solidFill>
              <a:cs typeface="汉仪大黑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案 例</a:t>
            </a:r>
            <a:endParaRPr lang="zh-CN" altLang="en-US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三、大数据时代沃尔玛信息系统内部控制的主要特色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（一）机器学习语义搜索引擎“北极星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（二）商品文件合规评估系统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（三）合作伙伴交易信息管理平台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（四）零售链决策支持系统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（五）沃尔玛中国公司的开放创新合作平台Ｏｍｅｇａ８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03650" y="27940"/>
            <a:ext cx="8346440" cy="40767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  <a:cs typeface="+mj-cs"/>
              </a:defRPr>
            </a:lvl1pPr>
          </a:lstStyle>
          <a:p>
            <a:pPr algn="r" fontAlgn="auto"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cs typeface="汉仪大黑简" panose="02010600000101010101" charset="-122"/>
                <a:sym typeface="+mn-ea"/>
              </a:rPr>
              <a:t>沃尔玛信息系统内部控制案例</a:t>
            </a:r>
            <a:endParaRPr lang="zh-CN" altLang="en-US" sz="1800" dirty="0">
              <a:solidFill>
                <a:prstClr val="black"/>
              </a:solidFill>
              <a:cs typeface="汉仪大黑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案 例</a:t>
            </a:r>
            <a:endParaRPr lang="zh-CN" altLang="en-US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 marL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四、沃尔玛信息系统成功的秘诀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（一）良好的公司文化是基础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（二）恰当的员工激励制度是保障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（三）持之以恒的技术创新是关键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/>
          </a:p>
          <a:p>
            <a:pPr marL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五、参考文献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略</a:t>
            </a:r>
            <a:endParaRPr lang="zh-CN" altLang="en-US"/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03650" y="27940"/>
            <a:ext cx="8346440" cy="40767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  <a:cs typeface="+mj-cs"/>
              </a:defRPr>
            </a:lvl1pPr>
          </a:lstStyle>
          <a:p>
            <a:pPr algn="r" fontAlgn="auto"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cs typeface="汉仪大黑简" panose="02010600000101010101" charset="-122"/>
                <a:sym typeface="+mn-ea"/>
              </a:rPr>
              <a:t>沃尔玛信息系统内部控制案例</a:t>
            </a:r>
            <a:endParaRPr lang="zh-CN" altLang="en-US" sz="1800" dirty="0">
              <a:solidFill>
                <a:prstClr val="black"/>
              </a:solidFill>
              <a:cs typeface="汉仪大黑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案例使用说明书</a:t>
            </a:r>
            <a:endParaRPr lang="zh-CN" altLang="en-US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１．本案例需要解决的关键问题</a:t>
            </a:r>
            <a:endParaRPr lang="zh-CN" altLang="en-US"/>
          </a:p>
          <a:p>
            <a:r>
              <a:rPr lang="zh-CN" altLang="en-US"/>
              <a:t>通过本案例的学习，加深学生对信息系统内部控制重要性的认识，了解信息系统内部控制的主要流程和操作原理，并从本案例中挖掘可供其他公司借鉴的经验。</a:t>
            </a:r>
            <a:endParaRPr lang="zh-CN" altLang="en-US"/>
          </a:p>
          <a:p>
            <a:r>
              <a:rPr lang="zh-CN" altLang="en-US"/>
              <a:t>２．案例讨论的准备工作</a:t>
            </a:r>
            <a:endParaRPr lang="zh-CN" altLang="en-US"/>
          </a:p>
          <a:p>
            <a:r>
              <a:rPr lang="zh-CN" altLang="en-US"/>
              <a:t>（１）了解内部控制的概念和要素</a:t>
            </a:r>
            <a:endParaRPr lang="zh-CN" altLang="en-US"/>
          </a:p>
          <a:p>
            <a:r>
              <a:rPr lang="zh-CN" altLang="en-US"/>
              <a:t>（２）掌握信息系统内部控制的基本原理</a:t>
            </a:r>
            <a:endParaRPr lang="zh-CN" altLang="en-US"/>
          </a:p>
          <a:p>
            <a:r>
              <a:rPr lang="zh-CN" altLang="en-US"/>
              <a:t>３．案例分析要点</a:t>
            </a:r>
            <a:endParaRPr lang="zh-CN" altLang="en-US"/>
          </a:p>
          <a:p>
            <a:r>
              <a:rPr lang="zh-CN" altLang="en-US"/>
              <a:t>（１）需要学生识别的关键问题：沃尔玛良好的内部控制环境对其内部控制的影响，沃尔玛信息系统内部控制的特色。</a:t>
            </a:r>
            <a:endParaRPr lang="zh-CN" altLang="en-US"/>
          </a:p>
          <a:p>
            <a:r>
              <a:rPr lang="zh-CN" altLang="en-US"/>
              <a:t>（２）沃尔玛人力资源政策的利弊。</a:t>
            </a:r>
            <a:endParaRPr lang="zh-CN" altLang="en-US"/>
          </a:p>
          <a:p>
            <a:r>
              <a:rPr lang="zh-CN" altLang="en-US"/>
              <a:t>（３）沃尔玛信息系统内部控制的借鉴意义。</a:t>
            </a:r>
            <a:endParaRPr lang="zh-CN" altLang="en-US"/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03650" y="27940"/>
            <a:ext cx="8346440" cy="40767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  <a:cs typeface="+mj-cs"/>
              </a:defRPr>
            </a:lvl1pPr>
          </a:lstStyle>
          <a:p>
            <a:pPr algn="r" fontAlgn="auto"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cs typeface="汉仪大黑简" panose="02010600000101010101" charset="-122"/>
                <a:sym typeface="+mn-ea"/>
              </a:rPr>
              <a:t>沃尔玛信息系统内部控制案例</a:t>
            </a:r>
            <a:endParaRPr lang="zh-CN" altLang="en-US" sz="1800" dirty="0">
              <a:solidFill>
                <a:prstClr val="black"/>
              </a:solidFill>
              <a:cs typeface="汉仪大黑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案例使用说明书</a:t>
            </a:r>
            <a:endParaRPr lang="zh-CN" altLang="en-US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４．教学组织方式</a:t>
            </a:r>
            <a:endParaRPr lang="zh-CN" altLang="en-US"/>
          </a:p>
          <a:p>
            <a:r>
              <a:rPr lang="zh-CN" altLang="en-US"/>
              <a:t>在案例讨论的一周前，教师将案例发给学生，把班级分成若干个讨论组，并布置每个讨论组需要回答的问题；同时，教师会事先给学生一些案例分析的提示，如引导学生对照内部控制基本规范和应用指引，结合现行操作流程进行分析。在案例讨论时，每组学生都要选派代表通过演示文稿进行阐述；同时，每一组还需对其他组的阐述进行评价。最后由教师对学生的阐述和其他学生的点评进行再点评，并就主要知识点进行归纳和梳理，尽可能让每位学生都有发言的机会，提高学生的参与度。</a:t>
            </a:r>
            <a:endParaRPr lang="zh-CN" altLang="en-US"/>
          </a:p>
          <a:p>
            <a:r>
              <a:rPr lang="zh-CN" altLang="en-US"/>
              <a:t>５．其他</a:t>
            </a:r>
            <a:endParaRPr lang="zh-CN" altLang="en-US"/>
          </a:p>
          <a:p>
            <a:r>
              <a:rPr lang="zh-CN" altLang="en-US"/>
              <a:t>无。</a:t>
            </a:r>
            <a:endParaRPr lang="zh-CN" altLang="en-US"/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03650" y="27940"/>
            <a:ext cx="8346440" cy="40767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  <a:cs typeface="+mj-cs"/>
              </a:defRPr>
            </a:lvl1pPr>
          </a:lstStyle>
          <a:p>
            <a:pPr algn="r" fontAlgn="auto"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cs typeface="汉仪大黑简" panose="02010600000101010101" charset="-122"/>
                <a:sym typeface="+mn-ea"/>
              </a:rPr>
              <a:t>沃尔玛信息系统内部控制案例</a:t>
            </a:r>
            <a:endParaRPr lang="zh-CN" altLang="en-US" sz="1800" dirty="0">
              <a:solidFill>
                <a:prstClr val="black"/>
              </a:solidFill>
              <a:cs typeface="汉仪大黑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1152</Words>
  <Application>WPS 演示</Application>
  <PresentationFormat>宽屏</PresentationFormat>
  <Paragraphs>73</Paragraphs>
  <Slides>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汉仪大黑简</vt:lpstr>
      <vt:lpstr>楷体</vt:lpstr>
      <vt:lpstr>黑体</vt:lpstr>
      <vt:lpstr>Office 主题​​</vt:lpstr>
      <vt:lpstr>1_Office 主题</vt:lpstr>
      <vt:lpstr>PowerPoint 演示文稿</vt:lpstr>
      <vt:lpstr>沃尔玛信息系统内部控制案例</vt:lpstr>
      <vt:lpstr>沃尔玛信息系统内部控制案例</vt:lpstr>
      <vt:lpstr>案 例</vt:lpstr>
      <vt:lpstr>案 例</vt:lpstr>
      <vt:lpstr>案 例</vt:lpstr>
      <vt:lpstr>案例使用说明书</vt:lpstr>
      <vt:lpstr>案例使用说明书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sunny</cp:lastModifiedBy>
  <cp:revision>172</cp:revision>
  <dcterms:created xsi:type="dcterms:W3CDTF">2019-06-19T02:08:00Z</dcterms:created>
  <dcterms:modified xsi:type="dcterms:W3CDTF">2021-06-11T07:08:47Z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