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 id="420"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1753235"/>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亿纬锂能：员工持股计划动因及效果</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袁国方</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２．案例讨论的准备工作</a:t>
            </a:r>
            <a:endParaRPr lang="zh-CN" altLang="en-US"/>
          </a:p>
          <a:p>
            <a:r>
              <a:rPr lang="zh-CN" altLang="en-US"/>
              <a:t>（１）理论背景</a:t>
            </a:r>
            <a:endParaRPr lang="zh-CN" altLang="en-US"/>
          </a:p>
          <a:p>
            <a:r>
              <a:rPr lang="zh-CN" altLang="en-US"/>
              <a:t>（２）社会背景</a:t>
            </a:r>
            <a:endParaRPr lang="zh-CN" altLang="en-US"/>
          </a:p>
          <a:p>
            <a:r>
              <a:rPr lang="zh-CN" altLang="en-US"/>
              <a:t>（３）制度背景</a:t>
            </a:r>
            <a:endParaRPr lang="zh-CN" altLang="en-US"/>
          </a:p>
          <a:p>
            <a:r>
              <a:rPr lang="zh-CN" altLang="en-US">
                <a:sym typeface="+mn-ea"/>
              </a:rPr>
              <a:t>３．案例分析要点</a:t>
            </a:r>
            <a:endParaRPr lang="zh-CN" altLang="en-US"/>
          </a:p>
          <a:p>
            <a:r>
              <a:rPr lang="zh-CN" altLang="en-US">
                <a:sym typeface="+mn-ea"/>
              </a:rPr>
              <a:t>（１）需要学生识别的关键问题</a:t>
            </a:r>
            <a:endParaRPr lang="zh-CN" altLang="en-US"/>
          </a:p>
          <a:p>
            <a:r>
              <a:rPr lang="zh-CN" altLang="en-US">
                <a:sym typeface="+mn-ea"/>
              </a:rPr>
              <a:t>（２）解决问题的可供选择方案及其评价</a:t>
            </a:r>
            <a:endParaRPr lang="zh-CN" altLang="en-US"/>
          </a:p>
          <a:p>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p>
        </p:txBody>
      </p:sp>
      <p:sp>
        <p:nvSpPr>
          <p:cNvPr id="3" name="内容占位符 2"/>
          <p:cNvSpPr>
            <a:spLocks noGrp="1"/>
          </p:cNvSpPr>
          <p:nvPr>
            <p:ph idx="1"/>
          </p:nvPr>
        </p:nvSpPr>
        <p:spPr/>
        <p:txBody>
          <a:bodyPr/>
          <a:p>
            <a:r>
              <a:rPr lang="zh-CN" altLang="en-US"/>
              <a:t>４．教学组织方式</a:t>
            </a:r>
            <a:endParaRPr lang="zh-CN" altLang="en-US"/>
          </a:p>
          <a:p>
            <a:r>
              <a:rPr lang="zh-CN" altLang="en-US"/>
              <a:t>（１）问题清单及提问顺序、资料发放顺序 </a:t>
            </a:r>
            <a:endParaRPr lang="zh-CN" altLang="en-US"/>
          </a:p>
          <a:p>
            <a:r>
              <a:rPr lang="zh-CN" altLang="en-US"/>
              <a:t>（２）课时分配</a:t>
            </a:r>
            <a:endParaRPr lang="zh-CN" altLang="en-US"/>
          </a:p>
          <a:p>
            <a:r>
              <a:rPr lang="zh-CN" altLang="en-US"/>
              <a:t>（３）讨论方式</a:t>
            </a:r>
            <a:endParaRPr lang="zh-CN" altLang="en-US"/>
          </a:p>
          <a:p>
            <a:r>
              <a:rPr lang="zh-CN" altLang="en-US"/>
              <a:t>（４）课堂讨论与总结</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亿纬锂能：员工持股计划动因及效果</a:t>
            </a:r>
            <a:endParaRPr lang="zh-CN" altLang="en-US"/>
          </a:p>
        </p:txBody>
      </p:sp>
      <p:sp>
        <p:nvSpPr>
          <p:cNvPr id="3" name="内容占位符 2"/>
          <p:cNvSpPr>
            <a:spLocks noGrp="1"/>
          </p:cNvSpPr>
          <p:nvPr>
            <p:ph idx="1"/>
          </p:nvPr>
        </p:nvSpPr>
        <p:spPr/>
        <p:txBody>
          <a:bodyPr/>
          <a:p>
            <a:r>
              <a:rPr lang="zh-CN" altLang="en-US" b="1"/>
              <a:t>专业领域／方向：</a:t>
            </a:r>
            <a:r>
              <a:rPr lang="zh-CN" altLang="en-US"/>
              <a:t>财务管理</a:t>
            </a:r>
            <a:endParaRPr lang="zh-CN" altLang="en-US"/>
          </a:p>
          <a:p>
            <a:r>
              <a:rPr lang="zh-CN" altLang="en-US" b="1"/>
              <a:t>适用课程：</a:t>
            </a:r>
            <a:r>
              <a:rPr lang="zh-CN" altLang="en-US"/>
              <a:t>会计、财务管理</a:t>
            </a:r>
            <a:endParaRPr lang="zh-CN" altLang="en-US"/>
          </a:p>
          <a:p>
            <a:r>
              <a:rPr lang="zh-CN" altLang="en-US" b="1"/>
              <a:t>编写目的：</a:t>
            </a:r>
            <a:r>
              <a:rPr lang="zh-CN" altLang="en-US"/>
              <a:t>本案例旨在引导学生关注股权激励中员工持股计划的动因及其对公司的财务影响和非财务影响。根据本案例资料，一方面，学生可以思考混合所有制改革背景下，公司实施员工持股计划的宏微观因素，深入理解我国实体经济；另一方面，员工持股作为一种激励方式，多次被倡议和启用，又多次被叫停，备受争议，通过本案例的具体分析，有助于学生思考员工持股在改善公司治理、提高公司绩效方面的作用。</a:t>
            </a:r>
            <a:endParaRPr lang="zh-CN" altLang="en-US"/>
          </a:p>
          <a:p>
            <a:r>
              <a:rPr lang="zh-CN" altLang="en-US" b="1"/>
              <a:t>知 识 点：</a:t>
            </a:r>
            <a:r>
              <a:rPr lang="zh-CN" altLang="en-US"/>
              <a:t>公司治理、股权激励、员工持股、财务绩效</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亿纬锂能：员工持股计划动因及效果</a:t>
            </a:r>
            <a:endParaRPr lang="zh-CN" altLang="en-US"/>
          </a:p>
        </p:txBody>
      </p:sp>
      <p:sp>
        <p:nvSpPr>
          <p:cNvPr id="3" name="内容占位符 2"/>
          <p:cNvSpPr>
            <a:spLocks noGrp="1"/>
          </p:cNvSpPr>
          <p:nvPr>
            <p:ph idx="1"/>
          </p:nvPr>
        </p:nvSpPr>
        <p:spPr/>
        <p:txBody>
          <a:bodyPr/>
          <a:p>
            <a:r>
              <a:rPr lang="zh-CN" altLang="en-US" b="1"/>
              <a:t>关  键 词：</a:t>
            </a:r>
            <a:r>
              <a:rPr lang="zh-CN" altLang="en-US"/>
              <a:t>员工持股计划、股权激励、实施绩效</a:t>
            </a:r>
            <a:endParaRPr lang="zh-CN" altLang="en-US"/>
          </a:p>
          <a:p>
            <a:r>
              <a:rPr lang="zh-CN" altLang="en-US" b="1"/>
              <a:t>中文摘要：</a:t>
            </a:r>
            <a:r>
              <a:rPr lang="zh-CN" altLang="en-US"/>
              <a:t>本文选取电子制造业的典型公司——亿纬锂能作为研究对象，分析其实施员工持股计划的动因及效果。首先介绍我国上市公司员工持股计划的实施状况并据此归纳我国员工持股计划面临的一些问题。在对亿纬锂能的概况和员工持股计划进行详细介绍后，从宏观和微观两个方面分析公司实施员工持股计划的动因，并结合财务指标和非财务指标，运用对比分析法及连环替代法对亿纬锂能员工持股计划的实施效果进行分析。最后总结案例，得出启示并提出一些合理建议。</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一、案例公司简介</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（一）公司的基本情况</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（二）公司组织架构</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（三）亿纬锂能近几年业绩状况</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二、亿纬锂能员工持股计划案例介绍及动因分析</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（一）亿纬锂能员工持股计划案例介绍</a:t>
            </a:r>
            <a:endParaRPr lang="zh-CN" altLang="en-US" sz="2200" b="1" dirty="0">
              <a:latin typeface="楷体" panose="02010609060101010101" pitchFamily="49" charset="-122"/>
              <a:ea typeface="楷体" panose="02010609060101010101" pitchFamily="49" charset="-122"/>
            </a:endParaRPr>
          </a:p>
          <a:p>
            <a:r>
              <a:rPr lang="zh-CN" altLang="en-US"/>
              <a:t>１．亿纬锂能员工持股计划的具体实施内容</a:t>
            </a:r>
            <a:endParaRPr lang="zh-CN" altLang="en-US"/>
          </a:p>
          <a:p>
            <a:r>
              <a:rPr lang="zh-CN" altLang="en-US"/>
              <a:t>２．亿纬锂能员工持股计划的特点</a:t>
            </a:r>
            <a:endParaRPr lang="zh-CN" altLang="en-US"/>
          </a:p>
          <a:p>
            <a:pPr marL="0" indent="0">
              <a:spcBef>
                <a:spcPts val="1500"/>
              </a:spcBef>
              <a:buNone/>
            </a:pPr>
            <a:r>
              <a:rPr lang="zh-CN" altLang="en-US" sz="2200" b="1" dirty="0">
                <a:latin typeface="楷体" panose="02010609060101010101" pitchFamily="49" charset="-122"/>
                <a:ea typeface="楷体" panose="02010609060101010101" pitchFamily="49" charset="-122"/>
              </a:rPr>
              <a:t>（二）亿纬锂能员工持股计划实施动因分析</a:t>
            </a:r>
            <a:endParaRPr lang="zh-CN" altLang="en-US" sz="2200" b="1" dirty="0">
              <a:latin typeface="楷体" panose="02010609060101010101" pitchFamily="49" charset="-122"/>
              <a:ea typeface="楷体" panose="02010609060101010101" pitchFamily="49" charset="-122"/>
            </a:endParaRPr>
          </a:p>
          <a:p>
            <a:r>
              <a:rPr lang="zh-CN" altLang="en-US"/>
              <a:t>１．响应国家政策</a:t>
            </a:r>
            <a:endParaRPr lang="zh-CN" altLang="en-US"/>
          </a:p>
          <a:p>
            <a:r>
              <a:rPr lang="zh-CN" altLang="en-US"/>
              <a:t>２．营造公司激励氛围</a:t>
            </a:r>
            <a:endParaRPr lang="zh-CN" altLang="en-US"/>
          </a:p>
          <a:p>
            <a:r>
              <a:rPr lang="zh-CN" altLang="en-US"/>
              <a:t>３．提高公司经营效率</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三、亿纬锂能员工持股计划实施效果分析</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（一）对财务指标的影响</a:t>
            </a:r>
            <a:endParaRPr lang="zh-CN" altLang="en-US" sz="2200" b="1" dirty="0">
              <a:latin typeface="楷体" panose="02010609060101010101" pitchFamily="49" charset="-122"/>
              <a:ea typeface="楷体" panose="02010609060101010101" pitchFamily="49" charset="-122"/>
            </a:endParaRPr>
          </a:p>
          <a:p>
            <a:r>
              <a:rPr lang="zh-CN" altLang="en-US"/>
              <a:t>１．偿债能力分析</a:t>
            </a:r>
            <a:endParaRPr lang="zh-CN" altLang="en-US"/>
          </a:p>
          <a:p>
            <a:r>
              <a:rPr lang="zh-CN" altLang="en-US"/>
              <a:t>２．营运能力分析</a:t>
            </a:r>
            <a:endParaRPr lang="zh-CN" altLang="en-US"/>
          </a:p>
          <a:p>
            <a:r>
              <a:rPr lang="zh-CN" altLang="en-US"/>
              <a:t>３．盈利能力分析</a:t>
            </a:r>
            <a:endParaRPr lang="zh-CN" altLang="en-US"/>
          </a:p>
          <a:p>
            <a:r>
              <a:rPr lang="zh-CN" altLang="en-US"/>
              <a:t>４．成长能力分析</a:t>
            </a:r>
            <a:endParaRPr lang="zh-CN" altLang="en-US"/>
          </a:p>
          <a:p>
            <a:r>
              <a:rPr lang="zh-CN" altLang="en-US"/>
              <a:t>５．连环替代法分析权益净利率</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indent="0">
              <a:buNone/>
            </a:pPr>
            <a:r>
              <a:rPr lang="zh-CN" altLang="en-US" sz="2200" b="1" dirty="0">
                <a:latin typeface="楷体" panose="02010609060101010101" pitchFamily="49" charset="-122"/>
                <a:ea typeface="楷体" panose="02010609060101010101" pitchFamily="49" charset="-122"/>
              </a:rPr>
              <a:t>（二）对非财务指标的影响</a:t>
            </a:r>
            <a:endParaRPr lang="zh-CN" altLang="en-US" sz="2200" b="1" dirty="0">
              <a:latin typeface="楷体" panose="02010609060101010101" pitchFamily="49" charset="-122"/>
              <a:ea typeface="楷体" panose="02010609060101010101" pitchFamily="49" charset="-122"/>
            </a:endParaRPr>
          </a:p>
          <a:p>
            <a:r>
              <a:rPr lang="zh-CN" altLang="en-US"/>
              <a:t>１．创新能力分析</a:t>
            </a:r>
            <a:endParaRPr lang="zh-CN" altLang="en-US"/>
          </a:p>
          <a:p>
            <a:r>
              <a:rPr lang="zh-CN" altLang="en-US"/>
              <a:t>２．人员保留与吸引</a:t>
            </a:r>
            <a:endParaRPr lang="zh-CN" altLang="en-US"/>
          </a:p>
          <a:p>
            <a:r>
              <a:rPr lang="zh-CN" altLang="en-US"/>
              <a:t>３．股权结构变动</a:t>
            </a:r>
            <a:endParaRPr lang="zh-CN" altLang="en-US"/>
          </a:p>
          <a:p>
            <a:r>
              <a:rPr lang="zh-CN" altLang="en-US"/>
              <a:t>４．机构投资者分析</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normAutofit lnSpcReduction="20000"/>
          </a:bodyPr>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四、案例启示与总结</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（一）案例启示</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r>
              <a:rPr lang="zh-CN" altLang="en-US" sz="2200" b="1" dirty="0">
                <a:latin typeface="楷体" panose="02010609060101010101" pitchFamily="49" charset="-122"/>
                <a:ea typeface="楷体" panose="02010609060101010101" pitchFamily="49" charset="-122"/>
              </a:rPr>
              <a:t>（二）案例总结</a:t>
            </a:r>
            <a:endParaRPr lang="zh-CN" altLang="en-US" sz="2200" b="1" dirty="0">
              <a:latin typeface="楷体" panose="02010609060101010101" pitchFamily="49" charset="-122"/>
              <a:ea typeface="楷体" panose="02010609060101010101" pitchFamily="49" charset="-122"/>
            </a:endParaRPr>
          </a:p>
          <a:p>
            <a:pPr marL="0" indent="0">
              <a:lnSpc>
                <a:spcPct val="150000"/>
              </a:lnSpc>
              <a:buNone/>
            </a:pPr>
            <a:endParaRPr lang="zh-CN" altLang="en-US" sz="2200" b="1" dirty="0">
              <a:latin typeface="楷体" panose="02010609060101010101" pitchFamily="49" charset="-122"/>
              <a:ea typeface="楷体" panose="02010609060101010101" pitchFamily="49" charset="-122"/>
            </a:endParaRPr>
          </a:p>
          <a:p>
            <a:pPr marL="0" indent="0" algn="just">
              <a:lnSpc>
                <a:spcPct val="150000"/>
              </a:lnSpc>
              <a:buClrTx/>
              <a:buSzTx/>
              <a:buNone/>
            </a:pPr>
            <a:r>
              <a:rPr lang="zh-CN" altLang="en-US" sz="2600" b="1" dirty="0">
                <a:latin typeface="黑体" panose="02010609060101010101" pitchFamily="49" charset="-122"/>
                <a:ea typeface="黑体" panose="02010609060101010101" pitchFamily="49" charset="-122"/>
              </a:rPr>
              <a:t>五、参考文献</a:t>
            </a:r>
            <a:endParaRPr lang="zh-CN" altLang="en-US" sz="2600" b="1" dirty="0">
              <a:latin typeface="黑体" panose="02010609060101010101" pitchFamily="49" charset="-122"/>
              <a:ea typeface="黑体" panose="02010609060101010101" pitchFamily="49" charset="-122"/>
            </a:endParaRPr>
          </a:p>
          <a:p>
            <a:pPr marL="0" indent="0">
              <a:lnSpc>
                <a:spcPct val="150000"/>
              </a:lnSpc>
              <a:buNone/>
            </a:pPr>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本案例要实现的教学目标：引导学生关注股权激励中员工持股计划实施方式、动因及对公司的影响。根据本案例资料，一方面，学生可以思考为何我国推行员工持股计划困难重重，为何屡次提出又屡次叫停，理解不同制度背景下尤其是混合所有制改革背景下推行员工持股计划的政策动因；另一方面，从解决公司代理冲突、改善公司治理的角度，进一步引导学生探讨什么样的员工持股计划更容易帮助公司实现财务和非财务绩效目标。本案例可以让学生从公司治理的视角研究员工持股计划对公司的影响。</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亿纬锂能：员工持股计划动因及效果</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1359</Words>
  <Application>WPS 演示</Application>
  <PresentationFormat>宽屏</PresentationFormat>
  <Paragraphs>102</Paragraphs>
  <Slides>11</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亿纬锂能：员工持股计划动因及效果</vt:lpstr>
      <vt:lpstr>亿纬锂能：员工持股计划动因及效果</vt:lpstr>
      <vt:lpstr>案 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2021-06-11T07:10:33Z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