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 id="420" r:id="rId14"/>
    <p:sldId id="421"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768600"/>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财政专项资金绩效审计</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——以Ｂ市Ａ公司轨道交通项目为例</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王如燕 赵旭垚 王 勇</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１．本案例需要解决的关键问题</a:t>
            </a:r>
            <a:endParaRPr lang="zh-CN" altLang="en-US"/>
          </a:p>
          <a:p>
            <a:r>
              <a:rPr lang="zh-CN" altLang="en-US"/>
              <a:t>本案例主要介绍了依据搭建好的理论框架，项目专项资金绩效审计实施的情况，运用绩效指标做审计评价，最后得出审计结果。在案例研究的基础上，指出案例中存在的问题，提出了加强财政专项资金绩效审计的措施。</a:t>
            </a:r>
            <a:endParaRPr lang="zh-CN" altLang="en-US"/>
          </a:p>
          <a:p>
            <a:r>
              <a:rPr lang="zh-CN" altLang="en-US"/>
              <a:t>２．案例讨论的准备工作</a:t>
            </a:r>
            <a:endParaRPr lang="zh-CN" altLang="en-US"/>
          </a:p>
          <a:p>
            <a:r>
              <a:rPr lang="zh-CN" altLang="en-US"/>
              <a:t>（１）需要学生事先掌握财政专项资金的相关理论及概念。</a:t>
            </a:r>
            <a:endParaRPr lang="zh-CN" altLang="en-US"/>
          </a:p>
          <a:p>
            <a:r>
              <a:rPr lang="zh-CN" altLang="en-US"/>
              <a:t>（２）需要学生事先掌握政府审计的相关理论及概念。</a:t>
            </a:r>
            <a:endParaRPr lang="zh-CN" altLang="en-US"/>
          </a:p>
          <a:p>
            <a:r>
              <a:rPr lang="zh-CN" altLang="en-US"/>
              <a:t>（３）需要学生事先掌握绩效审计的理论背景、行业背景和制度背景。</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３．案例分析要点</a:t>
            </a:r>
            <a:endParaRPr lang="zh-CN" altLang="en-US"/>
          </a:p>
          <a:p>
            <a:r>
              <a:rPr lang="zh-CN" altLang="en-US"/>
              <a:t>（１）需要学生识别的关键问题</a:t>
            </a:r>
            <a:endParaRPr lang="zh-CN" altLang="en-US"/>
          </a:p>
          <a:p>
            <a:r>
              <a:rPr lang="zh-CN" altLang="en-US"/>
              <a:t>（２）根据与案例相关的知识点提出解决问题的方案，并评价这些方案的利弊得失</a:t>
            </a:r>
            <a:endParaRPr lang="zh-CN" altLang="en-US"/>
          </a:p>
          <a:p>
            <a:r>
              <a:rPr lang="zh-CN" altLang="en-US"/>
              <a:t>（３）推荐解决问题的方案及具体措施</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４．教学组织方式</a:t>
            </a:r>
            <a:endParaRPr lang="zh-CN" altLang="en-US"/>
          </a:p>
          <a:p>
            <a:r>
              <a:rPr lang="zh-CN" altLang="en-US"/>
              <a:t>（１）问题清单及提问顺序、资料发放顺序</a:t>
            </a:r>
            <a:endParaRPr lang="zh-CN" altLang="en-US"/>
          </a:p>
          <a:p>
            <a:r>
              <a:rPr lang="zh-CN" altLang="en-US"/>
              <a:t>（２）课时分配（时间安排）</a:t>
            </a:r>
            <a:endParaRPr lang="zh-CN" altLang="en-US"/>
          </a:p>
          <a:p>
            <a:r>
              <a:rPr lang="zh-CN" altLang="en-US"/>
              <a:t>（３）讨论方式</a:t>
            </a:r>
            <a:endParaRPr lang="zh-CN" altLang="en-US"/>
          </a:p>
          <a:p>
            <a:r>
              <a:rPr lang="zh-CN" altLang="en-US"/>
              <a:t>（４）课堂讨论总结</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olidFill>
                  <a:prstClr val="black"/>
                </a:solidFill>
                <a:cs typeface="汉仪大黑简" panose="02010600000101010101" charset="-122"/>
                <a:sym typeface="+mn-ea"/>
              </a:rPr>
              <a:t>财政专项资金绩效审计——以Ｂ市Ａ公司轨道交通项目为例</a:t>
            </a:r>
            <a:endParaRPr lang="zh-CN" altLang="en-US"/>
          </a:p>
        </p:txBody>
      </p:sp>
      <p:sp>
        <p:nvSpPr>
          <p:cNvPr id="3" name="内容占位符 2"/>
          <p:cNvSpPr>
            <a:spLocks noGrp="1"/>
          </p:cNvSpPr>
          <p:nvPr>
            <p:ph idx="1"/>
          </p:nvPr>
        </p:nvSpPr>
        <p:spPr/>
        <p:txBody>
          <a:bodyPr/>
          <a:p>
            <a:r>
              <a:rPr lang="zh-CN" altLang="en-US" b="1"/>
              <a:t>专业领域／方向：</a:t>
            </a:r>
            <a:r>
              <a:rPr lang="zh-CN" altLang="en-US"/>
              <a:t>审计</a:t>
            </a:r>
            <a:endParaRPr lang="zh-CN" altLang="en-US"/>
          </a:p>
          <a:p>
            <a:r>
              <a:rPr lang="zh-CN" altLang="en-US" b="1"/>
              <a:t>适用课程：</a:t>
            </a:r>
            <a:r>
              <a:rPr lang="zh-CN" altLang="en-US"/>
              <a:t>政府审计</a:t>
            </a:r>
            <a:endParaRPr lang="zh-CN" altLang="en-US"/>
          </a:p>
          <a:p>
            <a:r>
              <a:rPr lang="zh-CN" altLang="en-US" b="1"/>
              <a:t>编写目的：</a:t>
            </a:r>
            <a:r>
              <a:rPr lang="zh-CN" altLang="en-US"/>
              <a:t>学习财政专项资金绩效审计相关理论与知识。</a:t>
            </a:r>
            <a:endParaRPr lang="zh-CN" altLang="en-US"/>
          </a:p>
          <a:p>
            <a:r>
              <a:rPr lang="zh-CN" altLang="en-US" b="1"/>
              <a:t>知 识 点：</a:t>
            </a:r>
            <a:r>
              <a:rPr lang="zh-CN" altLang="en-US"/>
              <a:t>财政专项资金绩效审计</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olidFill>
                  <a:prstClr val="black"/>
                </a:solidFill>
                <a:cs typeface="汉仪大黑简" panose="02010600000101010101" charset="-122"/>
                <a:sym typeface="+mn-ea"/>
              </a:rPr>
              <a:t>财政专项资金绩效审计——以Ｂ市Ａ公司轨道交通项目为例</a:t>
            </a:r>
            <a:endParaRPr lang="zh-CN" altLang="en-US"/>
          </a:p>
        </p:txBody>
      </p:sp>
      <p:sp>
        <p:nvSpPr>
          <p:cNvPr id="3" name="内容占位符 2"/>
          <p:cNvSpPr>
            <a:spLocks noGrp="1"/>
          </p:cNvSpPr>
          <p:nvPr>
            <p:ph idx="1"/>
          </p:nvPr>
        </p:nvSpPr>
        <p:spPr/>
        <p:txBody>
          <a:bodyPr/>
          <a:p>
            <a:r>
              <a:rPr lang="zh-CN" altLang="en-US" b="1"/>
              <a:t>关 键 词：</a:t>
            </a:r>
            <a:r>
              <a:rPr lang="zh-CN" altLang="en-US"/>
              <a:t>财政专项资金、绩效审计、轨道交通项目</a:t>
            </a:r>
            <a:endParaRPr lang="zh-CN" altLang="en-US"/>
          </a:p>
          <a:p>
            <a:r>
              <a:rPr lang="zh-CN" altLang="en-US" b="1"/>
              <a:t>中文摘要：</a:t>
            </a:r>
            <a:r>
              <a:rPr lang="zh-CN" altLang="en-US"/>
              <a:t>当前，我国已经进入经济发展的新常态，新形势下的经济社会发展为我国财政专项资金的发展带来了新一轮的创新驱动力，伴随着国家政府对财政专项资金给予的重视程度和支出数额的逐年攀升，如何提升我国财政专项资金的经济效益是当前我国政府工作的难点之一，同时也对我国财政专项资金绩效审计工作提出了更高的时代要求。因此，随着我国政府投资建设项目的不断增加，投资绩效备受关注。</a:t>
            </a:r>
            <a:endParaRPr lang="zh-CN" altLang="en-US"/>
          </a:p>
          <a:p>
            <a:r>
              <a:rPr lang="zh-CN" altLang="en-US"/>
              <a:t>本案例不仅介绍了我国财政专项资金绩效审计的发展现状，通过对全国和Ｂ市财政专项资金绩效审计现状的分析，阐述了审计目的以及问题，而且介绍了依据搭建好的理论框架，项目专项资金绩效审计实施的情况，运用绩效指标做审计评价，最后得出审计结果。</a:t>
            </a:r>
            <a:endParaRPr lang="zh-CN" altLang="en-US"/>
          </a:p>
          <a:p>
            <a:r>
              <a:rPr lang="zh-CN" altLang="en-US"/>
              <a:t>在案例研究的基础上，指出问题，提出加强财政专项资金绩效审计的措施。</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一、犅市专项资金支出现状和绩效审计开展情况简介</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（一）Ｂ市专项资金支出现状</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（二）Ｂ市专项资金绩效审计结果</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（三）Ｂ市财政专项资金绩效审计普遍存在的问题</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10000"/>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二、犅市犃公司轨道交通绩效审计案例简介</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（一）Ｂ市建设单位情况</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（二）Ｂ市Ａ公司轨道交通绩效审计实施方案</a:t>
            </a:r>
            <a:endParaRPr lang="zh-CN" altLang="en-US" sz="2200" b="1" dirty="0">
              <a:latin typeface="楷体" panose="02010609060101010101" pitchFamily="49" charset="-122"/>
              <a:ea typeface="楷体" panose="02010609060101010101" pitchFamily="49" charset="-122"/>
            </a:endParaRPr>
          </a:p>
          <a:p>
            <a:r>
              <a:rPr lang="zh-CN" altLang="en-US"/>
              <a:t>１．审计主体</a:t>
            </a:r>
            <a:endParaRPr lang="zh-CN" altLang="en-US"/>
          </a:p>
          <a:p>
            <a:r>
              <a:rPr lang="zh-CN" altLang="en-US"/>
              <a:t>２．审计目标</a:t>
            </a:r>
            <a:endParaRPr lang="zh-CN" altLang="en-US"/>
          </a:p>
          <a:p>
            <a:r>
              <a:rPr lang="zh-CN" altLang="en-US"/>
              <a:t>３．审计方法</a:t>
            </a:r>
            <a:endParaRPr lang="zh-CN" altLang="en-US"/>
          </a:p>
          <a:p>
            <a:r>
              <a:rPr lang="zh-CN" altLang="en-US"/>
              <a:t>４．审计范围</a:t>
            </a:r>
            <a:endParaRPr lang="zh-CN" altLang="en-US"/>
          </a:p>
          <a:p>
            <a:r>
              <a:rPr lang="zh-CN" altLang="en-US"/>
              <a:t>５．审计依据</a:t>
            </a:r>
            <a:endParaRPr lang="zh-CN" altLang="en-US"/>
          </a:p>
          <a:p>
            <a:r>
              <a:rPr lang="zh-CN" altLang="en-US"/>
              <a:t>６．审计流程</a:t>
            </a:r>
            <a:endParaRPr lang="zh-CN" altLang="en-US"/>
          </a:p>
          <a:p>
            <a:r>
              <a:rPr lang="zh-CN" altLang="en-US"/>
              <a:t>７．审计内容与重点</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20000"/>
          </a:bodyPr>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三、犅市犃公司轨道交通绩效审计定性评价举例</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（一）经济效益定性评价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（二）社会效益定性评价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（三）环境效益定性评价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endParaRPr lang="zh-CN" altLang="en-US"/>
          </a:p>
          <a:p>
            <a:pPr marL="0" algn="just">
              <a:lnSpc>
                <a:spcPct val="135000"/>
              </a:lnSpc>
              <a:buClrTx/>
              <a:buSzTx/>
              <a:buNone/>
            </a:pP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20000"/>
          </a:bodyPr>
          <a:p>
            <a:pPr marL="0" indent="0">
              <a:lnSpc>
                <a:spcPct val="150000"/>
              </a:lnSpc>
              <a:buNone/>
            </a:pPr>
            <a:r>
              <a:rPr lang="zh-CN" altLang="en-US" sz="2600" b="1" dirty="0">
                <a:latin typeface="黑体" panose="02010609060101010101" pitchFamily="49" charset="-122"/>
                <a:ea typeface="黑体" panose="02010609060101010101" pitchFamily="49" charset="-122"/>
              </a:rPr>
              <a:t>四、犅市犃公司轨道交通绩效审计定量评价举例</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（一）财政专项资金绩效审计评价指标体系结构</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（二）经济性评价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（三）效率性评价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（四）效果性评价</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五、犅市犃公司轨道交通专项资金绩效审计结果</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（一）经济性情况评价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（二）效率性情况评价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（三）效果性情况评价</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（四）审计处理及整改情况</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六、案例小结</a:t>
            </a:r>
            <a:endParaRPr lang="zh-CN" altLang="en-US" sz="2600" b="1" dirty="0">
              <a:latin typeface="黑体" panose="02010609060101010101" pitchFamily="49" charset="-122"/>
              <a:ea typeface="黑体" panose="02010609060101010101" pitchFamily="49" charset="-122"/>
            </a:endParaRPr>
          </a:p>
          <a:p>
            <a:r>
              <a:rPr lang="zh-CN" altLang="en-US"/>
              <a:t>在Ｂ市Ａ公司开展的轨道交通建设项目的绩效审计过程中，根据政府投资项目的社会性、宏观性等特征，对审计项目效果做出准确评估，以确保审计项目达到审计目标。审计的环节采取了不同的审计方法，包括审阅法、数据分析法等，有利于保证审计结果的真实性。就审 计流程来看，反映了专项资金绩效审计的特性。在审计评价过程中，按照审计目标或相应的绩效审计评价标准，对这一项目的经济、社会、环境效益做出合理评价，并提出参考意见，取得了一定的社会反响。</a:t>
            </a:r>
            <a:endParaRPr lang="zh-CN" altLang="en-US"/>
          </a:p>
          <a:p>
            <a:pPr marL="0" algn="just">
              <a:lnSpc>
                <a:spcPct val="135000"/>
              </a:lnSpc>
              <a:buClrTx/>
              <a:buSzTx/>
              <a:buNone/>
            </a:pP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七、参考文献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财政专项资金绩效审计——以Ｂ市Ａ公司轨道交通项目为例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1690</Words>
  <Application>WPS 演示</Application>
  <PresentationFormat>宽屏</PresentationFormat>
  <Paragraphs>115</Paragraphs>
  <Slides>12</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财政专项资金绩效审计——以Ｂ市Ａ公司轨道交通项目为例</vt:lpstr>
      <vt:lpstr>财政专项资金绩效审计——以Ｂ市Ａ公司轨道交通项目为例</vt:lpstr>
      <vt:lpstr>案 例</vt:lpstr>
      <vt:lpstr>案 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2021-06-11T07:07:37Z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