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410" r:id="rId4"/>
    <p:sldId id="411" r:id="rId5"/>
    <p:sldId id="412" r:id="rId6"/>
    <p:sldId id="413" r:id="rId7"/>
    <p:sldId id="414" r:id="rId8"/>
    <p:sldId id="415" r:id="rId9"/>
    <p:sldId id="416" r:id="rId10"/>
    <p:sldId id="417" r:id="rId11"/>
    <p:sldId id="418" r:id="rId12"/>
    <p:sldId id="419" r:id="rId13"/>
    <p:sldId id="420" r:id="rId14"/>
    <p:sldId id="421" r:id="rId15"/>
    <p:sldId id="422"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9340443" y="6305551"/>
            <a:ext cx="2844875" cy="365125"/>
          </a:xfrm>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
        <p:nvSpPr>
          <p:cNvPr id="5" name="标题 1"/>
          <p:cNvSpPr>
            <a:spLocks noGrp="1"/>
          </p:cNvSpPr>
          <p:nvPr>
            <p:ph type="title"/>
          </p:nvPr>
        </p:nvSpPr>
        <p:spPr>
          <a:xfrm>
            <a:off x="1435735" y="502920"/>
            <a:ext cx="8346440" cy="647700"/>
          </a:xfrm>
        </p:spPr>
        <p:txBody>
          <a:bodyPr>
            <a:noAutofit/>
          </a:bodyPr>
          <a:lstStyle>
            <a:lvl1pPr algn="l">
              <a:defRPr sz="2400" b="0">
                <a:solidFill>
                  <a:schemeClr val="tx1"/>
                </a:solidFill>
                <a:effectLst/>
                <a:latin typeface="汉仪大黑简" panose="02010600000101010101" charset="-122"/>
                <a:ea typeface="汉仪大黑简" panose="02010600000101010101" charset="-122"/>
              </a:defRPr>
            </a:lvl1pPr>
          </a:lstStyle>
          <a:p>
            <a:r>
              <a:rPr lang="zh-CN" altLang="en-US" noProof="1"/>
              <a:t>单击此处编辑母版标题样式</a:t>
            </a:r>
            <a:endParaRPr lang="zh-CN" altLang="en-US" noProof="1"/>
          </a:p>
        </p:txBody>
      </p:sp>
      <p:sp>
        <p:nvSpPr>
          <p:cNvPr id="6" name="内容占位符 2"/>
          <p:cNvSpPr>
            <a:spLocks noGrp="1"/>
          </p:cNvSpPr>
          <p:nvPr>
            <p:ph idx="1"/>
          </p:nvPr>
        </p:nvSpPr>
        <p:spPr>
          <a:xfrm>
            <a:off x="998855" y="1558290"/>
            <a:ext cx="10370820" cy="448246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None/>
              <a:tabLst>
                <a:tab pos="1609725" algn="l"/>
                <a:tab pos="1609725" algn="l"/>
                <a:tab pos="1609725" algn="l"/>
                <a:tab pos="1609725" algn="l"/>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descr="图片3"/>
          <p:cNvPicPr>
            <a:picLocks noChangeAspect="1"/>
          </p:cNvPicPr>
          <p:nvPr userDrawn="1"/>
        </p:nvPicPr>
        <p:blipFill>
          <a:blip r:embed="rId2"/>
          <a:stretch>
            <a:fillRect/>
          </a:stretch>
        </p:blipFill>
        <p:spPr>
          <a:xfrm>
            <a:off x="-635" y="0"/>
            <a:ext cx="12192635" cy="6858000"/>
          </a:xfrm>
          <a:prstGeom prst="rect">
            <a:avLst/>
          </a:prstGeom>
        </p:spPr>
      </p:pic>
      <p:pic>
        <p:nvPicPr>
          <p:cNvPr id="7"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847580" y="6347460"/>
            <a:ext cx="2337435" cy="33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占位符 2"/>
          <p:cNvSpPr>
            <a:spLocks noGrp="1"/>
          </p:cNvSpPr>
          <p:nvPr>
            <p:ph type="body" idx="1"/>
          </p:nvPr>
        </p:nvSpPr>
        <p:spPr>
          <a:xfrm>
            <a:off x="609616" y="1600201"/>
            <a:ext cx="10973087"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616" y="6356351"/>
            <a:ext cx="284487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709" y="6356351"/>
            <a:ext cx="3860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标题 4"/>
          <p:cNvSpPr>
            <a:spLocks noGrp="1"/>
          </p:cNvSpPr>
          <p:nvPr>
            <p:ph type="title"/>
          </p:nvPr>
        </p:nvSpPr>
        <p:spPr/>
        <p:txBody>
          <a:bodyPr/>
          <a:p>
            <a:endParaRPr lang="zh-CN" altLang="en-US"/>
          </a:p>
        </p:txBody>
      </p:sp>
      <p:pic>
        <p:nvPicPr>
          <p:cNvPr id="4" name="内容占位符 3" descr="图片2"/>
          <p:cNvPicPr>
            <a:picLocks noChangeAspect="1"/>
          </p:cNvPicPr>
          <p:nvPr>
            <p:ph idx="1"/>
          </p:nvPr>
        </p:nvPicPr>
        <p:blipFill>
          <a:blip r:embed="rId1"/>
          <a:stretch>
            <a:fillRect/>
          </a:stretch>
        </p:blipFill>
        <p:spPr>
          <a:xfrm>
            <a:off x="0" y="0"/>
            <a:ext cx="12191365" cy="6942455"/>
          </a:xfrm>
          <a:prstGeom prst="rect">
            <a:avLst/>
          </a:prstGeom>
        </p:spPr>
      </p:pic>
      <p:sp>
        <p:nvSpPr>
          <p:cNvPr id="6" name="文本框 5"/>
          <p:cNvSpPr txBox="1"/>
          <p:nvPr/>
        </p:nvSpPr>
        <p:spPr>
          <a:xfrm>
            <a:off x="1270" y="2350770"/>
            <a:ext cx="12190730" cy="2768600"/>
          </a:xfrm>
          <a:prstGeom prst="rect">
            <a:avLst/>
          </a:prstGeom>
          <a:noFill/>
        </p:spPr>
        <p:txBody>
          <a:bodyPr wrap="square" rtlCol="0">
            <a:spAutoFit/>
          </a:bodyPr>
          <a:p>
            <a:pPr algn="ctr" fontAlgn="auto">
              <a:lnSpc>
                <a:spcPct val="150000"/>
              </a:lnSpc>
            </a:pPr>
            <a:r>
              <a:rPr lang="zh-CN" altLang="en-US" sz="4400" dirty="0">
                <a:solidFill>
                  <a:prstClr val="black"/>
                </a:solidFill>
                <a:latin typeface="汉仪大黑简" panose="02010600000101010101" charset="-122"/>
                <a:ea typeface="汉仪大黑简" panose="02010600000101010101" charset="-122"/>
                <a:cs typeface="汉仪大黑简" panose="02010600000101010101" charset="-122"/>
              </a:rPr>
              <a:t>中国公司跨境并购财务风险及防范</a:t>
            </a:r>
            <a:endParaRPr lang="zh-CN" altLang="en-US" sz="4400" dirty="0">
              <a:solidFill>
                <a:prstClr val="black"/>
              </a:solidFill>
              <a:latin typeface="汉仪大黑简" panose="02010600000101010101" charset="-122"/>
              <a:ea typeface="汉仪大黑简" panose="02010600000101010101" charset="-122"/>
              <a:cs typeface="汉仪大黑简" panose="02010600000101010101" charset="-122"/>
            </a:endParaRPr>
          </a:p>
          <a:p>
            <a:pPr algn="ctr" fontAlgn="auto">
              <a:lnSpc>
                <a:spcPct val="150000"/>
              </a:lnSpc>
            </a:pPr>
            <a:r>
              <a:rPr lang="zh-CN" altLang="en-US" sz="4400" dirty="0">
                <a:solidFill>
                  <a:prstClr val="black"/>
                </a:solidFill>
                <a:latin typeface="汉仪大黑简" panose="02010600000101010101" charset="-122"/>
                <a:ea typeface="汉仪大黑简" panose="02010600000101010101" charset="-122"/>
                <a:cs typeface="汉仪大黑简" panose="02010600000101010101" charset="-122"/>
              </a:rPr>
              <a:t>——以ＪＬ公司并购ＷＯＬ公司为例</a:t>
            </a:r>
            <a:endParaRPr lang="zh-CN" altLang="en-US" sz="4400" dirty="0">
              <a:solidFill>
                <a:prstClr val="black"/>
              </a:solidFill>
              <a:latin typeface="汉仪大黑简" panose="02010600000101010101" charset="-122"/>
              <a:ea typeface="汉仪大黑简" panose="02010600000101010101" charset="-122"/>
              <a:cs typeface="汉仪大黑简" panose="02010600000101010101" charset="-122"/>
            </a:endParaRPr>
          </a:p>
          <a:p>
            <a:pPr algn="ctr" fontAlgn="auto">
              <a:lnSpc>
                <a:spcPct val="150000"/>
              </a:lnSpc>
            </a:pPr>
            <a:r>
              <a:rPr lang="zh-CN" altLang="en-US" sz="2800" dirty="0">
                <a:solidFill>
                  <a:prstClr val="black"/>
                </a:solidFill>
                <a:latin typeface="楷体" panose="02010609060101010101" pitchFamily="49" charset="-122"/>
                <a:ea typeface="楷体" panose="02010609060101010101" pitchFamily="49" charset="-122"/>
                <a:cs typeface="楷体" panose="02010609060101010101" pitchFamily="49" charset="-122"/>
              </a:rPr>
              <a:t>赵世君 汪 也 潘正佳 张翔</a:t>
            </a:r>
            <a:endParaRPr lang="zh-CN" altLang="en-US" sz="2800" dirty="0">
              <a:solidFill>
                <a:prstClr val="black"/>
              </a:solidFill>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sym typeface="+mn-ea"/>
            </a:endParaRPr>
          </a:p>
        </p:txBody>
      </p:sp>
      <p:sp>
        <p:nvSpPr>
          <p:cNvPr id="3" name="内容占位符 2"/>
          <p:cNvSpPr>
            <a:spLocks noGrp="1"/>
          </p:cNvSpPr>
          <p:nvPr>
            <p:ph idx="1"/>
          </p:nvPr>
        </p:nvSpPr>
        <p:spPr/>
        <p:txBody>
          <a:bodyPr/>
          <a:p>
            <a:pPr marL="0" algn="just">
              <a:lnSpc>
                <a:spcPct val="150000"/>
              </a:lnSpc>
              <a:buClrTx/>
              <a:buSzTx/>
              <a:buNone/>
            </a:pPr>
            <a:r>
              <a:rPr lang="zh-CN" altLang="en-US" sz="2600" b="1" dirty="0">
                <a:latin typeface="黑体" panose="02010609060101010101" pitchFamily="49" charset="-122"/>
                <a:ea typeface="黑体" panose="02010609060101010101" pitchFamily="49" charset="-122"/>
              </a:rPr>
              <a:t>五、案例小结</a:t>
            </a:r>
            <a:endParaRPr lang="zh-CN" altLang="en-US" sz="2600" b="1" dirty="0">
              <a:latin typeface="黑体" panose="02010609060101010101" pitchFamily="49" charset="-122"/>
              <a:ea typeface="黑体" panose="02010609060101010101" pitchFamily="49" charset="-122"/>
            </a:endParaRPr>
          </a:p>
          <a:p>
            <a:pPr marL="0">
              <a:lnSpc>
                <a:spcPct val="150000"/>
              </a:lnSpc>
              <a:buNone/>
            </a:pPr>
            <a:r>
              <a:rPr lang="zh-CN" altLang="en-US"/>
              <a:t>本文从现在的跨境并购现象入手，主要分析了中国公司在当下的跨境并购中可能出现的一些财务风险，并且深入地分析这些风险产生的原因，紧接着针对这些现象提出合理的解决方式和手段，以期望能够为跨境公司并购的风险防范提供参考的模板和建议。</a:t>
            </a:r>
            <a:endParaRPr lang="zh-CN" altLang="en-US"/>
          </a:p>
          <a:p>
            <a:endParaRPr lang="zh-CN" altLang="en-US"/>
          </a:p>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六、参考文献</a:t>
            </a:r>
            <a:endParaRPr lang="zh-CN" altLang="en-US" sz="2600" b="1" dirty="0">
              <a:latin typeface="黑体" panose="02010609060101010101" pitchFamily="49" charset="-122"/>
              <a:ea typeface="黑体" panose="02010609060101010101" pitchFamily="49" charset="-122"/>
            </a:endParaRPr>
          </a:p>
          <a:p>
            <a:r>
              <a:rPr lang="zh-CN" altLang="en-US"/>
              <a:t>（略）</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中国公司跨境并购财务风险及防范——以ＪＬ公司并购ＷＯＬ公司为例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案例使用说明书</a:t>
            </a:r>
            <a:endParaRPr lang="zh-CN" altLang="en-US">
              <a:sym typeface="+mn-ea"/>
            </a:endParaRPr>
          </a:p>
        </p:txBody>
      </p:sp>
      <p:sp>
        <p:nvSpPr>
          <p:cNvPr id="3" name="内容占位符 2"/>
          <p:cNvSpPr>
            <a:spLocks noGrp="1"/>
          </p:cNvSpPr>
          <p:nvPr>
            <p:ph idx="1"/>
          </p:nvPr>
        </p:nvSpPr>
        <p:spPr/>
        <p:txBody>
          <a:bodyPr/>
          <a:p>
            <a:r>
              <a:rPr lang="zh-CN" altLang="en-US"/>
              <a:t>１．本案例需要解决的关键问题</a:t>
            </a:r>
            <a:endParaRPr lang="zh-CN" altLang="en-US"/>
          </a:p>
          <a:p>
            <a:r>
              <a:rPr lang="zh-CN" altLang="en-US"/>
              <a:t>本案例以中国公司跨境并购中存在的财务风险为着眼点，首先需要解决的关键问题是从理论层次对跨境并购中的财务风险进行系统分析，要求学生清楚定价风险、融资风险与支付风险、汇率风险、财务整合风险等的相关理论</a:t>
            </a:r>
            <a:r>
              <a:rPr lang="zh-CN" altLang="en-US">
                <a:latin typeface="+mj-ea"/>
                <a:ea typeface="+mj-ea"/>
                <a:cs typeface="+mj-ea"/>
              </a:rPr>
              <a:t>。在此基础上，以</a:t>
            </a:r>
            <a:r>
              <a:rPr lang="en-US" altLang="zh-CN">
                <a:latin typeface="+mj-ea"/>
                <a:ea typeface="+mj-ea"/>
                <a:cs typeface="+mj-ea"/>
              </a:rPr>
              <a:t>JL</a:t>
            </a:r>
            <a:r>
              <a:rPr lang="zh-CN" altLang="en-US">
                <a:latin typeface="+mj-ea"/>
                <a:ea typeface="+mj-ea"/>
                <a:cs typeface="+mj-ea"/>
              </a:rPr>
              <a:t>公司并购</a:t>
            </a:r>
            <a:r>
              <a:rPr lang="en-US" altLang="zh-CN">
                <a:latin typeface="+mj-ea"/>
                <a:ea typeface="+mj-ea"/>
                <a:cs typeface="+mj-ea"/>
              </a:rPr>
              <a:t>WOL</a:t>
            </a:r>
            <a:r>
              <a:rPr lang="zh-CN" altLang="en-US">
                <a:latin typeface="+mj-ea"/>
                <a:ea typeface="+mj-ea"/>
                <a:cs typeface="+mj-ea"/>
              </a:rPr>
              <a:t>公司为例，具体分析</a:t>
            </a:r>
            <a:r>
              <a:rPr lang="en-US" altLang="zh-CN">
                <a:latin typeface="+mj-ea"/>
                <a:ea typeface="+mj-ea"/>
                <a:cs typeface="+mj-ea"/>
              </a:rPr>
              <a:t>JL</a:t>
            </a:r>
            <a:r>
              <a:rPr lang="zh-CN" altLang="en-US">
                <a:latin typeface="+mj-ea"/>
                <a:ea typeface="+mj-ea"/>
                <a:cs typeface="+mj-ea"/>
              </a:rPr>
              <a:t>公司</a:t>
            </a:r>
            <a:r>
              <a:rPr lang="zh-CN" altLang="en-US"/>
              <a:t>并购过程中涉及的财务风险及其采取的防范措施，并针对该案例进行总结，期望能为中国公司在实施跨境并购过程中，对公司提高财务风险的防范意识提供些许意见和建议，对学生学习相关知识提供帮助。</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中国公司跨境并购财务风险及防范——以ＪＬ公司并购ＷＯＬ公司为例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案例使用说明书</a:t>
            </a:r>
            <a:endParaRPr lang="zh-CN" altLang="en-US">
              <a:sym typeface="+mn-ea"/>
            </a:endParaRPr>
          </a:p>
        </p:txBody>
      </p:sp>
      <p:sp>
        <p:nvSpPr>
          <p:cNvPr id="3" name="内容占位符 2"/>
          <p:cNvSpPr>
            <a:spLocks noGrp="1"/>
          </p:cNvSpPr>
          <p:nvPr>
            <p:ph idx="1"/>
          </p:nvPr>
        </p:nvSpPr>
        <p:spPr/>
        <p:txBody>
          <a:bodyPr/>
          <a:p>
            <a:r>
              <a:rPr lang="zh-CN" altLang="en-US"/>
              <a:t>２．案例讨论的准备工作</a:t>
            </a:r>
            <a:endParaRPr lang="zh-CN" altLang="en-US"/>
          </a:p>
          <a:p>
            <a:r>
              <a:rPr lang="zh-CN" altLang="en-US"/>
              <a:t>（１）需要学生事先掌握公司跨境并购的相关理论和概念。</a:t>
            </a:r>
            <a:endParaRPr lang="zh-CN" altLang="en-US"/>
          </a:p>
          <a:p>
            <a:r>
              <a:rPr lang="zh-CN" altLang="en-US"/>
              <a:t>（２）需要学生事先掌握定价风险、融资风险与支付风险、汇率风险、财务整合风险等相关风险理论。</a:t>
            </a:r>
            <a:endParaRPr lang="zh-CN" altLang="en-US"/>
          </a:p>
          <a:p>
            <a:r>
              <a:rPr lang="zh-CN" altLang="en-US"/>
              <a:t>（３）需要学生事先掌握本案例的细节，具体分析ＪＬ公司并购过程中涉及的财务风险及其采取的防范措施。</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中国公司跨境并购财务风险及防范——以ＪＬ公司并购ＷＯＬ公司为例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案例使用说明书</a:t>
            </a:r>
            <a:endParaRPr lang="zh-CN" altLang="en-US">
              <a:sym typeface="+mn-ea"/>
            </a:endParaRPr>
          </a:p>
        </p:txBody>
      </p:sp>
      <p:sp>
        <p:nvSpPr>
          <p:cNvPr id="3" name="内容占位符 2"/>
          <p:cNvSpPr>
            <a:spLocks noGrp="1"/>
          </p:cNvSpPr>
          <p:nvPr>
            <p:ph idx="1"/>
          </p:nvPr>
        </p:nvSpPr>
        <p:spPr/>
        <p:txBody>
          <a:bodyPr>
            <a:normAutofit lnSpcReduction="10000"/>
          </a:bodyPr>
          <a:p>
            <a:r>
              <a:rPr lang="zh-CN" altLang="en-US"/>
              <a:t>３．案例分析要点</a:t>
            </a:r>
            <a:endParaRPr lang="zh-CN" altLang="en-US"/>
          </a:p>
          <a:p>
            <a:r>
              <a:rPr lang="zh-CN" altLang="en-US"/>
              <a:t>（１）需要学生识别的关键问题：</a:t>
            </a:r>
            <a:endParaRPr lang="zh-CN" altLang="en-US"/>
          </a:p>
          <a:p>
            <a:r>
              <a:rPr lang="zh-CN" altLang="en-US"/>
              <a:t>（２）根据与案例相关的知识点提出解决问题的可选择方案，并评价这些方案的利弊得失。</a:t>
            </a:r>
            <a:endParaRPr lang="zh-CN" altLang="en-US"/>
          </a:p>
          <a:p>
            <a:r>
              <a:rPr lang="zh-CN" altLang="en-US"/>
              <a:t>（３）推荐解决问题的方案及具体措施：用公司跨境并购理论加以解决。    </a:t>
            </a:r>
            <a:endParaRPr lang="zh-CN" altLang="en-US"/>
          </a:p>
          <a:p>
            <a:r>
              <a:rPr lang="zh-CN" altLang="en-US"/>
              <a:t>４．教学组织方式</a:t>
            </a:r>
            <a:endParaRPr lang="zh-CN" altLang="en-US"/>
          </a:p>
          <a:p>
            <a:r>
              <a:rPr lang="zh-CN" altLang="en-US"/>
              <a:t>（１）问题清单及提问顺序、资料发放顺序</a:t>
            </a:r>
            <a:endParaRPr lang="zh-CN" altLang="en-US"/>
          </a:p>
          <a:p>
            <a:r>
              <a:rPr lang="zh-CN" altLang="en-US"/>
              <a:t>（２）课时分配（时间安排）</a:t>
            </a:r>
            <a:endParaRPr lang="zh-CN" altLang="en-US"/>
          </a:p>
          <a:p>
            <a:r>
              <a:rPr lang="zh-CN" altLang="en-US"/>
              <a:t>（３）讨论方式</a:t>
            </a:r>
            <a:endParaRPr lang="zh-CN" altLang="en-US"/>
          </a:p>
          <a:p>
            <a:r>
              <a:rPr lang="zh-CN" altLang="en-US"/>
              <a:t>（４）课堂讨论总结</a:t>
            </a:r>
            <a:endParaRPr lang="zh-CN" altLang="en-US"/>
          </a:p>
          <a:p>
            <a:r>
              <a:rPr lang="zh-CN" altLang="en-US"/>
              <a:t>５．其他</a:t>
            </a:r>
            <a:endParaRPr lang="zh-CN" altLang="en-US"/>
          </a:p>
          <a:p>
            <a:r>
              <a:rPr lang="zh-CN" altLang="en-US"/>
              <a:t>无。</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中国公司跨境并购财务风险及防范——以ＪＬ公司并购ＷＯＬ公司为例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435735" y="502920"/>
            <a:ext cx="9933305" cy="647700"/>
          </a:xfrm>
        </p:spPr>
        <p:txBody>
          <a:bodyPr/>
          <a:p>
            <a:r>
              <a:rPr lang="zh-CN" altLang="en-US" dirty="0">
                <a:solidFill>
                  <a:prstClr val="black"/>
                </a:solidFill>
                <a:cs typeface="汉仪大黑简" panose="02010600000101010101" charset="-122"/>
                <a:sym typeface="+mn-ea"/>
              </a:rPr>
              <a:t>中国公司跨境并购财务风险及防范——以</a:t>
            </a:r>
            <a:r>
              <a:rPr lang="en-US" altLang="zh-CN" dirty="0">
                <a:solidFill>
                  <a:prstClr val="black"/>
                </a:solidFill>
                <a:cs typeface="汉仪大黑简" panose="02010600000101010101" charset="-122"/>
                <a:sym typeface="+mn-ea"/>
              </a:rPr>
              <a:t>J L</a:t>
            </a:r>
            <a:r>
              <a:rPr lang="zh-CN" altLang="en-US" dirty="0">
                <a:solidFill>
                  <a:prstClr val="black"/>
                </a:solidFill>
                <a:cs typeface="汉仪大黑简" panose="02010600000101010101" charset="-122"/>
                <a:sym typeface="+mn-ea"/>
              </a:rPr>
              <a:t>公司并购ＷＯＬ公司为例</a:t>
            </a:r>
            <a:endParaRPr lang="zh-CN" altLang="en-US"/>
          </a:p>
        </p:txBody>
      </p:sp>
      <p:sp>
        <p:nvSpPr>
          <p:cNvPr id="3" name="内容占位符 2"/>
          <p:cNvSpPr>
            <a:spLocks noGrp="1"/>
          </p:cNvSpPr>
          <p:nvPr>
            <p:ph idx="1"/>
          </p:nvPr>
        </p:nvSpPr>
        <p:spPr/>
        <p:txBody>
          <a:bodyPr/>
          <a:p>
            <a:r>
              <a:rPr lang="zh-CN" altLang="en-US" b="1"/>
              <a:t>专业领域／方向：</a:t>
            </a:r>
            <a:r>
              <a:rPr lang="zh-CN" altLang="en-US"/>
              <a:t>财务风险分析与控制</a:t>
            </a:r>
            <a:endParaRPr lang="zh-CN" altLang="en-US"/>
          </a:p>
          <a:p>
            <a:r>
              <a:rPr lang="zh-CN" altLang="en-US" b="1"/>
              <a:t>适用课程：</a:t>
            </a:r>
            <a:r>
              <a:rPr lang="zh-CN" altLang="en-US"/>
              <a:t>财务管理</a:t>
            </a:r>
            <a:endParaRPr lang="zh-CN" altLang="en-US"/>
          </a:p>
          <a:p>
            <a:r>
              <a:rPr lang="zh-CN" altLang="en-US" b="1"/>
              <a:t>编写目的：</a:t>
            </a:r>
            <a:r>
              <a:rPr lang="zh-CN" altLang="en-US"/>
              <a:t>说明中国公司跨境并购中存在的风险以及相关的防范措施。</a:t>
            </a:r>
            <a:endParaRPr lang="zh-CN" altLang="en-US"/>
          </a:p>
          <a:p>
            <a:r>
              <a:rPr lang="zh-CN" altLang="en-US" b="1"/>
              <a:t>知 识 点：</a:t>
            </a:r>
            <a:r>
              <a:rPr lang="zh-CN" altLang="en-US"/>
              <a:t>跨境并购风险识别、分析与管控</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435735" y="502920"/>
            <a:ext cx="9933305" cy="647700"/>
          </a:xfrm>
        </p:spPr>
        <p:txBody>
          <a:bodyPr/>
          <a:p>
            <a:r>
              <a:rPr lang="zh-CN" altLang="en-US" dirty="0">
                <a:solidFill>
                  <a:prstClr val="black"/>
                </a:solidFill>
                <a:cs typeface="汉仪大黑简" panose="02010600000101010101" charset="-122"/>
                <a:sym typeface="+mn-ea"/>
              </a:rPr>
              <a:t>中国公司跨境并购财务风险及防范——以</a:t>
            </a:r>
            <a:r>
              <a:rPr lang="en-US" altLang="zh-CN" dirty="0">
                <a:solidFill>
                  <a:prstClr val="black"/>
                </a:solidFill>
                <a:cs typeface="汉仪大黑简" panose="02010600000101010101" charset="-122"/>
                <a:sym typeface="+mn-ea"/>
              </a:rPr>
              <a:t>J L</a:t>
            </a:r>
            <a:r>
              <a:rPr lang="zh-CN" altLang="en-US" dirty="0">
                <a:solidFill>
                  <a:prstClr val="black"/>
                </a:solidFill>
                <a:cs typeface="汉仪大黑简" panose="02010600000101010101" charset="-122"/>
                <a:sym typeface="+mn-ea"/>
              </a:rPr>
              <a:t>公司并购ＷＯＬ公司为例</a:t>
            </a:r>
            <a:endParaRPr lang="zh-CN" altLang="en-US"/>
          </a:p>
        </p:txBody>
      </p:sp>
      <p:sp>
        <p:nvSpPr>
          <p:cNvPr id="3" name="内容占位符 2"/>
          <p:cNvSpPr>
            <a:spLocks noGrp="1"/>
          </p:cNvSpPr>
          <p:nvPr>
            <p:ph idx="1"/>
          </p:nvPr>
        </p:nvSpPr>
        <p:spPr/>
        <p:txBody>
          <a:bodyPr/>
          <a:p>
            <a:r>
              <a:rPr lang="zh-CN" altLang="en-US" b="1"/>
              <a:t>关 键 词：</a:t>
            </a:r>
            <a:r>
              <a:rPr lang="zh-CN" altLang="en-US"/>
              <a:t>跨境并购、财务风险、财务风险防范</a:t>
            </a:r>
            <a:endParaRPr lang="zh-CN" altLang="en-US"/>
          </a:p>
          <a:p>
            <a:r>
              <a:rPr lang="zh-CN" altLang="en-US" b="1"/>
              <a:t>中文摘要：</a:t>
            </a:r>
            <a:r>
              <a:rPr lang="zh-CN" altLang="en-US"/>
              <a:t>近年来，随着产业结构调整、优化资源配置等需求的增加，并购市场呈现火热的状态。公司并购是一类高风险、高回报的“资本游戏”，成功的并购有助于公司转型升级、拓展业务领域乃至产业链整合，而失败的并购轻则加重公司财务负担，重则使公司资金链断裂， 进而导致破产。在该过程中，各种风险都影响着并购成功与否，其中财务风险占有重要的地位，甚至成为成功的关键因素，因此对财务风险的了解与防范显得尤为重要。</a:t>
            </a:r>
            <a:endParaRPr lang="zh-CN" altLang="en-US"/>
          </a:p>
          <a:p>
            <a:r>
              <a:rPr lang="zh-CN" altLang="en-US"/>
              <a:t>本文以中国公司跨境并购中存在的财务风险为着眼点，从理论层面对跨境并购中的财务风险进行分析，包括定价风险、融资风险与支付风险、汇率风险、财务整合风险等。在此基础上，以ＪＬ公司并购ＷＯＬ公司为例，具体分析ＪＬ公司并购过程中涉及的财务风险及其采取的        防范措施，并针对该案例进行总结，期望能为中国公司在实施跨境并购过程中提高对财务风险的防范意识提供些许意见和建议。</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sym typeface="+mn-ea"/>
            </a:endParaRPr>
          </a:p>
        </p:txBody>
      </p:sp>
      <p:sp>
        <p:nvSpPr>
          <p:cNvPr id="3" name="内容占位符 2"/>
          <p:cNvSpPr>
            <a:spLocks noGrp="1"/>
          </p:cNvSpPr>
          <p:nvPr>
            <p:ph idx="1"/>
          </p:nvPr>
        </p:nvSpPr>
        <p:spPr/>
        <p:txBody>
          <a:bodyPr>
            <a:normAutofit lnSpcReduction="20000"/>
          </a:bodyPr>
          <a:p>
            <a:pPr marL="0" indent="0" algn="just">
              <a:lnSpc>
                <a:spcPct val="150000"/>
              </a:lnSpc>
              <a:buClrTx/>
              <a:buSzTx/>
              <a:buNone/>
            </a:pPr>
            <a:r>
              <a:rPr lang="zh-CN" altLang="en-US" sz="2600" b="1" dirty="0">
                <a:latin typeface="黑体" panose="02010609060101010101" pitchFamily="49" charset="-122"/>
                <a:ea typeface="黑体" panose="02010609060101010101" pitchFamily="49" charset="-122"/>
              </a:rPr>
              <a:t>一、绪论</a:t>
            </a:r>
            <a:endParaRPr lang="zh-CN" altLang="en-US" sz="2600" b="1" dirty="0">
              <a:latin typeface="黑体" panose="02010609060101010101" pitchFamily="49" charset="-122"/>
              <a:ea typeface="黑体" panose="02010609060101010101" pitchFamily="49" charset="-122"/>
            </a:endParaRPr>
          </a:p>
          <a:p>
            <a:pPr marL="0" indent="0">
              <a:lnSpc>
                <a:spcPct val="150000"/>
              </a:lnSpc>
              <a:buNone/>
            </a:pPr>
            <a:r>
              <a:rPr lang="zh-CN" altLang="en-US" sz="2200" b="1" dirty="0">
                <a:latin typeface="楷体" panose="02010609060101010101" pitchFamily="49" charset="-122"/>
                <a:ea typeface="楷体" panose="02010609060101010101" pitchFamily="49" charset="-122"/>
              </a:rPr>
              <a:t>（一）研究背景及意义</a:t>
            </a:r>
            <a:endParaRPr lang="zh-CN" altLang="en-US" sz="2200" b="1" dirty="0">
              <a:latin typeface="楷体" panose="02010609060101010101" pitchFamily="49" charset="-122"/>
              <a:ea typeface="楷体" panose="02010609060101010101" pitchFamily="49" charset="-122"/>
            </a:endParaRPr>
          </a:p>
          <a:p>
            <a:pPr marL="0" indent="0">
              <a:lnSpc>
                <a:spcPct val="150000"/>
              </a:lnSpc>
              <a:buNone/>
            </a:pPr>
            <a:r>
              <a:rPr lang="zh-CN" altLang="en-US" sz="2200" b="1" dirty="0">
                <a:latin typeface="楷体" panose="02010609060101010101" pitchFamily="49" charset="-122"/>
                <a:ea typeface="楷体" panose="02010609060101010101" pitchFamily="49" charset="-122"/>
              </a:rPr>
              <a:t>（二）文献综述</a:t>
            </a:r>
            <a:endParaRPr lang="zh-CN" altLang="en-US" sz="2200" b="1" dirty="0">
              <a:latin typeface="楷体" panose="02010609060101010101" pitchFamily="49" charset="-122"/>
              <a:ea typeface="楷体" panose="02010609060101010101" pitchFamily="49" charset="-122"/>
            </a:endParaRPr>
          </a:p>
          <a:p>
            <a:endParaRPr lang="en-US" altLang="zh-CN" sz="2200" b="1" dirty="0">
              <a:latin typeface="楷体" panose="02010609060101010101" pitchFamily="49" charset="-122"/>
              <a:ea typeface="楷体" panose="02010609060101010101" pitchFamily="49" charset="-122"/>
            </a:endParaRPr>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中国公司跨境并购财务风险及防范——以ＪＬ公司并购ＷＯＬ公司为例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sym typeface="+mn-ea"/>
            </a:endParaRPr>
          </a:p>
        </p:txBody>
      </p:sp>
      <p:sp>
        <p:nvSpPr>
          <p:cNvPr id="3" name="内容占位符 2"/>
          <p:cNvSpPr>
            <a:spLocks noGrp="1"/>
          </p:cNvSpPr>
          <p:nvPr>
            <p:ph idx="1"/>
          </p:nvPr>
        </p:nvSpPr>
        <p:spPr/>
        <p:txBody>
          <a:bodyPr>
            <a:normAutofit lnSpcReduction="20000"/>
          </a:bodyPr>
          <a:p>
            <a:pPr marL="0" indent="0">
              <a:lnSpc>
                <a:spcPct val="150000"/>
              </a:lnSpc>
              <a:buNone/>
            </a:pPr>
            <a:r>
              <a:rPr lang="zh-CN" altLang="en-US" sz="2600" b="1" dirty="0">
                <a:latin typeface="黑体" panose="02010609060101010101" pitchFamily="49" charset="-122"/>
                <a:ea typeface="黑体" panose="02010609060101010101" pitchFamily="49" charset="-122"/>
              </a:rPr>
              <a:t>二、跨境并购财务风险的理论研究</a:t>
            </a:r>
            <a:endParaRPr lang="zh-CN" altLang="en-US" sz="2600" b="1" dirty="0">
              <a:latin typeface="黑体" panose="02010609060101010101" pitchFamily="49" charset="-122"/>
              <a:ea typeface="黑体" panose="02010609060101010101" pitchFamily="49" charset="-122"/>
            </a:endParaRPr>
          </a:p>
          <a:p>
            <a:pPr marL="0" indent="0">
              <a:lnSpc>
                <a:spcPct val="150000"/>
              </a:lnSpc>
              <a:buNone/>
            </a:pPr>
            <a:r>
              <a:rPr lang="zh-CN" altLang="en-US" sz="2200" b="1" dirty="0">
                <a:latin typeface="楷体" panose="02010609060101010101" pitchFamily="49" charset="-122"/>
                <a:ea typeface="楷体" panose="02010609060101010101" pitchFamily="49" charset="-122"/>
              </a:rPr>
              <a:t>（一）标的物定价风险</a:t>
            </a:r>
            <a:endParaRPr lang="zh-CN" altLang="en-US" sz="2200" b="1" dirty="0">
              <a:latin typeface="楷体" panose="02010609060101010101" pitchFamily="49" charset="-122"/>
              <a:ea typeface="楷体" panose="02010609060101010101" pitchFamily="49" charset="-122"/>
            </a:endParaRPr>
          </a:p>
          <a:p>
            <a:pPr marL="0" indent="0">
              <a:lnSpc>
                <a:spcPct val="150000"/>
              </a:lnSpc>
              <a:buNone/>
            </a:pPr>
            <a:r>
              <a:rPr lang="zh-CN" altLang="en-US" sz="2200" b="1" dirty="0">
                <a:latin typeface="楷体" panose="02010609060101010101" pitchFamily="49" charset="-122"/>
                <a:ea typeface="楷体" panose="02010609060101010101" pitchFamily="49" charset="-122"/>
              </a:rPr>
              <a:t>（二）融资风险</a:t>
            </a:r>
            <a:endParaRPr lang="zh-CN" altLang="en-US" sz="2200" b="1" dirty="0">
              <a:latin typeface="楷体" panose="02010609060101010101" pitchFamily="49" charset="-122"/>
              <a:ea typeface="楷体" panose="02010609060101010101" pitchFamily="49" charset="-122"/>
            </a:endParaRPr>
          </a:p>
          <a:p>
            <a:pPr marL="0" indent="0">
              <a:lnSpc>
                <a:spcPct val="150000"/>
              </a:lnSpc>
              <a:buNone/>
            </a:pPr>
            <a:r>
              <a:rPr lang="zh-CN" altLang="en-US" sz="2200" b="1" dirty="0">
                <a:latin typeface="楷体" panose="02010609060101010101" pitchFamily="49" charset="-122"/>
                <a:ea typeface="楷体" panose="02010609060101010101" pitchFamily="49" charset="-122"/>
              </a:rPr>
              <a:t>（三）支付风险</a:t>
            </a:r>
            <a:endParaRPr lang="zh-CN" altLang="en-US" sz="2200" b="1" dirty="0">
              <a:latin typeface="楷体" panose="02010609060101010101" pitchFamily="49" charset="-122"/>
              <a:ea typeface="楷体" panose="02010609060101010101" pitchFamily="49" charset="-122"/>
            </a:endParaRPr>
          </a:p>
          <a:p>
            <a:pPr marL="0" indent="0">
              <a:lnSpc>
                <a:spcPct val="150000"/>
              </a:lnSpc>
              <a:buNone/>
            </a:pPr>
            <a:r>
              <a:rPr lang="zh-CN" altLang="en-US" sz="2200" b="1" dirty="0">
                <a:latin typeface="楷体" panose="02010609060101010101" pitchFamily="49" charset="-122"/>
                <a:ea typeface="楷体" panose="02010609060101010101" pitchFamily="49" charset="-122"/>
              </a:rPr>
              <a:t>（四）汇率风险</a:t>
            </a:r>
            <a:endParaRPr lang="zh-CN" altLang="en-US" sz="2200" b="1" dirty="0">
              <a:latin typeface="楷体" panose="02010609060101010101" pitchFamily="49" charset="-122"/>
              <a:ea typeface="楷体" panose="02010609060101010101" pitchFamily="49" charset="-122"/>
            </a:endParaRPr>
          </a:p>
          <a:p>
            <a:pPr marL="0" indent="0">
              <a:lnSpc>
                <a:spcPct val="150000"/>
              </a:lnSpc>
              <a:buNone/>
            </a:pPr>
            <a:r>
              <a:rPr lang="zh-CN" altLang="en-US" sz="2200" b="1" dirty="0">
                <a:latin typeface="楷体" panose="02010609060101010101" pitchFamily="49" charset="-122"/>
                <a:ea typeface="楷体" panose="02010609060101010101" pitchFamily="49" charset="-122"/>
              </a:rPr>
              <a:t>（五）财务整合风险</a:t>
            </a:r>
            <a:endParaRPr lang="zh-CN" altLang="en-US" sz="2200" b="1" dirty="0">
              <a:latin typeface="楷体" panose="02010609060101010101" pitchFamily="49" charset="-122"/>
              <a:ea typeface="楷体" panose="02010609060101010101" pitchFamily="49" charset="-122"/>
            </a:endParaRPr>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中国公司跨境并购财务风险及防范——以ＪＬ公司并购ＷＯＬ公司为例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sym typeface="+mn-ea"/>
            </a:endParaRPr>
          </a:p>
        </p:txBody>
      </p:sp>
      <p:sp>
        <p:nvSpPr>
          <p:cNvPr id="3" name="内容占位符 2"/>
          <p:cNvSpPr>
            <a:spLocks noGrp="1"/>
          </p:cNvSpPr>
          <p:nvPr>
            <p:ph idx="1"/>
          </p:nvPr>
        </p:nvSpPr>
        <p:spPr/>
        <p:txBody>
          <a:bodyPr>
            <a:normAutofit lnSpcReduction="10000"/>
          </a:bodyPr>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三、犑犔公司并购犠犗犔公司的财务风险防范案例分析</a:t>
            </a:r>
            <a:endParaRPr lang="zh-CN" altLang="en-US" sz="2600" b="1" dirty="0">
              <a:latin typeface="黑体" panose="02010609060101010101" pitchFamily="49" charset="-122"/>
              <a:ea typeface="黑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（一）案例背景</a:t>
            </a:r>
            <a:endParaRPr lang="zh-CN" altLang="en-US" sz="2200" b="1" dirty="0">
              <a:latin typeface="楷体" panose="02010609060101010101" pitchFamily="49" charset="-122"/>
              <a:ea typeface="楷体" panose="02010609060101010101" pitchFamily="49" charset="-122"/>
            </a:endParaRPr>
          </a:p>
          <a:p>
            <a:r>
              <a:rPr lang="zh-CN" altLang="en-US"/>
              <a:t>１．并购方与被并购方简介</a:t>
            </a:r>
            <a:endParaRPr lang="zh-CN" altLang="en-US"/>
          </a:p>
          <a:p>
            <a:r>
              <a:rPr lang="zh-CN" altLang="en-US"/>
              <a:t>２．背景信息</a:t>
            </a:r>
            <a:endParaRPr lang="zh-CN" altLang="en-US"/>
          </a:p>
          <a:p>
            <a:pPr marL="0" indent="0">
              <a:spcBef>
                <a:spcPts val="1500"/>
              </a:spcBef>
              <a:buNone/>
            </a:pPr>
            <a:r>
              <a:rPr lang="zh-CN" altLang="en-US" sz="2200" b="1" dirty="0">
                <a:latin typeface="楷体" panose="02010609060101010101" pitchFamily="49" charset="-122"/>
                <a:ea typeface="楷体" panose="02010609060101010101" pitchFamily="49" charset="-122"/>
              </a:rPr>
              <a:t>（二）风险分析</a:t>
            </a:r>
            <a:endParaRPr lang="zh-CN" altLang="en-US" sz="2200" b="1" dirty="0">
              <a:latin typeface="楷体" panose="02010609060101010101" pitchFamily="49" charset="-122"/>
              <a:ea typeface="楷体" panose="02010609060101010101" pitchFamily="49" charset="-122"/>
            </a:endParaRPr>
          </a:p>
          <a:p>
            <a:r>
              <a:rPr lang="zh-CN" altLang="en-US"/>
              <a:t>１．定价风险</a:t>
            </a:r>
            <a:endParaRPr lang="zh-CN" altLang="en-US"/>
          </a:p>
          <a:p>
            <a:r>
              <a:rPr lang="zh-CN" altLang="en-US"/>
              <a:t>２．融资风险</a:t>
            </a:r>
            <a:endParaRPr lang="zh-CN" altLang="en-US"/>
          </a:p>
          <a:p>
            <a:r>
              <a:rPr lang="zh-CN" altLang="en-US"/>
              <a:t>３．支付风险</a:t>
            </a:r>
            <a:endParaRPr lang="zh-CN" altLang="en-US"/>
          </a:p>
          <a:p>
            <a:r>
              <a:rPr lang="zh-CN" altLang="en-US"/>
              <a:t>４．汇率风险</a:t>
            </a:r>
            <a:endParaRPr lang="zh-CN" altLang="en-US"/>
          </a:p>
          <a:p>
            <a:r>
              <a:rPr lang="zh-CN" altLang="en-US"/>
              <a:t>５．财务整合风险</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中国公司跨境并购财务风险及防范——以ＪＬ公司并购ＷＯＬ公司为例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sym typeface="+mn-ea"/>
            </a:endParaRPr>
          </a:p>
        </p:txBody>
      </p:sp>
      <p:sp>
        <p:nvSpPr>
          <p:cNvPr id="3" name="内容占位符 2"/>
          <p:cNvSpPr>
            <a:spLocks noGrp="1"/>
          </p:cNvSpPr>
          <p:nvPr>
            <p:ph idx="1"/>
          </p:nvPr>
        </p:nvSpPr>
        <p:spPr/>
        <p:txBody>
          <a:bodyPr>
            <a:normAutofit lnSpcReduction="10000"/>
          </a:bodyPr>
          <a:p>
            <a:pPr marL="0" indent="0">
              <a:buNone/>
            </a:pPr>
            <a:r>
              <a:rPr lang="zh-CN" altLang="en-US" sz="2200" b="1" dirty="0">
                <a:latin typeface="楷体" panose="02010609060101010101" pitchFamily="49" charset="-122"/>
                <a:ea typeface="楷体" panose="02010609060101010101" pitchFamily="49" charset="-122"/>
              </a:rPr>
              <a:t>（三）相应的防范措施</a:t>
            </a:r>
            <a:endParaRPr lang="zh-CN" altLang="en-US" sz="2200" b="1" dirty="0">
              <a:latin typeface="楷体" panose="02010609060101010101" pitchFamily="49" charset="-122"/>
              <a:ea typeface="楷体" panose="02010609060101010101" pitchFamily="49" charset="-122"/>
            </a:endParaRPr>
          </a:p>
          <a:p>
            <a:r>
              <a:rPr lang="zh-CN" altLang="en-US"/>
              <a:t>１．定价风险的防范措施</a:t>
            </a:r>
            <a:endParaRPr lang="zh-CN" altLang="en-US"/>
          </a:p>
          <a:p>
            <a:r>
              <a:rPr lang="zh-CN" altLang="en-US"/>
              <a:t>２．融资风险的防范措施</a:t>
            </a:r>
            <a:endParaRPr lang="zh-CN" altLang="en-US"/>
          </a:p>
          <a:p>
            <a:r>
              <a:rPr lang="zh-CN" altLang="en-US"/>
              <a:t>３．支付风险的防范措施</a:t>
            </a:r>
            <a:endParaRPr lang="zh-CN" altLang="en-US"/>
          </a:p>
          <a:p>
            <a:r>
              <a:rPr lang="zh-CN" altLang="en-US"/>
              <a:t>４．汇率风险的防范措施</a:t>
            </a:r>
            <a:endParaRPr lang="zh-CN" altLang="en-US"/>
          </a:p>
          <a:p>
            <a:r>
              <a:rPr lang="zh-CN" altLang="en-US"/>
              <a:t>５．财务整合风险的防范措施</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中国公司跨境并购财务风险及防范——以ＪＬ公司并购ＷＯＬ公司为例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sym typeface="+mn-ea"/>
            </a:endParaRPr>
          </a:p>
        </p:txBody>
      </p:sp>
      <p:sp>
        <p:nvSpPr>
          <p:cNvPr id="3" name="内容占位符 2"/>
          <p:cNvSpPr>
            <a:spLocks noGrp="1"/>
          </p:cNvSpPr>
          <p:nvPr>
            <p:ph idx="1"/>
          </p:nvPr>
        </p:nvSpPr>
        <p:spPr/>
        <p:txBody>
          <a:bodyPr>
            <a:normAutofit lnSpcReduction="10000"/>
          </a:bodyPr>
          <a:p>
            <a:pPr marL="0" indent="0" algn="just">
              <a:lnSpc>
                <a:spcPct val="150000"/>
              </a:lnSpc>
              <a:buClrTx/>
              <a:buSzTx/>
              <a:buNone/>
            </a:pPr>
            <a:r>
              <a:rPr lang="zh-CN" altLang="en-US" sz="2600" b="1" dirty="0">
                <a:latin typeface="黑体" panose="02010609060101010101" pitchFamily="49" charset="-122"/>
                <a:ea typeface="黑体" panose="02010609060101010101" pitchFamily="49" charset="-122"/>
              </a:rPr>
              <a:t>四、结论与建议</a:t>
            </a:r>
            <a:endParaRPr lang="zh-CN" altLang="en-US" sz="2600" b="1" dirty="0">
              <a:latin typeface="黑体" panose="02010609060101010101" pitchFamily="49" charset="-122"/>
              <a:ea typeface="黑体" panose="02010609060101010101" pitchFamily="49" charset="-122"/>
            </a:endParaRPr>
          </a:p>
          <a:p>
            <a:pPr marL="0" indent="0">
              <a:lnSpc>
                <a:spcPct val="150000"/>
              </a:lnSpc>
              <a:buNone/>
            </a:pPr>
            <a:r>
              <a:rPr lang="zh-CN" altLang="en-US" sz="2200" b="1" dirty="0">
                <a:latin typeface="楷体" panose="02010609060101010101" pitchFamily="49" charset="-122"/>
                <a:ea typeface="楷体" panose="02010609060101010101" pitchFamily="49" charset="-122"/>
              </a:rPr>
              <a:t>（一）准备阶段风险防范</a:t>
            </a:r>
            <a:endParaRPr lang="zh-CN" altLang="en-US" sz="2200" b="1" dirty="0">
              <a:latin typeface="楷体" panose="02010609060101010101" pitchFamily="49" charset="-122"/>
              <a:ea typeface="楷体" panose="02010609060101010101" pitchFamily="49" charset="-122"/>
            </a:endParaRPr>
          </a:p>
          <a:p>
            <a:pPr marL="0" indent="0">
              <a:lnSpc>
                <a:spcPct val="150000"/>
              </a:lnSpc>
              <a:buNone/>
            </a:pPr>
            <a:r>
              <a:rPr lang="zh-CN" altLang="en-US"/>
              <a:t>１．展开可行性分析</a:t>
            </a:r>
            <a:endParaRPr lang="zh-CN" altLang="en-US"/>
          </a:p>
          <a:p>
            <a:pPr marL="0" indent="0">
              <a:lnSpc>
                <a:spcPct val="150000"/>
              </a:lnSpc>
              <a:buNone/>
            </a:pPr>
            <a:r>
              <a:rPr lang="zh-CN" altLang="en-US"/>
              <a:t>２．重视财务报表附注及其他表外信息</a:t>
            </a:r>
            <a:endParaRPr lang="zh-CN" altLang="en-US"/>
          </a:p>
          <a:p>
            <a:pPr marL="0" indent="0">
              <a:lnSpc>
                <a:spcPct val="150000"/>
              </a:lnSpc>
              <a:buNone/>
            </a:pPr>
            <a:r>
              <a:rPr lang="zh-CN" altLang="en-US"/>
              <a:t>３．借助优秀的中介机构</a:t>
            </a:r>
            <a:endParaRPr lang="zh-CN" altLang="en-US"/>
          </a:p>
          <a:p>
            <a:pPr marL="0" indent="0">
              <a:lnSpc>
                <a:spcPct val="150000"/>
              </a:lnSpc>
              <a:buNone/>
            </a:pPr>
            <a:r>
              <a:rPr lang="zh-CN" altLang="en-US"/>
              <a:t>４．完善评估方法</a:t>
            </a:r>
            <a:endParaRPr lang="zh-CN" altLang="en-US"/>
          </a:p>
          <a:p>
            <a:pPr marL="0" indent="0">
              <a:lnSpc>
                <a:spcPct val="150000"/>
              </a:lnSpc>
              <a:spcBef>
                <a:spcPts val="1500"/>
              </a:spcBef>
              <a:buNone/>
            </a:pP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中国公司跨境并购财务风险及防范——以ＪＬ公司并购ＷＯＬ公司为例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sym typeface="+mn-ea"/>
            </a:endParaRPr>
          </a:p>
        </p:txBody>
      </p:sp>
      <p:sp>
        <p:nvSpPr>
          <p:cNvPr id="3" name="内容占位符 2"/>
          <p:cNvSpPr>
            <a:spLocks noGrp="1"/>
          </p:cNvSpPr>
          <p:nvPr>
            <p:ph idx="1"/>
          </p:nvPr>
        </p:nvSpPr>
        <p:spPr/>
        <p:txBody>
          <a:bodyPr/>
          <a:p>
            <a:pPr marL="0" indent="0">
              <a:spcBef>
                <a:spcPts val="1500"/>
              </a:spcBef>
              <a:buNone/>
            </a:pPr>
            <a:r>
              <a:rPr lang="zh-CN" altLang="en-US" sz="2200" b="1" dirty="0">
                <a:latin typeface="楷体" panose="02010609060101010101" pitchFamily="49" charset="-122"/>
                <a:ea typeface="楷体" panose="02010609060101010101" pitchFamily="49" charset="-122"/>
                <a:sym typeface="+mn-ea"/>
              </a:rPr>
              <a:t>（二）实施阶段财务风险防范</a:t>
            </a:r>
            <a:endParaRPr lang="zh-CN" altLang="en-US" sz="2200" b="1" dirty="0">
              <a:latin typeface="楷体" panose="02010609060101010101" pitchFamily="49" charset="-122"/>
              <a:ea typeface="楷体" panose="02010609060101010101" pitchFamily="49" charset="-122"/>
            </a:endParaRPr>
          </a:p>
          <a:p>
            <a:pPr algn="just">
              <a:buClrTx/>
              <a:buSzTx/>
            </a:pPr>
            <a:r>
              <a:rPr lang="zh-CN" altLang="en-US" sz="1800">
                <a:sym typeface="+mn-ea"/>
              </a:rPr>
              <a:t>１．选择恰当的融资方式和融资结构</a:t>
            </a:r>
            <a:endParaRPr lang="zh-CN" altLang="en-US" sz="1800"/>
          </a:p>
          <a:p>
            <a:pPr algn="just">
              <a:buClrTx/>
              <a:buSzTx/>
            </a:pPr>
            <a:r>
              <a:rPr lang="zh-CN" altLang="en-US" sz="1800">
                <a:sym typeface="+mn-ea"/>
              </a:rPr>
              <a:t>２．优化支付方式</a:t>
            </a:r>
            <a:endParaRPr lang="zh-CN" altLang="en-US" sz="1800"/>
          </a:p>
          <a:p>
            <a:pPr algn="just">
              <a:buClrTx/>
              <a:buSzTx/>
            </a:pPr>
            <a:r>
              <a:rPr lang="zh-CN" altLang="en-US" sz="1800">
                <a:sym typeface="+mn-ea"/>
              </a:rPr>
              <a:t>３．锁定汇率风险</a:t>
            </a:r>
            <a:endParaRPr lang="zh-CN" altLang="en-US" sz="2200" b="1" dirty="0">
              <a:latin typeface="楷体" panose="02010609060101010101" pitchFamily="49" charset="-122"/>
              <a:ea typeface="楷体" panose="02010609060101010101" pitchFamily="49" charset="-122"/>
            </a:endParaRPr>
          </a:p>
          <a:p>
            <a:pPr marL="0" indent="0">
              <a:spcBef>
                <a:spcPts val="1500"/>
              </a:spcBef>
              <a:buNone/>
            </a:pPr>
            <a:r>
              <a:rPr lang="zh-CN" altLang="en-US" sz="2200" b="1" dirty="0">
                <a:latin typeface="楷体" panose="02010609060101010101" pitchFamily="49" charset="-122"/>
                <a:ea typeface="楷体" panose="02010609060101010101" pitchFamily="49" charset="-122"/>
              </a:rPr>
              <a:t>（三） 整合阶段财务风险防范</a:t>
            </a:r>
            <a:endParaRPr lang="zh-CN" altLang="en-US" sz="2200" b="1" dirty="0">
              <a:latin typeface="楷体" panose="02010609060101010101" pitchFamily="49" charset="-122"/>
              <a:ea typeface="楷体" panose="02010609060101010101" pitchFamily="49" charset="-122"/>
            </a:endParaRPr>
          </a:p>
          <a:p>
            <a:r>
              <a:rPr lang="zh-CN" altLang="en-US"/>
              <a:t>１．优化配置资产</a:t>
            </a:r>
            <a:endParaRPr lang="zh-CN" altLang="en-US"/>
          </a:p>
          <a:p>
            <a:r>
              <a:rPr lang="zh-CN" altLang="en-US"/>
              <a:t>２．建立新的财务目标与管理体系</a:t>
            </a:r>
            <a:endParaRPr lang="zh-CN" altLang="en-US"/>
          </a:p>
          <a:p>
            <a:r>
              <a:rPr lang="zh-CN" altLang="en-US"/>
              <a:t>３．控制并购节奏</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中国公司跨境并购财务风险及防范——以ＪＬ公司并购ＷＯＬ公司为例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1976</Words>
  <Application>WPS 演示</Application>
  <PresentationFormat>宽屏</PresentationFormat>
  <Paragraphs>130</Paragraphs>
  <Slides>13</Slides>
  <Notes>4</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13</vt:i4>
      </vt:variant>
    </vt:vector>
  </HeadingPairs>
  <TitlesOfParts>
    <vt:vector size="25" baseType="lpstr">
      <vt:lpstr>Arial</vt:lpstr>
      <vt:lpstr>宋体</vt:lpstr>
      <vt:lpstr>Wingdings</vt:lpstr>
      <vt:lpstr>微软雅黑</vt:lpstr>
      <vt:lpstr>Wingdings</vt:lpstr>
      <vt:lpstr>Arial Unicode MS</vt:lpstr>
      <vt:lpstr>Calibri</vt:lpstr>
      <vt:lpstr>汉仪大黑简</vt:lpstr>
      <vt:lpstr>楷体</vt:lpstr>
      <vt:lpstr>黑体</vt:lpstr>
      <vt:lpstr>Office 主题​​</vt:lpstr>
      <vt:lpstr>1_Office 主题</vt:lpstr>
      <vt:lpstr>PowerPoint 演示文稿</vt:lpstr>
      <vt:lpstr>中国公司跨境并购财务风险及防范——以J L公司并购ＷＯＬ公司为例</vt:lpstr>
      <vt:lpstr>中国公司跨境并购财务风险及防范——以J L公司并购ＷＯＬ公司为例</vt:lpstr>
      <vt:lpstr>案 例</vt:lpstr>
      <vt:lpstr>案 例</vt:lpstr>
      <vt:lpstr>案 例</vt:lpstr>
      <vt:lpstr>案 例</vt:lpstr>
      <vt:lpstr>案 例</vt:lpstr>
      <vt:lpstr>案 例</vt:lpstr>
      <vt:lpstr>案 例</vt:lpstr>
      <vt:lpstr>案例使用说明书</vt:lpstr>
      <vt:lpstr>案例使用说明书</vt:lpstr>
      <vt:lpstr>案例使用说明书</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sunny</cp:lastModifiedBy>
  <cp:revision>172</cp:revision>
  <dcterms:created xsi:type="dcterms:W3CDTF">2019-06-19T02:08:00Z</dcterms:created>
  <dcterms:modified xsi:type="dcterms:W3CDTF">2021-06-11T07:07:09Z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