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410" r:id="rId4"/>
    <p:sldId id="411" r:id="rId5"/>
    <p:sldId id="412" r:id="rId6"/>
    <p:sldId id="413" r:id="rId7"/>
    <p:sldId id="414" r:id="rId8"/>
    <p:sldId id="415" r:id="rId9"/>
    <p:sldId id="416" r:id="rId10"/>
    <p:sldId id="417" r:id="rId11"/>
    <p:sldId id="418" r:id="rId12"/>
    <p:sldId id="419"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9340443" y="6305551"/>
            <a:ext cx="2844875" cy="365125"/>
          </a:xfrm>
        </p:spPr>
        <p:txBody>
          <a:bodyPr/>
          <a:lstStyle/>
          <a:p>
            <a:fld id="{0C913308-F349-4B6D-A68A-DD1791B4A57B}" type="slidenum">
              <a:rPr lang="zh-CN" altLang="en-US" smtClean="0">
                <a:solidFill>
                  <a:prstClr val="black">
                    <a:tint val="75000"/>
                  </a:prstClr>
                </a:solidFill>
              </a:rPr>
            </a:fld>
            <a:endParaRPr lang="zh-CN" altLang="en-US">
              <a:solidFill>
                <a:prstClr val="black">
                  <a:tint val="75000"/>
                </a:prstClr>
              </a:solidFill>
            </a:endParaRPr>
          </a:p>
        </p:txBody>
      </p:sp>
      <p:sp>
        <p:nvSpPr>
          <p:cNvPr id="5" name="标题 1"/>
          <p:cNvSpPr>
            <a:spLocks noGrp="1"/>
          </p:cNvSpPr>
          <p:nvPr>
            <p:ph type="title"/>
          </p:nvPr>
        </p:nvSpPr>
        <p:spPr>
          <a:xfrm>
            <a:off x="1435735" y="502920"/>
            <a:ext cx="8346440" cy="647700"/>
          </a:xfrm>
        </p:spPr>
        <p:txBody>
          <a:bodyPr>
            <a:noAutofit/>
          </a:bodyPr>
          <a:lstStyle>
            <a:lvl1pPr algn="l">
              <a:defRPr sz="2400" b="0">
                <a:solidFill>
                  <a:schemeClr val="tx1"/>
                </a:solidFill>
                <a:effectLst/>
                <a:latin typeface="汉仪大黑简" panose="02010600000101010101" charset="-122"/>
                <a:ea typeface="汉仪大黑简" panose="02010600000101010101" charset="-122"/>
              </a:defRPr>
            </a:lvl1pPr>
          </a:lstStyle>
          <a:p>
            <a:r>
              <a:rPr lang="zh-CN" altLang="en-US" noProof="1"/>
              <a:t>单击此处编辑母版标题样式</a:t>
            </a:r>
            <a:endParaRPr lang="zh-CN" altLang="en-US" noProof="1"/>
          </a:p>
        </p:txBody>
      </p:sp>
      <p:sp>
        <p:nvSpPr>
          <p:cNvPr id="6" name="内容占位符 2"/>
          <p:cNvSpPr>
            <a:spLocks noGrp="1"/>
          </p:cNvSpPr>
          <p:nvPr>
            <p:ph idx="1"/>
          </p:nvPr>
        </p:nvSpPr>
        <p:spPr>
          <a:xfrm>
            <a:off x="998855" y="1558290"/>
            <a:ext cx="10370820" cy="448246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lgn="l"/>
                <a:tab pos="1609725" algn="l"/>
                <a:tab pos="1609725" algn="l"/>
                <a:tab pos="1609725" algn="l"/>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descr="图片3"/>
          <p:cNvPicPr>
            <a:picLocks noChangeAspect="1"/>
          </p:cNvPicPr>
          <p:nvPr userDrawn="1"/>
        </p:nvPicPr>
        <p:blipFill>
          <a:blip r:embed="rId2"/>
          <a:stretch>
            <a:fillRect/>
          </a:stretch>
        </p:blipFill>
        <p:spPr>
          <a:xfrm>
            <a:off x="-635" y="0"/>
            <a:ext cx="12192635" cy="6858000"/>
          </a:xfrm>
          <a:prstGeom prst="rect">
            <a:avLst/>
          </a:prstGeom>
        </p:spPr>
      </p:pic>
      <p:pic>
        <p:nvPicPr>
          <p:cNvPr id="7" name="Picture 13" descr="c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847580" y="6347460"/>
            <a:ext cx="2337435" cy="337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占位符 2"/>
          <p:cNvSpPr>
            <a:spLocks noGrp="1"/>
          </p:cNvSpPr>
          <p:nvPr>
            <p:ph type="body" idx="1"/>
          </p:nvPr>
        </p:nvSpPr>
        <p:spPr>
          <a:xfrm>
            <a:off x="609616" y="1600201"/>
            <a:ext cx="10973087" cy="4525963"/>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09616" y="6356351"/>
            <a:ext cx="2844875"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3"/>
          </p:nvPr>
        </p:nvSpPr>
        <p:spPr>
          <a:xfrm>
            <a:off x="4165709" y="6356351"/>
            <a:ext cx="3860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标题 4"/>
          <p:cNvSpPr>
            <a:spLocks noGrp="1"/>
          </p:cNvSpPr>
          <p:nvPr>
            <p:ph type="title"/>
          </p:nvPr>
        </p:nvSpPr>
        <p:spPr/>
        <p:txBody>
          <a:bodyPr/>
          <a:p>
            <a:endParaRPr lang="zh-CN" altLang="en-US"/>
          </a:p>
        </p:txBody>
      </p:sp>
      <p:pic>
        <p:nvPicPr>
          <p:cNvPr id="4" name="内容占位符 3" descr="图片2"/>
          <p:cNvPicPr>
            <a:picLocks noChangeAspect="1"/>
          </p:cNvPicPr>
          <p:nvPr>
            <p:ph idx="1"/>
          </p:nvPr>
        </p:nvPicPr>
        <p:blipFill>
          <a:blip r:embed="rId1"/>
          <a:stretch>
            <a:fillRect/>
          </a:stretch>
        </p:blipFill>
        <p:spPr>
          <a:xfrm>
            <a:off x="0" y="0"/>
            <a:ext cx="12191365" cy="6942455"/>
          </a:xfrm>
          <a:prstGeom prst="rect">
            <a:avLst/>
          </a:prstGeom>
        </p:spPr>
      </p:pic>
      <p:sp>
        <p:nvSpPr>
          <p:cNvPr id="6" name="文本框 5"/>
          <p:cNvSpPr txBox="1"/>
          <p:nvPr/>
        </p:nvSpPr>
        <p:spPr>
          <a:xfrm>
            <a:off x="1270" y="2350770"/>
            <a:ext cx="12190730" cy="2768600"/>
          </a:xfrm>
          <a:prstGeom prst="rect">
            <a:avLst/>
          </a:prstGeom>
          <a:noFill/>
        </p:spPr>
        <p:txBody>
          <a:bodyPr wrap="square" rtlCol="0">
            <a:spAutoFit/>
          </a:bodyPr>
          <a:p>
            <a:pPr algn="ctr" fontAlgn="auto">
              <a:lnSpc>
                <a:spcPct val="150000"/>
              </a:lnSpc>
            </a:pPr>
            <a:r>
              <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rPr>
              <a:t>大数据环境下商业银行个人客户的风险控制研究</a:t>
            </a:r>
            <a:endPar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endParaRPr>
          </a:p>
          <a:p>
            <a:pPr algn="ctr" fontAlgn="auto">
              <a:lnSpc>
                <a:spcPct val="150000"/>
              </a:lnSpc>
            </a:pPr>
            <a:r>
              <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rPr>
              <a:t>——以ＷＴ银行为例</a:t>
            </a:r>
            <a:endParaRPr lang="zh-CN" altLang="en-US" sz="4400" dirty="0">
              <a:solidFill>
                <a:prstClr val="black"/>
              </a:solidFill>
              <a:latin typeface="汉仪大黑简" panose="02010600000101010101" charset="-122"/>
              <a:ea typeface="汉仪大黑简" panose="02010600000101010101" charset="-122"/>
              <a:cs typeface="汉仪大黑简" panose="02010600000101010101" charset="-122"/>
            </a:endParaRPr>
          </a:p>
          <a:p>
            <a:pPr algn="ctr" fontAlgn="auto">
              <a:lnSpc>
                <a:spcPct val="150000"/>
              </a:lnSpc>
            </a:pPr>
            <a:r>
              <a:rPr lang="zh-CN" altLang="en-US" sz="2800" dirty="0">
                <a:solidFill>
                  <a:prstClr val="black"/>
                </a:solidFill>
                <a:latin typeface="楷体" panose="02010609060101010101" pitchFamily="49" charset="-122"/>
                <a:ea typeface="楷体" panose="02010609060101010101" pitchFamily="49" charset="-122"/>
                <a:cs typeface="楷体" panose="02010609060101010101" pitchFamily="49" charset="-122"/>
              </a:rPr>
              <a:t>张 媛 张雨桐 郑 草 汪思佳 郑沐榕</a:t>
            </a:r>
            <a:endParaRPr lang="zh-CN" altLang="en-US" sz="2800" dirty="0">
              <a:solidFill>
                <a:prstClr val="black"/>
              </a:solidFill>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案例使用说明书</a:t>
            </a:r>
            <a:endParaRPr lang="zh-CN" altLang="en-US">
              <a:sym typeface="+mn-ea"/>
            </a:endParaRPr>
          </a:p>
        </p:txBody>
      </p:sp>
      <p:sp>
        <p:nvSpPr>
          <p:cNvPr id="3" name="内容占位符 2"/>
          <p:cNvSpPr>
            <a:spLocks noGrp="1"/>
          </p:cNvSpPr>
          <p:nvPr>
            <p:ph idx="1"/>
          </p:nvPr>
        </p:nvSpPr>
        <p:spPr>
          <a:xfrm>
            <a:off x="998855" y="1390650"/>
            <a:ext cx="10370820" cy="4871720"/>
          </a:xfrm>
        </p:spPr>
        <p:txBody>
          <a:bodyPr>
            <a:normAutofit/>
          </a:bodyPr>
          <a:p>
            <a:r>
              <a:rPr lang="zh-CN" altLang="en-US"/>
              <a:t>４．教学组织方式</a:t>
            </a:r>
            <a:endParaRPr lang="zh-CN" altLang="en-US"/>
          </a:p>
          <a:p>
            <a:r>
              <a:rPr lang="zh-CN" altLang="en-US"/>
              <a:t>（１）本案例可以形成专门的案例讨论课。</a:t>
            </a:r>
            <a:endParaRPr lang="zh-CN" altLang="en-US"/>
          </a:p>
          <a:p>
            <a:r>
              <a:rPr lang="zh-CN" altLang="en-US"/>
              <a:t>（２）课前计划：提出启发思考题，请学生在课前完成阅读和初步思考。</a:t>
            </a:r>
            <a:endParaRPr lang="zh-CN" altLang="en-US"/>
          </a:p>
          <a:p>
            <a:r>
              <a:rPr lang="zh-CN" altLang="en-US"/>
              <a:t>（３）课中计划：简单的课堂前言，明确主题和案例的核心问题。</a:t>
            </a:r>
            <a:endParaRPr lang="zh-CN" altLang="en-US"/>
          </a:p>
          <a:p>
            <a:r>
              <a:rPr lang="zh-CN" altLang="en-US"/>
              <a:t>（４）</a:t>
            </a:r>
            <a:r>
              <a:rPr lang="zh-CN" altLang="en-US">
                <a:latin typeface="+mj-ea"/>
                <a:ea typeface="+mj-ea"/>
                <a:cs typeface="+mj-ea"/>
              </a:rPr>
              <a:t>分组讨论（</a:t>
            </a:r>
            <a:r>
              <a:rPr lang="en-US" altLang="zh-CN">
                <a:latin typeface="+mj-ea"/>
                <a:ea typeface="+mj-ea"/>
                <a:cs typeface="+mj-ea"/>
              </a:rPr>
              <a:t>30</a:t>
            </a:r>
            <a:r>
              <a:rPr lang="zh-CN" altLang="en-US">
                <a:latin typeface="+mj-ea"/>
                <a:ea typeface="+mj-ea"/>
                <a:cs typeface="+mj-ea"/>
              </a:rPr>
              <a:t>分钟，告知发言要求）。</a:t>
            </a:r>
            <a:endParaRPr lang="zh-CN" altLang="en-US">
              <a:latin typeface="+mj-ea"/>
              <a:ea typeface="+mj-ea"/>
              <a:cs typeface="+mj-ea"/>
            </a:endParaRPr>
          </a:p>
          <a:p>
            <a:r>
              <a:rPr lang="zh-CN" altLang="en-US">
                <a:latin typeface="+mj-ea"/>
                <a:ea typeface="+mj-ea"/>
                <a:cs typeface="+mj-ea"/>
              </a:rPr>
              <a:t>（５）小组发言（每组</a:t>
            </a:r>
            <a:r>
              <a:rPr lang="en-US" altLang="zh-CN">
                <a:latin typeface="+mj-ea"/>
                <a:ea typeface="+mj-ea"/>
                <a:cs typeface="+mj-ea"/>
              </a:rPr>
              <a:t>5</a:t>
            </a:r>
            <a:r>
              <a:rPr lang="zh-CN" altLang="en-US">
                <a:latin typeface="+mj-ea"/>
                <a:ea typeface="+mj-ea"/>
                <a:cs typeface="+mj-ea"/>
              </a:rPr>
              <a:t>分钟，控制在</a:t>
            </a:r>
            <a:r>
              <a:rPr lang="en-US" altLang="zh-CN">
                <a:latin typeface="+mj-ea"/>
                <a:ea typeface="+mj-ea"/>
                <a:cs typeface="+mj-ea"/>
              </a:rPr>
              <a:t>30</a:t>
            </a:r>
            <a:r>
              <a:rPr lang="zh-CN" altLang="en-US">
                <a:latin typeface="+mj-ea"/>
                <a:ea typeface="+mj-ea"/>
                <a:cs typeface="+mj-ea"/>
              </a:rPr>
              <a:t>分钟内）。</a:t>
            </a:r>
            <a:endParaRPr lang="zh-CN" altLang="en-US">
              <a:latin typeface="+mj-ea"/>
              <a:ea typeface="+mj-ea"/>
              <a:cs typeface="+mj-ea"/>
            </a:endParaRPr>
          </a:p>
          <a:p>
            <a:r>
              <a:rPr lang="zh-CN" altLang="en-US">
                <a:latin typeface="+mj-ea"/>
                <a:ea typeface="+mj-ea"/>
                <a:cs typeface="+mj-ea"/>
              </a:rPr>
              <a:t>（６）全班进一步讨论，并进行归纳和总结（</a:t>
            </a:r>
            <a:r>
              <a:rPr lang="en-US" altLang="zh-CN">
                <a:latin typeface="+mj-ea"/>
                <a:ea typeface="+mj-ea"/>
                <a:cs typeface="+mj-ea"/>
              </a:rPr>
              <a:t>15</a:t>
            </a:r>
            <a:r>
              <a:rPr lang="zh-CN" altLang="en-US">
                <a:latin typeface="+mj-ea"/>
                <a:ea typeface="+mj-ea"/>
                <a:cs typeface="+mj-ea"/>
              </a:rPr>
              <a:t>至</a:t>
            </a:r>
            <a:r>
              <a:rPr lang="en-US" altLang="zh-CN">
                <a:latin typeface="+mj-ea"/>
                <a:ea typeface="+mj-ea"/>
                <a:cs typeface="+mj-ea"/>
              </a:rPr>
              <a:t>20</a:t>
            </a:r>
            <a:r>
              <a:rPr lang="zh-CN" altLang="en-US">
                <a:latin typeface="+mj-ea"/>
                <a:ea typeface="+mj-ea"/>
                <a:cs typeface="+mj-ea"/>
              </a:rPr>
              <a:t>分钟）。</a:t>
            </a:r>
            <a:endParaRPr lang="zh-CN" altLang="en-US">
              <a:latin typeface="+mj-ea"/>
              <a:ea typeface="+mj-ea"/>
              <a:cs typeface="+mj-ea"/>
            </a:endParaRPr>
          </a:p>
          <a:p>
            <a:r>
              <a:rPr lang="zh-CN" altLang="en-US"/>
              <a:t>（７）课后计划：如有必要，请学生就重要的问题采用书面报告的形式给出更加具体的大数据技术解决方案，包括具体的职责分工，为后续章节内容的学习做好铺垫。</a:t>
            </a:r>
            <a:endParaRPr lang="zh-CN" altLang="en-US"/>
          </a:p>
          <a:p>
            <a:r>
              <a:rPr lang="zh-CN" altLang="en-US"/>
              <a:t>５．其他</a:t>
            </a:r>
            <a:endParaRPr lang="zh-CN" altLang="en-US"/>
          </a:p>
          <a:p>
            <a:r>
              <a:rPr lang="zh-CN" altLang="en-US"/>
              <a:t>无。</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a:sym typeface="+mn-ea"/>
              </a:rPr>
              <a:t>大数据环境下商业银行个人客户的风险控制研究——以ＷＴ银行为例</a:t>
            </a:r>
            <a:endParaRPr lang="zh-CN" altLang="en-US" sz="1800"/>
          </a:p>
          <a:p>
            <a:pPr algn="r" fontAlgn="auto">
              <a:lnSpc>
                <a:spcPct val="150000"/>
              </a:lnSpc>
            </a:pP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435735" y="502920"/>
            <a:ext cx="9934575" cy="647700"/>
          </a:xfrm>
        </p:spPr>
        <p:txBody>
          <a:bodyPr/>
          <a:p>
            <a:r>
              <a:rPr lang="zh-CN" altLang="en-US"/>
              <a:t>大数据环境下商业银行个人客户的风险控制研究——以ＷＴ银行为例</a:t>
            </a:r>
            <a:endParaRPr lang="zh-CN" altLang="en-US"/>
          </a:p>
        </p:txBody>
      </p:sp>
      <p:sp>
        <p:nvSpPr>
          <p:cNvPr id="3" name="内容占位符 2"/>
          <p:cNvSpPr>
            <a:spLocks noGrp="1"/>
          </p:cNvSpPr>
          <p:nvPr>
            <p:ph idx="1"/>
          </p:nvPr>
        </p:nvSpPr>
        <p:spPr/>
        <p:txBody>
          <a:bodyPr/>
          <a:p>
            <a:r>
              <a:rPr lang="zh-CN" altLang="en-US" b="1"/>
              <a:t>专业领域／方向：</a:t>
            </a:r>
            <a:r>
              <a:rPr lang="zh-CN" altLang="en-US"/>
              <a:t>大数据分析</a:t>
            </a:r>
            <a:endParaRPr lang="zh-CN" altLang="en-US"/>
          </a:p>
          <a:p>
            <a:r>
              <a:rPr lang="zh-CN" altLang="en-US" b="1"/>
              <a:t>适用课程：</a:t>
            </a:r>
            <a:r>
              <a:rPr lang="zh-CN" altLang="en-US"/>
              <a:t>审计学</a:t>
            </a:r>
            <a:endParaRPr lang="zh-CN" altLang="en-US"/>
          </a:p>
          <a:p>
            <a:r>
              <a:rPr lang="zh-CN" altLang="en-US" b="1"/>
              <a:t>编写目的：</a:t>
            </a:r>
            <a:r>
              <a:rPr lang="zh-CN" altLang="en-US"/>
              <a:t>使学生掌握大数据技术在审计领域中的应用。</a:t>
            </a:r>
            <a:endParaRPr lang="zh-CN" altLang="en-US"/>
          </a:p>
          <a:p>
            <a:r>
              <a:rPr lang="zh-CN" altLang="en-US" b="1"/>
              <a:t>知 识 点：</a:t>
            </a:r>
            <a:r>
              <a:rPr lang="zh-CN" altLang="en-US"/>
              <a:t>深度学习、信用卡违约风险识别</a:t>
            </a:r>
            <a:endParaRPr lang="zh-CN" altLang="en-US"/>
          </a:p>
          <a:p>
            <a:r>
              <a:rPr lang="zh-CN" altLang="en-US" b="1">
                <a:sym typeface="+mn-ea"/>
              </a:rPr>
              <a:t>关 键 词：</a:t>
            </a:r>
            <a:r>
              <a:rPr lang="zh-CN" altLang="en-US">
                <a:sym typeface="+mn-ea"/>
              </a:rPr>
              <a:t>商业银行、信用风险、深度学习、信用卡</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859155" y="1418590"/>
            <a:ext cx="10610215" cy="4482465"/>
          </a:xfrm>
        </p:spPr>
        <p:txBody>
          <a:bodyPr>
            <a:noAutofit/>
          </a:bodyPr>
          <a:p>
            <a:pPr>
              <a:lnSpc>
                <a:spcPct val="136000"/>
              </a:lnSpc>
            </a:pPr>
            <a:r>
              <a:rPr lang="zh-CN" altLang="en-US" b="1"/>
              <a:t>中文摘要：</a:t>
            </a:r>
            <a:r>
              <a:rPr lang="zh-CN" altLang="en-US"/>
              <a:t>信用卡作为一种传统金融产品，在金融市场上已发展了半个多世纪。改革开放后，中国大力发展经济，一系列金融产品在中国境内生根发芽。近十年来，中国信用卡发卡数量呈爆发式增长，中国信用卡行业迅猛发展。目前，信用卡业务已成为各大商业银行的主要业务。为获取更多客户资源，商业银行不断创新信用卡产品。信用卡数量急速扩张的背后是银行效益的增长，但是，获取高收益的同时也伴随着高风险。如何识别客户、对客户进行评估、评估信用卡风险、做好银行风险防控成为银行运营过程中需要重视的问题。大数据环境为银行管理和控制风险提供了新的技术流。目前，深度学习技术从感知机的引入到神经网络的建设，再到卷积神经网络的形成，有非常扎实的理论基础与实践基础。深度学习技术在各个领域中已有了非常多的尝试，并取得了很多改变人类社会价值与意义的杰出成果。所以，将深度学习技术与商业相结合是目前的聚焦点，也是未来商业发展的立足点。</a:t>
            </a:r>
            <a:endParaRPr lang="zh-CN" altLang="en-US"/>
          </a:p>
          <a:p>
            <a:pPr>
              <a:lnSpc>
                <a:spcPct val="136000"/>
              </a:lnSpc>
            </a:pPr>
            <a:r>
              <a:rPr lang="zh-CN" altLang="en-US"/>
              <a:t>本案例立足于对</a:t>
            </a:r>
            <a:r>
              <a:rPr lang="zh-CN" altLang="en-US">
                <a:latin typeface="+mn-ea"/>
                <a:cs typeface="+mn-ea"/>
              </a:rPr>
              <a:t>中国</a:t>
            </a:r>
            <a:r>
              <a:rPr lang="en-US" altLang="zh-CN">
                <a:latin typeface="+mn-ea"/>
                <a:cs typeface="+mn-ea"/>
              </a:rPr>
              <a:t>WT</a:t>
            </a:r>
            <a:r>
              <a:rPr lang="zh-CN" altLang="en-US">
                <a:latin typeface="+mn-ea"/>
                <a:cs typeface="+mn-ea"/>
              </a:rPr>
              <a:t>银行的研究</a:t>
            </a:r>
            <a:r>
              <a:rPr lang="zh-CN" altLang="en-US"/>
              <a:t>，将深度学习技术与商业银行个人风险控制相结合，试图使用大数据深度学习技术对银行客户信用违约率进行检测和判断，以达到控制银行信用风险的目的；同时，使用了多种大数据评估方法，并对检测结果进行了比对，以丰富识别个人信用卡违约风险的工具。</a:t>
            </a:r>
            <a:endParaRPr lang="zh-CN" altLang="en-US"/>
          </a:p>
        </p:txBody>
      </p:sp>
      <p:sp>
        <p:nvSpPr>
          <p:cNvPr id="4" name="标题 3"/>
          <p:cNvSpPr>
            <a:spLocks noGrp="1"/>
          </p:cNvSpPr>
          <p:nvPr>
            <p:ph type="title"/>
          </p:nvPr>
        </p:nvSpPr>
        <p:spPr>
          <a:xfrm>
            <a:off x="1435735" y="502920"/>
            <a:ext cx="9934575" cy="647700"/>
          </a:xfrm>
        </p:spPr>
        <p:txBody>
          <a:bodyPr/>
          <a:p>
            <a:r>
              <a:rPr lang="zh-CN" altLang="en-US"/>
              <a:t>大数据环境下商业银行个人客户的风险控制研究——以ＷＴ银行为例</a:t>
            </a:r>
            <a:endParaRPr lang="zh-CN" altLang="en-US"/>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一、引言</a:t>
            </a:r>
            <a:endParaRPr lang="zh-CN" altLang="en-US" sz="2600" b="1" dirty="0">
              <a:latin typeface="黑体" panose="02010609060101010101" pitchFamily="49" charset="-122"/>
              <a:ea typeface="黑体" panose="02010609060101010101" pitchFamily="49" charset="-122"/>
            </a:endParaRPr>
          </a:p>
          <a:p>
            <a:endParaRPr lang="zh-CN" altLang="en-US"/>
          </a:p>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二、中国信用卡行业现状</a:t>
            </a:r>
            <a:endParaRPr lang="zh-CN" altLang="en-US" sz="2600" b="1" dirty="0">
              <a:latin typeface="黑体" panose="02010609060101010101" pitchFamily="49" charset="-122"/>
              <a:ea typeface="黑体" panose="02010609060101010101" pitchFamily="49" charset="-122"/>
            </a:endParaRPr>
          </a:p>
          <a:p>
            <a:endParaRPr lang="zh-CN" altLang="en-US"/>
          </a:p>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三、犠犜银行简介</a:t>
            </a:r>
            <a:endParaRPr lang="zh-CN" altLang="en-US" sz="2600" b="1" dirty="0">
              <a:latin typeface="黑体" panose="02010609060101010101" pitchFamily="49" charset="-122"/>
              <a:ea typeface="黑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（一）不断完善公司治理架构和制度流程</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（二）努力推动董事会的多元化建设</a:t>
            </a:r>
            <a:endParaRPr lang="zh-CN" altLang="en-US" sz="2200" b="1" dirty="0">
              <a:latin typeface="楷体" panose="02010609060101010101" pitchFamily="49" charset="-122"/>
              <a:ea typeface="楷体" panose="02010609060101010101" pitchFamily="49" charset="-122"/>
            </a:endParaRPr>
          </a:p>
          <a:p>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a:sym typeface="+mn-ea"/>
              </a:rPr>
              <a:t>大数据环境下商业银行个人客户的风险控制研究——以ＷＴ银行为例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四、传统银行信用违约技术方法</a:t>
            </a:r>
            <a:endParaRPr lang="zh-CN" altLang="en-US" sz="2600" b="1" dirty="0">
              <a:latin typeface="黑体" panose="02010609060101010101" pitchFamily="49" charset="-122"/>
              <a:ea typeface="黑体" panose="02010609060101010101" pitchFamily="49" charset="-122"/>
            </a:endParaRPr>
          </a:p>
          <a:p>
            <a:endParaRPr lang="zh-CN" altLang="en-US"/>
          </a:p>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五、大数据银行信用违约技术方法理论</a:t>
            </a:r>
            <a:endParaRPr lang="zh-CN" altLang="en-US" sz="2600" b="1" dirty="0">
              <a:latin typeface="黑体" panose="02010609060101010101" pitchFamily="49" charset="-122"/>
              <a:ea typeface="黑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（一）国外的研究</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（二）国内的研究</a:t>
            </a:r>
            <a:endParaRPr lang="zh-CN" altLang="en-US" sz="2200" b="1" dirty="0">
              <a:latin typeface="楷体" panose="02010609060101010101" pitchFamily="49" charset="-122"/>
              <a:ea typeface="楷体" panose="02010609060101010101" pitchFamily="49" charset="-122"/>
            </a:endParaRPr>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a:sym typeface="+mn-ea"/>
              </a:rPr>
              <a:t>大数据环境下商业银行个人客户的风险控制研究——以ＷＴ银行为例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六、信用卡风险的分类</a:t>
            </a:r>
            <a:endParaRPr lang="zh-CN" altLang="en-US" sz="2600" b="1" dirty="0">
              <a:latin typeface="黑体" panose="02010609060101010101" pitchFamily="49" charset="-122"/>
              <a:ea typeface="黑体" panose="02010609060101010101" pitchFamily="49" charset="-122"/>
            </a:endParaRPr>
          </a:p>
          <a:p>
            <a:r>
              <a:rPr lang="zh-CN" altLang="en-US">
                <a:latin typeface="+mn-ea"/>
                <a:cs typeface="+mn-ea"/>
              </a:rPr>
              <a:t>商业银行的信用卡风险可以分为</a:t>
            </a:r>
            <a:r>
              <a:rPr lang="en-US" altLang="zh-CN">
                <a:latin typeface="+mn-ea"/>
                <a:cs typeface="+mn-ea"/>
              </a:rPr>
              <a:t>5</a:t>
            </a:r>
            <a:r>
              <a:rPr lang="zh-CN" altLang="en-US">
                <a:latin typeface="+mn-ea"/>
                <a:cs typeface="+mn-ea"/>
              </a:rPr>
              <a:t>类：信用风险、操作风险、欺诈风险、法律风险和市场风险</a:t>
            </a:r>
            <a:endParaRPr lang="zh-CN" altLang="en-US">
              <a:latin typeface="+mn-ea"/>
              <a:cs typeface="+mn-ea"/>
            </a:endParaRPr>
          </a:p>
          <a:p>
            <a:endParaRPr lang="zh-CN" altLang="en-US">
              <a:latin typeface="+mn-ea"/>
              <a:cs typeface="+mn-ea"/>
            </a:endParaRPr>
          </a:p>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七、基于大数据技术的犠犜银行信用违约实践研究</a:t>
            </a:r>
            <a:endParaRPr lang="zh-CN" altLang="en-US" sz="2600" b="1" dirty="0">
              <a:latin typeface="黑体" panose="02010609060101010101" pitchFamily="49" charset="-122"/>
              <a:ea typeface="黑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（一）数据样本</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（二）</a:t>
            </a:r>
            <a:r>
              <a:rPr lang="zh-CN" altLang="en-US" sz="2200" b="1" dirty="0">
                <a:latin typeface="楷体" panose="02010609060101010101" pitchFamily="49" charset="-122"/>
                <a:ea typeface="楷体" panose="02010609060101010101" pitchFamily="49" charset="-122"/>
                <a:sym typeface="+mn-ea"/>
              </a:rPr>
              <a:t>Logistic</a:t>
            </a:r>
            <a:r>
              <a:rPr lang="zh-CN" altLang="en-US" sz="2200" b="1" dirty="0">
                <a:latin typeface="楷体" panose="02010609060101010101" pitchFamily="49" charset="-122"/>
                <a:ea typeface="楷体" panose="02010609060101010101" pitchFamily="49" charset="-122"/>
              </a:rPr>
              <a:t>回归模型</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（三）利用卷积神经网络进行分类</a:t>
            </a:r>
            <a:endParaRPr lang="zh-CN" altLang="en-US" sz="2200" b="1" dirty="0">
              <a:latin typeface="楷体" panose="02010609060101010101" pitchFamily="49" charset="-122"/>
              <a:ea typeface="楷体" panose="02010609060101010101" pitchFamily="49" charset="-122"/>
            </a:endParaRPr>
          </a:p>
          <a:p>
            <a:pPr marL="0" indent="0">
              <a:buNone/>
            </a:pPr>
            <a:r>
              <a:rPr lang="zh-CN" altLang="en-US" sz="2200" b="1" dirty="0">
                <a:latin typeface="楷体" panose="02010609060101010101" pitchFamily="49" charset="-122"/>
                <a:ea typeface="楷体" panose="02010609060101010101" pitchFamily="49" charset="-122"/>
              </a:rPr>
              <a:t>（四）LSTM理论</a:t>
            </a:r>
            <a:endParaRPr lang="zh-CN" altLang="en-US" sz="2200" b="1" dirty="0">
              <a:latin typeface="楷体" panose="02010609060101010101" pitchFamily="49" charset="-122"/>
              <a:ea typeface="楷体" panose="02010609060101010101" pitchFamily="49" charset="-122"/>
            </a:endParaRPr>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a:sym typeface="+mn-ea"/>
              </a:rPr>
              <a:t>大数据环境下商业银行个人客户的风险控制研究——以ＷＴ银行为例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 例</a:t>
            </a:r>
            <a:endParaRPr lang="zh-CN" altLang="en-US">
              <a:sym typeface="+mn-ea"/>
            </a:endParaRPr>
          </a:p>
        </p:txBody>
      </p:sp>
      <p:sp>
        <p:nvSpPr>
          <p:cNvPr id="3" name="内容占位符 2"/>
          <p:cNvSpPr>
            <a:spLocks noGrp="1"/>
          </p:cNvSpPr>
          <p:nvPr>
            <p:ph idx="1"/>
          </p:nvPr>
        </p:nvSpPr>
        <p:spPr/>
        <p:txBody>
          <a:bodyPr/>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八、结论</a:t>
            </a:r>
            <a:endParaRPr lang="zh-CN" altLang="en-US" sz="2600" b="1" dirty="0">
              <a:latin typeface="黑体" panose="02010609060101010101" pitchFamily="49" charset="-122"/>
              <a:ea typeface="黑体" panose="02010609060101010101" pitchFamily="49" charset="-122"/>
            </a:endParaRPr>
          </a:p>
          <a:p>
            <a:r>
              <a:rPr lang="zh-CN" altLang="en-US">
                <a:latin typeface="+mj-ea"/>
                <a:ea typeface="+mj-ea"/>
                <a:cs typeface="+mj-ea"/>
              </a:rPr>
              <a:t>综上所述，从传统的统计学方法</a:t>
            </a:r>
            <a:r>
              <a:rPr lang="en-US" altLang="zh-CN">
                <a:latin typeface="+mj-ea"/>
                <a:ea typeface="+mj-ea"/>
                <a:cs typeface="+mj-ea"/>
              </a:rPr>
              <a:t>Logistic</a:t>
            </a:r>
            <a:r>
              <a:rPr lang="zh-CN" altLang="en-US">
                <a:latin typeface="+mj-ea"/>
                <a:ea typeface="+mj-ea"/>
                <a:cs typeface="+mj-ea"/>
              </a:rPr>
              <a:t>回归分析可以得出相关结论，商业银行在评估信用卡逾期违约风险时，有以下几个方面需要考虑：首先，要考虑银行是否给予客户适当的授信额度，过高或者过低的银行授信额度都会给银行带来风险。其次，对于客户的个人基础信息要加以关注，重点关注客户的性别、受教育程度、婚姻状况等。最后，银行需要关注客户过去</a:t>
            </a:r>
            <a:r>
              <a:rPr lang="en-US" altLang="zh-CN">
                <a:latin typeface="+mj-ea"/>
                <a:ea typeface="+mj-ea"/>
                <a:cs typeface="+mj-ea"/>
              </a:rPr>
              <a:t>3</a:t>
            </a:r>
            <a:r>
              <a:rPr lang="zh-CN" altLang="en-US">
                <a:latin typeface="+mj-ea"/>
                <a:ea typeface="+mj-ea"/>
                <a:cs typeface="+mj-ea"/>
              </a:rPr>
              <a:t>个月的银行信用卡逾期情况。</a:t>
            </a:r>
            <a:r>
              <a:rPr lang="en-US" altLang="zh-CN">
                <a:latin typeface="+mj-ea"/>
                <a:ea typeface="+mj-ea"/>
                <a:cs typeface="+mj-ea"/>
                <a:sym typeface="+mn-ea"/>
              </a:rPr>
              <a:t>Logistic</a:t>
            </a:r>
            <a:r>
              <a:rPr lang="zh-CN" altLang="en-US">
                <a:latin typeface="+mj-ea"/>
                <a:ea typeface="+mj-ea"/>
                <a:cs typeface="+mj-ea"/>
              </a:rPr>
              <a:t>回归分析结果显示，客户信用卡违约时点前３个月的还款状态对违约率影响最大，影响程度随距离判断时点的时间长度递减。监控３个月的还款状态对银行评估信用卡风险尤为重要。这一观点通过相关性检测得到了验证。</a:t>
            </a:r>
            <a:endParaRPr lang="zh-CN" altLang="en-US">
              <a:latin typeface="+mj-ea"/>
              <a:ea typeface="+mj-ea"/>
              <a:cs typeface="+mj-ea"/>
            </a:endParaRPr>
          </a:p>
          <a:p>
            <a:pPr marL="0" algn="just">
              <a:lnSpc>
                <a:spcPct val="135000"/>
              </a:lnSpc>
              <a:buClrTx/>
              <a:buSzTx/>
              <a:buNone/>
            </a:pPr>
            <a:r>
              <a:rPr lang="zh-CN" altLang="en-US" sz="2600" b="1" dirty="0">
                <a:latin typeface="黑体" panose="02010609060101010101" pitchFamily="49" charset="-122"/>
                <a:ea typeface="黑体" panose="02010609060101010101" pitchFamily="49" charset="-122"/>
              </a:rPr>
              <a:t>九、参考文献</a:t>
            </a:r>
            <a:endParaRPr lang="zh-CN" altLang="en-US" sz="2600" b="1" dirty="0">
              <a:latin typeface="黑体" panose="02010609060101010101" pitchFamily="49" charset="-122"/>
              <a:ea typeface="黑体" panose="02010609060101010101" pitchFamily="49" charset="-122"/>
            </a:endParaRPr>
          </a:p>
          <a:p>
            <a:r>
              <a:rPr lang="zh-CN" altLang="en-US"/>
              <a:t>略</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a:sym typeface="+mn-ea"/>
              </a:rPr>
              <a:t>大数据环境下商业银行个人客户的风险控制研究——以ＷＴ银行为例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案例使用说明书</a:t>
            </a:r>
            <a:endParaRPr lang="zh-CN" altLang="en-US">
              <a:sym typeface="+mn-ea"/>
            </a:endParaRPr>
          </a:p>
        </p:txBody>
      </p:sp>
      <p:sp>
        <p:nvSpPr>
          <p:cNvPr id="3" name="内容占位符 2"/>
          <p:cNvSpPr>
            <a:spLocks noGrp="1"/>
          </p:cNvSpPr>
          <p:nvPr>
            <p:ph idx="1"/>
          </p:nvPr>
        </p:nvSpPr>
        <p:spPr/>
        <p:txBody>
          <a:bodyPr/>
          <a:p>
            <a:r>
              <a:rPr lang="zh-CN" altLang="en-US"/>
              <a:t>１．本案例要解决的关键问题</a:t>
            </a:r>
            <a:endParaRPr lang="zh-CN" altLang="en-US"/>
          </a:p>
          <a:p>
            <a:r>
              <a:rPr lang="zh-CN" altLang="en-US"/>
              <a:t>本案例主要适用于</a:t>
            </a:r>
            <a:r>
              <a:rPr lang="en-US" altLang="zh-CN">
                <a:latin typeface="+mj-ea"/>
                <a:ea typeface="+mj-ea"/>
                <a:cs typeface="+mj-ea"/>
              </a:rPr>
              <a:t>MBA</a:t>
            </a:r>
            <a:r>
              <a:rPr lang="zh-CN" altLang="en-US">
                <a:latin typeface="+mj-ea"/>
                <a:ea typeface="+mj-ea"/>
                <a:cs typeface="+mj-ea"/>
              </a:rPr>
              <a:t>、</a:t>
            </a:r>
            <a:r>
              <a:rPr lang="en-US" altLang="zh-CN">
                <a:latin typeface="+mj-ea"/>
                <a:ea typeface="+mj-ea"/>
                <a:cs typeface="+mj-ea"/>
              </a:rPr>
              <a:t>EMBA</a:t>
            </a:r>
            <a:r>
              <a:rPr lang="zh-CN" altLang="en-US">
                <a:latin typeface="+mj-ea"/>
                <a:ea typeface="+mj-ea"/>
                <a:cs typeface="+mj-ea"/>
              </a:rPr>
              <a:t>、本科</a:t>
            </a:r>
            <a:r>
              <a:rPr lang="zh-CN" altLang="en-US"/>
              <a:t>生的“货币银行”“金融公司会计”“大数据会计”课程和管理培训。</a:t>
            </a:r>
            <a:endParaRPr lang="zh-CN" altLang="en-US"/>
          </a:p>
          <a:p>
            <a:r>
              <a:rPr lang="zh-CN" altLang="en-US"/>
              <a:t>２．案例讨论的准备工作</a:t>
            </a:r>
            <a:endParaRPr lang="zh-CN" altLang="en-US"/>
          </a:p>
          <a:p>
            <a:r>
              <a:rPr lang="zh-CN" altLang="en-US"/>
              <a:t>（１）启发思考题</a:t>
            </a:r>
            <a:endParaRPr lang="zh-CN" altLang="en-US"/>
          </a:p>
          <a:p>
            <a:r>
              <a:rPr lang="zh-CN" altLang="en-US"/>
              <a:t>（２）分析思路</a:t>
            </a:r>
            <a:endParaRPr lang="zh-CN" altLang="en-US"/>
          </a:p>
          <a:p>
            <a:r>
              <a:rPr lang="zh-CN" altLang="en-US"/>
              <a:t>（３）背景信息</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a:sym typeface="+mn-ea"/>
              </a:rPr>
              <a:t>大数据环境下商业银行个人客户的风险控制研究——以ＷＴ银行为例</a:t>
            </a: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案例使用说明书</a:t>
            </a:r>
            <a:endParaRPr lang="zh-CN" altLang="en-US">
              <a:sym typeface="+mn-ea"/>
            </a:endParaRPr>
          </a:p>
        </p:txBody>
      </p:sp>
      <p:sp>
        <p:nvSpPr>
          <p:cNvPr id="3" name="内容占位符 2"/>
          <p:cNvSpPr>
            <a:spLocks noGrp="1"/>
          </p:cNvSpPr>
          <p:nvPr>
            <p:ph idx="1"/>
          </p:nvPr>
        </p:nvSpPr>
        <p:spPr/>
        <p:txBody>
          <a:bodyPr/>
          <a:p>
            <a:r>
              <a:rPr lang="zh-CN" altLang="en-US"/>
              <a:t>３．案例分析要点</a:t>
            </a:r>
            <a:endParaRPr lang="zh-CN" altLang="en-US"/>
          </a:p>
          <a:p>
            <a:r>
              <a:rPr lang="zh-CN" altLang="en-US"/>
              <a:t>（１）加深学生对银行信用风险知识与技能的掌握程度。</a:t>
            </a:r>
            <a:endParaRPr lang="zh-CN" altLang="en-US"/>
          </a:p>
          <a:p>
            <a:r>
              <a:rPr lang="zh-CN" altLang="en-US"/>
              <a:t>（２）用银行实例，使学生了解传统与现代商业银行信用风险控制理论模型。在了解传统商业银行信用风险控制理论模型的基础上，构建当前大数据背景下银行风险控制大数据技术的运用。</a:t>
            </a:r>
            <a:endParaRPr lang="zh-CN" altLang="en-US"/>
          </a:p>
          <a:p>
            <a:r>
              <a:rPr lang="zh-CN" altLang="en-US"/>
              <a:t>（３）增强学生的实践能力，以弥补书本中的例子比较简单的缺陷，使学生能了解实际操作过程中可能遇到的各种问题，提高他们解决实际问题的能力。</a:t>
            </a:r>
            <a:endParaRPr lang="zh-CN" altLang="en-US"/>
          </a:p>
        </p:txBody>
      </p:sp>
      <p:sp>
        <p:nvSpPr>
          <p:cNvPr id="4" name="标题 1"/>
          <p:cNvSpPr>
            <a:spLocks noGrp="1"/>
          </p:cNvSpPr>
          <p:nvPr/>
        </p:nvSpPr>
        <p:spPr>
          <a:xfrm>
            <a:off x="3803650" y="27940"/>
            <a:ext cx="8346440" cy="407670"/>
          </a:xfrm>
        </p:spPr>
        <p:txBody>
          <a:bodyPr>
            <a:noAutofit/>
          </a:bodyPr>
          <a:lstStyle>
            <a:lvl1pPr algn="l" defTabSz="914400" rtl="0" eaLnBrk="1" latinLnBrk="0" hangingPunct="1">
              <a:spcBef>
                <a:spcPct val="0"/>
              </a:spcBef>
              <a:buNone/>
              <a:defRPr sz="2400" b="0" kern="1200">
                <a:solidFill>
                  <a:schemeClr val="tx1"/>
                </a:solidFill>
                <a:effectLst/>
                <a:latin typeface="汉仪大黑简" panose="02010600000101010101" charset="-122"/>
                <a:ea typeface="汉仪大黑简" panose="02010600000101010101" charset="-122"/>
                <a:cs typeface="+mj-cs"/>
              </a:defRPr>
            </a:lvl1pPr>
          </a:lstStyle>
          <a:p>
            <a:pPr algn="r" fontAlgn="auto">
              <a:lnSpc>
                <a:spcPct val="150000"/>
              </a:lnSpc>
            </a:pPr>
            <a:r>
              <a:rPr lang="zh-CN" altLang="en-US" sz="1800">
                <a:sym typeface="+mn-ea"/>
              </a:rPr>
              <a:t>大数据环境下商业银行个人客户的风险控制研究——以ＷＴ银行为例</a:t>
            </a:r>
            <a:endParaRPr lang="zh-CN" altLang="en-US" sz="1800"/>
          </a:p>
          <a:p>
            <a:pPr algn="r" fontAlgn="auto">
              <a:lnSpc>
                <a:spcPct val="150000"/>
              </a:lnSpc>
            </a:pPr>
            <a:endParaRPr lang="zh-CN" altLang="en-US" sz="1800" dirty="0">
              <a:solidFill>
                <a:prstClr val="black"/>
              </a:solidFill>
              <a:cs typeface="汉仪大黑简" panose="0201060000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250">
        <p:push dir="u"/>
      </p:transition>
    </mc:Choice>
    <mc:Fallback>
      <p:transition>
        <p:push dir="u"/>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2005</Words>
  <Application>WPS 演示</Application>
  <PresentationFormat>宽屏</PresentationFormat>
  <Paragraphs>100</Paragraphs>
  <Slides>10</Slides>
  <Notes>4</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10</vt:i4>
      </vt:variant>
    </vt:vector>
  </HeadingPairs>
  <TitlesOfParts>
    <vt:vector size="22" baseType="lpstr">
      <vt:lpstr>Arial</vt:lpstr>
      <vt:lpstr>宋体</vt:lpstr>
      <vt:lpstr>Wingdings</vt:lpstr>
      <vt:lpstr>微软雅黑</vt:lpstr>
      <vt:lpstr>Wingdings</vt:lpstr>
      <vt:lpstr>Arial Unicode MS</vt:lpstr>
      <vt:lpstr>Calibri</vt:lpstr>
      <vt:lpstr>汉仪大黑简</vt:lpstr>
      <vt:lpstr>楷体</vt:lpstr>
      <vt:lpstr>黑体</vt:lpstr>
      <vt:lpstr>Office 主题​​</vt:lpstr>
      <vt:lpstr>1_Office 主题</vt:lpstr>
      <vt:lpstr>PowerPoint 演示文稿</vt:lpstr>
      <vt:lpstr>大数据环境下商业银行个人客户的风险控制研究——以ＷＴ银行为例</vt:lpstr>
      <vt:lpstr>大数据环境下商业银行个人客户的风险控制研究——以ＷＴ银行为例</vt:lpstr>
      <vt:lpstr>案 例</vt:lpstr>
      <vt:lpstr>案 例</vt:lpstr>
      <vt:lpstr>案 例</vt:lpstr>
      <vt:lpstr>案 例</vt:lpstr>
      <vt:lpstr>案例使用说明书</vt:lpstr>
      <vt:lpstr>案例使用说明书</vt:lpstr>
      <vt:lpstr>案例使用说明书</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sunny</cp:lastModifiedBy>
  <cp:revision>172</cp:revision>
  <dcterms:created xsi:type="dcterms:W3CDTF">2019-06-19T02:08:00Z</dcterms:created>
  <dcterms:modified xsi:type="dcterms:W3CDTF">2021-06-11T07:09:38Z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