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648" r:id="rId1"/>
    <p:sldMasterId id="2147483675" r:id="rId2"/>
    <p:sldMasterId id="2147483690" r:id="rId3"/>
    <p:sldMasterId id="2147483663" r:id="rId4"/>
  </p:sldMasterIdLst>
  <p:notesMasterIdLst>
    <p:notesMasterId r:id="rId54"/>
  </p:notesMasterIdLst>
  <p:handoutMasterIdLst>
    <p:handoutMasterId r:id="rId55"/>
  </p:handoutMasterIdLst>
  <p:sldIdLst>
    <p:sldId id="256" r:id="rId5"/>
    <p:sldId id="504" r:id="rId6"/>
    <p:sldId id="505" r:id="rId7"/>
    <p:sldId id="506" r:id="rId8"/>
    <p:sldId id="507" r:id="rId9"/>
    <p:sldId id="509" r:id="rId10"/>
    <p:sldId id="462" r:id="rId11"/>
    <p:sldId id="463" r:id="rId12"/>
    <p:sldId id="464" r:id="rId13"/>
    <p:sldId id="348" r:id="rId14"/>
    <p:sldId id="465" r:id="rId15"/>
    <p:sldId id="349" r:id="rId16"/>
    <p:sldId id="479" r:id="rId17"/>
    <p:sldId id="480" r:id="rId18"/>
    <p:sldId id="341" r:id="rId19"/>
    <p:sldId id="342" r:id="rId20"/>
    <p:sldId id="508" r:id="rId21"/>
    <p:sldId id="481" r:id="rId22"/>
    <p:sldId id="343" r:id="rId23"/>
    <p:sldId id="354" r:id="rId24"/>
    <p:sldId id="468" r:id="rId25"/>
    <p:sldId id="482" r:id="rId26"/>
    <p:sldId id="257" r:id="rId27"/>
    <p:sldId id="497" r:id="rId28"/>
    <p:sldId id="498" r:id="rId29"/>
    <p:sldId id="469" r:id="rId30"/>
    <p:sldId id="359" r:id="rId31"/>
    <p:sldId id="483" r:id="rId32"/>
    <p:sldId id="484" r:id="rId33"/>
    <p:sldId id="485" r:id="rId34"/>
    <p:sldId id="360" r:id="rId35"/>
    <p:sldId id="486" r:id="rId36"/>
    <p:sldId id="487" r:id="rId37"/>
    <p:sldId id="471" r:id="rId38"/>
    <p:sldId id="488" r:id="rId39"/>
    <p:sldId id="473" r:id="rId40"/>
    <p:sldId id="489" r:id="rId41"/>
    <p:sldId id="490" r:id="rId42"/>
    <p:sldId id="365" r:id="rId43"/>
    <p:sldId id="368" r:id="rId44"/>
    <p:sldId id="491" r:id="rId45"/>
    <p:sldId id="492" r:id="rId46"/>
    <p:sldId id="496" r:id="rId47"/>
    <p:sldId id="493" r:id="rId48"/>
    <p:sldId id="499" r:id="rId49"/>
    <p:sldId id="500" r:id="rId50"/>
    <p:sldId id="501" r:id="rId51"/>
    <p:sldId id="502" r:id="rId52"/>
    <p:sldId id="285" r:id="rId53"/>
  </p:sldIdLst>
  <p:sldSz cx="9144000" cy="6858000" type="screen4x3"/>
  <p:notesSz cx="9928225" cy="6797675"/>
  <p:defaultTex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A3B2"/>
    <a:srgbClr val="969696"/>
    <a:srgbClr val="808080"/>
    <a:srgbClr val="000000"/>
    <a:srgbClr val="1C1C1C"/>
    <a:srgbClr val="5F5F5F"/>
    <a:srgbClr val="FFFFFF"/>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846" autoAdjust="0"/>
    <p:restoredTop sz="87556" autoAdjust="0"/>
  </p:normalViewPr>
  <p:slideViewPr>
    <p:cSldViewPr>
      <p:cViewPr>
        <p:scale>
          <a:sx n="66" d="100"/>
          <a:sy n="66" d="100"/>
        </p:scale>
        <p:origin x="-72" y="-63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0" d="100"/>
          <a:sy n="50" d="100"/>
        </p:scale>
        <p:origin x="-3018" y="-96"/>
      </p:cViewPr>
      <p:guideLst>
        <p:guide orient="horz" pos="2141"/>
        <p:guide pos="3127"/>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theme" Target="theme/theme1.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viewProps" Target="viewProp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4302231" cy="339884"/>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623697" y="0"/>
            <a:ext cx="4302231" cy="339884"/>
          </a:xfrm>
          <a:prstGeom prst="rect">
            <a:avLst/>
          </a:prstGeom>
        </p:spPr>
        <p:txBody>
          <a:bodyPr vert="horz" lIns="91440" tIns="45720" rIns="91440" bIns="45720" rtlCol="0"/>
          <a:lstStyle>
            <a:lvl1pPr algn="r">
              <a:defRPr sz="1200"/>
            </a:lvl1pPr>
          </a:lstStyle>
          <a:p>
            <a:fld id="{D626A815-0383-4689-8765-8117E9F1D2BE}" type="datetimeFigureOut">
              <a:rPr lang="zh-CN" altLang="en-US" smtClean="0"/>
              <a:pPr/>
              <a:t>2023/7/21</a:t>
            </a:fld>
            <a:endParaRPr lang="zh-CN" altLang="en-US"/>
          </a:p>
        </p:txBody>
      </p:sp>
      <p:sp>
        <p:nvSpPr>
          <p:cNvPr id="4" name="页脚占位符 3"/>
          <p:cNvSpPr>
            <a:spLocks noGrp="1"/>
          </p:cNvSpPr>
          <p:nvPr>
            <p:ph type="ftr" sz="quarter" idx="2"/>
          </p:nvPr>
        </p:nvSpPr>
        <p:spPr>
          <a:xfrm>
            <a:off x="0" y="6456612"/>
            <a:ext cx="4302231" cy="339884"/>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623697" y="6456612"/>
            <a:ext cx="4302231" cy="339884"/>
          </a:xfrm>
          <a:prstGeom prst="rect">
            <a:avLst/>
          </a:prstGeom>
        </p:spPr>
        <p:txBody>
          <a:bodyPr vert="horz" lIns="91440" tIns="45720" rIns="91440" bIns="45720" rtlCol="0" anchor="b"/>
          <a:lstStyle>
            <a:lvl1pPr algn="r">
              <a:defRPr sz="1200"/>
            </a:lvl1pPr>
          </a:lstStyle>
          <a:p>
            <a:fld id="{EA679231-EB16-4B5E-ADC4-75F9A7B03D93}" type="slidenum">
              <a:rPr lang="zh-CN" altLang="en-US" smtClean="0"/>
              <a:pPr/>
              <a:t>‹#›</a:t>
            </a:fld>
            <a:endParaRPr lang="zh-CN" altLang="en-US"/>
          </a:p>
        </p:txBody>
      </p:sp>
    </p:spTree>
    <p:extLst>
      <p:ext uri="{BB962C8B-B14F-4D97-AF65-F5344CB8AC3E}">
        <p14:creationId xmlns:p14="http://schemas.microsoft.com/office/powerpoint/2010/main" val="20972343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4302231" cy="339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endParaRPr lang="en-US" altLang="zh-CN"/>
          </a:p>
        </p:txBody>
      </p:sp>
      <p:sp>
        <p:nvSpPr>
          <p:cNvPr id="32771" name="Rectangle 3"/>
          <p:cNvSpPr>
            <a:spLocks noGrp="1" noChangeArrowheads="1"/>
          </p:cNvSpPr>
          <p:nvPr>
            <p:ph type="dt" idx="1"/>
          </p:nvPr>
        </p:nvSpPr>
        <p:spPr bwMode="auto">
          <a:xfrm>
            <a:off x="5623697" y="0"/>
            <a:ext cx="4302231" cy="339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endParaRPr lang="en-US" altLang="zh-CN"/>
          </a:p>
        </p:txBody>
      </p:sp>
      <p:sp>
        <p:nvSpPr>
          <p:cNvPr id="32772" name="Rectangle 4"/>
          <p:cNvSpPr>
            <a:spLocks noGrp="1" noRot="1" noChangeAspect="1" noChangeArrowheads="1" noTextEdit="1"/>
          </p:cNvSpPr>
          <p:nvPr>
            <p:ph type="sldImg" idx="2"/>
          </p:nvPr>
        </p:nvSpPr>
        <p:spPr bwMode="auto">
          <a:xfrm>
            <a:off x="3263900" y="509588"/>
            <a:ext cx="3400425" cy="2549525"/>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2773" name="Rectangle 5"/>
          <p:cNvSpPr>
            <a:spLocks noGrp="1" noChangeArrowheads="1"/>
          </p:cNvSpPr>
          <p:nvPr>
            <p:ph type="body" sz="quarter" idx="3"/>
          </p:nvPr>
        </p:nvSpPr>
        <p:spPr bwMode="auto">
          <a:xfrm>
            <a:off x="992823" y="3228896"/>
            <a:ext cx="7942580" cy="3058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32774" name="Rectangle 6"/>
          <p:cNvSpPr>
            <a:spLocks noGrp="1" noChangeArrowheads="1"/>
          </p:cNvSpPr>
          <p:nvPr>
            <p:ph type="ftr" sz="quarter" idx="4"/>
          </p:nvPr>
        </p:nvSpPr>
        <p:spPr bwMode="auto">
          <a:xfrm>
            <a:off x="0" y="6456612"/>
            <a:ext cx="4302231" cy="339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endParaRPr lang="en-US" altLang="zh-CN"/>
          </a:p>
        </p:txBody>
      </p:sp>
      <p:sp>
        <p:nvSpPr>
          <p:cNvPr id="32775" name="Rectangle 7"/>
          <p:cNvSpPr>
            <a:spLocks noGrp="1" noChangeArrowheads="1"/>
          </p:cNvSpPr>
          <p:nvPr>
            <p:ph type="sldNum" sz="quarter" idx="5"/>
          </p:nvPr>
        </p:nvSpPr>
        <p:spPr bwMode="auto">
          <a:xfrm>
            <a:off x="5623697" y="6456612"/>
            <a:ext cx="4302231" cy="339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fld id="{95149C8E-D283-4DCB-8669-A8932727E3DC}" type="slidenum">
              <a:rPr lang="en-US" altLang="zh-CN"/>
              <a:pPr/>
              <a:t>‹#›</a:t>
            </a:fld>
            <a:endParaRPr lang="en-US" altLang="zh-CN"/>
          </a:p>
        </p:txBody>
      </p:sp>
    </p:spTree>
    <p:extLst>
      <p:ext uri="{BB962C8B-B14F-4D97-AF65-F5344CB8AC3E}">
        <p14:creationId xmlns:p14="http://schemas.microsoft.com/office/powerpoint/2010/main" val="3380916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jpeg"/><Relationship Id="rId4" Type="http://schemas.openxmlformats.org/officeDocument/2006/relationships/image" Target="../media/image10.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1.jpeg"/><Relationship Id="rId4" Type="http://schemas.openxmlformats.org/officeDocument/2006/relationships/image" Target="../media/image10.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3.xml"/><Relationship Id="rId5" Type="http://schemas.openxmlformats.org/officeDocument/2006/relationships/image" Target="../media/image11.jpeg"/><Relationship Id="rId4" Type="http://schemas.openxmlformats.org/officeDocument/2006/relationships/image" Target="../media/image10.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grpSp>
        <p:nvGrpSpPr>
          <p:cNvPr id="3263" name="Group 191"/>
          <p:cNvGrpSpPr>
            <a:grpSpLocks/>
          </p:cNvGrpSpPr>
          <p:nvPr/>
        </p:nvGrpSpPr>
        <p:grpSpPr bwMode="auto">
          <a:xfrm>
            <a:off x="434975" y="4763"/>
            <a:ext cx="8015288" cy="6853237"/>
            <a:chOff x="274" y="10"/>
            <a:chExt cx="5049" cy="4310"/>
          </a:xfrm>
        </p:grpSpPr>
        <p:sp>
          <p:nvSpPr>
            <p:cNvPr id="3198" name="Line 126"/>
            <p:cNvSpPr>
              <a:spLocks noChangeShapeType="1"/>
            </p:cNvSpPr>
            <p:nvPr userDrawn="1"/>
          </p:nvSpPr>
          <p:spPr bwMode="gray">
            <a:xfrm>
              <a:off x="347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09" name="Line 137"/>
            <p:cNvSpPr>
              <a:spLocks noChangeShapeType="1"/>
            </p:cNvSpPr>
            <p:nvPr userDrawn="1"/>
          </p:nvSpPr>
          <p:spPr bwMode="gray">
            <a:xfrm>
              <a:off x="392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1" name="Line 139"/>
            <p:cNvSpPr>
              <a:spLocks noChangeShapeType="1"/>
            </p:cNvSpPr>
            <p:nvPr userDrawn="1"/>
          </p:nvSpPr>
          <p:spPr bwMode="gray">
            <a:xfrm>
              <a:off x="439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2" name="Line 140"/>
            <p:cNvSpPr>
              <a:spLocks noChangeShapeType="1"/>
            </p:cNvSpPr>
            <p:nvPr userDrawn="1"/>
          </p:nvSpPr>
          <p:spPr bwMode="gray">
            <a:xfrm>
              <a:off x="484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5" name="Line 143"/>
            <p:cNvSpPr>
              <a:spLocks noChangeShapeType="1"/>
            </p:cNvSpPr>
            <p:nvPr userDrawn="1"/>
          </p:nvSpPr>
          <p:spPr bwMode="gray">
            <a:xfrm>
              <a:off x="5302"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9" name="Line 147"/>
            <p:cNvSpPr>
              <a:spLocks noChangeShapeType="1"/>
            </p:cNvSpPr>
            <p:nvPr userDrawn="1"/>
          </p:nvSpPr>
          <p:spPr bwMode="gray">
            <a:xfrm>
              <a:off x="165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1" name="Line 149"/>
            <p:cNvSpPr>
              <a:spLocks noChangeShapeType="1"/>
            </p:cNvSpPr>
            <p:nvPr userDrawn="1"/>
          </p:nvSpPr>
          <p:spPr bwMode="gray">
            <a:xfrm>
              <a:off x="210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3" name="Line 151"/>
            <p:cNvSpPr>
              <a:spLocks noChangeShapeType="1"/>
            </p:cNvSpPr>
            <p:nvPr userDrawn="1"/>
          </p:nvSpPr>
          <p:spPr bwMode="gray">
            <a:xfrm>
              <a:off x="256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4" name="Line 152"/>
            <p:cNvSpPr>
              <a:spLocks noChangeShapeType="1"/>
            </p:cNvSpPr>
            <p:nvPr userDrawn="1"/>
          </p:nvSpPr>
          <p:spPr bwMode="gray">
            <a:xfrm>
              <a:off x="301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0" name="Line 158"/>
            <p:cNvSpPr>
              <a:spLocks noChangeShapeType="1"/>
            </p:cNvSpPr>
            <p:nvPr userDrawn="1"/>
          </p:nvSpPr>
          <p:spPr bwMode="gray">
            <a:xfrm>
              <a:off x="274"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2" name="Line 160"/>
            <p:cNvSpPr>
              <a:spLocks noChangeShapeType="1"/>
            </p:cNvSpPr>
            <p:nvPr userDrawn="1"/>
          </p:nvSpPr>
          <p:spPr bwMode="gray">
            <a:xfrm>
              <a:off x="74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3" name="Line 161"/>
            <p:cNvSpPr>
              <a:spLocks noChangeShapeType="1"/>
            </p:cNvSpPr>
            <p:nvPr userDrawn="1"/>
          </p:nvSpPr>
          <p:spPr bwMode="gray">
            <a:xfrm>
              <a:off x="119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59" name="Rectangle 87"/>
          <p:cNvSpPr>
            <a:spLocks noChangeArrowheads="1"/>
          </p:cNvSpPr>
          <p:nvPr/>
        </p:nvSpPr>
        <p:spPr bwMode="gray">
          <a:xfrm>
            <a:off x="0" y="1795463"/>
            <a:ext cx="9144000" cy="2503487"/>
          </a:xfrm>
          <a:prstGeom prst="rect">
            <a:avLst/>
          </a:prstGeom>
          <a:gradFill rotWithShape="1">
            <a:gsLst>
              <a:gs pos="0">
                <a:schemeClr val="tx2">
                  <a:gamma/>
                  <a:shade val="46275"/>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7" name="Rectangle 165"/>
          <p:cNvSpPr>
            <a:spLocks noChangeArrowheads="1"/>
          </p:cNvSpPr>
          <p:nvPr/>
        </p:nvSpPr>
        <p:spPr bwMode="gray">
          <a:xfrm>
            <a:off x="5553075" y="5576888"/>
            <a:ext cx="712788" cy="644525"/>
          </a:xfrm>
          <a:prstGeom prst="rect">
            <a:avLst/>
          </a:prstGeom>
          <a:solidFill>
            <a:schemeClr val="accent2">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8" name="Rectangle 166"/>
          <p:cNvSpPr>
            <a:spLocks noChangeArrowheads="1"/>
          </p:cNvSpPr>
          <p:nvPr/>
        </p:nvSpPr>
        <p:spPr bwMode="gray">
          <a:xfrm>
            <a:off x="70072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9" name="Rectangle 167"/>
          <p:cNvSpPr>
            <a:spLocks noChangeArrowheads="1"/>
          </p:cNvSpPr>
          <p:nvPr/>
        </p:nvSpPr>
        <p:spPr bwMode="gray">
          <a:xfrm>
            <a:off x="626903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0" name="Rectangle 168"/>
          <p:cNvSpPr>
            <a:spLocks noChangeArrowheads="1"/>
          </p:cNvSpPr>
          <p:nvPr/>
        </p:nvSpPr>
        <p:spPr bwMode="gray">
          <a:xfrm>
            <a:off x="8447088" y="5588000"/>
            <a:ext cx="696912"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2" name="Rectangle 170"/>
          <p:cNvSpPr>
            <a:spLocks noChangeArrowheads="1"/>
          </p:cNvSpPr>
          <p:nvPr/>
        </p:nvSpPr>
        <p:spPr bwMode="gray">
          <a:xfrm>
            <a:off x="26511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3" name="Rectangle 171"/>
          <p:cNvSpPr>
            <a:spLocks noChangeArrowheads="1"/>
          </p:cNvSpPr>
          <p:nvPr/>
        </p:nvSpPr>
        <p:spPr bwMode="gray">
          <a:xfrm>
            <a:off x="410527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4" name="Rectangle 172"/>
          <p:cNvSpPr>
            <a:spLocks noChangeArrowheads="1"/>
          </p:cNvSpPr>
          <p:nvPr/>
        </p:nvSpPr>
        <p:spPr bwMode="gray">
          <a:xfrm>
            <a:off x="336708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5" name="Rectangle 173"/>
          <p:cNvSpPr>
            <a:spLocks noChangeArrowheads="1"/>
          </p:cNvSpPr>
          <p:nvPr/>
        </p:nvSpPr>
        <p:spPr bwMode="gray">
          <a:xfrm>
            <a:off x="4818063"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6" name="Rectangle 174"/>
          <p:cNvSpPr>
            <a:spLocks noChangeArrowheads="1"/>
          </p:cNvSpPr>
          <p:nvPr/>
        </p:nvSpPr>
        <p:spPr bwMode="gray">
          <a:xfrm>
            <a:off x="1917700" y="4943475"/>
            <a:ext cx="725488" cy="636588"/>
          </a:xfrm>
          <a:prstGeom prst="rect">
            <a:avLst/>
          </a:prstGeom>
          <a:solidFill>
            <a:schemeClr val="accent2">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7" name="Rectangle 175"/>
          <p:cNvSpPr>
            <a:spLocks noChangeArrowheads="1"/>
          </p:cNvSpPr>
          <p:nvPr/>
        </p:nvSpPr>
        <p:spPr bwMode="gray">
          <a:xfrm>
            <a:off x="5541963" y="4310063"/>
            <a:ext cx="725487" cy="636587"/>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8" name="Rectangle 176"/>
          <p:cNvSpPr>
            <a:spLocks noChangeArrowheads="1"/>
          </p:cNvSpPr>
          <p:nvPr/>
        </p:nvSpPr>
        <p:spPr bwMode="gray">
          <a:xfrm>
            <a:off x="6996113" y="4300538"/>
            <a:ext cx="725487" cy="646112"/>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9" name="Rectangle 177"/>
          <p:cNvSpPr>
            <a:spLocks noChangeArrowheads="1"/>
          </p:cNvSpPr>
          <p:nvPr/>
        </p:nvSpPr>
        <p:spPr bwMode="gray">
          <a:xfrm>
            <a:off x="8435975" y="4300538"/>
            <a:ext cx="703263" cy="646112"/>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0" name="Rectangle 178"/>
          <p:cNvSpPr>
            <a:spLocks noChangeArrowheads="1"/>
          </p:cNvSpPr>
          <p:nvPr/>
        </p:nvSpPr>
        <p:spPr bwMode="gray">
          <a:xfrm>
            <a:off x="4105275" y="4310063"/>
            <a:ext cx="725488" cy="636587"/>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7" name="Rectangle 185"/>
          <p:cNvSpPr>
            <a:spLocks noChangeArrowheads="1"/>
          </p:cNvSpPr>
          <p:nvPr/>
        </p:nvSpPr>
        <p:spPr bwMode="gray">
          <a:xfrm>
            <a:off x="7720013" y="6221413"/>
            <a:ext cx="725487"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8" name="Rectangle 186"/>
          <p:cNvSpPr>
            <a:spLocks noChangeArrowheads="1"/>
          </p:cNvSpPr>
          <p:nvPr/>
        </p:nvSpPr>
        <p:spPr bwMode="gray">
          <a:xfrm>
            <a:off x="3371850" y="6221413"/>
            <a:ext cx="728663"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9" name="Rectangle 187"/>
          <p:cNvSpPr>
            <a:spLocks noChangeArrowheads="1"/>
          </p:cNvSpPr>
          <p:nvPr/>
        </p:nvSpPr>
        <p:spPr bwMode="gray">
          <a:xfrm>
            <a:off x="4826000"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0" name="Rectangle 188"/>
          <p:cNvSpPr>
            <a:spLocks noChangeArrowheads="1"/>
          </p:cNvSpPr>
          <p:nvPr/>
        </p:nvSpPr>
        <p:spPr bwMode="gray">
          <a:xfrm>
            <a:off x="1920875"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278" name="Group 206"/>
          <p:cNvGrpSpPr>
            <a:grpSpLocks/>
          </p:cNvGrpSpPr>
          <p:nvPr/>
        </p:nvGrpSpPr>
        <p:grpSpPr bwMode="auto">
          <a:xfrm>
            <a:off x="0" y="533400"/>
            <a:ext cx="9144000" cy="5689600"/>
            <a:chOff x="0" y="336"/>
            <a:chExt cx="5760" cy="3584"/>
          </a:xfrm>
        </p:grpSpPr>
        <p:sp>
          <p:nvSpPr>
            <p:cNvPr id="3264" name="Line 192"/>
            <p:cNvSpPr>
              <a:spLocks noChangeShapeType="1"/>
            </p:cNvSpPr>
            <p:nvPr userDrawn="1"/>
          </p:nvSpPr>
          <p:spPr bwMode="gray">
            <a:xfrm flipH="1">
              <a:off x="0" y="33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5" name="Line 193"/>
            <p:cNvSpPr>
              <a:spLocks noChangeShapeType="1"/>
            </p:cNvSpPr>
            <p:nvPr userDrawn="1"/>
          </p:nvSpPr>
          <p:spPr bwMode="gray">
            <a:xfrm flipH="1">
              <a:off x="0" y="73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6" name="Line 194"/>
            <p:cNvSpPr>
              <a:spLocks noChangeShapeType="1"/>
            </p:cNvSpPr>
            <p:nvPr userDrawn="1"/>
          </p:nvSpPr>
          <p:spPr bwMode="gray">
            <a:xfrm flipH="1">
              <a:off x="0" y="112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7" name="Line 195"/>
            <p:cNvSpPr>
              <a:spLocks noChangeShapeType="1"/>
            </p:cNvSpPr>
            <p:nvPr userDrawn="1"/>
          </p:nvSpPr>
          <p:spPr bwMode="gray">
            <a:xfrm flipH="1">
              <a:off x="0" y="2707"/>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8" name="Line 196"/>
            <p:cNvSpPr>
              <a:spLocks noChangeShapeType="1"/>
            </p:cNvSpPr>
            <p:nvPr userDrawn="1"/>
          </p:nvSpPr>
          <p:spPr bwMode="gray">
            <a:xfrm flipH="1">
              <a:off x="0" y="3111"/>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9" name="Line 197"/>
            <p:cNvSpPr>
              <a:spLocks noChangeShapeType="1"/>
            </p:cNvSpPr>
            <p:nvPr userDrawn="1"/>
          </p:nvSpPr>
          <p:spPr bwMode="gray">
            <a:xfrm flipH="1">
              <a:off x="0" y="351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0" name="Line 198"/>
            <p:cNvSpPr>
              <a:spLocks noChangeShapeType="1"/>
            </p:cNvSpPr>
            <p:nvPr userDrawn="1"/>
          </p:nvSpPr>
          <p:spPr bwMode="gray">
            <a:xfrm flipH="1">
              <a:off x="0" y="3920"/>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5" name="Rectangle 3"/>
          <p:cNvSpPr>
            <a:spLocks noGrp="1" noChangeArrowheads="1"/>
          </p:cNvSpPr>
          <p:nvPr>
            <p:ph type="subTitle" idx="1"/>
          </p:nvPr>
        </p:nvSpPr>
        <p:spPr>
          <a:xfrm>
            <a:off x="4572000" y="43434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lvl1pPr>
          </a:lstStyle>
          <a:p>
            <a:pPr lvl="0"/>
            <a:r>
              <a:rPr lang="zh-CN" altLang="en-US" noProof="0" smtClean="0"/>
              <a:t>单击此处编辑母版副标题样式</a:t>
            </a:r>
            <a:endParaRPr lang="en-US" altLang="zh-CN" noProof="0" smtClean="0"/>
          </a:p>
        </p:txBody>
      </p:sp>
      <p:sp>
        <p:nvSpPr>
          <p:cNvPr id="3210" name="Rectangle 138"/>
          <p:cNvSpPr>
            <a:spLocks noChangeArrowheads="1"/>
          </p:cNvSpPr>
          <p:nvPr/>
        </p:nvSpPr>
        <p:spPr bwMode="gray">
          <a:xfrm>
            <a:off x="55245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3" name="Rectangle 141"/>
          <p:cNvSpPr>
            <a:spLocks noChangeArrowheads="1"/>
          </p:cNvSpPr>
          <p:nvPr/>
        </p:nvSpPr>
        <p:spPr bwMode="gray">
          <a:xfrm>
            <a:off x="697865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8" name="Rectangle 146"/>
          <p:cNvSpPr>
            <a:spLocks noChangeArrowheads="1"/>
          </p:cNvSpPr>
          <p:nvPr/>
        </p:nvSpPr>
        <p:spPr bwMode="gray">
          <a:xfrm>
            <a:off x="7691438" y="4763"/>
            <a:ext cx="725487" cy="522287"/>
          </a:xfrm>
          <a:prstGeom prst="rect">
            <a:avLst/>
          </a:prstGeom>
          <a:solidFill>
            <a:schemeClr val="folHlink">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 name="Rectangle 153"/>
          <p:cNvSpPr>
            <a:spLocks noChangeArrowheads="1"/>
          </p:cNvSpPr>
          <p:nvPr/>
        </p:nvSpPr>
        <p:spPr bwMode="gray">
          <a:xfrm>
            <a:off x="40767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7" name="Rectangle 155"/>
          <p:cNvSpPr>
            <a:spLocks noChangeArrowheads="1"/>
          </p:cNvSpPr>
          <p:nvPr/>
        </p:nvSpPr>
        <p:spPr bwMode="gray">
          <a:xfrm>
            <a:off x="4789488" y="4763"/>
            <a:ext cx="725487"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4" name="Rectangle 162"/>
          <p:cNvSpPr>
            <a:spLocks noChangeArrowheads="1"/>
          </p:cNvSpPr>
          <p:nvPr/>
        </p:nvSpPr>
        <p:spPr bwMode="gray">
          <a:xfrm>
            <a:off x="457200" y="1147763"/>
            <a:ext cx="725488" cy="633412"/>
          </a:xfrm>
          <a:prstGeom prst="rect">
            <a:avLst/>
          </a:prstGeom>
          <a:solidFill>
            <a:schemeClr val="folHlink">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 name="Rectangle 164"/>
          <p:cNvSpPr>
            <a:spLocks noChangeArrowheads="1"/>
          </p:cNvSpPr>
          <p:nvPr/>
        </p:nvSpPr>
        <p:spPr bwMode="gray">
          <a:xfrm>
            <a:off x="1889125" y="4763"/>
            <a:ext cx="725488" cy="5222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1" name="Rectangle 179"/>
          <p:cNvSpPr>
            <a:spLocks noChangeArrowheads="1"/>
          </p:cNvSpPr>
          <p:nvPr/>
        </p:nvSpPr>
        <p:spPr bwMode="gray">
          <a:xfrm>
            <a:off x="625157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2" name="Rectangle 180"/>
          <p:cNvSpPr>
            <a:spLocks noChangeArrowheads="1"/>
          </p:cNvSpPr>
          <p:nvPr/>
        </p:nvSpPr>
        <p:spPr bwMode="gray">
          <a:xfrm>
            <a:off x="76914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3" name="Rectangle 181"/>
          <p:cNvSpPr>
            <a:spLocks noChangeArrowheads="1"/>
          </p:cNvSpPr>
          <p:nvPr/>
        </p:nvSpPr>
        <p:spPr bwMode="gray">
          <a:xfrm>
            <a:off x="334962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4" name="Rectangle 182"/>
          <p:cNvSpPr>
            <a:spLocks noChangeArrowheads="1"/>
          </p:cNvSpPr>
          <p:nvPr/>
        </p:nvSpPr>
        <p:spPr bwMode="gray">
          <a:xfrm>
            <a:off x="4800600" y="1165225"/>
            <a:ext cx="725488"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5" name="Rectangle 183"/>
          <p:cNvSpPr>
            <a:spLocks noChangeArrowheads="1"/>
          </p:cNvSpPr>
          <p:nvPr/>
        </p:nvSpPr>
        <p:spPr bwMode="gray">
          <a:xfrm>
            <a:off x="19002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1" name="Rectangle 189"/>
          <p:cNvSpPr>
            <a:spLocks noChangeArrowheads="1"/>
          </p:cNvSpPr>
          <p:nvPr/>
        </p:nvSpPr>
        <p:spPr bwMode="gray">
          <a:xfrm>
            <a:off x="438150" y="4763"/>
            <a:ext cx="725488"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2" name="Rectangle 190"/>
          <p:cNvSpPr>
            <a:spLocks noChangeArrowheads="1"/>
          </p:cNvSpPr>
          <p:nvPr/>
        </p:nvSpPr>
        <p:spPr bwMode="gray">
          <a:xfrm>
            <a:off x="1176338" y="533400"/>
            <a:ext cx="725487" cy="633413"/>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2" name="Rectangle 200"/>
          <p:cNvSpPr>
            <a:spLocks noChangeArrowheads="1"/>
          </p:cNvSpPr>
          <p:nvPr/>
        </p:nvSpPr>
        <p:spPr bwMode="gray">
          <a:xfrm>
            <a:off x="2611438" y="534988"/>
            <a:ext cx="725487"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306" name="Group 234"/>
          <p:cNvGrpSpPr>
            <a:grpSpLocks/>
          </p:cNvGrpSpPr>
          <p:nvPr/>
        </p:nvGrpSpPr>
        <p:grpSpPr bwMode="auto">
          <a:xfrm>
            <a:off x="0" y="2257425"/>
            <a:ext cx="4738688" cy="4600575"/>
            <a:chOff x="-9" y="1395"/>
            <a:chExt cx="2985" cy="2898"/>
          </a:xfrm>
        </p:grpSpPr>
        <p:pic>
          <p:nvPicPr>
            <p:cNvPr id="3285" name="Picture 213" descr="pan01"/>
            <p:cNvPicPr>
              <a:picLocks noChangeAspect="1" noChangeArrowheads="1"/>
            </p:cNvPicPr>
            <p:nvPr/>
          </p:nvPicPr>
          <p:blipFill>
            <a:blip r:embed="rId2">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3281" name="Freeform 209"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3"/>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305" name="Group 233"/>
          <p:cNvGrpSpPr>
            <a:grpSpLocks/>
          </p:cNvGrpSpPr>
          <p:nvPr/>
        </p:nvGrpSpPr>
        <p:grpSpPr bwMode="auto">
          <a:xfrm>
            <a:off x="9525" y="1395413"/>
            <a:ext cx="4256088" cy="4598987"/>
            <a:chOff x="0" y="1039"/>
            <a:chExt cx="2681" cy="2897"/>
          </a:xfrm>
        </p:grpSpPr>
        <p:pic>
          <p:nvPicPr>
            <p:cNvPr id="3292" name="Picture 220"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3293" name="Freeform 221"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304" name="Group 232"/>
          <p:cNvGrpSpPr>
            <a:grpSpLocks/>
          </p:cNvGrpSpPr>
          <p:nvPr/>
        </p:nvGrpSpPr>
        <p:grpSpPr bwMode="auto">
          <a:xfrm>
            <a:off x="-4763" y="304800"/>
            <a:ext cx="3821113" cy="5078413"/>
            <a:chOff x="-7" y="240"/>
            <a:chExt cx="2407" cy="3199"/>
          </a:xfrm>
        </p:grpSpPr>
        <p:pic>
          <p:nvPicPr>
            <p:cNvPr id="3295" name="Picture 223"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3296" name="Freeform 224"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4" name="Rectangle 2"/>
          <p:cNvSpPr>
            <a:spLocks noGrp="1" noChangeArrowheads="1"/>
          </p:cNvSpPr>
          <p:nvPr>
            <p:ph type="ctrTitle"/>
          </p:nvPr>
        </p:nvSpPr>
        <p:spPr>
          <a:xfrm>
            <a:off x="4267200" y="1981200"/>
            <a:ext cx="4724400"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lvl1pPr>
          </a:lstStyle>
          <a:p>
            <a:pPr lvl="0"/>
            <a:r>
              <a:rPr lang="zh-CN" altLang="en-US" noProof="0" smtClean="0"/>
              <a:t>单击此处编辑母版标题样式</a:t>
            </a:r>
            <a:endParaRPr lang="en-US" altLang="zh-CN" noProof="0" smtClean="0"/>
          </a:p>
        </p:txBody>
      </p:sp>
      <p:sp>
        <p:nvSpPr>
          <p:cNvPr id="3076" name="Rectangle 4"/>
          <p:cNvSpPr>
            <a:spLocks noGrp="1" noChangeArrowheads="1"/>
          </p:cNvSpPr>
          <p:nvPr>
            <p:ph type="dt" sz="half" idx="2"/>
          </p:nvPr>
        </p:nvSpPr>
        <p:spPr>
          <a:xfrm>
            <a:off x="304800" y="6400800"/>
            <a:ext cx="2133600" cy="320675"/>
          </a:xfrm>
        </p:spPr>
        <p:txBody>
          <a:bodyPr/>
          <a:lstStyle>
            <a:lvl1pPr algn="r">
              <a:defRPr>
                <a:latin typeface="+mj-lt"/>
              </a:defRPr>
            </a:lvl1pPr>
          </a:lstStyle>
          <a:p>
            <a:endParaRPr lang="en-US" altLang="zh-CN"/>
          </a:p>
        </p:txBody>
      </p:sp>
      <p:sp>
        <p:nvSpPr>
          <p:cNvPr id="3077" name="Rectangle 5"/>
          <p:cNvSpPr>
            <a:spLocks noGrp="1" noChangeArrowheads="1"/>
          </p:cNvSpPr>
          <p:nvPr>
            <p:ph type="ftr" sz="quarter" idx="3"/>
          </p:nvPr>
        </p:nvSpPr>
        <p:spPr>
          <a:xfrm>
            <a:off x="6172200" y="6400800"/>
            <a:ext cx="2895600" cy="320675"/>
          </a:xfrm>
        </p:spPr>
        <p:txBody>
          <a:bodyPr/>
          <a:lstStyle>
            <a:lvl1pPr algn="r">
              <a:defRPr>
                <a:latin typeface="+mj-lt"/>
              </a:defRPr>
            </a:lvl1pPr>
          </a:lstStyle>
          <a:p>
            <a:r>
              <a:rPr lang="en-US" altLang="zh-CN"/>
              <a:t>www.themegallery.com</a:t>
            </a:r>
          </a:p>
        </p:txBody>
      </p:sp>
      <p:sp>
        <p:nvSpPr>
          <p:cNvPr id="3078" name="Rectangle 6"/>
          <p:cNvSpPr>
            <a:spLocks noGrp="1" noChangeArrowheads="1"/>
          </p:cNvSpPr>
          <p:nvPr>
            <p:ph type="sldNum" sz="quarter" idx="4"/>
          </p:nvPr>
        </p:nvSpPr>
        <p:spPr>
          <a:xfrm>
            <a:off x="3733800" y="6400800"/>
            <a:ext cx="2133600" cy="320675"/>
          </a:xfrm>
        </p:spPr>
        <p:txBody>
          <a:bodyPr/>
          <a:lstStyle>
            <a:lvl1pPr>
              <a:defRPr>
                <a:latin typeface="+mj-lt"/>
              </a:defRPr>
            </a:lvl1pPr>
          </a:lstStyle>
          <a:p>
            <a:fld id="{23304A5D-B132-4DEF-B107-AEAD36FA2CF8}" type="slidenum">
              <a:rPr lang="en-US" altLang="zh-CN"/>
              <a:pPr/>
              <a:t>‹#›</a:t>
            </a:fld>
            <a:endParaRPr lang="en-US" altLang="zh-CN"/>
          </a:p>
        </p:txBody>
      </p:sp>
      <p:sp>
        <p:nvSpPr>
          <p:cNvPr id="3083" name="Text Box 11"/>
          <p:cNvSpPr txBox="1">
            <a:spLocks noChangeArrowheads="1"/>
          </p:cNvSpPr>
          <p:nvPr/>
        </p:nvSpPr>
        <p:spPr bwMode="gray">
          <a:xfrm>
            <a:off x="7924800" y="1295400"/>
            <a:ext cx="10985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2391" dir="11227501" algn="ctr" rotWithShape="0">
                    <a:schemeClr val="bg2">
                      <a:alpha val="50000"/>
                    </a:schemeClr>
                  </a:outerShdw>
                </a:effectLst>
              </a14:hiddenEffects>
            </a:ext>
          </a:extLst>
        </p:spPr>
        <p:txBody>
          <a:bodyPr>
            <a:spAutoFit/>
          </a:bodyPr>
          <a:lstStyle/>
          <a:p>
            <a:pPr algn="r">
              <a:spcBef>
                <a:spcPct val="50000"/>
              </a:spcBef>
            </a:pPr>
            <a:r>
              <a:rPr lang="en-US" altLang="zh-CN" sz="2200">
                <a:ea typeface="宋体" charset="-122"/>
              </a:rPr>
              <a:t>LOGO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59"/>
                                        </p:tgtEl>
                                        <p:attrNameLst>
                                          <p:attrName>style.visibility</p:attrName>
                                        </p:attrNameLst>
                                      </p:cBhvr>
                                      <p:to>
                                        <p:strVal val="visible"/>
                                      </p:to>
                                    </p:set>
                                    <p:animEffect transition="in" filter="wipe(left)">
                                      <p:cBhvr>
                                        <p:cTn id="7" dur="500"/>
                                        <p:tgtEl>
                                          <p:spTgt spid="315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par>
                                <p:cTn id="12" presetID="22" presetClass="entr" presetSubtype="8" fill="hold" nodeType="withEffect">
                                  <p:stCondLst>
                                    <p:cond delay="0"/>
                                  </p:stCondLst>
                                  <p:childTnLst>
                                    <p:set>
                                      <p:cBhvr>
                                        <p:cTn id="13" dur="1" fill="hold">
                                          <p:stCondLst>
                                            <p:cond delay="0"/>
                                          </p:stCondLst>
                                        </p:cTn>
                                        <p:tgtEl>
                                          <p:spTgt spid="3306"/>
                                        </p:tgtEl>
                                        <p:attrNameLst>
                                          <p:attrName>style.visibility</p:attrName>
                                        </p:attrNameLst>
                                      </p:cBhvr>
                                      <p:to>
                                        <p:strVal val="visible"/>
                                      </p:to>
                                    </p:set>
                                    <p:animEffect transition="in" filter="wipe(left)">
                                      <p:cBhvr>
                                        <p:cTn id="14" dur="1000"/>
                                        <p:tgtEl>
                                          <p:spTgt spid="3306"/>
                                        </p:tgtEl>
                                      </p:cBhvr>
                                    </p:animEffect>
                                  </p:childTnLst>
                                </p:cTn>
                              </p:par>
                            </p:childTnLst>
                          </p:cTn>
                        </p:par>
                        <p:par>
                          <p:cTn id="15" fill="hold" nodeType="afterGroup">
                            <p:stCondLst>
                              <p:cond delay="1500"/>
                            </p:stCondLst>
                            <p:childTnLst>
                              <p:par>
                                <p:cTn id="16" presetID="22" presetClass="entr" presetSubtype="8" fill="hold" nodeType="afterEffect">
                                  <p:stCondLst>
                                    <p:cond delay="700"/>
                                  </p:stCondLst>
                                  <p:childTnLst>
                                    <p:set>
                                      <p:cBhvr>
                                        <p:cTn id="17" dur="1" fill="hold">
                                          <p:stCondLst>
                                            <p:cond delay="0"/>
                                          </p:stCondLst>
                                        </p:cTn>
                                        <p:tgtEl>
                                          <p:spTgt spid="3305"/>
                                        </p:tgtEl>
                                        <p:attrNameLst>
                                          <p:attrName>style.visibility</p:attrName>
                                        </p:attrNameLst>
                                      </p:cBhvr>
                                      <p:to>
                                        <p:strVal val="visible"/>
                                      </p:to>
                                    </p:set>
                                    <p:animEffect transition="in" filter="wipe(left)">
                                      <p:cBhvr>
                                        <p:cTn id="18" dur="1000"/>
                                        <p:tgtEl>
                                          <p:spTgt spid="3305"/>
                                        </p:tgtEl>
                                      </p:cBhvr>
                                    </p:animEffect>
                                  </p:childTnLst>
                                </p:cTn>
                              </p:par>
                            </p:childTnLst>
                          </p:cTn>
                        </p:par>
                        <p:par>
                          <p:cTn id="19" fill="hold" nodeType="afterGroup">
                            <p:stCondLst>
                              <p:cond delay="3200"/>
                            </p:stCondLst>
                            <p:childTnLst>
                              <p:par>
                                <p:cTn id="20" presetID="22" presetClass="entr" presetSubtype="8" fill="hold" nodeType="afterEffect">
                                  <p:stCondLst>
                                    <p:cond delay="600"/>
                                  </p:stCondLst>
                                  <p:childTnLst>
                                    <p:set>
                                      <p:cBhvr>
                                        <p:cTn id="21" dur="1" fill="hold">
                                          <p:stCondLst>
                                            <p:cond delay="0"/>
                                          </p:stCondLst>
                                        </p:cTn>
                                        <p:tgtEl>
                                          <p:spTgt spid="3304"/>
                                        </p:tgtEl>
                                        <p:attrNameLst>
                                          <p:attrName>style.visibility</p:attrName>
                                        </p:attrNameLst>
                                      </p:cBhvr>
                                      <p:to>
                                        <p:strVal val="visible"/>
                                      </p:to>
                                    </p:set>
                                    <p:animEffect transition="in" filter="wipe(left)">
                                      <p:cBhvr>
                                        <p:cTn id="22" dur="1000"/>
                                        <p:tgtEl>
                                          <p:spTgt spid="3304"/>
                                        </p:tgtEl>
                                      </p:cBhvr>
                                    </p:animEffect>
                                  </p:childTnLst>
                                </p:cTn>
                              </p:par>
                              <p:par>
                                <p:cTn id="23" presetID="18" presetClass="entr" presetSubtype="12" fill="hold" grpId="0" nodeType="withEffect">
                                  <p:stCondLst>
                                    <p:cond delay="1100"/>
                                  </p:stCondLst>
                                  <p:childTnLst>
                                    <p:set>
                                      <p:cBhvr>
                                        <p:cTn id="24" dur="1" fill="hold">
                                          <p:stCondLst>
                                            <p:cond delay="0"/>
                                          </p:stCondLst>
                                        </p:cTn>
                                        <p:tgtEl>
                                          <p:spTgt spid="3075">
                                            <p:txEl>
                                              <p:pRg st="0" end="0"/>
                                            </p:txEl>
                                          </p:spTgt>
                                        </p:tgtEl>
                                        <p:attrNameLst>
                                          <p:attrName>style.visibility</p:attrName>
                                        </p:attrNameLst>
                                      </p:cBhvr>
                                      <p:to>
                                        <p:strVal val="visible"/>
                                      </p:to>
                                    </p:set>
                                    <p:animEffect transition="in" filter="strips(downLeft)">
                                      <p:cBhvr>
                                        <p:cTn id="25" dur="500"/>
                                        <p:tgtEl>
                                          <p:spTgt spid="3075">
                                            <p:txEl>
                                              <p:pRg st="0" end="0"/>
                                            </p:txEl>
                                          </p:spTgt>
                                        </p:tgtEl>
                                      </p:cBhvr>
                                    </p:animEffect>
                                  </p:childTnLst>
                                </p:cTn>
                              </p:par>
                            </p:childTnLst>
                          </p:cTn>
                        </p:par>
                        <p:par>
                          <p:cTn id="26" fill="hold" nodeType="afterGroup">
                            <p:stCondLst>
                              <p:cond delay="4800"/>
                            </p:stCondLst>
                            <p:childTnLst>
                              <p:par>
                                <p:cTn id="27" presetID="10" presetClass="entr" presetSubtype="0" fill="hold" grpId="0" nodeType="afterEffect">
                                  <p:stCondLst>
                                    <p:cond delay="0"/>
                                  </p:stCondLst>
                                  <p:childTnLst>
                                    <p:set>
                                      <p:cBhvr>
                                        <p:cTn id="28" dur="1" fill="hold">
                                          <p:stCondLst>
                                            <p:cond delay="0"/>
                                          </p:stCondLst>
                                        </p:cTn>
                                        <p:tgtEl>
                                          <p:spTgt spid="3237"/>
                                        </p:tgtEl>
                                        <p:attrNameLst>
                                          <p:attrName>style.visibility</p:attrName>
                                        </p:attrNameLst>
                                      </p:cBhvr>
                                      <p:to>
                                        <p:strVal val="visible"/>
                                      </p:to>
                                    </p:set>
                                    <p:animEffect transition="in" filter="fade">
                                      <p:cBhvr>
                                        <p:cTn id="29" dur="500"/>
                                        <p:tgtEl>
                                          <p:spTgt spid="3237"/>
                                        </p:tgtEl>
                                      </p:cBhvr>
                                    </p:animEffect>
                                  </p:childTnLst>
                                </p:cTn>
                              </p:par>
                            </p:childTnLst>
                          </p:cTn>
                        </p:par>
                        <p:par>
                          <p:cTn id="30" fill="hold" nodeType="afterGroup">
                            <p:stCondLst>
                              <p:cond delay="5300"/>
                            </p:stCondLst>
                            <p:childTnLst>
                              <p:par>
                                <p:cTn id="31" presetID="10" presetClass="entr" presetSubtype="0" fill="hold" grpId="0" nodeType="afterEffect">
                                  <p:stCondLst>
                                    <p:cond delay="0"/>
                                  </p:stCondLst>
                                  <p:childTnLst>
                                    <p:set>
                                      <p:cBhvr>
                                        <p:cTn id="32" dur="1" fill="hold">
                                          <p:stCondLst>
                                            <p:cond delay="0"/>
                                          </p:stCondLst>
                                        </p:cTn>
                                        <p:tgtEl>
                                          <p:spTgt spid="3218"/>
                                        </p:tgtEl>
                                        <p:attrNameLst>
                                          <p:attrName>style.visibility</p:attrName>
                                        </p:attrNameLst>
                                      </p:cBhvr>
                                      <p:to>
                                        <p:strVal val="visible"/>
                                      </p:to>
                                    </p:set>
                                    <p:animEffect transition="in" filter="fade">
                                      <p:cBhvr>
                                        <p:cTn id="33" dur="500"/>
                                        <p:tgtEl>
                                          <p:spTgt spid="3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9" grpId="0" animBg="1"/>
      <p:bldP spid="3237" grpId="0" animBg="1"/>
      <p:bldP spid="3075" grpId="0" build="p">
        <p:tmplLst>
          <p:tmpl lvl="1">
            <p:tnLst>
              <p:par>
                <p:cTn presetID="18" presetClass="entr" presetSubtype="12" fill="hold" nodeType="withEffect">
                  <p:stCondLst>
                    <p:cond delay="1100"/>
                  </p:stCondLst>
                  <p:childTnLst>
                    <p:set>
                      <p:cBhvr>
                        <p:cTn dur="1" fill="hold">
                          <p:stCondLst>
                            <p:cond delay="0"/>
                          </p:stCondLst>
                        </p:cTn>
                        <p:tgtEl>
                          <p:spTgt spid="3075"/>
                        </p:tgtEl>
                        <p:attrNameLst>
                          <p:attrName>style.visibility</p:attrName>
                        </p:attrNameLst>
                      </p:cBhvr>
                      <p:to>
                        <p:strVal val="visible"/>
                      </p:to>
                    </p:set>
                    <p:animEffect transition="in" filter="strips(downLeft)">
                      <p:cBhvr>
                        <p:cTn dur="500"/>
                        <p:tgtEl>
                          <p:spTgt spid="3075"/>
                        </p:tgtEl>
                      </p:cBhvr>
                    </p:animEffect>
                  </p:childTnLst>
                </p:cTn>
              </p:par>
            </p:tnLst>
          </p:tmpl>
        </p:tmplLst>
      </p:bldP>
      <p:bldP spid="3218" grpId="0" animBg="1"/>
      <p:bldP spid="3074"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C1ACA9-624E-4D3A-85F8-E47E520A2A37}" type="slidenum">
              <a:rPr lang="en-US" altLang="zh-CN"/>
              <a:pPr/>
              <a:t>‹#›</a:t>
            </a:fld>
            <a:endParaRPr lang="en-US" altLang="zh-CN"/>
          </a:p>
        </p:txBody>
      </p:sp>
    </p:spTree>
    <p:extLst>
      <p:ext uri="{BB962C8B-B14F-4D97-AF65-F5344CB8AC3E}">
        <p14:creationId xmlns:p14="http://schemas.microsoft.com/office/powerpoint/2010/main" val="32002573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763F902-2DE4-4152-9865-F6599D96B608}" type="slidenum">
              <a:rPr lang="en-US" altLang="zh-CN"/>
              <a:pPr/>
              <a:t>‹#›</a:t>
            </a:fld>
            <a:endParaRPr lang="en-US" altLang="zh-CN"/>
          </a:p>
        </p:txBody>
      </p:sp>
    </p:spTree>
    <p:extLst>
      <p:ext uri="{BB962C8B-B14F-4D97-AF65-F5344CB8AC3E}">
        <p14:creationId xmlns:p14="http://schemas.microsoft.com/office/powerpoint/2010/main" val="258988871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467475"/>
            <a:ext cx="2133600" cy="301625"/>
          </a:xfrm>
        </p:spPr>
        <p:txBody>
          <a:bodyPr/>
          <a:lstStyle>
            <a:lvl1pPr>
              <a:defRPr/>
            </a:lvl1pPr>
          </a:lstStyle>
          <a:p>
            <a:fld id="{A7E4D5FF-195B-47AF-8312-E25032DAB6FB}" type="slidenum">
              <a:rPr lang="en-US" altLang="zh-CN"/>
              <a:pPr/>
              <a:t>‹#›</a:t>
            </a:fld>
            <a:endParaRPr lang="en-US" altLang="zh-CN"/>
          </a:p>
        </p:txBody>
      </p:sp>
    </p:spTree>
    <p:extLst>
      <p:ext uri="{BB962C8B-B14F-4D97-AF65-F5344CB8AC3E}">
        <p14:creationId xmlns:p14="http://schemas.microsoft.com/office/powerpoint/2010/main" val="13237512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724400"/>
          </a:xfrm>
        </p:spPr>
        <p:txBody>
          <a:bodyPr/>
          <a:lstStyle/>
          <a:p>
            <a:r>
              <a:rPr lang="zh-CN" altLang="en-US" smtClean="0"/>
              <a:t>单击图标添加图表</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B5FB90F5-065C-472E-A953-26FFA5BADA9F}" type="slidenum">
              <a:rPr lang="en-US" altLang="zh-CN"/>
              <a:pPr/>
              <a:t>‹#›</a:t>
            </a:fld>
            <a:endParaRPr lang="en-US" altLang="zh-CN"/>
          </a:p>
        </p:txBody>
      </p:sp>
    </p:spTree>
    <p:extLst>
      <p:ext uri="{BB962C8B-B14F-4D97-AF65-F5344CB8AC3E}">
        <p14:creationId xmlns:p14="http://schemas.microsoft.com/office/powerpoint/2010/main" val="333578525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724400"/>
          </a:xfrm>
        </p:spPr>
        <p:txBody>
          <a:bodyPr/>
          <a:lstStyle/>
          <a:p>
            <a:r>
              <a:rPr lang="zh-CN" altLang="en-US" smtClean="0"/>
              <a:t>单击图标添加表格</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3A59EE80-EE21-449F-8CE8-B655959C1F23}" type="slidenum">
              <a:rPr lang="en-US" altLang="zh-CN"/>
              <a:pPr/>
              <a:t>‹#›</a:t>
            </a:fld>
            <a:endParaRPr lang="en-US" altLang="zh-CN"/>
          </a:p>
        </p:txBody>
      </p:sp>
    </p:spTree>
    <p:extLst>
      <p:ext uri="{BB962C8B-B14F-4D97-AF65-F5344CB8AC3E}">
        <p14:creationId xmlns:p14="http://schemas.microsoft.com/office/powerpoint/2010/main" val="348056130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grpSp>
        <p:nvGrpSpPr>
          <p:cNvPr id="2" name="Group 191"/>
          <p:cNvGrpSpPr>
            <a:grpSpLocks/>
          </p:cNvGrpSpPr>
          <p:nvPr/>
        </p:nvGrpSpPr>
        <p:grpSpPr bwMode="auto">
          <a:xfrm>
            <a:off x="434975" y="4763"/>
            <a:ext cx="8015288" cy="6853237"/>
            <a:chOff x="274" y="10"/>
            <a:chExt cx="5049" cy="4310"/>
          </a:xfrm>
        </p:grpSpPr>
        <p:sp>
          <p:nvSpPr>
            <p:cNvPr id="3198" name="Line 126"/>
            <p:cNvSpPr>
              <a:spLocks noChangeShapeType="1"/>
            </p:cNvSpPr>
            <p:nvPr userDrawn="1"/>
          </p:nvSpPr>
          <p:spPr bwMode="gray">
            <a:xfrm>
              <a:off x="347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09" name="Line 137"/>
            <p:cNvSpPr>
              <a:spLocks noChangeShapeType="1"/>
            </p:cNvSpPr>
            <p:nvPr userDrawn="1"/>
          </p:nvSpPr>
          <p:spPr bwMode="gray">
            <a:xfrm>
              <a:off x="392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1" name="Line 139"/>
            <p:cNvSpPr>
              <a:spLocks noChangeShapeType="1"/>
            </p:cNvSpPr>
            <p:nvPr userDrawn="1"/>
          </p:nvSpPr>
          <p:spPr bwMode="gray">
            <a:xfrm>
              <a:off x="439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2" name="Line 140"/>
            <p:cNvSpPr>
              <a:spLocks noChangeShapeType="1"/>
            </p:cNvSpPr>
            <p:nvPr userDrawn="1"/>
          </p:nvSpPr>
          <p:spPr bwMode="gray">
            <a:xfrm>
              <a:off x="484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5" name="Line 143"/>
            <p:cNvSpPr>
              <a:spLocks noChangeShapeType="1"/>
            </p:cNvSpPr>
            <p:nvPr userDrawn="1"/>
          </p:nvSpPr>
          <p:spPr bwMode="gray">
            <a:xfrm>
              <a:off x="5302"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9" name="Line 147"/>
            <p:cNvSpPr>
              <a:spLocks noChangeShapeType="1"/>
            </p:cNvSpPr>
            <p:nvPr userDrawn="1"/>
          </p:nvSpPr>
          <p:spPr bwMode="gray">
            <a:xfrm>
              <a:off x="165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1" name="Line 149"/>
            <p:cNvSpPr>
              <a:spLocks noChangeShapeType="1"/>
            </p:cNvSpPr>
            <p:nvPr userDrawn="1"/>
          </p:nvSpPr>
          <p:spPr bwMode="gray">
            <a:xfrm>
              <a:off x="210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3" name="Line 151"/>
            <p:cNvSpPr>
              <a:spLocks noChangeShapeType="1"/>
            </p:cNvSpPr>
            <p:nvPr userDrawn="1"/>
          </p:nvSpPr>
          <p:spPr bwMode="gray">
            <a:xfrm>
              <a:off x="256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4" name="Line 152"/>
            <p:cNvSpPr>
              <a:spLocks noChangeShapeType="1"/>
            </p:cNvSpPr>
            <p:nvPr userDrawn="1"/>
          </p:nvSpPr>
          <p:spPr bwMode="gray">
            <a:xfrm>
              <a:off x="301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0" name="Line 158"/>
            <p:cNvSpPr>
              <a:spLocks noChangeShapeType="1"/>
            </p:cNvSpPr>
            <p:nvPr userDrawn="1"/>
          </p:nvSpPr>
          <p:spPr bwMode="gray">
            <a:xfrm>
              <a:off x="274"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2" name="Line 160"/>
            <p:cNvSpPr>
              <a:spLocks noChangeShapeType="1"/>
            </p:cNvSpPr>
            <p:nvPr userDrawn="1"/>
          </p:nvSpPr>
          <p:spPr bwMode="gray">
            <a:xfrm>
              <a:off x="74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3" name="Line 161"/>
            <p:cNvSpPr>
              <a:spLocks noChangeShapeType="1"/>
            </p:cNvSpPr>
            <p:nvPr userDrawn="1"/>
          </p:nvSpPr>
          <p:spPr bwMode="gray">
            <a:xfrm>
              <a:off x="119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59" name="Rectangle 87"/>
          <p:cNvSpPr>
            <a:spLocks noChangeArrowheads="1"/>
          </p:cNvSpPr>
          <p:nvPr/>
        </p:nvSpPr>
        <p:spPr bwMode="gray">
          <a:xfrm>
            <a:off x="0" y="1795463"/>
            <a:ext cx="9144000" cy="2503487"/>
          </a:xfrm>
          <a:prstGeom prst="rect">
            <a:avLst/>
          </a:prstGeom>
          <a:gradFill rotWithShape="1">
            <a:gsLst>
              <a:gs pos="0">
                <a:schemeClr val="tx2">
                  <a:gamma/>
                  <a:shade val="46275"/>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7" name="Rectangle 165"/>
          <p:cNvSpPr>
            <a:spLocks noChangeArrowheads="1"/>
          </p:cNvSpPr>
          <p:nvPr/>
        </p:nvSpPr>
        <p:spPr bwMode="gray">
          <a:xfrm>
            <a:off x="5553075" y="5576888"/>
            <a:ext cx="712788" cy="644525"/>
          </a:xfrm>
          <a:prstGeom prst="rect">
            <a:avLst/>
          </a:prstGeom>
          <a:solidFill>
            <a:schemeClr val="accent2">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8" name="Rectangle 166"/>
          <p:cNvSpPr>
            <a:spLocks noChangeArrowheads="1"/>
          </p:cNvSpPr>
          <p:nvPr/>
        </p:nvSpPr>
        <p:spPr bwMode="gray">
          <a:xfrm>
            <a:off x="70072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9" name="Rectangle 167"/>
          <p:cNvSpPr>
            <a:spLocks noChangeArrowheads="1"/>
          </p:cNvSpPr>
          <p:nvPr/>
        </p:nvSpPr>
        <p:spPr bwMode="gray">
          <a:xfrm>
            <a:off x="626903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0" name="Rectangle 168"/>
          <p:cNvSpPr>
            <a:spLocks noChangeArrowheads="1"/>
          </p:cNvSpPr>
          <p:nvPr/>
        </p:nvSpPr>
        <p:spPr bwMode="gray">
          <a:xfrm>
            <a:off x="8447088" y="5588000"/>
            <a:ext cx="696912"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2" name="Rectangle 170"/>
          <p:cNvSpPr>
            <a:spLocks noChangeArrowheads="1"/>
          </p:cNvSpPr>
          <p:nvPr/>
        </p:nvSpPr>
        <p:spPr bwMode="gray">
          <a:xfrm>
            <a:off x="26511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3" name="Rectangle 171"/>
          <p:cNvSpPr>
            <a:spLocks noChangeArrowheads="1"/>
          </p:cNvSpPr>
          <p:nvPr/>
        </p:nvSpPr>
        <p:spPr bwMode="gray">
          <a:xfrm>
            <a:off x="410527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4" name="Rectangle 172"/>
          <p:cNvSpPr>
            <a:spLocks noChangeArrowheads="1"/>
          </p:cNvSpPr>
          <p:nvPr/>
        </p:nvSpPr>
        <p:spPr bwMode="gray">
          <a:xfrm>
            <a:off x="336708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5" name="Rectangle 173"/>
          <p:cNvSpPr>
            <a:spLocks noChangeArrowheads="1"/>
          </p:cNvSpPr>
          <p:nvPr/>
        </p:nvSpPr>
        <p:spPr bwMode="gray">
          <a:xfrm>
            <a:off x="4818063"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6" name="Rectangle 174"/>
          <p:cNvSpPr>
            <a:spLocks noChangeArrowheads="1"/>
          </p:cNvSpPr>
          <p:nvPr/>
        </p:nvSpPr>
        <p:spPr bwMode="gray">
          <a:xfrm>
            <a:off x="1917700" y="4943475"/>
            <a:ext cx="725488" cy="636588"/>
          </a:xfrm>
          <a:prstGeom prst="rect">
            <a:avLst/>
          </a:prstGeom>
          <a:solidFill>
            <a:schemeClr val="accent2">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7" name="Rectangle 175"/>
          <p:cNvSpPr>
            <a:spLocks noChangeArrowheads="1"/>
          </p:cNvSpPr>
          <p:nvPr/>
        </p:nvSpPr>
        <p:spPr bwMode="gray">
          <a:xfrm>
            <a:off x="5541963" y="4310063"/>
            <a:ext cx="725487" cy="636587"/>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8" name="Rectangle 176"/>
          <p:cNvSpPr>
            <a:spLocks noChangeArrowheads="1"/>
          </p:cNvSpPr>
          <p:nvPr/>
        </p:nvSpPr>
        <p:spPr bwMode="gray">
          <a:xfrm>
            <a:off x="6996113" y="4300538"/>
            <a:ext cx="725487" cy="646112"/>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9" name="Rectangle 177"/>
          <p:cNvSpPr>
            <a:spLocks noChangeArrowheads="1"/>
          </p:cNvSpPr>
          <p:nvPr/>
        </p:nvSpPr>
        <p:spPr bwMode="gray">
          <a:xfrm>
            <a:off x="8435975" y="4300538"/>
            <a:ext cx="703263" cy="646112"/>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0" name="Rectangle 178"/>
          <p:cNvSpPr>
            <a:spLocks noChangeArrowheads="1"/>
          </p:cNvSpPr>
          <p:nvPr/>
        </p:nvSpPr>
        <p:spPr bwMode="gray">
          <a:xfrm>
            <a:off x="4105275" y="4310063"/>
            <a:ext cx="725488" cy="636587"/>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7" name="Rectangle 185"/>
          <p:cNvSpPr>
            <a:spLocks noChangeArrowheads="1"/>
          </p:cNvSpPr>
          <p:nvPr/>
        </p:nvSpPr>
        <p:spPr bwMode="gray">
          <a:xfrm>
            <a:off x="7720013" y="6221413"/>
            <a:ext cx="725487"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8" name="Rectangle 186"/>
          <p:cNvSpPr>
            <a:spLocks noChangeArrowheads="1"/>
          </p:cNvSpPr>
          <p:nvPr/>
        </p:nvSpPr>
        <p:spPr bwMode="gray">
          <a:xfrm>
            <a:off x="3371850" y="6221413"/>
            <a:ext cx="728663"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9" name="Rectangle 187"/>
          <p:cNvSpPr>
            <a:spLocks noChangeArrowheads="1"/>
          </p:cNvSpPr>
          <p:nvPr/>
        </p:nvSpPr>
        <p:spPr bwMode="gray">
          <a:xfrm>
            <a:off x="4826000"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0" name="Rectangle 188"/>
          <p:cNvSpPr>
            <a:spLocks noChangeArrowheads="1"/>
          </p:cNvSpPr>
          <p:nvPr/>
        </p:nvSpPr>
        <p:spPr bwMode="gray">
          <a:xfrm>
            <a:off x="1920875"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 name="Group 206"/>
          <p:cNvGrpSpPr>
            <a:grpSpLocks/>
          </p:cNvGrpSpPr>
          <p:nvPr/>
        </p:nvGrpSpPr>
        <p:grpSpPr bwMode="auto">
          <a:xfrm>
            <a:off x="0" y="533400"/>
            <a:ext cx="9144000" cy="5689600"/>
            <a:chOff x="0" y="336"/>
            <a:chExt cx="5760" cy="3584"/>
          </a:xfrm>
        </p:grpSpPr>
        <p:sp>
          <p:nvSpPr>
            <p:cNvPr id="3264" name="Line 192"/>
            <p:cNvSpPr>
              <a:spLocks noChangeShapeType="1"/>
            </p:cNvSpPr>
            <p:nvPr userDrawn="1"/>
          </p:nvSpPr>
          <p:spPr bwMode="gray">
            <a:xfrm flipH="1">
              <a:off x="0" y="33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5" name="Line 193"/>
            <p:cNvSpPr>
              <a:spLocks noChangeShapeType="1"/>
            </p:cNvSpPr>
            <p:nvPr userDrawn="1"/>
          </p:nvSpPr>
          <p:spPr bwMode="gray">
            <a:xfrm flipH="1">
              <a:off x="0" y="73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6" name="Line 194"/>
            <p:cNvSpPr>
              <a:spLocks noChangeShapeType="1"/>
            </p:cNvSpPr>
            <p:nvPr userDrawn="1"/>
          </p:nvSpPr>
          <p:spPr bwMode="gray">
            <a:xfrm flipH="1">
              <a:off x="0" y="112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7" name="Line 195"/>
            <p:cNvSpPr>
              <a:spLocks noChangeShapeType="1"/>
            </p:cNvSpPr>
            <p:nvPr userDrawn="1"/>
          </p:nvSpPr>
          <p:spPr bwMode="gray">
            <a:xfrm flipH="1">
              <a:off x="0" y="2707"/>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8" name="Line 196"/>
            <p:cNvSpPr>
              <a:spLocks noChangeShapeType="1"/>
            </p:cNvSpPr>
            <p:nvPr userDrawn="1"/>
          </p:nvSpPr>
          <p:spPr bwMode="gray">
            <a:xfrm flipH="1">
              <a:off x="0" y="3111"/>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9" name="Line 197"/>
            <p:cNvSpPr>
              <a:spLocks noChangeShapeType="1"/>
            </p:cNvSpPr>
            <p:nvPr userDrawn="1"/>
          </p:nvSpPr>
          <p:spPr bwMode="gray">
            <a:xfrm flipH="1">
              <a:off x="0" y="351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0" name="Line 198"/>
            <p:cNvSpPr>
              <a:spLocks noChangeShapeType="1"/>
            </p:cNvSpPr>
            <p:nvPr userDrawn="1"/>
          </p:nvSpPr>
          <p:spPr bwMode="gray">
            <a:xfrm flipH="1">
              <a:off x="0" y="3920"/>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5" name="Rectangle 3"/>
          <p:cNvSpPr>
            <a:spLocks noGrp="1" noChangeArrowheads="1"/>
          </p:cNvSpPr>
          <p:nvPr>
            <p:ph type="subTitle" idx="1"/>
          </p:nvPr>
        </p:nvSpPr>
        <p:spPr>
          <a:xfrm>
            <a:off x="4572000" y="43434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lvl1pPr>
          </a:lstStyle>
          <a:p>
            <a:pPr lvl="0"/>
            <a:r>
              <a:rPr lang="zh-CN" altLang="en-US" noProof="0" smtClean="0"/>
              <a:t>单击此处编辑母版副标题样式</a:t>
            </a:r>
            <a:endParaRPr lang="en-US" altLang="zh-CN" noProof="0" smtClean="0"/>
          </a:p>
        </p:txBody>
      </p:sp>
      <p:sp>
        <p:nvSpPr>
          <p:cNvPr id="3210" name="Rectangle 138"/>
          <p:cNvSpPr>
            <a:spLocks noChangeArrowheads="1"/>
          </p:cNvSpPr>
          <p:nvPr/>
        </p:nvSpPr>
        <p:spPr bwMode="gray">
          <a:xfrm>
            <a:off x="55245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3" name="Rectangle 141"/>
          <p:cNvSpPr>
            <a:spLocks noChangeArrowheads="1"/>
          </p:cNvSpPr>
          <p:nvPr/>
        </p:nvSpPr>
        <p:spPr bwMode="gray">
          <a:xfrm>
            <a:off x="697865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8" name="Rectangle 146"/>
          <p:cNvSpPr>
            <a:spLocks noChangeArrowheads="1"/>
          </p:cNvSpPr>
          <p:nvPr/>
        </p:nvSpPr>
        <p:spPr bwMode="gray">
          <a:xfrm>
            <a:off x="7691438" y="4763"/>
            <a:ext cx="725487" cy="522287"/>
          </a:xfrm>
          <a:prstGeom prst="rect">
            <a:avLst/>
          </a:prstGeom>
          <a:solidFill>
            <a:schemeClr val="folHlink">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 name="Rectangle 153"/>
          <p:cNvSpPr>
            <a:spLocks noChangeArrowheads="1"/>
          </p:cNvSpPr>
          <p:nvPr/>
        </p:nvSpPr>
        <p:spPr bwMode="gray">
          <a:xfrm>
            <a:off x="40767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7" name="Rectangle 155"/>
          <p:cNvSpPr>
            <a:spLocks noChangeArrowheads="1"/>
          </p:cNvSpPr>
          <p:nvPr/>
        </p:nvSpPr>
        <p:spPr bwMode="gray">
          <a:xfrm>
            <a:off x="4789488" y="4763"/>
            <a:ext cx="725487"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4" name="Rectangle 162"/>
          <p:cNvSpPr>
            <a:spLocks noChangeArrowheads="1"/>
          </p:cNvSpPr>
          <p:nvPr/>
        </p:nvSpPr>
        <p:spPr bwMode="gray">
          <a:xfrm>
            <a:off x="457200" y="1147763"/>
            <a:ext cx="725488" cy="633412"/>
          </a:xfrm>
          <a:prstGeom prst="rect">
            <a:avLst/>
          </a:prstGeom>
          <a:solidFill>
            <a:schemeClr val="folHlink">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 name="Rectangle 164"/>
          <p:cNvSpPr>
            <a:spLocks noChangeArrowheads="1"/>
          </p:cNvSpPr>
          <p:nvPr/>
        </p:nvSpPr>
        <p:spPr bwMode="gray">
          <a:xfrm>
            <a:off x="1889125" y="4763"/>
            <a:ext cx="725488" cy="5222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1" name="Rectangle 179"/>
          <p:cNvSpPr>
            <a:spLocks noChangeArrowheads="1"/>
          </p:cNvSpPr>
          <p:nvPr/>
        </p:nvSpPr>
        <p:spPr bwMode="gray">
          <a:xfrm>
            <a:off x="625157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2" name="Rectangle 180"/>
          <p:cNvSpPr>
            <a:spLocks noChangeArrowheads="1"/>
          </p:cNvSpPr>
          <p:nvPr/>
        </p:nvSpPr>
        <p:spPr bwMode="gray">
          <a:xfrm>
            <a:off x="76914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3" name="Rectangle 181"/>
          <p:cNvSpPr>
            <a:spLocks noChangeArrowheads="1"/>
          </p:cNvSpPr>
          <p:nvPr/>
        </p:nvSpPr>
        <p:spPr bwMode="gray">
          <a:xfrm>
            <a:off x="334962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4" name="Rectangle 182"/>
          <p:cNvSpPr>
            <a:spLocks noChangeArrowheads="1"/>
          </p:cNvSpPr>
          <p:nvPr/>
        </p:nvSpPr>
        <p:spPr bwMode="gray">
          <a:xfrm>
            <a:off x="4800600" y="1165225"/>
            <a:ext cx="725488"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5" name="Rectangle 183"/>
          <p:cNvSpPr>
            <a:spLocks noChangeArrowheads="1"/>
          </p:cNvSpPr>
          <p:nvPr/>
        </p:nvSpPr>
        <p:spPr bwMode="gray">
          <a:xfrm>
            <a:off x="19002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1" name="Rectangle 189"/>
          <p:cNvSpPr>
            <a:spLocks noChangeArrowheads="1"/>
          </p:cNvSpPr>
          <p:nvPr/>
        </p:nvSpPr>
        <p:spPr bwMode="gray">
          <a:xfrm>
            <a:off x="438150" y="4763"/>
            <a:ext cx="725488"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2" name="Rectangle 190"/>
          <p:cNvSpPr>
            <a:spLocks noChangeArrowheads="1"/>
          </p:cNvSpPr>
          <p:nvPr/>
        </p:nvSpPr>
        <p:spPr bwMode="gray">
          <a:xfrm>
            <a:off x="1176338" y="533400"/>
            <a:ext cx="725487" cy="633413"/>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2" name="Rectangle 200"/>
          <p:cNvSpPr>
            <a:spLocks noChangeArrowheads="1"/>
          </p:cNvSpPr>
          <p:nvPr/>
        </p:nvSpPr>
        <p:spPr bwMode="gray">
          <a:xfrm>
            <a:off x="2611438" y="534988"/>
            <a:ext cx="725487"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 name="Group 234"/>
          <p:cNvGrpSpPr>
            <a:grpSpLocks/>
          </p:cNvGrpSpPr>
          <p:nvPr/>
        </p:nvGrpSpPr>
        <p:grpSpPr bwMode="auto">
          <a:xfrm>
            <a:off x="0" y="2257425"/>
            <a:ext cx="4738688" cy="4600575"/>
            <a:chOff x="-9" y="1395"/>
            <a:chExt cx="2985" cy="2898"/>
          </a:xfrm>
        </p:grpSpPr>
        <p:pic>
          <p:nvPicPr>
            <p:cNvPr id="3285" name="Picture 213" descr="pan01"/>
            <p:cNvPicPr>
              <a:picLocks noChangeAspect="1" noChangeArrowheads="1"/>
            </p:cNvPicPr>
            <p:nvPr/>
          </p:nvPicPr>
          <p:blipFill>
            <a:blip r:embed="rId2">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3281" name="Freeform 209"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3"/>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 name="Group 233"/>
          <p:cNvGrpSpPr>
            <a:grpSpLocks/>
          </p:cNvGrpSpPr>
          <p:nvPr/>
        </p:nvGrpSpPr>
        <p:grpSpPr bwMode="auto">
          <a:xfrm>
            <a:off x="9525" y="1395413"/>
            <a:ext cx="4256088" cy="4598987"/>
            <a:chOff x="0" y="1039"/>
            <a:chExt cx="2681" cy="2897"/>
          </a:xfrm>
        </p:grpSpPr>
        <p:pic>
          <p:nvPicPr>
            <p:cNvPr id="3292" name="Picture 220"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3293" name="Freeform 221"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 name="Group 232"/>
          <p:cNvGrpSpPr>
            <a:grpSpLocks/>
          </p:cNvGrpSpPr>
          <p:nvPr/>
        </p:nvGrpSpPr>
        <p:grpSpPr bwMode="auto">
          <a:xfrm>
            <a:off x="-4763" y="304800"/>
            <a:ext cx="3821113" cy="5078413"/>
            <a:chOff x="-7" y="240"/>
            <a:chExt cx="2407" cy="3199"/>
          </a:xfrm>
        </p:grpSpPr>
        <p:pic>
          <p:nvPicPr>
            <p:cNvPr id="3295" name="Picture 223"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3296" name="Freeform 224"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4" name="Rectangle 2"/>
          <p:cNvSpPr>
            <a:spLocks noGrp="1" noChangeArrowheads="1"/>
          </p:cNvSpPr>
          <p:nvPr>
            <p:ph type="ctrTitle"/>
          </p:nvPr>
        </p:nvSpPr>
        <p:spPr>
          <a:xfrm>
            <a:off x="4267200" y="1981200"/>
            <a:ext cx="4724400"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lvl1pPr>
          </a:lstStyle>
          <a:p>
            <a:pPr lvl="0"/>
            <a:r>
              <a:rPr lang="zh-CN" altLang="en-US" noProof="0" smtClean="0"/>
              <a:t>单击此处编辑母版标题样式</a:t>
            </a:r>
            <a:endParaRPr lang="en-US" altLang="zh-CN" noProof="0" smtClean="0"/>
          </a:p>
        </p:txBody>
      </p:sp>
      <p:sp>
        <p:nvSpPr>
          <p:cNvPr id="3076" name="Rectangle 4"/>
          <p:cNvSpPr>
            <a:spLocks noGrp="1" noChangeArrowheads="1"/>
          </p:cNvSpPr>
          <p:nvPr>
            <p:ph type="dt" sz="half" idx="2"/>
          </p:nvPr>
        </p:nvSpPr>
        <p:spPr>
          <a:xfrm>
            <a:off x="304800" y="6400800"/>
            <a:ext cx="2133600" cy="320675"/>
          </a:xfrm>
        </p:spPr>
        <p:txBody>
          <a:bodyPr/>
          <a:lstStyle>
            <a:lvl1pPr algn="r">
              <a:defRPr>
                <a:latin typeface="+mj-lt"/>
              </a:defRPr>
            </a:lvl1pPr>
          </a:lstStyle>
          <a:p>
            <a:endParaRPr lang="en-US" altLang="zh-CN"/>
          </a:p>
        </p:txBody>
      </p:sp>
      <p:sp>
        <p:nvSpPr>
          <p:cNvPr id="3077" name="Rectangle 5"/>
          <p:cNvSpPr>
            <a:spLocks noGrp="1" noChangeArrowheads="1"/>
          </p:cNvSpPr>
          <p:nvPr>
            <p:ph type="ftr" sz="quarter" idx="3"/>
          </p:nvPr>
        </p:nvSpPr>
        <p:spPr>
          <a:xfrm>
            <a:off x="6172200" y="6400800"/>
            <a:ext cx="2895600" cy="320675"/>
          </a:xfrm>
        </p:spPr>
        <p:txBody>
          <a:bodyPr/>
          <a:lstStyle>
            <a:lvl1pPr algn="r">
              <a:defRPr>
                <a:latin typeface="+mj-lt"/>
              </a:defRPr>
            </a:lvl1pPr>
          </a:lstStyle>
          <a:p>
            <a:r>
              <a:rPr lang="en-US" altLang="zh-CN"/>
              <a:t>www.themegallery.com</a:t>
            </a:r>
          </a:p>
        </p:txBody>
      </p:sp>
      <p:sp>
        <p:nvSpPr>
          <p:cNvPr id="3078" name="Rectangle 6"/>
          <p:cNvSpPr>
            <a:spLocks noGrp="1" noChangeArrowheads="1"/>
          </p:cNvSpPr>
          <p:nvPr>
            <p:ph type="sldNum" sz="quarter" idx="4"/>
          </p:nvPr>
        </p:nvSpPr>
        <p:spPr>
          <a:xfrm>
            <a:off x="3733800" y="6400800"/>
            <a:ext cx="2133600" cy="320675"/>
          </a:xfrm>
        </p:spPr>
        <p:txBody>
          <a:bodyPr/>
          <a:lstStyle>
            <a:lvl1pPr>
              <a:defRPr>
                <a:latin typeface="+mj-lt"/>
              </a:defRPr>
            </a:lvl1pPr>
          </a:lstStyle>
          <a:p>
            <a:fld id="{23304A5D-B132-4DEF-B107-AEAD36FA2CF8}" type="slidenum">
              <a:rPr lang="en-US" altLang="zh-CN"/>
              <a:pPr/>
              <a:t>‹#›</a:t>
            </a:fld>
            <a:endParaRPr lang="en-US" altLang="zh-CN"/>
          </a:p>
        </p:txBody>
      </p:sp>
      <p:sp>
        <p:nvSpPr>
          <p:cNvPr id="3083" name="Text Box 11"/>
          <p:cNvSpPr txBox="1">
            <a:spLocks noChangeArrowheads="1"/>
          </p:cNvSpPr>
          <p:nvPr/>
        </p:nvSpPr>
        <p:spPr bwMode="gray">
          <a:xfrm>
            <a:off x="7924800" y="1295400"/>
            <a:ext cx="10985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2391" dir="11227501" algn="ctr" rotWithShape="0">
                    <a:schemeClr val="bg2">
                      <a:alpha val="50000"/>
                    </a:schemeClr>
                  </a:outerShdw>
                </a:effectLst>
              </a14:hiddenEffects>
            </a:ext>
          </a:extLst>
        </p:spPr>
        <p:txBody>
          <a:bodyPr>
            <a:spAutoFit/>
          </a:bodyPr>
          <a:lstStyle/>
          <a:p>
            <a:pPr algn="r">
              <a:spcBef>
                <a:spcPct val="50000"/>
              </a:spcBef>
            </a:pPr>
            <a:r>
              <a:rPr lang="en-US" altLang="zh-CN" sz="2200">
                <a:ea typeface="宋体" charset="-122"/>
              </a:rPr>
              <a:t>LOGO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59"/>
                                        </p:tgtEl>
                                        <p:attrNameLst>
                                          <p:attrName>style.visibility</p:attrName>
                                        </p:attrNameLst>
                                      </p:cBhvr>
                                      <p:to>
                                        <p:strVal val="visible"/>
                                      </p:to>
                                    </p:set>
                                    <p:animEffect transition="in" filter="wipe(left)">
                                      <p:cBhvr>
                                        <p:cTn id="7" dur="500"/>
                                        <p:tgtEl>
                                          <p:spTgt spid="315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par>
                                <p:cTn id="12" presetID="22" presetClass="entr" presetSubtype="8"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1000"/>
                                        <p:tgtEl>
                                          <p:spTgt spid="4"/>
                                        </p:tgtEl>
                                      </p:cBhvr>
                                    </p:animEffect>
                                  </p:childTnLst>
                                </p:cTn>
                              </p:par>
                            </p:childTnLst>
                          </p:cTn>
                        </p:par>
                        <p:par>
                          <p:cTn id="15" fill="hold" nodeType="afterGroup">
                            <p:stCondLst>
                              <p:cond delay="1500"/>
                            </p:stCondLst>
                            <p:childTnLst>
                              <p:par>
                                <p:cTn id="16" presetID="22" presetClass="entr" presetSubtype="8" fill="hold" nodeType="afterEffect">
                                  <p:stCondLst>
                                    <p:cond delay="70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nodeType="afterGroup">
                            <p:stCondLst>
                              <p:cond delay="3200"/>
                            </p:stCondLst>
                            <p:childTnLst>
                              <p:par>
                                <p:cTn id="20" presetID="22" presetClass="entr" presetSubtype="8" fill="hold" nodeType="afterEffect">
                                  <p:stCondLst>
                                    <p:cond delay="60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1000"/>
                                        <p:tgtEl>
                                          <p:spTgt spid="6"/>
                                        </p:tgtEl>
                                      </p:cBhvr>
                                    </p:animEffect>
                                  </p:childTnLst>
                                </p:cTn>
                              </p:par>
                              <p:par>
                                <p:cTn id="23" presetID="18" presetClass="entr" presetSubtype="12" fill="hold" grpId="0" nodeType="withEffect">
                                  <p:stCondLst>
                                    <p:cond delay="1100"/>
                                  </p:stCondLst>
                                  <p:childTnLst>
                                    <p:set>
                                      <p:cBhvr>
                                        <p:cTn id="24" dur="1" fill="hold">
                                          <p:stCondLst>
                                            <p:cond delay="0"/>
                                          </p:stCondLst>
                                        </p:cTn>
                                        <p:tgtEl>
                                          <p:spTgt spid="3075">
                                            <p:txEl>
                                              <p:pRg st="0" end="0"/>
                                            </p:txEl>
                                          </p:spTgt>
                                        </p:tgtEl>
                                        <p:attrNameLst>
                                          <p:attrName>style.visibility</p:attrName>
                                        </p:attrNameLst>
                                      </p:cBhvr>
                                      <p:to>
                                        <p:strVal val="visible"/>
                                      </p:to>
                                    </p:set>
                                    <p:animEffect transition="in" filter="strips(downLeft)">
                                      <p:cBhvr>
                                        <p:cTn id="25" dur="500"/>
                                        <p:tgtEl>
                                          <p:spTgt spid="3075">
                                            <p:txEl>
                                              <p:pRg st="0" end="0"/>
                                            </p:txEl>
                                          </p:spTgt>
                                        </p:tgtEl>
                                      </p:cBhvr>
                                    </p:animEffect>
                                  </p:childTnLst>
                                </p:cTn>
                              </p:par>
                            </p:childTnLst>
                          </p:cTn>
                        </p:par>
                        <p:par>
                          <p:cTn id="26" fill="hold" nodeType="afterGroup">
                            <p:stCondLst>
                              <p:cond delay="4800"/>
                            </p:stCondLst>
                            <p:childTnLst>
                              <p:par>
                                <p:cTn id="27" presetID="10" presetClass="entr" presetSubtype="0" fill="hold" grpId="0" nodeType="afterEffect">
                                  <p:stCondLst>
                                    <p:cond delay="0"/>
                                  </p:stCondLst>
                                  <p:childTnLst>
                                    <p:set>
                                      <p:cBhvr>
                                        <p:cTn id="28" dur="1" fill="hold">
                                          <p:stCondLst>
                                            <p:cond delay="0"/>
                                          </p:stCondLst>
                                        </p:cTn>
                                        <p:tgtEl>
                                          <p:spTgt spid="3237"/>
                                        </p:tgtEl>
                                        <p:attrNameLst>
                                          <p:attrName>style.visibility</p:attrName>
                                        </p:attrNameLst>
                                      </p:cBhvr>
                                      <p:to>
                                        <p:strVal val="visible"/>
                                      </p:to>
                                    </p:set>
                                    <p:animEffect transition="in" filter="fade">
                                      <p:cBhvr>
                                        <p:cTn id="29" dur="500"/>
                                        <p:tgtEl>
                                          <p:spTgt spid="3237"/>
                                        </p:tgtEl>
                                      </p:cBhvr>
                                    </p:animEffect>
                                  </p:childTnLst>
                                </p:cTn>
                              </p:par>
                            </p:childTnLst>
                          </p:cTn>
                        </p:par>
                        <p:par>
                          <p:cTn id="30" fill="hold" nodeType="afterGroup">
                            <p:stCondLst>
                              <p:cond delay="5300"/>
                            </p:stCondLst>
                            <p:childTnLst>
                              <p:par>
                                <p:cTn id="31" presetID="10" presetClass="entr" presetSubtype="0" fill="hold" grpId="0" nodeType="afterEffect">
                                  <p:stCondLst>
                                    <p:cond delay="0"/>
                                  </p:stCondLst>
                                  <p:childTnLst>
                                    <p:set>
                                      <p:cBhvr>
                                        <p:cTn id="32" dur="1" fill="hold">
                                          <p:stCondLst>
                                            <p:cond delay="0"/>
                                          </p:stCondLst>
                                        </p:cTn>
                                        <p:tgtEl>
                                          <p:spTgt spid="3218"/>
                                        </p:tgtEl>
                                        <p:attrNameLst>
                                          <p:attrName>style.visibility</p:attrName>
                                        </p:attrNameLst>
                                      </p:cBhvr>
                                      <p:to>
                                        <p:strVal val="visible"/>
                                      </p:to>
                                    </p:set>
                                    <p:animEffect transition="in" filter="fade">
                                      <p:cBhvr>
                                        <p:cTn id="33" dur="500"/>
                                        <p:tgtEl>
                                          <p:spTgt spid="3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9" grpId="0" animBg="1"/>
      <p:bldP spid="3237" grpId="0" animBg="1"/>
      <p:bldP spid="3075" grpId="0" build="p">
        <p:tmplLst>
          <p:tmpl lvl="1">
            <p:tnLst>
              <p:par>
                <p:cTn presetID="18" presetClass="entr" presetSubtype="12" fill="hold" nodeType="withEffect">
                  <p:stCondLst>
                    <p:cond delay="1100"/>
                  </p:stCondLst>
                  <p:childTnLst>
                    <p:set>
                      <p:cBhvr>
                        <p:cTn dur="1" fill="hold">
                          <p:stCondLst>
                            <p:cond delay="0"/>
                          </p:stCondLst>
                        </p:cTn>
                        <p:tgtEl>
                          <p:spTgt spid="3075"/>
                        </p:tgtEl>
                        <p:attrNameLst>
                          <p:attrName>style.visibility</p:attrName>
                        </p:attrNameLst>
                      </p:cBhvr>
                      <p:to>
                        <p:strVal val="visible"/>
                      </p:to>
                    </p:set>
                    <p:animEffect transition="in" filter="strips(downLeft)">
                      <p:cBhvr>
                        <p:cTn dur="500"/>
                        <p:tgtEl>
                          <p:spTgt spid="3075"/>
                        </p:tgtEl>
                      </p:cBhvr>
                    </p:animEffect>
                  </p:childTnLst>
                </p:cTn>
              </p:par>
            </p:tnLst>
          </p:tmpl>
        </p:tmplLst>
      </p:bldP>
      <p:bldP spid="3218" grpId="0" animBg="1"/>
      <p:bldP spid="3074"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42910" y="1142984"/>
            <a:ext cx="8229600" cy="47244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endParaRPr lang="en-US" altLang="zh-CN" dirty="0"/>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C3FBCAC-317F-4C4F-A611-8D78CEDA21E2}" type="slidenum">
              <a:rPr lang="en-US" altLang="zh-CN"/>
              <a:pPr/>
              <a:t>‹#›</a:t>
            </a:fld>
            <a:endParaRPr lang="en-US" altLang="zh-CN"/>
          </a:p>
        </p:txBody>
      </p:sp>
    </p:spTree>
    <p:extLst>
      <p:ext uri="{BB962C8B-B14F-4D97-AF65-F5344CB8AC3E}">
        <p14:creationId xmlns:p14="http://schemas.microsoft.com/office/powerpoint/2010/main" val="119728983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4A0DFDD-39CD-4AA8-A9CA-B100F3ACB633}" type="slidenum">
              <a:rPr lang="en-US" altLang="zh-CN"/>
              <a:pPr/>
              <a:t>‹#›</a:t>
            </a:fld>
            <a:endParaRPr lang="en-US" altLang="zh-CN"/>
          </a:p>
        </p:txBody>
      </p:sp>
    </p:spTree>
    <p:extLst>
      <p:ext uri="{BB962C8B-B14F-4D97-AF65-F5344CB8AC3E}">
        <p14:creationId xmlns:p14="http://schemas.microsoft.com/office/powerpoint/2010/main" val="68256711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611D943-BF0C-4C13-80BA-FA093432C83E}" type="slidenum">
              <a:rPr lang="en-US" altLang="zh-CN"/>
              <a:pPr/>
              <a:t>‹#›</a:t>
            </a:fld>
            <a:endParaRPr lang="en-US" altLang="zh-CN"/>
          </a:p>
        </p:txBody>
      </p:sp>
    </p:spTree>
    <p:extLst>
      <p:ext uri="{BB962C8B-B14F-4D97-AF65-F5344CB8AC3E}">
        <p14:creationId xmlns:p14="http://schemas.microsoft.com/office/powerpoint/2010/main" val="16040165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AB981180-3B27-4801-A415-550663ECE271}" type="slidenum">
              <a:rPr lang="en-US" altLang="zh-CN"/>
              <a:pPr/>
              <a:t>‹#›</a:t>
            </a:fld>
            <a:endParaRPr lang="en-US" altLang="zh-CN"/>
          </a:p>
        </p:txBody>
      </p:sp>
    </p:spTree>
    <p:extLst>
      <p:ext uri="{BB962C8B-B14F-4D97-AF65-F5344CB8AC3E}">
        <p14:creationId xmlns:p14="http://schemas.microsoft.com/office/powerpoint/2010/main" val="1396962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500034" y="1285860"/>
            <a:ext cx="8229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dirty="0"/>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C3FBCAC-317F-4C4F-A611-8D78CEDA21E2}" type="slidenum">
              <a:rPr lang="en-US" altLang="zh-CN"/>
              <a:pPr/>
              <a:t>‹#›</a:t>
            </a:fld>
            <a:endParaRPr lang="en-US" altLang="zh-CN"/>
          </a:p>
        </p:txBody>
      </p:sp>
    </p:spTree>
    <p:extLst>
      <p:ext uri="{BB962C8B-B14F-4D97-AF65-F5344CB8AC3E}">
        <p14:creationId xmlns:p14="http://schemas.microsoft.com/office/powerpoint/2010/main" val="119728983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69AF05E5-19E0-42AD-99C8-F3CC58FE76EC}" type="slidenum">
              <a:rPr lang="en-US" altLang="zh-CN"/>
              <a:pPr/>
              <a:t>‹#›</a:t>
            </a:fld>
            <a:endParaRPr lang="en-US" altLang="zh-CN"/>
          </a:p>
        </p:txBody>
      </p:sp>
    </p:spTree>
    <p:extLst>
      <p:ext uri="{BB962C8B-B14F-4D97-AF65-F5344CB8AC3E}">
        <p14:creationId xmlns:p14="http://schemas.microsoft.com/office/powerpoint/2010/main" val="23813568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09CE0F7-E076-443B-944E-E79C63AD3CC8}" type="slidenum">
              <a:rPr lang="en-US" altLang="zh-CN"/>
              <a:pPr/>
              <a:t>‹#›</a:t>
            </a:fld>
            <a:endParaRPr lang="en-US" altLang="zh-CN"/>
          </a:p>
        </p:txBody>
      </p:sp>
    </p:spTree>
    <p:extLst>
      <p:ext uri="{BB962C8B-B14F-4D97-AF65-F5344CB8AC3E}">
        <p14:creationId xmlns:p14="http://schemas.microsoft.com/office/powerpoint/2010/main" val="21121368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8E41B1A-05FF-40BF-94B4-328D6D680C32}" type="slidenum">
              <a:rPr lang="en-US" altLang="zh-CN"/>
              <a:pPr/>
              <a:t>‹#›</a:t>
            </a:fld>
            <a:endParaRPr lang="en-US" altLang="zh-CN"/>
          </a:p>
        </p:txBody>
      </p:sp>
    </p:spTree>
    <p:extLst>
      <p:ext uri="{BB962C8B-B14F-4D97-AF65-F5344CB8AC3E}">
        <p14:creationId xmlns:p14="http://schemas.microsoft.com/office/powerpoint/2010/main" val="35445996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5C75D7E-E1B0-4AF4-B2AA-431C0BF54D6F}" type="slidenum">
              <a:rPr lang="en-US" altLang="zh-CN"/>
              <a:pPr/>
              <a:t>‹#›</a:t>
            </a:fld>
            <a:endParaRPr lang="en-US" altLang="zh-CN"/>
          </a:p>
        </p:txBody>
      </p:sp>
    </p:spTree>
    <p:extLst>
      <p:ext uri="{BB962C8B-B14F-4D97-AF65-F5344CB8AC3E}">
        <p14:creationId xmlns:p14="http://schemas.microsoft.com/office/powerpoint/2010/main" val="27917745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C1ACA9-624E-4D3A-85F8-E47E520A2A37}" type="slidenum">
              <a:rPr lang="en-US" altLang="zh-CN"/>
              <a:pPr/>
              <a:t>‹#›</a:t>
            </a:fld>
            <a:endParaRPr lang="en-US" altLang="zh-CN"/>
          </a:p>
        </p:txBody>
      </p:sp>
    </p:spTree>
    <p:extLst>
      <p:ext uri="{BB962C8B-B14F-4D97-AF65-F5344CB8AC3E}">
        <p14:creationId xmlns:p14="http://schemas.microsoft.com/office/powerpoint/2010/main" val="32002573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763F902-2DE4-4152-9865-F6599D96B608}" type="slidenum">
              <a:rPr lang="en-US" altLang="zh-CN"/>
              <a:pPr/>
              <a:t>‹#›</a:t>
            </a:fld>
            <a:endParaRPr lang="en-US" altLang="zh-CN"/>
          </a:p>
        </p:txBody>
      </p:sp>
    </p:spTree>
    <p:extLst>
      <p:ext uri="{BB962C8B-B14F-4D97-AF65-F5344CB8AC3E}">
        <p14:creationId xmlns:p14="http://schemas.microsoft.com/office/powerpoint/2010/main" val="25898887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467475"/>
            <a:ext cx="2133600" cy="301625"/>
          </a:xfrm>
        </p:spPr>
        <p:txBody>
          <a:bodyPr/>
          <a:lstStyle>
            <a:lvl1pPr>
              <a:defRPr/>
            </a:lvl1pPr>
          </a:lstStyle>
          <a:p>
            <a:fld id="{A7E4D5FF-195B-47AF-8312-E25032DAB6FB}" type="slidenum">
              <a:rPr lang="en-US" altLang="zh-CN"/>
              <a:pPr/>
              <a:t>‹#›</a:t>
            </a:fld>
            <a:endParaRPr lang="en-US" altLang="zh-CN"/>
          </a:p>
        </p:txBody>
      </p:sp>
    </p:spTree>
    <p:extLst>
      <p:ext uri="{BB962C8B-B14F-4D97-AF65-F5344CB8AC3E}">
        <p14:creationId xmlns:p14="http://schemas.microsoft.com/office/powerpoint/2010/main" val="13237512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724400"/>
          </a:xfrm>
        </p:spPr>
        <p:txBody>
          <a:bodyPr/>
          <a:lstStyle/>
          <a:p>
            <a:r>
              <a:rPr lang="zh-CN" altLang="en-US" smtClean="0"/>
              <a:t>单击图标添加图表</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B5FB90F5-065C-472E-A953-26FFA5BADA9F}" type="slidenum">
              <a:rPr lang="en-US" altLang="zh-CN"/>
              <a:pPr/>
              <a:t>‹#›</a:t>
            </a:fld>
            <a:endParaRPr lang="en-US" altLang="zh-CN"/>
          </a:p>
        </p:txBody>
      </p:sp>
    </p:spTree>
    <p:extLst>
      <p:ext uri="{BB962C8B-B14F-4D97-AF65-F5344CB8AC3E}">
        <p14:creationId xmlns:p14="http://schemas.microsoft.com/office/powerpoint/2010/main" val="3335785257"/>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724400"/>
          </a:xfrm>
        </p:spPr>
        <p:txBody>
          <a:bodyPr/>
          <a:lstStyle/>
          <a:p>
            <a:r>
              <a:rPr lang="zh-CN" altLang="en-US" smtClean="0"/>
              <a:t>单击图标添加表格</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3A59EE80-EE21-449F-8CE8-B655959C1F23}" type="slidenum">
              <a:rPr lang="en-US" altLang="zh-CN"/>
              <a:pPr/>
              <a:t>‹#›</a:t>
            </a:fld>
            <a:endParaRPr lang="en-US" altLang="zh-CN"/>
          </a:p>
        </p:txBody>
      </p:sp>
    </p:spTree>
    <p:extLst>
      <p:ext uri="{BB962C8B-B14F-4D97-AF65-F5344CB8AC3E}">
        <p14:creationId xmlns:p14="http://schemas.microsoft.com/office/powerpoint/2010/main" val="3480561306"/>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grpSp>
        <p:nvGrpSpPr>
          <p:cNvPr id="2" name="Group 191"/>
          <p:cNvGrpSpPr>
            <a:grpSpLocks/>
          </p:cNvGrpSpPr>
          <p:nvPr/>
        </p:nvGrpSpPr>
        <p:grpSpPr bwMode="auto">
          <a:xfrm>
            <a:off x="434975" y="4763"/>
            <a:ext cx="8015288" cy="6853237"/>
            <a:chOff x="274" y="10"/>
            <a:chExt cx="5049" cy="4310"/>
          </a:xfrm>
        </p:grpSpPr>
        <p:sp>
          <p:nvSpPr>
            <p:cNvPr id="3198" name="Line 126"/>
            <p:cNvSpPr>
              <a:spLocks noChangeShapeType="1"/>
            </p:cNvSpPr>
            <p:nvPr userDrawn="1"/>
          </p:nvSpPr>
          <p:spPr bwMode="gray">
            <a:xfrm>
              <a:off x="347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09" name="Line 137"/>
            <p:cNvSpPr>
              <a:spLocks noChangeShapeType="1"/>
            </p:cNvSpPr>
            <p:nvPr userDrawn="1"/>
          </p:nvSpPr>
          <p:spPr bwMode="gray">
            <a:xfrm>
              <a:off x="392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1" name="Line 139"/>
            <p:cNvSpPr>
              <a:spLocks noChangeShapeType="1"/>
            </p:cNvSpPr>
            <p:nvPr userDrawn="1"/>
          </p:nvSpPr>
          <p:spPr bwMode="gray">
            <a:xfrm>
              <a:off x="439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2" name="Line 140"/>
            <p:cNvSpPr>
              <a:spLocks noChangeShapeType="1"/>
            </p:cNvSpPr>
            <p:nvPr userDrawn="1"/>
          </p:nvSpPr>
          <p:spPr bwMode="gray">
            <a:xfrm>
              <a:off x="484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5" name="Line 143"/>
            <p:cNvSpPr>
              <a:spLocks noChangeShapeType="1"/>
            </p:cNvSpPr>
            <p:nvPr userDrawn="1"/>
          </p:nvSpPr>
          <p:spPr bwMode="gray">
            <a:xfrm>
              <a:off x="5302"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9" name="Line 147"/>
            <p:cNvSpPr>
              <a:spLocks noChangeShapeType="1"/>
            </p:cNvSpPr>
            <p:nvPr userDrawn="1"/>
          </p:nvSpPr>
          <p:spPr bwMode="gray">
            <a:xfrm>
              <a:off x="165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1" name="Line 149"/>
            <p:cNvSpPr>
              <a:spLocks noChangeShapeType="1"/>
            </p:cNvSpPr>
            <p:nvPr userDrawn="1"/>
          </p:nvSpPr>
          <p:spPr bwMode="gray">
            <a:xfrm>
              <a:off x="210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3" name="Line 151"/>
            <p:cNvSpPr>
              <a:spLocks noChangeShapeType="1"/>
            </p:cNvSpPr>
            <p:nvPr userDrawn="1"/>
          </p:nvSpPr>
          <p:spPr bwMode="gray">
            <a:xfrm>
              <a:off x="256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4" name="Line 152"/>
            <p:cNvSpPr>
              <a:spLocks noChangeShapeType="1"/>
            </p:cNvSpPr>
            <p:nvPr userDrawn="1"/>
          </p:nvSpPr>
          <p:spPr bwMode="gray">
            <a:xfrm>
              <a:off x="301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0" name="Line 158"/>
            <p:cNvSpPr>
              <a:spLocks noChangeShapeType="1"/>
            </p:cNvSpPr>
            <p:nvPr userDrawn="1"/>
          </p:nvSpPr>
          <p:spPr bwMode="gray">
            <a:xfrm>
              <a:off x="274"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2" name="Line 160"/>
            <p:cNvSpPr>
              <a:spLocks noChangeShapeType="1"/>
            </p:cNvSpPr>
            <p:nvPr userDrawn="1"/>
          </p:nvSpPr>
          <p:spPr bwMode="gray">
            <a:xfrm>
              <a:off x="74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3" name="Line 161"/>
            <p:cNvSpPr>
              <a:spLocks noChangeShapeType="1"/>
            </p:cNvSpPr>
            <p:nvPr userDrawn="1"/>
          </p:nvSpPr>
          <p:spPr bwMode="gray">
            <a:xfrm>
              <a:off x="119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59" name="Rectangle 87"/>
          <p:cNvSpPr>
            <a:spLocks noChangeArrowheads="1"/>
          </p:cNvSpPr>
          <p:nvPr/>
        </p:nvSpPr>
        <p:spPr bwMode="gray">
          <a:xfrm>
            <a:off x="0" y="1795463"/>
            <a:ext cx="9144000" cy="2503487"/>
          </a:xfrm>
          <a:prstGeom prst="rect">
            <a:avLst/>
          </a:prstGeom>
          <a:gradFill rotWithShape="1">
            <a:gsLst>
              <a:gs pos="0">
                <a:schemeClr val="tx2">
                  <a:gamma/>
                  <a:shade val="46275"/>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7" name="Rectangle 165"/>
          <p:cNvSpPr>
            <a:spLocks noChangeArrowheads="1"/>
          </p:cNvSpPr>
          <p:nvPr/>
        </p:nvSpPr>
        <p:spPr bwMode="gray">
          <a:xfrm>
            <a:off x="5553075" y="5576888"/>
            <a:ext cx="712788" cy="644525"/>
          </a:xfrm>
          <a:prstGeom prst="rect">
            <a:avLst/>
          </a:prstGeom>
          <a:solidFill>
            <a:schemeClr val="accent2">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8" name="Rectangle 166"/>
          <p:cNvSpPr>
            <a:spLocks noChangeArrowheads="1"/>
          </p:cNvSpPr>
          <p:nvPr/>
        </p:nvSpPr>
        <p:spPr bwMode="gray">
          <a:xfrm>
            <a:off x="70072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9" name="Rectangle 167"/>
          <p:cNvSpPr>
            <a:spLocks noChangeArrowheads="1"/>
          </p:cNvSpPr>
          <p:nvPr/>
        </p:nvSpPr>
        <p:spPr bwMode="gray">
          <a:xfrm>
            <a:off x="626903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0" name="Rectangle 168"/>
          <p:cNvSpPr>
            <a:spLocks noChangeArrowheads="1"/>
          </p:cNvSpPr>
          <p:nvPr/>
        </p:nvSpPr>
        <p:spPr bwMode="gray">
          <a:xfrm>
            <a:off x="8447088" y="5588000"/>
            <a:ext cx="696912"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2" name="Rectangle 170"/>
          <p:cNvSpPr>
            <a:spLocks noChangeArrowheads="1"/>
          </p:cNvSpPr>
          <p:nvPr/>
        </p:nvSpPr>
        <p:spPr bwMode="gray">
          <a:xfrm>
            <a:off x="26511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3" name="Rectangle 171"/>
          <p:cNvSpPr>
            <a:spLocks noChangeArrowheads="1"/>
          </p:cNvSpPr>
          <p:nvPr/>
        </p:nvSpPr>
        <p:spPr bwMode="gray">
          <a:xfrm>
            <a:off x="410527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4" name="Rectangle 172"/>
          <p:cNvSpPr>
            <a:spLocks noChangeArrowheads="1"/>
          </p:cNvSpPr>
          <p:nvPr/>
        </p:nvSpPr>
        <p:spPr bwMode="gray">
          <a:xfrm>
            <a:off x="336708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5" name="Rectangle 173"/>
          <p:cNvSpPr>
            <a:spLocks noChangeArrowheads="1"/>
          </p:cNvSpPr>
          <p:nvPr/>
        </p:nvSpPr>
        <p:spPr bwMode="gray">
          <a:xfrm>
            <a:off x="4818063"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6" name="Rectangle 174"/>
          <p:cNvSpPr>
            <a:spLocks noChangeArrowheads="1"/>
          </p:cNvSpPr>
          <p:nvPr/>
        </p:nvSpPr>
        <p:spPr bwMode="gray">
          <a:xfrm>
            <a:off x="1917700" y="4943475"/>
            <a:ext cx="725488" cy="636588"/>
          </a:xfrm>
          <a:prstGeom prst="rect">
            <a:avLst/>
          </a:prstGeom>
          <a:solidFill>
            <a:schemeClr val="accent2">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7" name="Rectangle 175"/>
          <p:cNvSpPr>
            <a:spLocks noChangeArrowheads="1"/>
          </p:cNvSpPr>
          <p:nvPr/>
        </p:nvSpPr>
        <p:spPr bwMode="gray">
          <a:xfrm>
            <a:off x="5541963" y="4310063"/>
            <a:ext cx="725487" cy="636587"/>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8" name="Rectangle 176"/>
          <p:cNvSpPr>
            <a:spLocks noChangeArrowheads="1"/>
          </p:cNvSpPr>
          <p:nvPr/>
        </p:nvSpPr>
        <p:spPr bwMode="gray">
          <a:xfrm>
            <a:off x="6996113" y="4300538"/>
            <a:ext cx="725487" cy="646112"/>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9" name="Rectangle 177"/>
          <p:cNvSpPr>
            <a:spLocks noChangeArrowheads="1"/>
          </p:cNvSpPr>
          <p:nvPr/>
        </p:nvSpPr>
        <p:spPr bwMode="gray">
          <a:xfrm>
            <a:off x="8435975" y="4300538"/>
            <a:ext cx="703263" cy="646112"/>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0" name="Rectangle 178"/>
          <p:cNvSpPr>
            <a:spLocks noChangeArrowheads="1"/>
          </p:cNvSpPr>
          <p:nvPr/>
        </p:nvSpPr>
        <p:spPr bwMode="gray">
          <a:xfrm>
            <a:off x="4105275" y="4310063"/>
            <a:ext cx="725488" cy="636587"/>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7" name="Rectangle 185"/>
          <p:cNvSpPr>
            <a:spLocks noChangeArrowheads="1"/>
          </p:cNvSpPr>
          <p:nvPr/>
        </p:nvSpPr>
        <p:spPr bwMode="gray">
          <a:xfrm>
            <a:off x="7720013" y="6221413"/>
            <a:ext cx="725487"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8" name="Rectangle 186"/>
          <p:cNvSpPr>
            <a:spLocks noChangeArrowheads="1"/>
          </p:cNvSpPr>
          <p:nvPr/>
        </p:nvSpPr>
        <p:spPr bwMode="gray">
          <a:xfrm>
            <a:off x="3371850" y="6221413"/>
            <a:ext cx="728663"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9" name="Rectangle 187"/>
          <p:cNvSpPr>
            <a:spLocks noChangeArrowheads="1"/>
          </p:cNvSpPr>
          <p:nvPr/>
        </p:nvSpPr>
        <p:spPr bwMode="gray">
          <a:xfrm>
            <a:off x="4826000"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0" name="Rectangle 188"/>
          <p:cNvSpPr>
            <a:spLocks noChangeArrowheads="1"/>
          </p:cNvSpPr>
          <p:nvPr/>
        </p:nvSpPr>
        <p:spPr bwMode="gray">
          <a:xfrm>
            <a:off x="1920875"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 name="Group 206"/>
          <p:cNvGrpSpPr>
            <a:grpSpLocks/>
          </p:cNvGrpSpPr>
          <p:nvPr/>
        </p:nvGrpSpPr>
        <p:grpSpPr bwMode="auto">
          <a:xfrm>
            <a:off x="0" y="533400"/>
            <a:ext cx="9144000" cy="5689600"/>
            <a:chOff x="0" y="336"/>
            <a:chExt cx="5760" cy="3584"/>
          </a:xfrm>
        </p:grpSpPr>
        <p:sp>
          <p:nvSpPr>
            <p:cNvPr id="3264" name="Line 192"/>
            <p:cNvSpPr>
              <a:spLocks noChangeShapeType="1"/>
            </p:cNvSpPr>
            <p:nvPr userDrawn="1"/>
          </p:nvSpPr>
          <p:spPr bwMode="gray">
            <a:xfrm flipH="1">
              <a:off x="0" y="33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5" name="Line 193"/>
            <p:cNvSpPr>
              <a:spLocks noChangeShapeType="1"/>
            </p:cNvSpPr>
            <p:nvPr userDrawn="1"/>
          </p:nvSpPr>
          <p:spPr bwMode="gray">
            <a:xfrm flipH="1">
              <a:off x="0" y="73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6" name="Line 194"/>
            <p:cNvSpPr>
              <a:spLocks noChangeShapeType="1"/>
            </p:cNvSpPr>
            <p:nvPr userDrawn="1"/>
          </p:nvSpPr>
          <p:spPr bwMode="gray">
            <a:xfrm flipH="1">
              <a:off x="0" y="112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7" name="Line 195"/>
            <p:cNvSpPr>
              <a:spLocks noChangeShapeType="1"/>
            </p:cNvSpPr>
            <p:nvPr userDrawn="1"/>
          </p:nvSpPr>
          <p:spPr bwMode="gray">
            <a:xfrm flipH="1">
              <a:off x="0" y="2707"/>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8" name="Line 196"/>
            <p:cNvSpPr>
              <a:spLocks noChangeShapeType="1"/>
            </p:cNvSpPr>
            <p:nvPr userDrawn="1"/>
          </p:nvSpPr>
          <p:spPr bwMode="gray">
            <a:xfrm flipH="1">
              <a:off x="0" y="3111"/>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9" name="Line 197"/>
            <p:cNvSpPr>
              <a:spLocks noChangeShapeType="1"/>
            </p:cNvSpPr>
            <p:nvPr userDrawn="1"/>
          </p:nvSpPr>
          <p:spPr bwMode="gray">
            <a:xfrm flipH="1">
              <a:off x="0" y="351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0" name="Line 198"/>
            <p:cNvSpPr>
              <a:spLocks noChangeShapeType="1"/>
            </p:cNvSpPr>
            <p:nvPr userDrawn="1"/>
          </p:nvSpPr>
          <p:spPr bwMode="gray">
            <a:xfrm flipH="1">
              <a:off x="0" y="3920"/>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5" name="Rectangle 3"/>
          <p:cNvSpPr>
            <a:spLocks noGrp="1" noChangeArrowheads="1"/>
          </p:cNvSpPr>
          <p:nvPr>
            <p:ph type="subTitle" idx="1"/>
          </p:nvPr>
        </p:nvSpPr>
        <p:spPr>
          <a:xfrm>
            <a:off x="4572000" y="43434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lvl1pPr>
          </a:lstStyle>
          <a:p>
            <a:pPr lvl="0"/>
            <a:r>
              <a:rPr lang="zh-CN" altLang="en-US" noProof="0" smtClean="0"/>
              <a:t>单击此处编辑母版副标题样式</a:t>
            </a:r>
            <a:endParaRPr lang="en-US" altLang="zh-CN" noProof="0" smtClean="0"/>
          </a:p>
        </p:txBody>
      </p:sp>
      <p:sp>
        <p:nvSpPr>
          <p:cNvPr id="3210" name="Rectangle 138"/>
          <p:cNvSpPr>
            <a:spLocks noChangeArrowheads="1"/>
          </p:cNvSpPr>
          <p:nvPr/>
        </p:nvSpPr>
        <p:spPr bwMode="gray">
          <a:xfrm>
            <a:off x="55245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3" name="Rectangle 141"/>
          <p:cNvSpPr>
            <a:spLocks noChangeArrowheads="1"/>
          </p:cNvSpPr>
          <p:nvPr/>
        </p:nvSpPr>
        <p:spPr bwMode="gray">
          <a:xfrm>
            <a:off x="697865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8" name="Rectangle 146"/>
          <p:cNvSpPr>
            <a:spLocks noChangeArrowheads="1"/>
          </p:cNvSpPr>
          <p:nvPr/>
        </p:nvSpPr>
        <p:spPr bwMode="gray">
          <a:xfrm>
            <a:off x="7691438" y="4763"/>
            <a:ext cx="725487" cy="522287"/>
          </a:xfrm>
          <a:prstGeom prst="rect">
            <a:avLst/>
          </a:prstGeom>
          <a:solidFill>
            <a:schemeClr val="folHlink">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 name="Rectangle 153"/>
          <p:cNvSpPr>
            <a:spLocks noChangeArrowheads="1"/>
          </p:cNvSpPr>
          <p:nvPr/>
        </p:nvSpPr>
        <p:spPr bwMode="gray">
          <a:xfrm>
            <a:off x="40767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7" name="Rectangle 155"/>
          <p:cNvSpPr>
            <a:spLocks noChangeArrowheads="1"/>
          </p:cNvSpPr>
          <p:nvPr/>
        </p:nvSpPr>
        <p:spPr bwMode="gray">
          <a:xfrm>
            <a:off x="4789488" y="4763"/>
            <a:ext cx="725487"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4" name="Rectangle 162"/>
          <p:cNvSpPr>
            <a:spLocks noChangeArrowheads="1"/>
          </p:cNvSpPr>
          <p:nvPr/>
        </p:nvSpPr>
        <p:spPr bwMode="gray">
          <a:xfrm>
            <a:off x="457200" y="1147763"/>
            <a:ext cx="725488" cy="633412"/>
          </a:xfrm>
          <a:prstGeom prst="rect">
            <a:avLst/>
          </a:prstGeom>
          <a:solidFill>
            <a:schemeClr val="folHlink">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 name="Rectangle 164"/>
          <p:cNvSpPr>
            <a:spLocks noChangeArrowheads="1"/>
          </p:cNvSpPr>
          <p:nvPr/>
        </p:nvSpPr>
        <p:spPr bwMode="gray">
          <a:xfrm>
            <a:off x="1889125" y="4763"/>
            <a:ext cx="725488" cy="5222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1" name="Rectangle 179"/>
          <p:cNvSpPr>
            <a:spLocks noChangeArrowheads="1"/>
          </p:cNvSpPr>
          <p:nvPr/>
        </p:nvSpPr>
        <p:spPr bwMode="gray">
          <a:xfrm>
            <a:off x="625157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2" name="Rectangle 180"/>
          <p:cNvSpPr>
            <a:spLocks noChangeArrowheads="1"/>
          </p:cNvSpPr>
          <p:nvPr/>
        </p:nvSpPr>
        <p:spPr bwMode="gray">
          <a:xfrm>
            <a:off x="76914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3" name="Rectangle 181"/>
          <p:cNvSpPr>
            <a:spLocks noChangeArrowheads="1"/>
          </p:cNvSpPr>
          <p:nvPr/>
        </p:nvSpPr>
        <p:spPr bwMode="gray">
          <a:xfrm>
            <a:off x="334962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4" name="Rectangle 182"/>
          <p:cNvSpPr>
            <a:spLocks noChangeArrowheads="1"/>
          </p:cNvSpPr>
          <p:nvPr/>
        </p:nvSpPr>
        <p:spPr bwMode="gray">
          <a:xfrm>
            <a:off x="4800600" y="1165225"/>
            <a:ext cx="725488"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5" name="Rectangle 183"/>
          <p:cNvSpPr>
            <a:spLocks noChangeArrowheads="1"/>
          </p:cNvSpPr>
          <p:nvPr/>
        </p:nvSpPr>
        <p:spPr bwMode="gray">
          <a:xfrm>
            <a:off x="19002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1" name="Rectangle 189"/>
          <p:cNvSpPr>
            <a:spLocks noChangeArrowheads="1"/>
          </p:cNvSpPr>
          <p:nvPr/>
        </p:nvSpPr>
        <p:spPr bwMode="gray">
          <a:xfrm>
            <a:off x="438150" y="4763"/>
            <a:ext cx="725488"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2" name="Rectangle 190"/>
          <p:cNvSpPr>
            <a:spLocks noChangeArrowheads="1"/>
          </p:cNvSpPr>
          <p:nvPr/>
        </p:nvSpPr>
        <p:spPr bwMode="gray">
          <a:xfrm>
            <a:off x="1176338" y="533400"/>
            <a:ext cx="725487" cy="633413"/>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2" name="Rectangle 200"/>
          <p:cNvSpPr>
            <a:spLocks noChangeArrowheads="1"/>
          </p:cNvSpPr>
          <p:nvPr/>
        </p:nvSpPr>
        <p:spPr bwMode="gray">
          <a:xfrm>
            <a:off x="2611438" y="534988"/>
            <a:ext cx="725487"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 name="Group 234"/>
          <p:cNvGrpSpPr>
            <a:grpSpLocks/>
          </p:cNvGrpSpPr>
          <p:nvPr/>
        </p:nvGrpSpPr>
        <p:grpSpPr bwMode="auto">
          <a:xfrm>
            <a:off x="0" y="2257425"/>
            <a:ext cx="4738688" cy="4600575"/>
            <a:chOff x="-9" y="1395"/>
            <a:chExt cx="2985" cy="2898"/>
          </a:xfrm>
        </p:grpSpPr>
        <p:pic>
          <p:nvPicPr>
            <p:cNvPr id="3285" name="Picture 213" descr="pan01"/>
            <p:cNvPicPr>
              <a:picLocks noChangeAspect="1" noChangeArrowheads="1"/>
            </p:cNvPicPr>
            <p:nvPr/>
          </p:nvPicPr>
          <p:blipFill>
            <a:blip r:embed="rId2">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3281" name="Freeform 209"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3"/>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 name="Group 233"/>
          <p:cNvGrpSpPr>
            <a:grpSpLocks/>
          </p:cNvGrpSpPr>
          <p:nvPr/>
        </p:nvGrpSpPr>
        <p:grpSpPr bwMode="auto">
          <a:xfrm>
            <a:off x="9525" y="1395413"/>
            <a:ext cx="4256088" cy="4598987"/>
            <a:chOff x="0" y="1039"/>
            <a:chExt cx="2681" cy="2897"/>
          </a:xfrm>
        </p:grpSpPr>
        <p:pic>
          <p:nvPicPr>
            <p:cNvPr id="3292" name="Picture 220"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3293" name="Freeform 221"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 name="Group 232"/>
          <p:cNvGrpSpPr>
            <a:grpSpLocks/>
          </p:cNvGrpSpPr>
          <p:nvPr/>
        </p:nvGrpSpPr>
        <p:grpSpPr bwMode="auto">
          <a:xfrm>
            <a:off x="-4763" y="304800"/>
            <a:ext cx="3821113" cy="5078413"/>
            <a:chOff x="-7" y="240"/>
            <a:chExt cx="2407" cy="3199"/>
          </a:xfrm>
        </p:grpSpPr>
        <p:pic>
          <p:nvPicPr>
            <p:cNvPr id="3295" name="Picture 223"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3296" name="Freeform 224"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4" name="Rectangle 2"/>
          <p:cNvSpPr>
            <a:spLocks noGrp="1" noChangeArrowheads="1"/>
          </p:cNvSpPr>
          <p:nvPr>
            <p:ph type="ctrTitle"/>
          </p:nvPr>
        </p:nvSpPr>
        <p:spPr>
          <a:xfrm>
            <a:off x="4267200" y="1981200"/>
            <a:ext cx="4724400"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lvl1pPr>
          </a:lstStyle>
          <a:p>
            <a:pPr lvl="0"/>
            <a:r>
              <a:rPr lang="zh-CN" altLang="en-US" noProof="0" smtClean="0"/>
              <a:t>单击此处编辑母版标题样式</a:t>
            </a:r>
            <a:endParaRPr lang="en-US" altLang="zh-CN" noProof="0" smtClean="0"/>
          </a:p>
        </p:txBody>
      </p:sp>
      <p:sp>
        <p:nvSpPr>
          <p:cNvPr id="3076" name="Rectangle 4"/>
          <p:cNvSpPr>
            <a:spLocks noGrp="1" noChangeArrowheads="1"/>
          </p:cNvSpPr>
          <p:nvPr>
            <p:ph type="dt" sz="half" idx="2"/>
          </p:nvPr>
        </p:nvSpPr>
        <p:spPr>
          <a:xfrm>
            <a:off x="304800" y="6400800"/>
            <a:ext cx="2133600" cy="320675"/>
          </a:xfrm>
        </p:spPr>
        <p:txBody>
          <a:bodyPr/>
          <a:lstStyle>
            <a:lvl1pPr algn="r">
              <a:defRPr>
                <a:latin typeface="+mj-lt"/>
              </a:defRPr>
            </a:lvl1pPr>
          </a:lstStyle>
          <a:p>
            <a:endParaRPr lang="en-US" altLang="zh-CN"/>
          </a:p>
        </p:txBody>
      </p:sp>
      <p:sp>
        <p:nvSpPr>
          <p:cNvPr id="3077" name="Rectangle 5"/>
          <p:cNvSpPr>
            <a:spLocks noGrp="1" noChangeArrowheads="1"/>
          </p:cNvSpPr>
          <p:nvPr>
            <p:ph type="ftr" sz="quarter" idx="3"/>
          </p:nvPr>
        </p:nvSpPr>
        <p:spPr>
          <a:xfrm>
            <a:off x="6172200" y="6400800"/>
            <a:ext cx="2895600" cy="320675"/>
          </a:xfrm>
        </p:spPr>
        <p:txBody>
          <a:bodyPr/>
          <a:lstStyle>
            <a:lvl1pPr algn="r">
              <a:defRPr>
                <a:latin typeface="+mj-lt"/>
              </a:defRPr>
            </a:lvl1pPr>
          </a:lstStyle>
          <a:p>
            <a:r>
              <a:rPr lang="en-US" altLang="zh-CN"/>
              <a:t>www.themegallery.com</a:t>
            </a:r>
          </a:p>
        </p:txBody>
      </p:sp>
      <p:sp>
        <p:nvSpPr>
          <p:cNvPr id="3078" name="Rectangle 6"/>
          <p:cNvSpPr>
            <a:spLocks noGrp="1" noChangeArrowheads="1"/>
          </p:cNvSpPr>
          <p:nvPr>
            <p:ph type="sldNum" sz="quarter" idx="4"/>
          </p:nvPr>
        </p:nvSpPr>
        <p:spPr>
          <a:xfrm>
            <a:off x="3733800" y="6400800"/>
            <a:ext cx="2133600" cy="320675"/>
          </a:xfrm>
        </p:spPr>
        <p:txBody>
          <a:bodyPr/>
          <a:lstStyle>
            <a:lvl1pPr>
              <a:defRPr>
                <a:latin typeface="+mj-lt"/>
              </a:defRPr>
            </a:lvl1pPr>
          </a:lstStyle>
          <a:p>
            <a:fld id="{23304A5D-B132-4DEF-B107-AEAD36FA2CF8}" type="slidenum">
              <a:rPr lang="en-US" altLang="zh-CN"/>
              <a:pPr/>
              <a:t>‹#›</a:t>
            </a:fld>
            <a:endParaRPr lang="en-US" altLang="zh-CN"/>
          </a:p>
        </p:txBody>
      </p:sp>
      <p:sp>
        <p:nvSpPr>
          <p:cNvPr id="3083" name="Text Box 11"/>
          <p:cNvSpPr txBox="1">
            <a:spLocks noChangeArrowheads="1"/>
          </p:cNvSpPr>
          <p:nvPr/>
        </p:nvSpPr>
        <p:spPr bwMode="gray">
          <a:xfrm>
            <a:off x="7924800" y="1295400"/>
            <a:ext cx="10985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2391" dir="11227501" algn="ctr" rotWithShape="0">
                    <a:schemeClr val="bg2">
                      <a:alpha val="50000"/>
                    </a:schemeClr>
                  </a:outerShdw>
                </a:effectLst>
              </a14:hiddenEffects>
            </a:ext>
          </a:extLst>
        </p:spPr>
        <p:txBody>
          <a:bodyPr>
            <a:spAutoFit/>
          </a:bodyPr>
          <a:lstStyle/>
          <a:p>
            <a:pPr algn="r">
              <a:spcBef>
                <a:spcPct val="50000"/>
              </a:spcBef>
            </a:pPr>
            <a:r>
              <a:rPr lang="en-US" altLang="zh-CN" sz="2200">
                <a:ea typeface="宋体" charset="-122"/>
              </a:rPr>
              <a:t>LOGO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59"/>
                                        </p:tgtEl>
                                        <p:attrNameLst>
                                          <p:attrName>style.visibility</p:attrName>
                                        </p:attrNameLst>
                                      </p:cBhvr>
                                      <p:to>
                                        <p:strVal val="visible"/>
                                      </p:to>
                                    </p:set>
                                    <p:animEffect transition="in" filter="wipe(left)">
                                      <p:cBhvr>
                                        <p:cTn id="7" dur="500"/>
                                        <p:tgtEl>
                                          <p:spTgt spid="315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par>
                                <p:cTn id="12" presetID="22" presetClass="entr" presetSubtype="8"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1000"/>
                                        <p:tgtEl>
                                          <p:spTgt spid="4"/>
                                        </p:tgtEl>
                                      </p:cBhvr>
                                    </p:animEffect>
                                  </p:childTnLst>
                                </p:cTn>
                              </p:par>
                            </p:childTnLst>
                          </p:cTn>
                        </p:par>
                        <p:par>
                          <p:cTn id="15" fill="hold" nodeType="afterGroup">
                            <p:stCondLst>
                              <p:cond delay="1500"/>
                            </p:stCondLst>
                            <p:childTnLst>
                              <p:par>
                                <p:cTn id="16" presetID="22" presetClass="entr" presetSubtype="8" fill="hold" nodeType="afterEffect">
                                  <p:stCondLst>
                                    <p:cond delay="70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nodeType="afterGroup">
                            <p:stCondLst>
                              <p:cond delay="3200"/>
                            </p:stCondLst>
                            <p:childTnLst>
                              <p:par>
                                <p:cTn id="20" presetID="22" presetClass="entr" presetSubtype="8" fill="hold" nodeType="afterEffect">
                                  <p:stCondLst>
                                    <p:cond delay="60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1000"/>
                                        <p:tgtEl>
                                          <p:spTgt spid="6"/>
                                        </p:tgtEl>
                                      </p:cBhvr>
                                    </p:animEffect>
                                  </p:childTnLst>
                                </p:cTn>
                              </p:par>
                              <p:par>
                                <p:cTn id="23" presetID="18" presetClass="entr" presetSubtype="12" fill="hold" grpId="0" nodeType="withEffect">
                                  <p:stCondLst>
                                    <p:cond delay="1100"/>
                                  </p:stCondLst>
                                  <p:childTnLst>
                                    <p:set>
                                      <p:cBhvr>
                                        <p:cTn id="24" dur="1" fill="hold">
                                          <p:stCondLst>
                                            <p:cond delay="0"/>
                                          </p:stCondLst>
                                        </p:cTn>
                                        <p:tgtEl>
                                          <p:spTgt spid="3075">
                                            <p:txEl>
                                              <p:pRg st="0" end="0"/>
                                            </p:txEl>
                                          </p:spTgt>
                                        </p:tgtEl>
                                        <p:attrNameLst>
                                          <p:attrName>style.visibility</p:attrName>
                                        </p:attrNameLst>
                                      </p:cBhvr>
                                      <p:to>
                                        <p:strVal val="visible"/>
                                      </p:to>
                                    </p:set>
                                    <p:animEffect transition="in" filter="strips(downLeft)">
                                      <p:cBhvr>
                                        <p:cTn id="25" dur="500"/>
                                        <p:tgtEl>
                                          <p:spTgt spid="3075">
                                            <p:txEl>
                                              <p:pRg st="0" end="0"/>
                                            </p:txEl>
                                          </p:spTgt>
                                        </p:tgtEl>
                                      </p:cBhvr>
                                    </p:animEffect>
                                  </p:childTnLst>
                                </p:cTn>
                              </p:par>
                            </p:childTnLst>
                          </p:cTn>
                        </p:par>
                        <p:par>
                          <p:cTn id="26" fill="hold" nodeType="afterGroup">
                            <p:stCondLst>
                              <p:cond delay="4800"/>
                            </p:stCondLst>
                            <p:childTnLst>
                              <p:par>
                                <p:cTn id="27" presetID="10" presetClass="entr" presetSubtype="0" fill="hold" grpId="0" nodeType="afterEffect">
                                  <p:stCondLst>
                                    <p:cond delay="0"/>
                                  </p:stCondLst>
                                  <p:childTnLst>
                                    <p:set>
                                      <p:cBhvr>
                                        <p:cTn id="28" dur="1" fill="hold">
                                          <p:stCondLst>
                                            <p:cond delay="0"/>
                                          </p:stCondLst>
                                        </p:cTn>
                                        <p:tgtEl>
                                          <p:spTgt spid="3237"/>
                                        </p:tgtEl>
                                        <p:attrNameLst>
                                          <p:attrName>style.visibility</p:attrName>
                                        </p:attrNameLst>
                                      </p:cBhvr>
                                      <p:to>
                                        <p:strVal val="visible"/>
                                      </p:to>
                                    </p:set>
                                    <p:animEffect transition="in" filter="fade">
                                      <p:cBhvr>
                                        <p:cTn id="29" dur="500"/>
                                        <p:tgtEl>
                                          <p:spTgt spid="3237"/>
                                        </p:tgtEl>
                                      </p:cBhvr>
                                    </p:animEffect>
                                  </p:childTnLst>
                                </p:cTn>
                              </p:par>
                            </p:childTnLst>
                          </p:cTn>
                        </p:par>
                        <p:par>
                          <p:cTn id="30" fill="hold" nodeType="afterGroup">
                            <p:stCondLst>
                              <p:cond delay="5300"/>
                            </p:stCondLst>
                            <p:childTnLst>
                              <p:par>
                                <p:cTn id="31" presetID="10" presetClass="entr" presetSubtype="0" fill="hold" grpId="0" nodeType="afterEffect">
                                  <p:stCondLst>
                                    <p:cond delay="0"/>
                                  </p:stCondLst>
                                  <p:childTnLst>
                                    <p:set>
                                      <p:cBhvr>
                                        <p:cTn id="32" dur="1" fill="hold">
                                          <p:stCondLst>
                                            <p:cond delay="0"/>
                                          </p:stCondLst>
                                        </p:cTn>
                                        <p:tgtEl>
                                          <p:spTgt spid="3218"/>
                                        </p:tgtEl>
                                        <p:attrNameLst>
                                          <p:attrName>style.visibility</p:attrName>
                                        </p:attrNameLst>
                                      </p:cBhvr>
                                      <p:to>
                                        <p:strVal val="visible"/>
                                      </p:to>
                                    </p:set>
                                    <p:animEffect transition="in" filter="fade">
                                      <p:cBhvr>
                                        <p:cTn id="33" dur="500"/>
                                        <p:tgtEl>
                                          <p:spTgt spid="3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9" grpId="0" animBg="1"/>
      <p:bldP spid="3237" grpId="0" animBg="1"/>
      <p:bldP spid="3075" grpId="0" build="p">
        <p:tmplLst>
          <p:tmpl lvl="1">
            <p:tnLst>
              <p:par>
                <p:cTn presetID="18" presetClass="entr" presetSubtype="12" fill="hold" nodeType="withEffect">
                  <p:stCondLst>
                    <p:cond delay="1100"/>
                  </p:stCondLst>
                  <p:childTnLst>
                    <p:set>
                      <p:cBhvr>
                        <p:cTn dur="1" fill="hold">
                          <p:stCondLst>
                            <p:cond delay="0"/>
                          </p:stCondLst>
                        </p:cTn>
                        <p:tgtEl>
                          <p:spTgt spid="3075"/>
                        </p:tgtEl>
                        <p:attrNameLst>
                          <p:attrName>style.visibility</p:attrName>
                        </p:attrNameLst>
                      </p:cBhvr>
                      <p:to>
                        <p:strVal val="visible"/>
                      </p:to>
                    </p:set>
                    <p:animEffect transition="in" filter="strips(downLeft)">
                      <p:cBhvr>
                        <p:cTn dur="500"/>
                        <p:tgtEl>
                          <p:spTgt spid="3075"/>
                        </p:tgtEl>
                      </p:cBhvr>
                    </p:animEffect>
                  </p:childTnLst>
                </p:cTn>
              </p:par>
            </p:tnLst>
          </p:tmpl>
        </p:tmplLst>
      </p:bldP>
      <p:bldP spid="3218" grpId="0" animBg="1"/>
      <p:bldP spid="3074"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4A0DFDD-39CD-4AA8-A9CA-B100F3ACB633}" type="slidenum">
              <a:rPr lang="en-US" altLang="zh-CN"/>
              <a:pPr/>
              <a:t>‹#›</a:t>
            </a:fld>
            <a:endParaRPr lang="en-US" altLang="zh-CN"/>
          </a:p>
        </p:txBody>
      </p:sp>
    </p:spTree>
    <p:extLst>
      <p:ext uri="{BB962C8B-B14F-4D97-AF65-F5344CB8AC3E}">
        <p14:creationId xmlns:p14="http://schemas.microsoft.com/office/powerpoint/2010/main" val="6825671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500034" y="1285860"/>
            <a:ext cx="8229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dirty="0"/>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C3FBCAC-317F-4C4F-A611-8D78CEDA21E2}" type="slidenum">
              <a:rPr lang="en-US" altLang="zh-CN"/>
              <a:pPr/>
              <a:t>‹#›</a:t>
            </a:fld>
            <a:endParaRPr lang="en-US" altLang="zh-CN"/>
          </a:p>
        </p:txBody>
      </p:sp>
    </p:spTree>
    <p:extLst>
      <p:ext uri="{BB962C8B-B14F-4D97-AF65-F5344CB8AC3E}">
        <p14:creationId xmlns:p14="http://schemas.microsoft.com/office/powerpoint/2010/main" val="1197289835"/>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4A0DFDD-39CD-4AA8-A9CA-B100F3ACB633}" type="slidenum">
              <a:rPr lang="en-US" altLang="zh-CN"/>
              <a:pPr/>
              <a:t>‹#›</a:t>
            </a:fld>
            <a:endParaRPr lang="en-US" altLang="zh-CN"/>
          </a:p>
        </p:txBody>
      </p:sp>
    </p:spTree>
    <p:extLst>
      <p:ext uri="{BB962C8B-B14F-4D97-AF65-F5344CB8AC3E}">
        <p14:creationId xmlns:p14="http://schemas.microsoft.com/office/powerpoint/2010/main" val="682567115"/>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611D943-BF0C-4C13-80BA-FA093432C83E}" type="slidenum">
              <a:rPr lang="en-US" altLang="zh-CN"/>
              <a:pPr/>
              <a:t>‹#›</a:t>
            </a:fld>
            <a:endParaRPr lang="en-US" altLang="zh-CN"/>
          </a:p>
        </p:txBody>
      </p:sp>
    </p:spTree>
    <p:extLst>
      <p:ext uri="{BB962C8B-B14F-4D97-AF65-F5344CB8AC3E}">
        <p14:creationId xmlns:p14="http://schemas.microsoft.com/office/powerpoint/2010/main" val="160401652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AB981180-3B27-4801-A415-550663ECE271}" type="slidenum">
              <a:rPr lang="en-US" altLang="zh-CN"/>
              <a:pPr/>
              <a:t>‹#›</a:t>
            </a:fld>
            <a:endParaRPr lang="en-US" altLang="zh-CN"/>
          </a:p>
        </p:txBody>
      </p:sp>
    </p:spTree>
    <p:extLst>
      <p:ext uri="{BB962C8B-B14F-4D97-AF65-F5344CB8AC3E}">
        <p14:creationId xmlns:p14="http://schemas.microsoft.com/office/powerpoint/2010/main" val="139696283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69AF05E5-19E0-42AD-99C8-F3CC58FE76EC}" type="slidenum">
              <a:rPr lang="en-US" altLang="zh-CN"/>
              <a:pPr/>
              <a:t>‹#›</a:t>
            </a:fld>
            <a:endParaRPr lang="en-US" altLang="zh-CN"/>
          </a:p>
        </p:txBody>
      </p:sp>
    </p:spTree>
    <p:extLst>
      <p:ext uri="{BB962C8B-B14F-4D97-AF65-F5344CB8AC3E}">
        <p14:creationId xmlns:p14="http://schemas.microsoft.com/office/powerpoint/2010/main" val="238135688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09CE0F7-E076-443B-944E-E79C63AD3CC8}" type="slidenum">
              <a:rPr lang="en-US" altLang="zh-CN"/>
              <a:pPr/>
              <a:t>‹#›</a:t>
            </a:fld>
            <a:endParaRPr lang="en-US" altLang="zh-CN"/>
          </a:p>
        </p:txBody>
      </p:sp>
    </p:spTree>
    <p:extLst>
      <p:ext uri="{BB962C8B-B14F-4D97-AF65-F5344CB8AC3E}">
        <p14:creationId xmlns:p14="http://schemas.microsoft.com/office/powerpoint/2010/main" val="21121368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8E41B1A-05FF-40BF-94B4-328D6D680C32}" type="slidenum">
              <a:rPr lang="en-US" altLang="zh-CN"/>
              <a:pPr/>
              <a:t>‹#›</a:t>
            </a:fld>
            <a:endParaRPr lang="en-US" altLang="zh-CN"/>
          </a:p>
        </p:txBody>
      </p:sp>
    </p:spTree>
    <p:extLst>
      <p:ext uri="{BB962C8B-B14F-4D97-AF65-F5344CB8AC3E}">
        <p14:creationId xmlns:p14="http://schemas.microsoft.com/office/powerpoint/2010/main" val="35445996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5C75D7E-E1B0-4AF4-B2AA-431C0BF54D6F}" type="slidenum">
              <a:rPr lang="en-US" altLang="zh-CN"/>
              <a:pPr/>
              <a:t>‹#›</a:t>
            </a:fld>
            <a:endParaRPr lang="en-US" altLang="zh-CN"/>
          </a:p>
        </p:txBody>
      </p:sp>
    </p:spTree>
    <p:extLst>
      <p:ext uri="{BB962C8B-B14F-4D97-AF65-F5344CB8AC3E}">
        <p14:creationId xmlns:p14="http://schemas.microsoft.com/office/powerpoint/2010/main" val="2791774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C1ACA9-624E-4D3A-85F8-E47E520A2A37}" type="slidenum">
              <a:rPr lang="en-US" altLang="zh-CN"/>
              <a:pPr/>
              <a:t>‹#›</a:t>
            </a:fld>
            <a:endParaRPr lang="en-US" altLang="zh-CN"/>
          </a:p>
        </p:txBody>
      </p:sp>
    </p:spTree>
    <p:extLst>
      <p:ext uri="{BB962C8B-B14F-4D97-AF65-F5344CB8AC3E}">
        <p14:creationId xmlns:p14="http://schemas.microsoft.com/office/powerpoint/2010/main" val="320025730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763F902-2DE4-4152-9865-F6599D96B608}" type="slidenum">
              <a:rPr lang="en-US" altLang="zh-CN"/>
              <a:pPr/>
              <a:t>‹#›</a:t>
            </a:fld>
            <a:endParaRPr lang="en-US" altLang="zh-CN"/>
          </a:p>
        </p:txBody>
      </p:sp>
    </p:spTree>
    <p:extLst>
      <p:ext uri="{BB962C8B-B14F-4D97-AF65-F5344CB8AC3E}">
        <p14:creationId xmlns:p14="http://schemas.microsoft.com/office/powerpoint/2010/main" val="2589888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611D943-BF0C-4C13-80BA-FA093432C83E}" type="slidenum">
              <a:rPr lang="en-US" altLang="zh-CN"/>
              <a:pPr/>
              <a:t>‹#›</a:t>
            </a:fld>
            <a:endParaRPr lang="en-US" altLang="zh-CN"/>
          </a:p>
        </p:txBody>
      </p:sp>
    </p:spTree>
    <p:extLst>
      <p:ext uri="{BB962C8B-B14F-4D97-AF65-F5344CB8AC3E}">
        <p14:creationId xmlns:p14="http://schemas.microsoft.com/office/powerpoint/2010/main" val="160401652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467475"/>
            <a:ext cx="2133600" cy="301625"/>
          </a:xfrm>
        </p:spPr>
        <p:txBody>
          <a:bodyPr/>
          <a:lstStyle>
            <a:lvl1pPr>
              <a:defRPr/>
            </a:lvl1pPr>
          </a:lstStyle>
          <a:p>
            <a:fld id="{A7E4D5FF-195B-47AF-8312-E25032DAB6FB}" type="slidenum">
              <a:rPr lang="en-US" altLang="zh-CN"/>
              <a:pPr/>
              <a:t>‹#›</a:t>
            </a:fld>
            <a:endParaRPr lang="en-US" altLang="zh-CN"/>
          </a:p>
        </p:txBody>
      </p:sp>
    </p:spTree>
    <p:extLst>
      <p:ext uri="{BB962C8B-B14F-4D97-AF65-F5344CB8AC3E}">
        <p14:creationId xmlns:p14="http://schemas.microsoft.com/office/powerpoint/2010/main" val="13237512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724400"/>
          </a:xfrm>
        </p:spPr>
        <p:txBody>
          <a:bodyPr/>
          <a:lstStyle/>
          <a:p>
            <a:r>
              <a:rPr lang="zh-CN" altLang="en-US" smtClean="0"/>
              <a:t>单击图标添加图表</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B5FB90F5-065C-472E-A953-26FFA5BADA9F}" type="slidenum">
              <a:rPr lang="en-US" altLang="zh-CN"/>
              <a:pPr/>
              <a:t>‹#›</a:t>
            </a:fld>
            <a:endParaRPr lang="en-US" altLang="zh-CN"/>
          </a:p>
        </p:txBody>
      </p:sp>
    </p:spTree>
    <p:extLst>
      <p:ext uri="{BB962C8B-B14F-4D97-AF65-F5344CB8AC3E}">
        <p14:creationId xmlns:p14="http://schemas.microsoft.com/office/powerpoint/2010/main" val="33357852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724400"/>
          </a:xfrm>
        </p:spPr>
        <p:txBody>
          <a:bodyPr/>
          <a:lstStyle/>
          <a:p>
            <a:r>
              <a:rPr lang="zh-CN" altLang="en-US" smtClean="0"/>
              <a:t>单击图标添加表格</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3A59EE80-EE21-449F-8CE8-B655959C1F23}" type="slidenum">
              <a:rPr lang="en-US" altLang="zh-CN"/>
              <a:pPr/>
              <a:t>‹#›</a:t>
            </a:fld>
            <a:endParaRPr lang="en-US" altLang="zh-CN"/>
          </a:p>
        </p:txBody>
      </p:sp>
    </p:spTree>
    <p:extLst>
      <p:ext uri="{BB962C8B-B14F-4D97-AF65-F5344CB8AC3E}">
        <p14:creationId xmlns:p14="http://schemas.microsoft.com/office/powerpoint/2010/main" val="34805613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AB981180-3B27-4801-A415-550663ECE271}" type="slidenum">
              <a:rPr lang="en-US" altLang="zh-CN"/>
              <a:pPr/>
              <a:t>‹#›</a:t>
            </a:fld>
            <a:endParaRPr lang="en-US" altLang="zh-CN"/>
          </a:p>
        </p:txBody>
      </p:sp>
    </p:spTree>
    <p:extLst>
      <p:ext uri="{BB962C8B-B14F-4D97-AF65-F5344CB8AC3E}">
        <p14:creationId xmlns:p14="http://schemas.microsoft.com/office/powerpoint/2010/main" val="139696283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69AF05E5-19E0-42AD-99C8-F3CC58FE76EC}" type="slidenum">
              <a:rPr lang="en-US" altLang="zh-CN"/>
              <a:pPr/>
              <a:t>‹#›</a:t>
            </a:fld>
            <a:endParaRPr lang="en-US" altLang="zh-CN"/>
          </a:p>
        </p:txBody>
      </p:sp>
    </p:spTree>
    <p:extLst>
      <p:ext uri="{BB962C8B-B14F-4D97-AF65-F5344CB8AC3E}">
        <p14:creationId xmlns:p14="http://schemas.microsoft.com/office/powerpoint/2010/main" val="2381356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09CE0F7-E076-443B-944E-E79C63AD3CC8}" type="slidenum">
              <a:rPr lang="en-US" altLang="zh-CN"/>
              <a:pPr/>
              <a:t>‹#›</a:t>
            </a:fld>
            <a:endParaRPr lang="en-US" altLang="zh-CN"/>
          </a:p>
        </p:txBody>
      </p:sp>
    </p:spTree>
    <p:extLst>
      <p:ext uri="{BB962C8B-B14F-4D97-AF65-F5344CB8AC3E}">
        <p14:creationId xmlns:p14="http://schemas.microsoft.com/office/powerpoint/2010/main" val="2112136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8E41B1A-05FF-40BF-94B4-328D6D680C32}" type="slidenum">
              <a:rPr lang="en-US" altLang="zh-CN"/>
              <a:pPr/>
              <a:t>‹#›</a:t>
            </a:fld>
            <a:endParaRPr lang="en-US" altLang="zh-CN"/>
          </a:p>
        </p:txBody>
      </p:sp>
    </p:spTree>
    <p:extLst>
      <p:ext uri="{BB962C8B-B14F-4D97-AF65-F5344CB8AC3E}">
        <p14:creationId xmlns:p14="http://schemas.microsoft.com/office/powerpoint/2010/main" val="3544599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5C75D7E-E1B0-4AF4-B2AA-431C0BF54D6F}" type="slidenum">
              <a:rPr lang="en-US" altLang="zh-CN"/>
              <a:pPr/>
              <a:t>‹#›</a:t>
            </a:fld>
            <a:endParaRPr lang="en-US" altLang="zh-CN"/>
          </a:p>
        </p:txBody>
      </p:sp>
    </p:spTree>
    <p:extLst>
      <p:ext uri="{BB962C8B-B14F-4D97-AF65-F5344CB8AC3E}">
        <p14:creationId xmlns:p14="http://schemas.microsoft.com/office/powerpoint/2010/main" val="2791774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21" Type="http://schemas.openxmlformats.org/officeDocument/2006/relationships/image" Target="../media/image6.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7.gi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3.png"/><Relationship Id="rId3" Type="http://schemas.openxmlformats.org/officeDocument/2006/relationships/slideLayout" Target="../slideLayouts/slideLayout17.xml"/><Relationship Id="rId21" Type="http://schemas.openxmlformats.org/officeDocument/2006/relationships/image" Target="../media/image6.jpeg"/><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2.jpeg"/><Relationship Id="rId2" Type="http://schemas.openxmlformats.org/officeDocument/2006/relationships/slideLayout" Target="../slideLayouts/slideLayout16.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19" Type="http://schemas.openxmlformats.org/officeDocument/2006/relationships/image" Target="../media/image4.jpeg"/><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image" Target="../media/image7.gi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image" Target="../media/image3.png"/><Relationship Id="rId3" Type="http://schemas.openxmlformats.org/officeDocument/2006/relationships/slideLayout" Target="../slideLayouts/slideLayout31.xml"/><Relationship Id="rId21" Type="http://schemas.openxmlformats.org/officeDocument/2006/relationships/image" Target="../media/image6.jpeg"/><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image" Target="../media/image2.jpeg"/><Relationship Id="rId2" Type="http://schemas.openxmlformats.org/officeDocument/2006/relationships/slideLayout" Target="../slideLayouts/slideLayout30.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heme" Target="../theme/theme3.xml"/><Relationship Id="rId10" Type="http://schemas.openxmlformats.org/officeDocument/2006/relationships/slideLayout" Target="../slideLayouts/slideLayout38.xml"/><Relationship Id="rId19" Type="http://schemas.openxmlformats.org/officeDocument/2006/relationships/image" Target="../media/image4.jpe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image" Target="../media/image7.gif"/></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50" name="Rectangle 26"/>
          <p:cNvSpPr>
            <a:spLocks noChangeArrowheads="1"/>
          </p:cNvSpPr>
          <p:nvPr/>
        </p:nvSpPr>
        <p:spPr bwMode="gray">
          <a:xfrm>
            <a:off x="0" y="228600"/>
            <a:ext cx="9144000" cy="838200"/>
          </a:xfrm>
          <a:prstGeom prst="rect">
            <a:avLst/>
          </a:prstGeom>
          <a:gradFill rotWithShape="1">
            <a:gsLst>
              <a:gs pos="0">
                <a:schemeClr val="tx2">
                  <a:gamma/>
                  <a:shade val="41176"/>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mn-lt"/>
                <a:ea typeface="宋体" charset="-122"/>
              </a:defRPr>
            </a:lvl1pPr>
          </a:lstStyle>
          <a:p>
            <a:endParaRPr lang="en-US" altLang="zh-CN"/>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0">
                <a:latin typeface="+mn-lt"/>
                <a:ea typeface="宋体" charset="-122"/>
              </a:defRPr>
            </a:lvl1pPr>
          </a:lstStyle>
          <a:p>
            <a:endParaRPr lang="en-US" altLang="zh-CN" dirty="0"/>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mn-lt"/>
                <a:ea typeface="宋体" charset="-122"/>
              </a:defRPr>
            </a:lvl1pPr>
          </a:lstStyle>
          <a:p>
            <a:fld id="{37AE3B43-5D3A-47DB-9C27-5B69668D6281}" type="slidenum">
              <a:rPr lang="en-US" altLang="zh-CN"/>
              <a:pPr/>
              <a:t>‹#›</a:t>
            </a:fld>
            <a:endParaRPr lang="en-US" altLang="zh-CN"/>
          </a:p>
        </p:txBody>
      </p:sp>
      <p:sp>
        <p:nvSpPr>
          <p:cNvPr id="1176" name="Rectangle 152"/>
          <p:cNvSpPr>
            <a:spLocks noChangeArrowheads="1"/>
          </p:cNvSpPr>
          <p:nvPr/>
        </p:nvSpPr>
        <p:spPr bwMode="gray">
          <a:xfrm>
            <a:off x="6613525"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7" name="Rectangle 153"/>
          <p:cNvSpPr>
            <a:spLocks noChangeArrowheads="1"/>
          </p:cNvSpPr>
          <p:nvPr/>
        </p:nvSpPr>
        <p:spPr bwMode="gray">
          <a:xfrm>
            <a:off x="762952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8" name="Rectangle 154"/>
          <p:cNvSpPr>
            <a:spLocks noChangeArrowheads="1"/>
          </p:cNvSpPr>
          <p:nvPr/>
        </p:nvSpPr>
        <p:spPr bwMode="gray">
          <a:xfrm>
            <a:off x="7113588"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9" name="Rectangle 155"/>
          <p:cNvSpPr>
            <a:spLocks noChangeArrowheads="1"/>
          </p:cNvSpPr>
          <p:nvPr/>
        </p:nvSpPr>
        <p:spPr bwMode="gray">
          <a:xfrm>
            <a:off x="86264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0" name="Rectangle 156"/>
          <p:cNvSpPr>
            <a:spLocks noChangeArrowheads="1"/>
          </p:cNvSpPr>
          <p:nvPr/>
        </p:nvSpPr>
        <p:spPr bwMode="gray">
          <a:xfrm>
            <a:off x="4575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1" name="Rectangle 157"/>
          <p:cNvSpPr>
            <a:spLocks noChangeArrowheads="1"/>
          </p:cNvSpPr>
          <p:nvPr/>
        </p:nvSpPr>
        <p:spPr bwMode="gray">
          <a:xfrm>
            <a:off x="56007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2" name="Rectangle 158"/>
          <p:cNvSpPr>
            <a:spLocks noChangeArrowheads="1"/>
          </p:cNvSpPr>
          <p:nvPr/>
        </p:nvSpPr>
        <p:spPr bwMode="gray">
          <a:xfrm>
            <a:off x="5083175"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3" name="Rectangle 159"/>
          <p:cNvSpPr>
            <a:spLocks noChangeArrowheads="1"/>
          </p:cNvSpPr>
          <p:nvPr/>
        </p:nvSpPr>
        <p:spPr bwMode="gray">
          <a:xfrm>
            <a:off x="6097588" y="5440363"/>
            <a:ext cx="509587"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4" name="Rectangle 160"/>
          <p:cNvSpPr>
            <a:spLocks noChangeArrowheads="1"/>
          </p:cNvSpPr>
          <p:nvPr/>
        </p:nvSpPr>
        <p:spPr bwMode="gray">
          <a:xfrm>
            <a:off x="4068763" y="5440363"/>
            <a:ext cx="509587" cy="473075"/>
          </a:xfrm>
          <a:prstGeom prst="rect">
            <a:avLst/>
          </a:prstGeom>
          <a:solidFill>
            <a:schemeClr val="accent2">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5" name="Rectangle 161"/>
          <p:cNvSpPr>
            <a:spLocks noChangeArrowheads="1"/>
          </p:cNvSpPr>
          <p:nvPr/>
        </p:nvSpPr>
        <p:spPr bwMode="gray">
          <a:xfrm>
            <a:off x="6605588" y="4972050"/>
            <a:ext cx="506412"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6" name="Rectangle 162"/>
          <p:cNvSpPr>
            <a:spLocks noChangeArrowheads="1"/>
          </p:cNvSpPr>
          <p:nvPr/>
        </p:nvSpPr>
        <p:spPr bwMode="gray">
          <a:xfrm>
            <a:off x="7623175" y="4972050"/>
            <a:ext cx="506413" cy="473075"/>
          </a:xfrm>
          <a:prstGeom prst="rect">
            <a:avLst/>
          </a:prstGeom>
          <a:solidFill>
            <a:schemeClr val="accent2">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7" name="Rectangle 163"/>
          <p:cNvSpPr>
            <a:spLocks noChangeArrowheads="1"/>
          </p:cNvSpPr>
          <p:nvPr/>
        </p:nvSpPr>
        <p:spPr bwMode="gray">
          <a:xfrm>
            <a:off x="8628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8" name="Rectangle 164"/>
          <p:cNvSpPr>
            <a:spLocks noChangeArrowheads="1"/>
          </p:cNvSpPr>
          <p:nvPr/>
        </p:nvSpPr>
        <p:spPr bwMode="gray">
          <a:xfrm>
            <a:off x="56007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9" name="Rectangle 165"/>
          <p:cNvSpPr>
            <a:spLocks noChangeArrowheads="1"/>
          </p:cNvSpPr>
          <p:nvPr/>
        </p:nvSpPr>
        <p:spPr bwMode="gray">
          <a:xfrm>
            <a:off x="8128000" y="6386513"/>
            <a:ext cx="506413"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0" name="Rectangle 166"/>
          <p:cNvSpPr>
            <a:spLocks noChangeArrowheads="1"/>
          </p:cNvSpPr>
          <p:nvPr/>
        </p:nvSpPr>
        <p:spPr bwMode="gray">
          <a:xfrm>
            <a:off x="5091113"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1" name="Rectangle 167"/>
          <p:cNvSpPr>
            <a:spLocks noChangeArrowheads="1"/>
          </p:cNvSpPr>
          <p:nvPr/>
        </p:nvSpPr>
        <p:spPr bwMode="gray">
          <a:xfrm>
            <a:off x="6105525"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2" name="Rectangle 168"/>
          <p:cNvSpPr>
            <a:spLocks noChangeArrowheads="1"/>
          </p:cNvSpPr>
          <p:nvPr/>
        </p:nvSpPr>
        <p:spPr bwMode="gray">
          <a:xfrm>
            <a:off x="4068763" y="6386513"/>
            <a:ext cx="509587"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3" name="Rectangle 169"/>
          <p:cNvSpPr>
            <a:spLocks noChangeArrowheads="1"/>
          </p:cNvSpPr>
          <p:nvPr/>
        </p:nvSpPr>
        <p:spPr bwMode="gray">
          <a:xfrm>
            <a:off x="8113713" y="5440363"/>
            <a:ext cx="506412" cy="473075"/>
          </a:xfrm>
          <a:prstGeom prst="rect">
            <a:avLst/>
          </a:prstGeom>
          <a:solidFill>
            <a:schemeClr val="folHlink">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4" name="Rectangle 170"/>
          <p:cNvSpPr>
            <a:spLocks noChangeArrowheads="1"/>
          </p:cNvSpPr>
          <p:nvPr/>
        </p:nvSpPr>
        <p:spPr bwMode="gray">
          <a:xfrm>
            <a:off x="4575175" y="4965700"/>
            <a:ext cx="506413" cy="469900"/>
          </a:xfrm>
          <a:prstGeom prst="rect">
            <a:avLst/>
          </a:prstGeom>
          <a:solidFill>
            <a:srgbClr val="DDDDDD">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5" name="Rectangle 171"/>
          <p:cNvSpPr>
            <a:spLocks noChangeArrowheads="1"/>
          </p:cNvSpPr>
          <p:nvPr/>
        </p:nvSpPr>
        <p:spPr bwMode="gray">
          <a:xfrm>
            <a:off x="7113588" y="6384925"/>
            <a:ext cx="508000"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7" name="Rectangle 173"/>
          <p:cNvSpPr>
            <a:spLocks noChangeArrowheads="1"/>
          </p:cNvSpPr>
          <p:nvPr/>
        </p:nvSpPr>
        <p:spPr bwMode="gray">
          <a:xfrm>
            <a:off x="3556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8" name="Rectangle 174"/>
          <p:cNvSpPr>
            <a:spLocks noChangeArrowheads="1"/>
          </p:cNvSpPr>
          <p:nvPr/>
        </p:nvSpPr>
        <p:spPr bwMode="gray">
          <a:xfrm>
            <a:off x="3038475" y="5440363"/>
            <a:ext cx="506413"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0" name="Rectangle 176"/>
          <p:cNvSpPr>
            <a:spLocks noChangeArrowheads="1"/>
          </p:cNvSpPr>
          <p:nvPr/>
        </p:nvSpPr>
        <p:spPr bwMode="gray">
          <a:xfrm>
            <a:off x="35560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1" name="Rectangle 177"/>
          <p:cNvSpPr>
            <a:spLocks noChangeArrowheads="1"/>
          </p:cNvSpPr>
          <p:nvPr/>
        </p:nvSpPr>
        <p:spPr bwMode="gray">
          <a:xfrm>
            <a:off x="3046413"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5" name="Rectangle 181"/>
          <p:cNvSpPr>
            <a:spLocks noChangeArrowheads="1"/>
          </p:cNvSpPr>
          <p:nvPr/>
        </p:nvSpPr>
        <p:spPr bwMode="gray">
          <a:xfrm>
            <a:off x="1524000"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6" name="Rectangle 182"/>
          <p:cNvSpPr>
            <a:spLocks noChangeArrowheads="1"/>
          </p:cNvSpPr>
          <p:nvPr/>
        </p:nvSpPr>
        <p:spPr bwMode="gray">
          <a:xfrm>
            <a:off x="2540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7" name="Rectangle 183"/>
          <p:cNvSpPr>
            <a:spLocks noChangeArrowheads="1"/>
          </p:cNvSpPr>
          <p:nvPr/>
        </p:nvSpPr>
        <p:spPr bwMode="gray">
          <a:xfrm>
            <a:off x="20240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8" name="Rectangle 184"/>
          <p:cNvSpPr>
            <a:spLocks noChangeArrowheads="1"/>
          </p:cNvSpPr>
          <p:nvPr/>
        </p:nvSpPr>
        <p:spPr bwMode="gray">
          <a:xfrm>
            <a:off x="511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9" name="Rectangle 185"/>
          <p:cNvSpPr>
            <a:spLocks noChangeArrowheads="1"/>
          </p:cNvSpPr>
          <p:nvPr/>
        </p:nvSpPr>
        <p:spPr bwMode="gray">
          <a:xfrm>
            <a:off x="47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0" name="Rectangle 186"/>
          <p:cNvSpPr>
            <a:spLocks noChangeArrowheads="1"/>
          </p:cNvSpPr>
          <p:nvPr/>
        </p:nvSpPr>
        <p:spPr bwMode="gray">
          <a:xfrm>
            <a:off x="1008063"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1" name="Rectangle 187"/>
          <p:cNvSpPr>
            <a:spLocks noChangeArrowheads="1"/>
          </p:cNvSpPr>
          <p:nvPr/>
        </p:nvSpPr>
        <p:spPr bwMode="gray">
          <a:xfrm>
            <a:off x="1514475"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2" name="Rectangle 188"/>
          <p:cNvSpPr>
            <a:spLocks noChangeArrowheads="1"/>
          </p:cNvSpPr>
          <p:nvPr/>
        </p:nvSpPr>
        <p:spPr bwMode="gray">
          <a:xfrm>
            <a:off x="2532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3" name="Rectangle 189"/>
          <p:cNvSpPr>
            <a:spLocks noChangeArrowheads="1"/>
          </p:cNvSpPr>
          <p:nvPr/>
        </p:nvSpPr>
        <p:spPr bwMode="gray">
          <a:xfrm>
            <a:off x="511175"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4" name="Rectangle 190"/>
          <p:cNvSpPr>
            <a:spLocks noChangeArrowheads="1"/>
          </p:cNvSpPr>
          <p:nvPr/>
        </p:nvSpPr>
        <p:spPr bwMode="gray">
          <a:xfrm>
            <a:off x="127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5" name="Rectangle 191"/>
          <p:cNvSpPr>
            <a:spLocks noChangeArrowheads="1"/>
          </p:cNvSpPr>
          <p:nvPr/>
        </p:nvSpPr>
        <p:spPr bwMode="gray">
          <a:xfrm>
            <a:off x="10160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6" name="Rectangle 192"/>
          <p:cNvSpPr>
            <a:spLocks noChangeArrowheads="1"/>
          </p:cNvSpPr>
          <p:nvPr/>
        </p:nvSpPr>
        <p:spPr bwMode="gray">
          <a:xfrm>
            <a:off x="2024063" y="6384925"/>
            <a:ext cx="506412"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8" name="Rectangle 194"/>
          <p:cNvSpPr>
            <a:spLocks noChangeArrowheads="1"/>
          </p:cNvSpPr>
          <p:nvPr/>
        </p:nvSpPr>
        <p:spPr bwMode="gray">
          <a:xfrm>
            <a:off x="0" y="5072074"/>
            <a:ext cx="9144000" cy="1477963"/>
          </a:xfrm>
          <a:prstGeom prst="rect">
            <a:avLst/>
          </a:prstGeom>
          <a:gradFill rotWithShape="1">
            <a:gsLst>
              <a:gs pos="0">
                <a:schemeClr val="bg1">
                  <a:alpha val="89999"/>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600200"/>
            <a:ext cx="82296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altLang="zh-CN" dirty="0" smtClean="0"/>
          </a:p>
        </p:txBody>
      </p:sp>
      <p:grpSp>
        <p:nvGrpSpPr>
          <p:cNvPr id="1219" name="Group 195"/>
          <p:cNvGrpSpPr>
            <a:grpSpLocks/>
          </p:cNvGrpSpPr>
          <p:nvPr/>
        </p:nvGrpSpPr>
        <p:grpSpPr bwMode="auto">
          <a:xfrm>
            <a:off x="0" y="357188"/>
            <a:ext cx="1157288" cy="1123950"/>
            <a:chOff x="-9" y="1395"/>
            <a:chExt cx="2985" cy="2898"/>
          </a:xfrm>
        </p:grpSpPr>
        <p:pic>
          <p:nvPicPr>
            <p:cNvPr id="1220" name="Picture 196" descr="pan01"/>
            <p:cNvPicPr>
              <a:picLocks noChangeAspect="1" noChangeArrowheads="1"/>
            </p:cNvPicPr>
            <p:nvPr/>
          </p:nvPicPr>
          <p:blipFill>
            <a:blip r:embed="rId16" cstate="print">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1221" name="Freeform 197"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17" cstate="print"/>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222" name="Group 198"/>
          <p:cNvGrpSpPr>
            <a:grpSpLocks/>
          </p:cNvGrpSpPr>
          <p:nvPr/>
        </p:nvGrpSpPr>
        <p:grpSpPr bwMode="auto">
          <a:xfrm>
            <a:off x="-6350" y="195263"/>
            <a:ext cx="1057275" cy="1143000"/>
            <a:chOff x="0" y="1039"/>
            <a:chExt cx="2681" cy="2897"/>
          </a:xfrm>
        </p:grpSpPr>
        <p:pic>
          <p:nvPicPr>
            <p:cNvPr id="1223" name="Picture 199" descr="pan01"/>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1224" name="Freeform 200"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19"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225" name="Group 201"/>
          <p:cNvGrpSpPr>
            <a:grpSpLocks/>
          </p:cNvGrpSpPr>
          <p:nvPr/>
        </p:nvGrpSpPr>
        <p:grpSpPr bwMode="auto">
          <a:xfrm>
            <a:off x="0" y="0"/>
            <a:ext cx="933450" cy="1239838"/>
            <a:chOff x="-7" y="240"/>
            <a:chExt cx="2407" cy="3199"/>
          </a:xfrm>
        </p:grpSpPr>
        <p:pic>
          <p:nvPicPr>
            <p:cNvPr id="1226" name="Picture 202" descr="pan01"/>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1227" name="Freeform 203"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21"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pic>
        <p:nvPicPr>
          <p:cNvPr id="63" name="Picture 6" descr="0005"/>
          <p:cNvPicPr>
            <a:picLocks noChangeAspect="1" noChangeArrowheads="1"/>
          </p:cNvPicPr>
          <p:nvPr userDrawn="1"/>
        </p:nvPicPr>
        <p:blipFill>
          <a:blip r:embed="rId22"/>
          <a:srcRect/>
          <a:stretch>
            <a:fillRect/>
          </a:stretch>
        </p:blipFill>
        <p:spPr bwMode="auto">
          <a:xfrm>
            <a:off x="8072462" y="5786454"/>
            <a:ext cx="866775" cy="8286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linds(horizontal)">
                                      <p:cBhvr>
                                        <p:cTn id="7" dur="500"/>
                                        <p:tgtEl>
                                          <p:spTgt spid="63"/>
                                        </p:tgtEl>
                                      </p:cBhvr>
                                    </p:animEffect>
                                  </p:childTnLst>
                                </p:cTn>
                              </p:par>
                              <p:par>
                                <p:cTn id="8" presetID="18" presetClass="entr" presetSubtype="6" fill="hold" grpId="1"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strips(downRight)">
                                      <p:cBhvr>
                                        <p:cTn id="10" dur="1000"/>
                                        <p:tgtEl>
                                          <p:spTgt spid="1026"/>
                                        </p:tgtEl>
                                      </p:cBhvr>
                                    </p:animEffect>
                                  </p:childTnLst>
                                </p:cTn>
                              </p:par>
                              <p:par>
                                <p:cTn id="11" presetID="22" presetClass="entr" presetSubtype="8" fill="hold" nodeType="withEffect">
                                  <p:stCondLst>
                                    <p:cond delay="500"/>
                                  </p:stCondLst>
                                  <p:childTnLst>
                                    <p:set>
                                      <p:cBhvr>
                                        <p:cTn id="12" dur="1" fill="hold">
                                          <p:stCondLst>
                                            <p:cond delay="0"/>
                                          </p:stCondLst>
                                        </p:cTn>
                                        <p:tgtEl>
                                          <p:spTgt spid="1219"/>
                                        </p:tgtEl>
                                        <p:attrNameLst>
                                          <p:attrName>style.visibility</p:attrName>
                                        </p:attrNameLst>
                                      </p:cBhvr>
                                      <p:to>
                                        <p:strVal val="visible"/>
                                      </p:to>
                                    </p:set>
                                    <p:animEffect transition="in" filter="wipe(left)">
                                      <p:cBhvr>
                                        <p:cTn id="13" dur="500"/>
                                        <p:tgtEl>
                                          <p:spTgt spid="1219"/>
                                        </p:tgtEl>
                                      </p:cBhvr>
                                    </p:animEffect>
                                  </p:childTnLst>
                                </p:cTn>
                              </p:par>
                            </p:childTnLst>
                          </p:cTn>
                        </p:par>
                        <p:par>
                          <p:cTn id="14" fill="hold" nodeType="afterGroup">
                            <p:stCondLst>
                              <p:cond delay="1000"/>
                            </p:stCondLst>
                            <p:childTnLst>
                              <p:par>
                                <p:cTn id="15" presetID="22" presetClass="entr" presetSubtype="8" fill="hold" nodeType="afterEffect">
                                  <p:stCondLst>
                                    <p:cond delay="700"/>
                                  </p:stCondLst>
                                  <p:childTnLst>
                                    <p:set>
                                      <p:cBhvr>
                                        <p:cTn id="16" dur="1" fill="hold">
                                          <p:stCondLst>
                                            <p:cond delay="0"/>
                                          </p:stCondLst>
                                        </p:cTn>
                                        <p:tgtEl>
                                          <p:spTgt spid="1222"/>
                                        </p:tgtEl>
                                        <p:attrNameLst>
                                          <p:attrName>style.visibility</p:attrName>
                                        </p:attrNameLst>
                                      </p:cBhvr>
                                      <p:to>
                                        <p:strVal val="visible"/>
                                      </p:to>
                                    </p:set>
                                    <p:animEffect transition="in" filter="wipe(left)">
                                      <p:cBhvr>
                                        <p:cTn id="17" dur="500"/>
                                        <p:tgtEl>
                                          <p:spTgt spid="1222"/>
                                        </p:tgtEl>
                                      </p:cBhvr>
                                    </p:animEffect>
                                  </p:childTnLst>
                                </p:cTn>
                              </p:par>
                            </p:childTnLst>
                          </p:cTn>
                        </p:par>
                        <p:par>
                          <p:cTn id="18" fill="hold" nodeType="afterGroup">
                            <p:stCondLst>
                              <p:cond delay="2200"/>
                            </p:stCondLst>
                            <p:childTnLst>
                              <p:par>
                                <p:cTn id="19" presetID="22" presetClass="entr" presetSubtype="8" fill="hold" nodeType="afterEffect">
                                  <p:stCondLst>
                                    <p:cond delay="600"/>
                                  </p:stCondLst>
                                  <p:childTnLst>
                                    <p:set>
                                      <p:cBhvr>
                                        <p:cTn id="20" dur="1" fill="hold">
                                          <p:stCondLst>
                                            <p:cond delay="0"/>
                                          </p:stCondLst>
                                        </p:cTn>
                                        <p:tgtEl>
                                          <p:spTgt spid="1225"/>
                                        </p:tgtEl>
                                        <p:attrNameLst>
                                          <p:attrName>style.visibility</p:attrName>
                                        </p:attrNameLst>
                                      </p:cBhvr>
                                      <p:to>
                                        <p:strVal val="visible"/>
                                      </p:to>
                                    </p:set>
                                    <p:animEffect transition="in" filter="wipe(left)">
                                      <p:cBhvr>
                                        <p:cTn id="21" dur="500"/>
                                        <p:tgtEl>
                                          <p:spTgt spid="1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1"/>
    </p:bldLst>
  </p:timing>
  <p:txStyles>
    <p:title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50" name="Rectangle 26"/>
          <p:cNvSpPr>
            <a:spLocks noChangeArrowheads="1"/>
          </p:cNvSpPr>
          <p:nvPr/>
        </p:nvSpPr>
        <p:spPr bwMode="gray">
          <a:xfrm>
            <a:off x="0" y="228600"/>
            <a:ext cx="9144000" cy="838200"/>
          </a:xfrm>
          <a:prstGeom prst="rect">
            <a:avLst/>
          </a:prstGeom>
          <a:gradFill rotWithShape="1">
            <a:gsLst>
              <a:gs pos="0">
                <a:schemeClr val="tx2">
                  <a:gamma/>
                  <a:shade val="41176"/>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mn-lt"/>
                <a:ea typeface="宋体" charset="-122"/>
              </a:defRPr>
            </a:lvl1pPr>
          </a:lstStyle>
          <a:p>
            <a:endParaRPr lang="en-US" altLang="zh-CN"/>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0">
                <a:latin typeface="+mn-lt"/>
                <a:ea typeface="宋体" charset="-122"/>
              </a:defRPr>
            </a:lvl1pPr>
          </a:lstStyle>
          <a:p>
            <a:endParaRPr lang="en-US" altLang="zh-CN" dirty="0"/>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mn-lt"/>
                <a:ea typeface="宋体" charset="-122"/>
              </a:defRPr>
            </a:lvl1pPr>
          </a:lstStyle>
          <a:p>
            <a:fld id="{37AE3B43-5D3A-47DB-9C27-5B69668D6281}" type="slidenum">
              <a:rPr lang="en-US" altLang="zh-CN"/>
              <a:pPr/>
              <a:t>‹#›</a:t>
            </a:fld>
            <a:endParaRPr lang="en-US" altLang="zh-CN"/>
          </a:p>
        </p:txBody>
      </p:sp>
      <p:sp>
        <p:nvSpPr>
          <p:cNvPr id="1176" name="Rectangle 152"/>
          <p:cNvSpPr>
            <a:spLocks noChangeArrowheads="1"/>
          </p:cNvSpPr>
          <p:nvPr/>
        </p:nvSpPr>
        <p:spPr bwMode="gray">
          <a:xfrm>
            <a:off x="6613525"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7" name="Rectangle 153"/>
          <p:cNvSpPr>
            <a:spLocks noChangeArrowheads="1"/>
          </p:cNvSpPr>
          <p:nvPr/>
        </p:nvSpPr>
        <p:spPr bwMode="gray">
          <a:xfrm>
            <a:off x="762952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8" name="Rectangle 154"/>
          <p:cNvSpPr>
            <a:spLocks noChangeArrowheads="1"/>
          </p:cNvSpPr>
          <p:nvPr/>
        </p:nvSpPr>
        <p:spPr bwMode="gray">
          <a:xfrm>
            <a:off x="7113588"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9" name="Rectangle 155"/>
          <p:cNvSpPr>
            <a:spLocks noChangeArrowheads="1"/>
          </p:cNvSpPr>
          <p:nvPr/>
        </p:nvSpPr>
        <p:spPr bwMode="gray">
          <a:xfrm>
            <a:off x="86264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0" name="Rectangle 156"/>
          <p:cNvSpPr>
            <a:spLocks noChangeArrowheads="1"/>
          </p:cNvSpPr>
          <p:nvPr/>
        </p:nvSpPr>
        <p:spPr bwMode="gray">
          <a:xfrm>
            <a:off x="4575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1" name="Rectangle 157"/>
          <p:cNvSpPr>
            <a:spLocks noChangeArrowheads="1"/>
          </p:cNvSpPr>
          <p:nvPr/>
        </p:nvSpPr>
        <p:spPr bwMode="gray">
          <a:xfrm>
            <a:off x="56007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2" name="Rectangle 158"/>
          <p:cNvSpPr>
            <a:spLocks noChangeArrowheads="1"/>
          </p:cNvSpPr>
          <p:nvPr/>
        </p:nvSpPr>
        <p:spPr bwMode="gray">
          <a:xfrm>
            <a:off x="5083175"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3" name="Rectangle 159"/>
          <p:cNvSpPr>
            <a:spLocks noChangeArrowheads="1"/>
          </p:cNvSpPr>
          <p:nvPr/>
        </p:nvSpPr>
        <p:spPr bwMode="gray">
          <a:xfrm>
            <a:off x="6097588" y="5440363"/>
            <a:ext cx="509587"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4" name="Rectangle 160"/>
          <p:cNvSpPr>
            <a:spLocks noChangeArrowheads="1"/>
          </p:cNvSpPr>
          <p:nvPr/>
        </p:nvSpPr>
        <p:spPr bwMode="gray">
          <a:xfrm>
            <a:off x="4068763" y="5440363"/>
            <a:ext cx="509587" cy="473075"/>
          </a:xfrm>
          <a:prstGeom prst="rect">
            <a:avLst/>
          </a:prstGeom>
          <a:solidFill>
            <a:schemeClr val="accent2">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5" name="Rectangle 161"/>
          <p:cNvSpPr>
            <a:spLocks noChangeArrowheads="1"/>
          </p:cNvSpPr>
          <p:nvPr/>
        </p:nvSpPr>
        <p:spPr bwMode="gray">
          <a:xfrm>
            <a:off x="6605588" y="4972050"/>
            <a:ext cx="506412"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6" name="Rectangle 162"/>
          <p:cNvSpPr>
            <a:spLocks noChangeArrowheads="1"/>
          </p:cNvSpPr>
          <p:nvPr/>
        </p:nvSpPr>
        <p:spPr bwMode="gray">
          <a:xfrm>
            <a:off x="7623175" y="4972050"/>
            <a:ext cx="506413" cy="473075"/>
          </a:xfrm>
          <a:prstGeom prst="rect">
            <a:avLst/>
          </a:prstGeom>
          <a:solidFill>
            <a:schemeClr val="accent2">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7" name="Rectangle 163"/>
          <p:cNvSpPr>
            <a:spLocks noChangeArrowheads="1"/>
          </p:cNvSpPr>
          <p:nvPr/>
        </p:nvSpPr>
        <p:spPr bwMode="gray">
          <a:xfrm>
            <a:off x="8628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8" name="Rectangle 164"/>
          <p:cNvSpPr>
            <a:spLocks noChangeArrowheads="1"/>
          </p:cNvSpPr>
          <p:nvPr/>
        </p:nvSpPr>
        <p:spPr bwMode="gray">
          <a:xfrm>
            <a:off x="56007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9" name="Rectangle 165"/>
          <p:cNvSpPr>
            <a:spLocks noChangeArrowheads="1"/>
          </p:cNvSpPr>
          <p:nvPr/>
        </p:nvSpPr>
        <p:spPr bwMode="gray">
          <a:xfrm>
            <a:off x="8072462" y="6386513"/>
            <a:ext cx="506413"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0" name="Rectangle 166"/>
          <p:cNvSpPr>
            <a:spLocks noChangeArrowheads="1"/>
          </p:cNvSpPr>
          <p:nvPr/>
        </p:nvSpPr>
        <p:spPr bwMode="gray">
          <a:xfrm>
            <a:off x="5091113"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1" name="Rectangle 167"/>
          <p:cNvSpPr>
            <a:spLocks noChangeArrowheads="1"/>
          </p:cNvSpPr>
          <p:nvPr/>
        </p:nvSpPr>
        <p:spPr bwMode="gray">
          <a:xfrm>
            <a:off x="6105525"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2" name="Rectangle 168"/>
          <p:cNvSpPr>
            <a:spLocks noChangeArrowheads="1"/>
          </p:cNvSpPr>
          <p:nvPr/>
        </p:nvSpPr>
        <p:spPr bwMode="gray">
          <a:xfrm>
            <a:off x="4068763" y="6386513"/>
            <a:ext cx="509587"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3" name="Rectangle 169"/>
          <p:cNvSpPr>
            <a:spLocks noChangeArrowheads="1"/>
          </p:cNvSpPr>
          <p:nvPr/>
        </p:nvSpPr>
        <p:spPr bwMode="gray">
          <a:xfrm>
            <a:off x="8113713" y="5440363"/>
            <a:ext cx="506412" cy="473075"/>
          </a:xfrm>
          <a:prstGeom prst="rect">
            <a:avLst/>
          </a:prstGeom>
          <a:solidFill>
            <a:schemeClr val="folHlink">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4" name="Rectangle 170"/>
          <p:cNvSpPr>
            <a:spLocks noChangeArrowheads="1"/>
          </p:cNvSpPr>
          <p:nvPr/>
        </p:nvSpPr>
        <p:spPr bwMode="gray">
          <a:xfrm>
            <a:off x="4575175" y="4965700"/>
            <a:ext cx="506413" cy="469900"/>
          </a:xfrm>
          <a:prstGeom prst="rect">
            <a:avLst/>
          </a:prstGeom>
          <a:solidFill>
            <a:srgbClr val="DDDDDD">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5" name="Rectangle 171"/>
          <p:cNvSpPr>
            <a:spLocks noChangeArrowheads="1"/>
          </p:cNvSpPr>
          <p:nvPr/>
        </p:nvSpPr>
        <p:spPr bwMode="gray">
          <a:xfrm>
            <a:off x="7113588" y="6384925"/>
            <a:ext cx="508000"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7" name="Rectangle 173"/>
          <p:cNvSpPr>
            <a:spLocks noChangeArrowheads="1"/>
          </p:cNvSpPr>
          <p:nvPr/>
        </p:nvSpPr>
        <p:spPr bwMode="gray">
          <a:xfrm>
            <a:off x="3556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8" name="Rectangle 174"/>
          <p:cNvSpPr>
            <a:spLocks noChangeArrowheads="1"/>
          </p:cNvSpPr>
          <p:nvPr/>
        </p:nvSpPr>
        <p:spPr bwMode="gray">
          <a:xfrm>
            <a:off x="3038475" y="5440363"/>
            <a:ext cx="506413"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0" name="Rectangle 176"/>
          <p:cNvSpPr>
            <a:spLocks noChangeArrowheads="1"/>
          </p:cNvSpPr>
          <p:nvPr/>
        </p:nvSpPr>
        <p:spPr bwMode="gray">
          <a:xfrm>
            <a:off x="35560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1" name="Rectangle 177"/>
          <p:cNvSpPr>
            <a:spLocks noChangeArrowheads="1"/>
          </p:cNvSpPr>
          <p:nvPr/>
        </p:nvSpPr>
        <p:spPr bwMode="gray">
          <a:xfrm>
            <a:off x="3046413"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5" name="Rectangle 181"/>
          <p:cNvSpPr>
            <a:spLocks noChangeArrowheads="1"/>
          </p:cNvSpPr>
          <p:nvPr/>
        </p:nvSpPr>
        <p:spPr bwMode="gray">
          <a:xfrm>
            <a:off x="1524000"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6" name="Rectangle 182"/>
          <p:cNvSpPr>
            <a:spLocks noChangeArrowheads="1"/>
          </p:cNvSpPr>
          <p:nvPr/>
        </p:nvSpPr>
        <p:spPr bwMode="gray">
          <a:xfrm>
            <a:off x="2540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7" name="Rectangle 183"/>
          <p:cNvSpPr>
            <a:spLocks noChangeArrowheads="1"/>
          </p:cNvSpPr>
          <p:nvPr/>
        </p:nvSpPr>
        <p:spPr bwMode="gray">
          <a:xfrm>
            <a:off x="20240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8" name="Rectangle 184"/>
          <p:cNvSpPr>
            <a:spLocks noChangeArrowheads="1"/>
          </p:cNvSpPr>
          <p:nvPr/>
        </p:nvSpPr>
        <p:spPr bwMode="gray">
          <a:xfrm>
            <a:off x="511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9" name="Rectangle 185"/>
          <p:cNvSpPr>
            <a:spLocks noChangeArrowheads="1"/>
          </p:cNvSpPr>
          <p:nvPr/>
        </p:nvSpPr>
        <p:spPr bwMode="gray">
          <a:xfrm>
            <a:off x="47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0" name="Rectangle 186"/>
          <p:cNvSpPr>
            <a:spLocks noChangeArrowheads="1"/>
          </p:cNvSpPr>
          <p:nvPr/>
        </p:nvSpPr>
        <p:spPr bwMode="gray">
          <a:xfrm>
            <a:off x="1008063"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1" name="Rectangle 187"/>
          <p:cNvSpPr>
            <a:spLocks noChangeArrowheads="1"/>
          </p:cNvSpPr>
          <p:nvPr/>
        </p:nvSpPr>
        <p:spPr bwMode="gray">
          <a:xfrm>
            <a:off x="1514475"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2" name="Rectangle 188"/>
          <p:cNvSpPr>
            <a:spLocks noChangeArrowheads="1"/>
          </p:cNvSpPr>
          <p:nvPr/>
        </p:nvSpPr>
        <p:spPr bwMode="gray">
          <a:xfrm>
            <a:off x="2532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3" name="Rectangle 189"/>
          <p:cNvSpPr>
            <a:spLocks noChangeArrowheads="1"/>
          </p:cNvSpPr>
          <p:nvPr/>
        </p:nvSpPr>
        <p:spPr bwMode="gray">
          <a:xfrm>
            <a:off x="511175"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4" name="Rectangle 190"/>
          <p:cNvSpPr>
            <a:spLocks noChangeArrowheads="1"/>
          </p:cNvSpPr>
          <p:nvPr/>
        </p:nvSpPr>
        <p:spPr bwMode="gray">
          <a:xfrm>
            <a:off x="127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5" name="Rectangle 191"/>
          <p:cNvSpPr>
            <a:spLocks noChangeArrowheads="1"/>
          </p:cNvSpPr>
          <p:nvPr/>
        </p:nvSpPr>
        <p:spPr bwMode="gray">
          <a:xfrm>
            <a:off x="10160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6" name="Rectangle 192"/>
          <p:cNvSpPr>
            <a:spLocks noChangeArrowheads="1"/>
          </p:cNvSpPr>
          <p:nvPr/>
        </p:nvSpPr>
        <p:spPr bwMode="gray">
          <a:xfrm>
            <a:off x="2024063" y="6384925"/>
            <a:ext cx="506412"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8" name="Rectangle 194"/>
          <p:cNvSpPr>
            <a:spLocks noChangeArrowheads="1"/>
          </p:cNvSpPr>
          <p:nvPr/>
        </p:nvSpPr>
        <p:spPr bwMode="gray">
          <a:xfrm>
            <a:off x="0" y="5380037"/>
            <a:ext cx="9144000" cy="1477963"/>
          </a:xfrm>
          <a:prstGeom prst="rect">
            <a:avLst/>
          </a:prstGeom>
          <a:gradFill rotWithShape="1">
            <a:gsLst>
              <a:gs pos="0">
                <a:schemeClr val="bg1">
                  <a:alpha val="89999"/>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642910" y="1357298"/>
            <a:ext cx="82296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 </a:t>
            </a:r>
            <a:endParaRPr lang="en-US" altLang="zh-CN" dirty="0" smtClean="0"/>
          </a:p>
        </p:txBody>
      </p:sp>
      <p:grpSp>
        <p:nvGrpSpPr>
          <p:cNvPr id="2" name="Group 195"/>
          <p:cNvGrpSpPr>
            <a:grpSpLocks/>
          </p:cNvGrpSpPr>
          <p:nvPr/>
        </p:nvGrpSpPr>
        <p:grpSpPr bwMode="auto">
          <a:xfrm>
            <a:off x="0" y="357188"/>
            <a:ext cx="1157288" cy="1123950"/>
            <a:chOff x="-9" y="1395"/>
            <a:chExt cx="2985" cy="2898"/>
          </a:xfrm>
        </p:grpSpPr>
        <p:pic>
          <p:nvPicPr>
            <p:cNvPr id="1220" name="Picture 196" descr="pan01"/>
            <p:cNvPicPr>
              <a:picLocks noChangeAspect="1" noChangeArrowheads="1"/>
            </p:cNvPicPr>
            <p:nvPr/>
          </p:nvPicPr>
          <p:blipFill>
            <a:blip r:embed="rId16" cstate="print">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1221" name="Freeform 197"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17" cstate="print"/>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 name="Group 198"/>
          <p:cNvGrpSpPr>
            <a:grpSpLocks/>
          </p:cNvGrpSpPr>
          <p:nvPr/>
        </p:nvGrpSpPr>
        <p:grpSpPr bwMode="auto">
          <a:xfrm>
            <a:off x="-6350" y="195263"/>
            <a:ext cx="1057275" cy="1143000"/>
            <a:chOff x="0" y="1039"/>
            <a:chExt cx="2681" cy="2897"/>
          </a:xfrm>
        </p:grpSpPr>
        <p:pic>
          <p:nvPicPr>
            <p:cNvPr id="1223" name="Picture 199" descr="pan01"/>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1224" name="Freeform 200"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19"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 name="Group 201"/>
          <p:cNvGrpSpPr>
            <a:grpSpLocks/>
          </p:cNvGrpSpPr>
          <p:nvPr/>
        </p:nvGrpSpPr>
        <p:grpSpPr bwMode="auto">
          <a:xfrm>
            <a:off x="0" y="0"/>
            <a:ext cx="933450" cy="1239838"/>
            <a:chOff x="-7" y="240"/>
            <a:chExt cx="2407" cy="3199"/>
          </a:xfrm>
        </p:grpSpPr>
        <p:pic>
          <p:nvPicPr>
            <p:cNvPr id="1226" name="Picture 202" descr="pan01"/>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1227" name="Freeform 203"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21"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grpSp>
        <p:nvGrpSpPr>
          <p:cNvPr id="5" name="Group 33"/>
          <p:cNvGrpSpPr>
            <a:grpSpLocks/>
          </p:cNvGrpSpPr>
          <p:nvPr userDrawn="1"/>
        </p:nvGrpSpPr>
        <p:grpSpPr bwMode="auto">
          <a:xfrm>
            <a:off x="214282" y="6143644"/>
            <a:ext cx="7775575" cy="401350"/>
            <a:chOff x="884" y="3883"/>
            <a:chExt cx="4763" cy="278"/>
          </a:xfrm>
        </p:grpSpPr>
        <p:sp>
          <p:nvSpPr>
            <p:cNvPr id="55" name="Rectangle 34"/>
            <p:cNvSpPr>
              <a:spLocks noChangeArrowheads="1"/>
            </p:cNvSpPr>
            <p:nvPr userDrawn="1"/>
          </p:nvSpPr>
          <p:spPr bwMode="auto">
            <a:xfrm>
              <a:off x="884" y="3884"/>
              <a:ext cx="4763" cy="272"/>
            </a:xfrm>
            <a:prstGeom prst="rect">
              <a:avLst/>
            </a:prstGeom>
            <a:solidFill>
              <a:srgbClr val="EBFFFF">
                <a:alpha val="48000"/>
              </a:srgbClr>
            </a:solidFill>
            <a:ln w="9525">
              <a:solidFill>
                <a:srgbClr val="99FFCC"/>
              </a:solidFill>
              <a:miter lim="800000"/>
              <a:headEnd/>
              <a:tailEnd/>
            </a:ln>
            <a:effectLst/>
          </p:spPr>
          <p:txBody>
            <a:bodyPr wrap="none" anchor="ctr"/>
            <a:lstStyle/>
            <a:p>
              <a:pPr algn="ctr">
                <a:spcBef>
                  <a:spcPct val="0"/>
                </a:spcBef>
                <a:buFontTx/>
                <a:buNone/>
              </a:pPr>
              <a:endParaRPr lang="zh-CN" altLang="zh-CN">
                <a:solidFill>
                  <a:srgbClr val="000099"/>
                </a:solidFill>
              </a:endParaRPr>
            </a:p>
          </p:txBody>
        </p:sp>
        <p:sp>
          <p:nvSpPr>
            <p:cNvPr id="56" name="Text Box 35"/>
            <p:cNvSpPr txBox="1">
              <a:spLocks noChangeArrowheads="1"/>
            </p:cNvSpPr>
            <p:nvPr userDrawn="1"/>
          </p:nvSpPr>
          <p:spPr bwMode="auto">
            <a:xfrm>
              <a:off x="930" y="3884"/>
              <a:ext cx="584" cy="277"/>
            </a:xfrm>
            <a:prstGeom prst="rect">
              <a:avLst/>
            </a:prstGeom>
            <a:noFill/>
            <a:ln w="9525">
              <a:noFill/>
              <a:miter lim="800000"/>
              <a:headEnd/>
              <a:tailEnd/>
            </a:ln>
            <a:effectLst/>
          </p:spPr>
          <p:txBody>
            <a:bodyPr wrap="none">
              <a:spAutoFit/>
            </a:bodyPr>
            <a:lstStyle/>
            <a:p>
              <a:pPr>
                <a:spcBef>
                  <a:spcPct val="0"/>
                </a:spcBef>
                <a:buFontTx/>
                <a:buNone/>
              </a:pPr>
              <a:r>
                <a:rPr lang="zh-CN" altLang="en-US" sz="2000" dirty="0" smtClean="0">
                  <a:solidFill>
                    <a:srgbClr val="000099"/>
                  </a:solidFill>
                  <a:ea typeface="华文细黑" pitchFamily="2" charset="-122"/>
                  <a:hlinkClick r:id="" action="ppaction://noaction"/>
                </a:rPr>
                <a:t>第六章</a:t>
              </a:r>
              <a:endParaRPr lang="zh-CN" altLang="en-US" sz="2000" dirty="0">
                <a:solidFill>
                  <a:srgbClr val="000099"/>
                </a:solidFill>
                <a:ea typeface="华文细黑" pitchFamily="2" charset="-122"/>
              </a:endParaRPr>
            </a:p>
          </p:txBody>
        </p:sp>
        <p:sp>
          <p:nvSpPr>
            <p:cNvPr id="57" name="Text Box 36"/>
            <p:cNvSpPr txBox="1">
              <a:spLocks noChangeArrowheads="1"/>
            </p:cNvSpPr>
            <p:nvPr userDrawn="1"/>
          </p:nvSpPr>
          <p:spPr bwMode="auto">
            <a:xfrm>
              <a:off x="1672" y="3883"/>
              <a:ext cx="785" cy="277"/>
            </a:xfrm>
            <a:prstGeom prst="rect">
              <a:avLst/>
            </a:prstGeom>
            <a:solidFill>
              <a:srgbClr val="00CCFF">
                <a:alpha val="48000"/>
              </a:srgbClr>
            </a:solidFill>
            <a:ln w="9525">
              <a:noFill/>
              <a:miter lim="800000"/>
              <a:headEnd/>
              <a:tailEnd/>
            </a:ln>
            <a:effectLst/>
          </p:spPr>
          <p:txBody>
            <a:bodyPr wrap="none">
              <a:spAutoFit/>
            </a:bodyPr>
            <a:lstStyle/>
            <a:p>
              <a:pPr>
                <a:spcBef>
                  <a:spcPct val="0"/>
                </a:spcBef>
                <a:buFontTx/>
                <a:buNone/>
              </a:pPr>
              <a:r>
                <a:rPr lang="en-US" altLang="zh-CN" sz="2000" dirty="0" smtClean="0">
                  <a:solidFill>
                    <a:srgbClr val="000099"/>
                  </a:solidFill>
                  <a:ea typeface="华文细黑" pitchFamily="2" charset="-122"/>
                </a:rPr>
                <a:t> </a:t>
              </a:r>
              <a:r>
                <a:rPr lang="zh-CN" altLang="en-US" sz="2000" dirty="0" smtClean="0">
                  <a:solidFill>
                    <a:srgbClr val="000099"/>
                  </a:solidFill>
                  <a:ea typeface="华文细黑" pitchFamily="2" charset="-122"/>
                  <a:hlinkClick r:id="" action="ppaction://noaction"/>
                </a:rPr>
                <a:t>案例引入</a:t>
              </a:r>
              <a:endParaRPr lang="zh-CN" altLang="en-US" sz="2000" dirty="0">
                <a:solidFill>
                  <a:srgbClr val="000099"/>
                </a:solidFill>
                <a:ea typeface="华文细黑" pitchFamily="2" charset="-122"/>
              </a:endParaRPr>
            </a:p>
          </p:txBody>
        </p:sp>
        <p:sp>
          <p:nvSpPr>
            <p:cNvPr id="58" name="Text Box 37"/>
            <p:cNvSpPr txBox="1">
              <a:spLocks noChangeArrowheads="1"/>
            </p:cNvSpPr>
            <p:nvPr userDrawn="1"/>
          </p:nvSpPr>
          <p:spPr bwMode="auto">
            <a:xfrm>
              <a:off x="2547" y="3883"/>
              <a:ext cx="2222" cy="277"/>
            </a:xfrm>
            <a:prstGeom prst="rect">
              <a:avLst/>
            </a:prstGeom>
            <a:solidFill>
              <a:srgbClr val="00FFFF">
                <a:alpha val="48000"/>
              </a:srgbClr>
            </a:solidFill>
            <a:ln w="9525">
              <a:noFill/>
              <a:miter lim="800000"/>
              <a:headEnd/>
              <a:tailEnd/>
            </a:ln>
            <a:effectLst/>
          </p:spPr>
          <p:txBody>
            <a:bodyPr wrap="none">
              <a:spAutoFit/>
            </a:bodyPr>
            <a:lstStyle/>
            <a:p>
              <a:pPr>
                <a:spcBef>
                  <a:spcPct val="0"/>
                </a:spcBef>
                <a:buFontTx/>
                <a:buNone/>
              </a:pPr>
              <a:r>
                <a:rPr lang="zh-CN" altLang="en-US" sz="2000" dirty="0" smtClean="0">
                  <a:solidFill>
                    <a:srgbClr val="000099"/>
                  </a:solidFill>
                  <a:ea typeface="华文细黑" pitchFamily="2" charset="-122"/>
                  <a:hlinkClick r:id="" action="ppaction://noaction"/>
                </a:rPr>
                <a:t>一</a:t>
              </a:r>
              <a:r>
                <a:rPr lang="zh-CN" altLang="en-US" sz="2000" dirty="0" smtClean="0">
                  <a:solidFill>
                    <a:srgbClr val="000099"/>
                  </a:solidFill>
                  <a:ea typeface="华文细黑" pitchFamily="2" charset="-122"/>
                </a:rPr>
                <a:t>      </a:t>
              </a:r>
              <a:r>
                <a:rPr lang="zh-CN" altLang="en-US" sz="2000" dirty="0" smtClean="0">
                  <a:solidFill>
                    <a:srgbClr val="000099"/>
                  </a:solidFill>
                  <a:ea typeface="华文细黑" pitchFamily="2" charset="-122"/>
                  <a:hlinkClick r:id="" action="ppaction://noaction"/>
                </a:rPr>
                <a:t>二</a:t>
              </a:r>
              <a:r>
                <a:rPr lang="zh-CN" altLang="en-US" sz="2000" dirty="0" smtClean="0">
                  <a:solidFill>
                    <a:srgbClr val="000099"/>
                  </a:solidFill>
                  <a:ea typeface="华文细黑" pitchFamily="2" charset="-122"/>
                </a:rPr>
                <a:t>      </a:t>
              </a:r>
              <a:r>
                <a:rPr lang="zh-CN" altLang="en-US" sz="2000" dirty="0" smtClean="0">
                  <a:solidFill>
                    <a:srgbClr val="000099"/>
                  </a:solidFill>
                  <a:ea typeface="华文细黑" pitchFamily="2" charset="-122"/>
                  <a:hlinkClick r:id="" action="ppaction://noaction"/>
                </a:rPr>
                <a:t>三</a:t>
              </a:r>
              <a:r>
                <a:rPr lang="zh-CN" altLang="en-US" sz="2000" dirty="0" smtClean="0">
                  <a:solidFill>
                    <a:srgbClr val="000099"/>
                  </a:solidFill>
                  <a:ea typeface="华文细黑" pitchFamily="2" charset="-122"/>
                </a:rPr>
                <a:t>     </a:t>
              </a:r>
              <a:r>
                <a:rPr lang="zh-CN" altLang="en-US" sz="2000" dirty="0" smtClean="0">
                  <a:solidFill>
                    <a:srgbClr val="000099"/>
                  </a:solidFill>
                  <a:ea typeface="华文细黑" pitchFamily="2" charset="-122"/>
                  <a:hlinkClick r:id="" action="ppaction://noaction"/>
                </a:rPr>
                <a:t>四</a:t>
              </a:r>
              <a:r>
                <a:rPr lang="zh-CN" altLang="en-US" sz="2000" dirty="0" smtClean="0">
                  <a:solidFill>
                    <a:srgbClr val="000099"/>
                  </a:solidFill>
                  <a:ea typeface="华文细黑" pitchFamily="2" charset="-122"/>
                </a:rPr>
                <a:t>     </a:t>
              </a:r>
              <a:r>
                <a:rPr lang="zh-CN" altLang="en-US" sz="2000" dirty="0" smtClean="0">
                  <a:solidFill>
                    <a:srgbClr val="000099"/>
                  </a:solidFill>
                  <a:ea typeface="华文细黑" pitchFamily="2" charset="-122"/>
                  <a:hlinkClick r:id="" action="ppaction://noaction"/>
                </a:rPr>
                <a:t>五</a:t>
              </a:r>
              <a:r>
                <a:rPr lang="zh-CN" altLang="en-US" sz="2000" dirty="0" smtClean="0">
                  <a:solidFill>
                    <a:srgbClr val="000099"/>
                  </a:solidFill>
                  <a:ea typeface="华文细黑" pitchFamily="2" charset="-122"/>
                </a:rPr>
                <a:t>    </a:t>
              </a:r>
              <a:r>
                <a:rPr lang="zh-CN" altLang="en-US" sz="2000" dirty="0" smtClean="0">
                  <a:solidFill>
                    <a:srgbClr val="000099"/>
                  </a:solidFill>
                  <a:ea typeface="华文细黑" pitchFamily="2" charset="-122"/>
                  <a:hlinkClick r:id="" action="ppaction://noaction"/>
                </a:rPr>
                <a:t>六</a:t>
              </a:r>
              <a:endParaRPr lang="zh-CN" altLang="en-US" sz="2000" dirty="0">
                <a:solidFill>
                  <a:srgbClr val="000099"/>
                </a:solidFill>
                <a:ea typeface="华文细黑" pitchFamily="2" charset="-122"/>
              </a:endParaRPr>
            </a:p>
          </p:txBody>
        </p:sp>
        <p:sp>
          <p:nvSpPr>
            <p:cNvPr id="61" name="Text Box 40"/>
            <p:cNvSpPr txBox="1">
              <a:spLocks noChangeArrowheads="1"/>
            </p:cNvSpPr>
            <p:nvPr userDrawn="1"/>
          </p:nvSpPr>
          <p:spPr bwMode="auto">
            <a:xfrm>
              <a:off x="4866" y="3883"/>
              <a:ext cx="742" cy="277"/>
            </a:xfrm>
            <a:prstGeom prst="rect">
              <a:avLst/>
            </a:prstGeom>
            <a:solidFill>
              <a:srgbClr val="FF99CC">
                <a:alpha val="48000"/>
              </a:srgbClr>
            </a:solidFill>
            <a:ln w="9525">
              <a:noFill/>
              <a:miter lim="800000"/>
              <a:headEnd/>
              <a:tailEnd/>
            </a:ln>
            <a:effectLst/>
          </p:spPr>
          <p:txBody>
            <a:bodyPr wrap="none">
              <a:spAutoFit/>
            </a:bodyPr>
            <a:lstStyle/>
            <a:p>
              <a:pPr>
                <a:spcBef>
                  <a:spcPct val="0"/>
                </a:spcBef>
                <a:buFontTx/>
                <a:buNone/>
              </a:pPr>
              <a:r>
                <a:rPr lang="zh-CN" altLang="en-US" sz="2000" dirty="0" smtClean="0">
                  <a:solidFill>
                    <a:srgbClr val="000099"/>
                  </a:solidFill>
                  <a:ea typeface="华文细黑" pitchFamily="2" charset="-122"/>
                  <a:hlinkClick r:id="" action="ppaction://noaction"/>
                </a:rPr>
                <a:t>案例解析</a:t>
              </a:r>
              <a:endParaRPr lang="zh-CN" altLang="en-US" sz="2000" dirty="0">
                <a:solidFill>
                  <a:srgbClr val="000099"/>
                </a:solidFill>
                <a:ea typeface="华文细黑" pitchFamily="2" charset="-122"/>
              </a:endParaRPr>
            </a:p>
          </p:txBody>
        </p:sp>
        <p:sp>
          <p:nvSpPr>
            <p:cNvPr id="62" name="Text Box 41"/>
            <p:cNvSpPr txBox="1">
              <a:spLocks noChangeArrowheads="1"/>
            </p:cNvSpPr>
            <p:nvPr userDrawn="1"/>
          </p:nvSpPr>
          <p:spPr bwMode="auto">
            <a:xfrm>
              <a:off x="4830" y="3884"/>
              <a:ext cx="113" cy="275"/>
            </a:xfrm>
            <a:prstGeom prst="rect">
              <a:avLst/>
            </a:prstGeom>
            <a:noFill/>
            <a:ln w="9525">
              <a:noFill/>
              <a:miter lim="800000"/>
              <a:headEnd/>
              <a:tailEnd/>
            </a:ln>
            <a:effectLst/>
          </p:spPr>
          <p:txBody>
            <a:bodyPr wrap="none">
              <a:spAutoFit/>
            </a:bodyPr>
            <a:lstStyle/>
            <a:p>
              <a:pPr>
                <a:spcBef>
                  <a:spcPct val="0"/>
                </a:spcBef>
                <a:buFontTx/>
                <a:buNone/>
              </a:pPr>
              <a:endParaRPr lang="zh-CN" altLang="zh-CN" sz="2000">
                <a:solidFill>
                  <a:srgbClr val="000099"/>
                </a:solidFill>
                <a:ea typeface="华文细黑" pitchFamily="2" charset="-122"/>
              </a:endParaRPr>
            </a:p>
          </p:txBody>
        </p:sp>
      </p:grpSp>
      <p:pic>
        <p:nvPicPr>
          <p:cNvPr id="63" name="Picture 6" descr="0005"/>
          <p:cNvPicPr>
            <a:picLocks noChangeAspect="1" noChangeArrowheads="1"/>
          </p:cNvPicPr>
          <p:nvPr userDrawn="1"/>
        </p:nvPicPr>
        <p:blipFill>
          <a:blip r:embed="rId22"/>
          <a:srcRect/>
          <a:stretch>
            <a:fillRect/>
          </a:stretch>
        </p:blipFill>
        <p:spPr bwMode="auto">
          <a:xfrm>
            <a:off x="8072462" y="5786454"/>
            <a:ext cx="866775" cy="8286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linds(horizontal)">
                                      <p:cBhvr>
                                        <p:cTn id="7" dur="500"/>
                                        <p:tgtEl>
                                          <p:spTgt spid="63"/>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strips(downRight)">
                                      <p:cBhvr>
                                        <p:cTn id="10" dur="1000"/>
                                        <p:tgtEl>
                                          <p:spTgt spid="1026"/>
                                        </p:tgtEl>
                                      </p:cBhvr>
                                    </p:animEffect>
                                  </p:childTnLst>
                                </p:cTn>
                              </p:par>
                              <p:par>
                                <p:cTn id="11" presetID="22" presetClass="entr" presetSubtype="8" fill="hold" nodeType="with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8" fill="hold" nodeType="withEffect">
                                  <p:stCondLst>
                                    <p:cond delay="50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par>
                                <p:cTn id="17" presetID="22" presetClass="entr" presetSubtype="8"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63"/>
                    </p:tgtEl>
                  </p:cond>
                </p:stCondLst>
                <p:endSync evt="end" delay="0">
                  <p:rtn val="all"/>
                </p:endSync>
                <p:childTnLst>
                  <p:par>
                    <p:cTn id="21" fill="hold">
                      <p:stCondLst>
                        <p:cond delay="0"/>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xit" presetSubtype="10" fill="hold" nodeType="clickEffect">
                                  <p:stCondLst>
                                    <p:cond delay="0"/>
                                  </p:stCondLst>
                                  <p:childTnLst>
                                    <p:animEffect transition="out" filter="blinds(horizontal)">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3"/>
                  </p:tgtEl>
                </p:cond>
              </p:nextCondLst>
            </p:seq>
          </p:childTnLst>
        </p:cTn>
      </p:par>
    </p:tnLst>
    <p:bldLst>
      <p:bldP spid="1026" grpId="0"/>
    </p:bldLst>
  </p:timing>
  <p:txStyles>
    <p:title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50" name="Rectangle 26"/>
          <p:cNvSpPr>
            <a:spLocks noChangeArrowheads="1"/>
          </p:cNvSpPr>
          <p:nvPr/>
        </p:nvSpPr>
        <p:spPr bwMode="gray">
          <a:xfrm>
            <a:off x="0" y="228600"/>
            <a:ext cx="9144000" cy="838200"/>
          </a:xfrm>
          <a:prstGeom prst="rect">
            <a:avLst/>
          </a:prstGeom>
          <a:gradFill rotWithShape="1">
            <a:gsLst>
              <a:gs pos="0">
                <a:schemeClr val="tx2">
                  <a:gamma/>
                  <a:shade val="41176"/>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mn-lt"/>
                <a:ea typeface="宋体" charset="-122"/>
              </a:defRPr>
            </a:lvl1pPr>
          </a:lstStyle>
          <a:p>
            <a:endParaRPr lang="en-US" altLang="zh-CN" dirty="0"/>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0">
                <a:latin typeface="+mn-lt"/>
                <a:ea typeface="宋体" charset="-122"/>
              </a:defRPr>
            </a:lvl1pPr>
          </a:lstStyle>
          <a:p>
            <a:endParaRPr lang="en-US" altLang="zh-CN" dirty="0"/>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mn-lt"/>
                <a:ea typeface="宋体" charset="-122"/>
              </a:defRPr>
            </a:lvl1pPr>
          </a:lstStyle>
          <a:p>
            <a:fld id="{37AE3B43-5D3A-47DB-9C27-5B69668D6281}" type="slidenum">
              <a:rPr lang="en-US" altLang="zh-CN"/>
              <a:pPr/>
              <a:t>‹#›</a:t>
            </a:fld>
            <a:endParaRPr lang="en-US" altLang="zh-CN"/>
          </a:p>
        </p:txBody>
      </p:sp>
      <p:sp>
        <p:nvSpPr>
          <p:cNvPr id="1176" name="Rectangle 152"/>
          <p:cNvSpPr>
            <a:spLocks noChangeArrowheads="1"/>
          </p:cNvSpPr>
          <p:nvPr/>
        </p:nvSpPr>
        <p:spPr bwMode="gray">
          <a:xfrm>
            <a:off x="6613525"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7" name="Rectangle 153"/>
          <p:cNvSpPr>
            <a:spLocks noChangeArrowheads="1"/>
          </p:cNvSpPr>
          <p:nvPr/>
        </p:nvSpPr>
        <p:spPr bwMode="gray">
          <a:xfrm>
            <a:off x="762952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8" name="Rectangle 154"/>
          <p:cNvSpPr>
            <a:spLocks noChangeArrowheads="1"/>
          </p:cNvSpPr>
          <p:nvPr/>
        </p:nvSpPr>
        <p:spPr bwMode="gray">
          <a:xfrm>
            <a:off x="7113588"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9" name="Rectangle 155"/>
          <p:cNvSpPr>
            <a:spLocks noChangeArrowheads="1"/>
          </p:cNvSpPr>
          <p:nvPr/>
        </p:nvSpPr>
        <p:spPr bwMode="gray">
          <a:xfrm>
            <a:off x="86264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0" name="Rectangle 156"/>
          <p:cNvSpPr>
            <a:spLocks noChangeArrowheads="1"/>
          </p:cNvSpPr>
          <p:nvPr/>
        </p:nvSpPr>
        <p:spPr bwMode="gray">
          <a:xfrm>
            <a:off x="4575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1" name="Rectangle 157"/>
          <p:cNvSpPr>
            <a:spLocks noChangeArrowheads="1"/>
          </p:cNvSpPr>
          <p:nvPr/>
        </p:nvSpPr>
        <p:spPr bwMode="gray">
          <a:xfrm>
            <a:off x="56007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2" name="Rectangle 158"/>
          <p:cNvSpPr>
            <a:spLocks noChangeArrowheads="1"/>
          </p:cNvSpPr>
          <p:nvPr/>
        </p:nvSpPr>
        <p:spPr bwMode="gray">
          <a:xfrm>
            <a:off x="5083175"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3" name="Rectangle 159"/>
          <p:cNvSpPr>
            <a:spLocks noChangeArrowheads="1"/>
          </p:cNvSpPr>
          <p:nvPr/>
        </p:nvSpPr>
        <p:spPr bwMode="gray">
          <a:xfrm>
            <a:off x="6097588" y="5440363"/>
            <a:ext cx="509587"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4" name="Rectangle 160"/>
          <p:cNvSpPr>
            <a:spLocks noChangeArrowheads="1"/>
          </p:cNvSpPr>
          <p:nvPr/>
        </p:nvSpPr>
        <p:spPr bwMode="gray">
          <a:xfrm>
            <a:off x="4068763" y="5440363"/>
            <a:ext cx="509587" cy="473075"/>
          </a:xfrm>
          <a:prstGeom prst="rect">
            <a:avLst/>
          </a:prstGeom>
          <a:solidFill>
            <a:schemeClr val="accent2">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5" name="Rectangle 161"/>
          <p:cNvSpPr>
            <a:spLocks noChangeArrowheads="1"/>
          </p:cNvSpPr>
          <p:nvPr/>
        </p:nvSpPr>
        <p:spPr bwMode="gray">
          <a:xfrm>
            <a:off x="6605588" y="4972050"/>
            <a:ext cx="506412"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6" name="Rectangle 162"/>
          <p:cNvSpPr>
            <a:spLocks noChangeArrowheads="1"/>
          </p:cNvSpPr>
          <p:nvPr/>
        </p:nvSpPr>
        <p:spPr bwMode="gray">
          <a:xfrm>
            <a:off x="7623175" y="4972050"/>
            <a:ext cx="506413" cy="473075"/>
          </a:xfrm>
          <a:prstGeom prst="rect">
            <a:avLst/>
          </a:prstGeom>
          <a:solidFill>
            <a:schemeClr val="accent2">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7" name="Rectangle 163"/>
          <p:cNvSpPr>
            <a:spLocks noChangeArrowheads="1"/>
          </p:cNvSpPr>
          <p:nvPr/>
        </p:nvSpPr>
        <p:spPr bwMode="gray">
          <a:xfrm>
            <a:off x="8628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8" name="Rectangle 164"/>
          <p:cNvSpPr>
            <a:spLocks noChangeArrowheads="1"/>
          </p:cNvSpPr>
          <p:nvPr/>
        </p:nvSpPr>
        <p:spPr bwMode="gray">
          <a:xfrm>
            <a:off x="56007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9" name="Rectangle 165"/>
          <p:cNvSpPr>
            <a:spLocks noChangeArrowheads="1"/>
          </p:cNvSpPr>
          <p:nvPr/>
        </p:nvSpPr>
        <p:spPr bwMode="gray">
          <a:xfrm>
            <a:off x="8128000" y="6386513"/>
            <a:ext cx="506413"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0" name="Rectangle 166"/>
          <p:cNvSpPr>
            <a:spLocks noChangeArrowheads="1"/>
          </p:cNvSpPr>
          <p:nvPr/>
        </p:nvSpPr>
        <p:spPr bwMode="gray">
          <a:xfrm>
            <a:off x="5091113"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1" name="Rectangle 167"/>
          <p:cNvSpPr>
            <a:spLocks noChangeArrowheads="1"/>
          </p:cNvSpPr>
          <p:nvPr/>
        </p:nvSpPr>
        <p:spPr bwMode="gray">
          <a:xfrm>
            <a:off x="6105525"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2" name="Rectangle 168"/>
          <p:cNvSpPr>
            <a:spLocks noChangeArrowheads="1"/>
          </p:cNvSpPr>
          <p:nvPr/>
        </p:nvSpPr>
        <p:spPr bwMode="gray">
          <a:xfrm>
            <a:off x="4068763" y="6386513"/>
            <a:ext cx="509587"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3" name="Rectangle 169"/>
          <p:cNvSpPr>
            <a:spLocks noChangeArrowheads="1"/>
          </p:cNvSpPr>
          <p:nvPr/>
        </p:nvSpPr>
        <p:spPr bwMode="gray">
          <a:xfrm>
            <a:off x="8113713" y="5440363"/>
            <a:ext cx="506412" cy="473075"/>
          </a:xfrm>
          <a:prstGeom prst="rect">
            <a:avLst/>
          </a:prstGeom>
          <a:solidFill>
            <a:schemeClr val="folHlink">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4" name="Rectangle 170"/>
          <p:cNvSpPr>
            <a:spLocks noChangeArrowheads="1"/>
          </p:cNvSpPr>
          <p:nvPr/>
        </p:nvSpPr>
        <p:spPr bwMode="gray">
          <a:xfrm>
            <a:off x="4575175" y="4965700"/>
            <a:ext cx="506413" cy="469900"/>
          </a:xfrm>
          <a:prstGeom prst="rect">
            <a:avLst/>
          </a:prstGeom>
          <a:solidFill>
            <a:srgbClr val="DDDDDD">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5" name="Rectangle 171"/>
          <p:cNvSpPr>
            <a:spLocks noChangeArrowheads="1"/>
          </p:cNvSpPr>
          <p:nvPr/>
        </p:nvSpPr>
        <p:spPr bwMode="gray">
          <a:xfrm>
            <a:off x="7113588" y="6384925"/>
            <a:ext cx="508000"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7" name="Rectangle 173"/>
          <p:cNvSpPr>
            <a:spLocks noChangeArrowheads="1"/>
          </p:cNvSpPr>
          <p:nvPr/>
        </p:nvSpPr>
        <p:spPr bwMode="gray">
          <a:xfrm>
            <a:off x="3556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8" name="Rectangle 174"/>
          <p:cNvSpPr>
            <a:spLocks noChangeArrowheads="1"/>
          </p:cNvSpPr>
          <p:nvPr/>
        </p:nvSpPr>
        <p:spPr bwMode="gray">
          <a:xfrm>
            <a:off x="3038475" y="5440363"/>
            <a:ext cx="506413"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0" name="Rectangle 176"/>
          <p:cNvSpPr>
            <a:spLocks noChangeArrowheads="1"/>
          </p:cNvSpPr>
          <p:nvPr/>
        </p:nvSpPr>
        <p:spPr bwMode="gray">
          <a:xfrm>
            <a:off x="3571868" y="4929198"/>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1" name="Rectangle 177"/>
          <p:cNvSpPr>
            <a:spLocks noChangeArrowheads="1"/>
          </p:cNvSpPr>
          <p:nvPr/>
        </p:nvSpPr>
        <p:spPr bwMode="gray">
          <a:xfrm>
            <a:off x="3046413"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5" name="Rectangle 181"/>
          <p:cNvSpPr>
            <a:spLocks noChangeArrowheads="1"/>
          </p:cNvSpPr>
          <p:nvPr/>
        </p:nvSpPr>
        <p:spPr bwMode="gray">
          <a:xfrm>
            <a:off x="1524000"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6" name="Rectangle 182"/>
          <p:cNvSpPr>
            <a:spLocks noChangeArrowheads="1"/>
          </p:cNvSpPr>
          <p:nvPr/>
        </p:nvSpPr>
        <p:spPr bwMode="gray">
          <a:xfrm>
            <a:off x="2540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7" name="Rectangle 183"/>
          <p:cNvSpPr>
            <a:spLocks noChangeArrowheads="1"/>
          </p:cNvSpPr>
          <p:nvPr/>
        </p:nvSpPr>
        <p:spPr bwMode="gray">
          <a:xfrm>
            <a:off x="20240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8" name="Rectangle 184"/>
          <p:cNvSpPr>
            <a:spLocks noChangeArrowheads="1"/>
          </p:cNvSpPr>
          <p:nvPr/>
        </p:nvSpPr>
        <p:spPr bwMode="gray">
          <a:xfrm>
            <a:off x="511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9" name="Rectangle 185"/>
          <p:cNvSpPr>
            <a:spLocks noChangeArrowheads="1"/>
          </p:cNvSpPr>
          <p:nvPr/>
        </p:nvSpPr>
        <p:spPr bwMode="gray">
          <a:xfrm>
            <a:off x="47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0" name="Rectangle 186"/>
          <p:cNvSpPr>
            <a:spLocks noChangeArrowheads="1"/>
          </p:cNvSpPr>
          <p:nvPr/>
        </p:nvSpPr>
        <p:spPr bwMode="gray">
          <a:xfrm>
            <a:off x="1008063"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1" name="Rectangle 187"/>
          <p:cNvSpPr>
            <a:spLocks noChangeArrowheads="1"/>
          </p:cNvSpPr>
          <p:nvPr/>
        </p:nvSpPr>
        <p:spPr bwMode="gray">
          <a:xfrm>
            <a:off x="1514475"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2" name="Rectangle 188"/>
          <p:cNvSpPr>
            <a:spLocks noChangeArrowheads="1"/>
          </p:cNvSpPr>
          <p:nvPr/>
        </p:nvSpPr>
        <p:spPr bwMode="gray">
          <a:xfrm>
            <a:off x="2532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3" name="Rectangle 189"/>
          <p:cNvSpPr>
            <a:spLocks noChangeArrowheads="1"/>
          </p:cNvSpPr>
          <p:nvPr/>
        </p:nvSpPr>
        <p:spPr bwMode="gray">
          <a:xfrm>
            <a:off x="511175"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4" name="Rectangle 190"/>
          <p:cNvSpPr>
            <a:spLocks noChangeArrowheads="1"/>
          </p:cNvSpPr>
          <p:nvPr/>
        </p:nvSpPr>
        <p:spPr bwMode="gray">
          <a:xfrm>
            <a:off x="127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5" name="Rectangle 191"/>
          <p:cNvSpPr>
            <a:spLocks noChangeArrowheads="1"/>
          </p:cNvSpPr>
          <p:nvPr/>
        </p:nvSpPr>
        <p:spPr bwMode="gray">
          <a:xfrm>
            <a:off x="10160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6" name="Rectangle 192"/>
          <p:cNvSpPr>
            <a:spLocks noChangeArrowheads="1"/>
          </p:cNvSpPr>
          <p:nvPr/>
        </p:nvSpPr>
        <p:spPr bwMode="gray">
          <a:xfrm>
            <a:off x="2024063" y="6384925"/>
            <a:ext cx="506412"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8" name="Rectangle 194"/>
          <p:cNvSpPr>
            <a:spLocks noChangeArrowheads="1"/>
          </p:cNvSpPr>
          <p:nvPr/>
        </p:nvSpPr>
        <p:spPr bwMode="gray">
          <a:xfrm>
            <a:off x="-357222" y="5786454"/>
            <a:ext cx="9144000" cy="1477963"/>
          </a:xfrm>
          <a:prstGeom prst="rect">
            <a:avLst/>
          </a:prstGeom>
          <a:gradFill rotWithShape="1">
            <a:gsLst>
              <a:gs pos="0">
                <a:schemeClr val="bg1">
                  <a:alpha val="89999"/>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600200"/>
            <a:ext cx="82296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 </a:t>
            </a:r>
            <a:endParaRPr lang="en-US" altLang="zh-CN" dirty="0" smtClean="0"/>
          </a:p>
        </p:txBody>
      </p:sp>
      <p:grpSp>
        <p:nvGrpSpPr>
          <p:cNvPr id="2" name="Group 195"/>
          <p:cNvGrpSpPr>
            <a:grpSpLocks/>
          </p:cNvGrpSpPr>
          <p:nvPr/>
        </p:nvGrpSpPr>
        <p:grpSpPr bwMode="auto">
          <a:xfrm>
            <a:off x="0" y="357188"/>
            <a:ext cx="1157288" cy="1123950"/>
            <a:chOff x="-9" y="1395"/>
            <a:chExt cx="2985" cy="2898"/>
          </a:xfrm>
        </p:grpSpPr>
        <p:pic>
          <p:nvPicPr>
            <p:cNvPr id="1220" name="Picture 196" descr="pan01"/>
            <p:cNvPicPr>
              <a:picLocks noChangeAspect="1" noChangeArrowheads="1"/>
            </p:cNvPicPr>
            <p:nvPr/>
          </p:nvPicPr>
          <p:blipFill>
            <a:blip r:embed="rId16" cstate="print">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1221" name="Freeform 197"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17" cstate="print"/>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 name="Group 198"/>
          <p:cNvGrpSpPr>
            <a:grpSpLocks/>
          </p:cNvGrpSpPr>
          <p:nvPr/>
        </p:nvGrpSpPr>
        <p:grpSpPr bwMode="auto">
          <a:xfrm>
            <a:off x="-6350" y="195263"/>
            <a:ext cx="1057275" cy="1143000"/>
            <a:chOff x="0" y="1039"/>
            <a:chExt cx="2681" cy="2897"/>
          </a:xfrm>
        </p:grpSpPr>
        <p:pic>
          <p:nvPicPr>
            <p:cNvPr id="1223" name="Picture 199" descr="pan01"/>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1224" name="Freeform 200"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19"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 name="Group 201"/>
          <p:cNvGrpSpPr>
            <a:grpSpLocks/>
          </p:cNvGrpSpPr>
          <p:nvPr/>
        </p:nvGrpSpPr>
        <p:grpSpPr bwMode="auto">
          <a:xfrm>
            <a:off x="0" y="0"/>
            <a:ext cx="933450" cy="1239838"/>
            <a:chOff x="-7" y="240"/>
            <a:chExt cx="2407" cy="3199"/>
          </a:xfrm>
        </p:grpSpPr>
        <p:pic>
          <p:nvPicPr>
            <p:cNvPr id="1226" name="Picture 202" descr="pan01"/>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1227" name="Freeform 203"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21"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grpSp>
        <p:nvGrpSpPr>
          <p:cNvPr id="5" name="Group 33"/>
          <p:cNvGrpSpPr>
            <a:grpSpLocks/>
          </p:cNvGrpSpPr>
          <p:nvPr userDrawn="1"/>
        </p:nvGrpSpPr>
        <p:grpSpPr bwMode="auto">
          <a:xfrm>
            <a:off x="-750" y="5857895"/>
            <a:ext cx="8141254" cy="470648"/>
            <a:chOff x="621" y="3883"/>
            <a:chExt cx="4987" cy="326"/>
          </a:xfrm>
        </p:grpSpPr>
        <p:sp>
          <p:nvSpPr>
            <p:cNvPr id="55" name="Rectangle 34"/>
            <p:cNvSpPr>
              <a:spLocks noChangeArrowheads="1"/>
            </p:cNvSpPr>
            <p:nvPr userDrawn="1"/>
          </p:nvSpPr>
          <p:spPr bwMode="auto">
            <a:xfrm>
              <a:off x="621" y="3883"/>
              <a:ext cx="4763" cy="272"/>
            </a:xfrm>
            <a:prstGeom prst="rect">
              <a:avLst/>
            </a:prstGeom>
            <a:solidFill>
              <a:srgbClr val="EBFFFF">
                <a:alpha val="48000"/>
              </a:srgbClr>
            </a:solidFill>
            <a:ln w="9525">
              <a:solidFill>
                <a:srgbClr val="99FFCC"/>
              </a:solidFill>
              <a:miter lim="800000"/>
              <a:headEnd/>
              <a:tailEnd/>
            </a:ln>
            <a:effectLst/>
          </p:spPr>
          <p:txBody>
            <a:bodyPr wrap="none" anchor="ctr"/>
            <a:lstStyle/>
            <a:p>
              <a:pPr algn="ctr">
                <a:spcBef>
                  <a:spcPct val="0"/>
                </a:spcBef>
                <a:buFontTx/>
                <a:buNone/>
              </a:pPr>
              <a:endParaRPr lang="zh-CN" altLang="zh-CN">
                <a:solidFill>
                  <a:srgbClr val="000099"/>
                </a:solidFill>
              </a:endParaRPr>
            </a:p>
          </p:txBody>
        </p:sp>
        <p:sp>
          <p:nvSpPr>
            <p:cNvPr id="56" name="Text Box 35"/>
            <p:cNvSpPr txBox="1">
              <a:spLocks noChangeArrowheads="1"/>
            </p:cNvSpPr>
            <p:nvPr userDrawn="1"/>
          </p:nvSpPr>
          <p:spPr bwMode="auto">
            <a:xfrm>
              <a:off x="972" y="3883"/>
              <a:ext cx="584" cy="277"/>
            </a:xfrm>
            <a:prstGeom prst="rect">
              <a:avLst/>
            </a:prstGeom>
            <a:noFill/>
            <a:ln w="9525">
              <a:noFill/>
              <a:miter lim="800000"/>
              <a:headEnd/>
              <a:tailEnd/>
            </a:ln>
            <a:effectLst/>
          </p:spPr>
          <p:txBody>
            <a:bodyPr wrap="none">
              <a:spAutoFit/>
            </a:bodyPr>
            <a:lstStyle/>
            <a:p>
              <a:pPr>
                <a:spcBef>
                  <a:spcPct val="0"/>
                </a:spcBef>
                <a:buFontTx/>
                <a:buNone/>
              </a:pPr>
              <a:r>
                <a:rPr lang="zh-CN" altLang="en-US" sz="2000" dirty="0" smtClean="0">
                  <a:solidFill>
                    <a:srgbClr val="000099"/>
                  </a:solidFill>
                  <a:ea typeface="华文细黑" pitchFamily="2" charset="-122"/>
                  <a:hlinkClick r:id="" action="ppaction://noaction"/>
                </a:rPr>
                <a:t>第七章</a:t>
              </a:r>
              <a:endParaRPr lang="zh-CN" altLang="en-US" sz="2000" dirty="0">
                <a:solidFill>
                  <a:srgbClr val="000099"/>
                </a:solidFill>
                <a:ea typeface="华文细黑" pitchFamily="2" charset="-122"/>
              </a:endParaRPr>
            </a:p>
          </p:txBody>
        </p:sp>
        <p:sp>
          <p:nvSpPr>
            <p:cNvPr id="57" name="Text Box 36"/>
            <p:cNvSpPr txBox="1">
              <a:spLocks noChangeArrowheads="1"/>
            </p:cNvSpPr>
            <p:nvPr userDrawn="1"/>
          </p:nvSpPr>
          <p:spPr bwMode="auto">
            <a:xfrm>
              <a:off x="1759" y="3932"/>
              <a:ext cx="785" cy="277"/>
            </a:xfrm>
            <a:prstGeom prst="rect">
              <a:avLst/>
            </a:prstGeom>
            <a:solidFill>
              <a:srgbClr val="00CCFF">
                <a:alpha val="48000"/>
              </a:srgbClr>
            </a:solidFill>
            <a:ln w="9525">
              <a:noFill/>
              <a:miter lim="800000"/>
              <a:headEnd/>
              <a:tailEnd/>
            </a:ln>
            <a:effectLst/>
          </p:spPr>
          <p:txBody>
            <a:bodyPr wrap="square">
              <a:spAutoFit/>
            </a:bodyPr>
            <a:lstStyle/>
            <a:p>
              <a:pPr>
                <a:spcBef>
                  <a:spcPct val="0"/>
                </a:spcBef>
                <a:buFontTx/>
                <a:buNone/>
              </a:pPr>
              <a:r>
                <a:rPr lang="en-US" altLang="zh-CN" sz="2000" dirty="0" smtClean="0">
                  <a:solidFill>
                    <a:srgbClr val="000099"/>
                  </a:solidFill>
                  <a:ea typeface="华文细黑" pitchFamily="2" charset="-122"/>
                </a:rPr>
                <a:t> </a:t>
              </a:r>
              <a:r>
                <a:rPr lang="zh-CN" altLang="en-US" sz="2000" dirty="0" smtClean="0">
                  <a:solidFill>
                    <a:srgbClr val="000099"/>
                  </a:solidFill>
                  <a:ea typeface="华文细黑" pitchFamily="2" charset="-122"/>
                  <a:hlinkClick r:id="" action="ppaction://noaction"/>
                </a:rPr>
                <a:t>案例引入</a:t>
              </a:r>
              <a:endParaRPr lang="zh-CN" altLang="en-US" sz="2000" dirty="0">
                <a:solidFill>
                  <a:srgbClr val="000099"/>
                </a:solidFill>
                <a:ea typeface="华文细黑" pitchFamily="2" charset="-122"/>
              </a:endParaRPr>
            </a:p>
          </p:txBody>
        </p:sp>
        <p:sp>
          <p:nvSpPr>
            <p:cNvPr id="58" name="Text Box 37"/>
            <p:cNvSpPr txBox="1">
              <a:spLocks noChangeArrowheads="1"/>
            </p:cNvSpPr>
            <p:nvPr userDrawn="1"/>
          </p:nvSpPr>
          <p:spPr bwMode="auto">
            <a:xfrm>
              <a:off x="2809" y="3883"/>
              <a:ext cx="270" cy="277"/>
            </a:xfrm>
            <a:prstGeom prst="rect">
              <a:avLst/>
            </a:prstGeom>
            <a:solidFill>
              <a:srgbClr val="00FFFF">
                <a:alpha val="48000"/>
              </a:srgbClr>
            </a:solidFill>
            <a:ln w="9525">
              <a:noFill/>
              <a:miter lim="800000"/>
              <a:headEnd/>
              <a:tailEnd/>
            </a:ln>
            <a:effectLst/>
          </p:spPr>
          <p:txBody>
            <a:bodyPr wrap="none">
              <a:spAutoFit/>
            </a:bodyPr>
            <a:lstStyle/>
            <a:p>
              <a:pPr>
                <a:spcBef>
                  <a:spcPct val="0"/>
                </a:spcBef>
                <a:buFontTx/>
                <a:buNone/>
              </a:pPr>
              <a:r>
                <a:rPr lang="zh-CN" altLang="en-US" sz="2000" dirty="0" smtClean="0">
                  <a:solidFill>
                    <a:srgbClr val="000099"/>
                  </a:solidFill>
                  <a:ea typeface="华文细黑" pitchFamily="2" charset="-122"/>
                  <a:hlinkClick r:id="" action="ppaction://noaction"/>
                </a:rPr>
                <a:t>一</a:t>
              </a:r>
              <a:endParaRPr lang="zh-CN" altLang="en-US" sz="2000" dirty="0">
                <a:solidFill>
                  <a:srgbClr val="000099"/>
                </a:solidFill>
                <a:ea typeface="华文细黑" pitchFamily="2" charset="-122"/>
              </a:endParaRPr>
            </a:p>
          </p:txBody>
        </p:sp>
        <p:sp>
          <p:nvSpPr>
            <p:cNvPr id="59" name="Text Box 38"/>
            <p:cNvSpPr txBox="1">
              <a:spLocks noChangeArrowheads="1"/>
            </p:cNvSpPr>
            <p:nvPr userDrawn="1"/>
          </p:nvSpPr>
          <p:spPr bwMode="auto">
            <a:xfrm>
              <a:off x="3335" y="3883"/>
              <a:ext cx="270" cy="277"/>
            </a:xfrm>
            <a:prstGeom prst="rect">
              <a:avLst/>
            </a:prstGeom>
            <a:solidFill>
              <a:srgbClr val="C0C0C0">
                <a:alpha val="48000"/>
              </a:srgbClr>
            </a:solidFill>
            <a:ln w="9525">
              <a:noFill/>
              <a:miter lim="800000"/>
              <a:headEnd/>
              <a:tailEnd/>
            </a:ln>
            <a:effectLst/>
          </p:spPr>
          <p:txBody>
            <a:bodyPr wrap="none">
              <a:spAutoFit/>
            </a:bodyPr>
            <a:lstStyle/>
            <a:p>
              <a:pPr>
                <a:spcBef>
                  <a:spcPct val="0"/>
                </a:spcBef>
                <a:buFontTx/>
                <a:buNone/>
              </a:pPr>
              <a:r>
                <a:rPr lang="zh-CN" altLang="en-US" sz="2000" dirty="0" smtClean="0">
                  <a:solidFill>
                    <a:srgbClr val="000099"/>
                  </a:solidFill>
                  <a:ea typeface="华文细黑" pitchFamily="2" charset="-122"/>
                  <a:hlinkClick r:id="" action="ppaction://noaction"/>
                </a:rPr>
                <a:t>二</a:t>
              </a:r>
              <a:endParaRPr lang="zh-CN" altLang="en-US" sz="2000" dirty="0">
                <a:solidFill>
                  <a:srgbClr val="000099"/>
                </a:solidFill>
                <a:ea typeface="华文细黑" pitchFamily="2" charset="-122"/>
              </a:endParaRPr>
            </a:p>
          </p:txBody>
        </p:sp>
        <p:sp>
          <p:nvSpPr>
            <p:cNvPr id="60" name="Text Box 39"/>
            <p:cNvSpPr txBox="1">
              <a:spLocks noChangeArrowheads="1"/>
            </p:cNvSpPr>
            <p:nvPr userDrawn="1"/>
          </p:nvSpPr>
          <p:spPr bwMode="auto">
            <a:xfrm>
              <a:off x="3860" y="3883"/>
              <a:ext cx="787" cy="277"/>
            </a:xfrm>
            <a:prstGeom prst="rect">
              <a:avLst/>
            </a:prstGeom>
            <a:solidFill>
              <a:srgbClr val="FFCC99">
                <a:alpha val="48000"/>
              </a:srgbClr>
            </a:solidFill>
            <a:ln w="9525">
              <a:noFill/>
              <a:miter lim="800000"/>
              <a:headEnd/>
              <a:tailEnd/>
            </a:ln>
            <a:effectLst/>
          </p:spPr>
          <p:txBody>
            <a:bodyPr wrap="square">
              <a:spAutoFit/>
            </a:bodyPr>
            <a:lstStyle/>
            <a:p>
              <a:pPr>
                <a:spcBef>
                  <a:spcPct val="0"/>
                </a:spcBef>
                <a:buFontTx/>
                <a:buNone/>
              </a:pPr>
              <a:r>
                <a:rPr lang="zh-CN" altLang="en-US" sz="2000" dirty="0" smtClean="0">
                  <a:solidFill>
                    <a:srgbClr val="000099"/>
                  </a:solidFill>
                  <a:ea typeface="华文细黑" pitchFamily="2" charset="-122"/>
                  <a:hlinkClick r:id="" action="ppaction://noaction"/>
                </a:rPr>
                <a:t>三</a:t>
              </a:r>
              <a:r>
                <a:rPr lang="zh-CN" altLang="en-US" sz="2000" dirty="0" smtClean="0">
                  <a:solidFill>
                    <a:srgbClr val="000099"/>
                  </a:solidFill>
                  <a:ea typeface="华文细黑" pitchFamily="2" charset="-122"/>
                </a:rPr>
                <a:t>      </a:t>
              </a:r>
              <a:r>
                <a:rPr lang="zh-CN" altLang="en-US" sz="2000" dirty="0" smtClean="0">
                  <a:solidFill>
                    <a:srgbClr val="000099"/>
                  </a:solidFill>
                  <a:ea typeface="华文细黑" pitchFamily="2" charset="-122"/>
                  <a:hlinkClick r:id="" action="ppaction://noaction"/>
                </a:rPr>
                <a:t>四</a:t>
              </a:r>
              <a:endParaRPr lang="zh-CN" altLang="en-US" sz="2000" dirty="0">
                <a:solidFill>
                  <a:srgbClr val="000099"/>
                </a:solidFill>
                <a:ea typeface="华文细黑" pitchFamily="2" charset="-122"/>
              </a:endParaRPr>
            </a:p>
          </p:txBody>
        </p:sp>
        <p:sp>
          <p:nvSpPr>
            <p:cNvPr id="61" name="Text Box 40"/>
            <p:cNvSpPr txBox="1">
              <a:spLocks noChangeArrowheads="1"/>
            </p:cNvSpPr>
            <p:nvPr userDrawn="1"/>
          </p:nvSpPr>
          <p:spPr bwMode="auto">
            <a:xfrm>
              <a:off x="4866" y="3883"/>
              <a:ext cx="742" cy="277"/>
            </a:xfrm>
            <a:prstGeom prst="rect">
              <a:avLst/>
            </a:prstGeom>
            <a:solidFill>
              <a:srgbClr val="FF99CC">
                <a:alpha val="48000"/>
              </a:srgbClr>
            </a:solidFill>
            <a:ln w="9525">
              <a:noFill/>
              <a:miter lim="800000"/>
              <a:headEnd/>
              <a:tailEnd/>
            </a:ln>
            <a:effectLst/>
          </p:spPr>
          <p:txBody>
            <a:bodyPr wrap="none">
              <a:spAutoFit/>
            </a:bodyPr>
            <a:lstStyle/>
            <a:p>
              <a:pPr>
                <a:spcBef>
                  <a:spcPct val="0"/>
                </a:spcBef>
                <a:buFontTx/>
                <a:buNone/>
              </a:pPr>
              <a:r>
                <a:rPr lang="zh-CN" altLang="en-US" sz="2000" dirty="0" smtClean="0">
                  <a:solidFill>
                    <a:srgbClr val="000099"/>
                  </a:solidFill>
                  <a:ea typeface="华文细黑" pitchFamily="2" charset="-122"/>
                  <a:hlinkClick r:id="" action="ppaction://noaction"/>
                </a:rPr>
                <a:t>案例解析</a:t>
              </a:r>
              <a:endParaRPr lang="zh-CN" altLang="en-US" sz="2000" dirty="0">
                <a:solidFill>
                  <a:srgbClr val="000099"/>
                </a:solidFill>
                <a:ea typeface="华文细黑" pitchFamily="2" charset="-122"/>
              </a:endParaRPr>
            </a:p>
          </p:txBody>
        </p:sp>
        <p:sp>
          <p:nvSpPr>
            <p:cNvPr id="62" name="Text Box 41"/>
            <p:cNvSpPr txBox="1">
              <a:spLocks noChangeArrowheads="1"/>
            </p:cNvSpPr>
            <p:nvPr userDrawn="1"/>
          </p:nvSpPr>
          <p:spPr bwMode="auto">
            <a:xfrm>
              <a:off x="4830" y="3884"/>
              <a:ext cx="113" cy="275"/>
            </a:xfrm>
            <a:prstGeom prst="rect">
              <a:avLst/>
            </a:prstGeom>
            <a:noFill/>
            <a:ln w="9525">
              <a:noFill/>
              <a:miter lim="800000"/>
              <a:headEnd/>
              <a:tailEnd/>
            </a:ln>
            <a:effectLst/>
          </p:spPr>
          <p:txBody>
            <a:bodyPr wrap="none">
              <a:spAutoFit/>
            </a:bodyPr>
            <a:lstStyle/>
            <a:p>
              <a:pPr>
                <a:spcBef>
                  <a:spcPct val="0"/>
                </a:spcBef>
                <a:buFontTx/>
                <a:buNone/>
              </a:pPr>
              <a:endParaRPr lang="zh-CN" altLang="zh-CN" sz="2000">
                <a:solidFill>
                  <a:srgbClr val="000099"/>
                </a:solidFill>
                <a:ea typeface="华文细黑" pitchFamily="2" charset="-122"/>
              </a:endParaRPr>
            </a:p>
          </p:txBody>
        </p:sp>
      </p:grpSp>
      <p:pic>
        <p:nvPicPr>
          <p:cNvPr id="63" name="Picture 6" descr="0005"/>
          <p:cNvPicPr>
            <a:picLocks noChangeAspect="1" noChangeArrowheads="1"/>
          </p:cNvPicPr>
          <p:nvPr userDrawn="1"/>
        </p:nvPicPr>
        <p:blipFill>
          <a:blip r:embed="rId22"/>
          <a:srcRect/>
          <a:stretch>
            <a:fillRect/>
          </a:stretch>
        </p:blipFill>
        <p:spPr bwMode="auto">
          <a:xfrm>
            <a:off x="8072462" y="5786454"/>
            <a:ext cx="866775" cy="8286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linds(horizontal)">
                                      <p:cBhvr>
                                        <p:cTn id="7" dur="500"/>
                                        <p:tgtEl>
                                          <p:spTgt spid="63"/>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strips(downRight)">
                                      <p:cBhvr>
                                        <p:cTn id="10" dur="1000"/>
                                        <p:tgtEl>
                                          <p:spTgt spid="1026"/>
                                        </p:tgtEl>
                                      </p:cBhvr>
                                    </p:animEffect>
                                  </p:childTnLst>
                                </p:cTn>
                              </p:par>
                              <p:par>
                                <p:cTn id="11" presetID="22" presetClass="entr" presetSubtype="8" fill="hold" nodeType="with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nodeType="afterGroup">
                            <p:stCondLst>
                              <p:cond delay="1000"/>
                            </p:stCondLst>
                            <p:childTnLst>
                              <p:par>
                                <p:cTn id="15" presetID="22" presetClass="entr" presetSubtype="8" fill="hold" nodeType="afterEffect">
                                  <p:stCondLst>
                                    <p:cond delay="70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nodeType="afterGroup">
                            <p:stCondLst>
                              <p:cond delay="2200"/>
                            </p:stCondLst>
                            <p:childTnLst>
                              <p:par>
                                <p:cTn id="19" presetID="22" presetClass="entr" presetSubtype="8" fill="hold" nodeType="afterEffect">
                                  <p:stCondLst>
                                    <p:cond delay="60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63"/>
                    </p:tgtEl>
                  </p:cond>
                </p:stCondLst>
                <p:endSync evt="end" delay="0">
                  <p:rtn val="all"/>
                </p:endSync>
                <p:childTnLst>
                  <p:par>
                    <p:cTn id="23" fill="hold">
                      <p:stCondLst>
                        <p:cond delay="0"/>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lide(from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xit" presetSubtype="2" fill="hold" nodeType="clickEffect">
                                  <p:stCondLst>
                                    <p:cond delay="0"/>
                                  </p:stCondLst>
                                  <p:childTnLst>
                                    <p:anim calcmode="lin" valueType="num">
                                      <p:cBhvr additive="base">
                                        <p:cTn id="31" dur="500"/>
                                        <p:tgtEl>
                                          <p:spTgt spid="5"/>
                                        </p:tgtEl>
                                        <p:attrNameLst>
                                          <p:attrName>ppt_x</p:attrName>
                                        </p:attrNameLst>
                                      </p:cBhvr>
                                      <p:tavLst>
                                        <p:tav tm="0">
                                          <p:val>
                                            <p:strVal val="ppt_x"/>
                                          </p:val>
                                        </p:tav>
                                        <p:tav tm="100000">
                                          <p:val>
                                            <p:strVal val="1+ppt_w/2"/>
                                          </p:val>
                                        </p:tav>
                                      </p:tavLst>
                                    </p:anim>
                                    <p:anim calcmode="lin" valueType="num">
                                      <p:cBhvr additive="base">
                                        <p:cTn id="32" dur="500"/>
                                        <p:tgtEl>
                                          <p:spTgt spid="5"/>
                                        </p:tgtEl>
                                        <p:attrNameLst>
                                          <p:attrName>ppt_y</p:attrName>
                                        </p:attrNameLst>
                                      </p:cBhvr>
                                      <p:tavLst>
                                        <p:tav tm="0">
                                          <p:val>
                                            <p:strVal val="ppt_y"/>
                                          </p:val>
                                        </p:tav>
                                        <p:tav tm="100000">
                                          <p:val>
                                            <p:strVal val="ppt_y"/>
                                          </p:val>
                                        </p:tav>
                                      </p:tavLst>
                                    </p:anim>
                                    <p:set>
                                      <p:cBhvr>
                                        <p:cTn id="33"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3"/>
                  </p:tgtEl>
                </p:cond>
              </p:nextCondLst>
            </p:seq>
          </p:childTnLst>
        </p:cTn>
      </p:par>
    </p:tnLst>
    <p:bldLst>
      <p:bldP spid="1026" grpId="0"/>
    </p:bldLst>
  </p:timing>
  <p:txStyles>
    <p:title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8E2408-7821-47D2-9827-2FA5BEBA164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vmlDrawing" Target="../drawings/vmlDrawing1.vml"/><Relationship Id="rId5" Type="http://schemas.openxmlformats.org/officeDocument/2006/relationships/image" Target="../media/image16.wmf"/><Relationship Id="rId4"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s://v.youku.com/v_show/id_XMTgxODc5NDQ2NA==.html"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tags" Target="../tags/tag22.xml"/><Relationship Id="rId18" Type="http://schemas.openxmlformats.org/officeDocument/2006/relationships/tags" Target="../tags/tag27.xml"/><Relationship Id="rId26" Type="http://schemas.openxmlformats.org/officeDocument/2006/relationships/tags" Target="../tags/tag35.xml"/><Relationship Id="rId3" Type="http://schemas.openxmlformats.org/officeDocument/2006/relationships/tags" Target="../tags/tag12.xml"/><Relationship Id="rId21" Type="http://schemas.openxmlformats.org/officeDocument/2006/relationships/tags" Target="../tags/tag30.xml"/><Relationship Id="rId7" Type="http://schemas.openxmlformats.org/officeDocument/2006/relationships/tags" Target="../tags/tag16.xml"/><Relationship Id="rId12" Type="http://schemas.openxmlformats.org/officeDocument/2006/relationships/tags" Target="../tags/tag21.xml"/><Relationship Id="rId17" Type="http://schemas.openxmlformats.org/officeDocument/2006/relationships/tags" Target="../tags/tag26.xml"/><Relationship Id="rId25" Type="http://schemas.openxmlformats.org/officeDocument/2006/relationships/tags" Target="../tags/tag34.xml"/><Relationship Id="rId2" Type="http://schemas.openxmlformats.org/officeDocument/2006/relationships/tags" Target="../tags/tag11.xml"/><Relationship Id="rId16" Type="http://schemas.openxmlformats.org/officeDocument/2006/relationships/tags" Target="../tags/tag25.xml"/><Relationship Id="rId20" Type="http://schemas.openxmlformats.org/officeDocument/2006/relationships/tags" Target="../tags/tag29.xml"/><Relationship Id="rId29" Type="http://schemas.openxmlformats.org/officeDocument/2006/relationships/tags" Target="../tags/tag38.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tags" Target="../tags/tag20.xml"/><Relationship Id="rId24" Type="http://schemas.openxmlformats.org/officeDocument/2006/relationships/tags" Target="../tags/tag33.xml"/><Relationship Id="rId5" Type="http://schemas.openxmlformats.org/officeDocument/2006/relationships/tags" Target="../tags/tag14.xml"/><Relationship Id="rId15" Type="http://schemas.openxmlformats.org/officeDocument/2006/relationships/tags" Target="../tags/tag24.xml"/><Relationship Id="rId23" Type="http://schemas.openxmlformats.org/officeDocument/2006/relationships/tags" Target="../tags/tag32.xml"/><Relationship Id="rId28" Type="http://schemas.openxmlformats.org/officeDocument/2006/relationships/tags" Target="../tags/tag37.xml"/><Relationship Id="rId10" Type="http://schemas.openxmlformats.org/officeDocument/2006/relationships/tags" Target="../tags/tag19.xml"/><Relationship Id="rId19" Type="http://schemas.openxmlformats.org/officeDocument/2006/relationships/tags" Target="../tags/tag28.xml"/><Relationship Id="rId31" Type="http://schemas.openxmlformats.org/officeDocument/2006/relationships/slideLayout" Target="../slideLayouts/slideLayout6.xml"/><Relationship Id="rId4" Type="http://schemas.openxmlformats.org/officeDocument/2006/relationships/tags" Target="../tags/tag13.xml"/><Relationship Id="rId9" Type="http://schemas.openxmlformats.org/officeDocument/2006/relationships/tags" Target="../tags/tag18.xml"/><Relationship Id="rId14" Type="http://schemas.openxmlformats.org/officeDocument/2006/relationships/tags" Target="../tags/tag23.xml"/><Relationship Id="rId22" Type="http://schemas.openxmlformats.org/officeDocument/2006/relationships/tags" Target="../tags/tag31.xml"/><Relationship Id="rId27" Type="http://schemas.openxmlformats.org/officeDocument/2006/relationships/tags" Target="../tags/tag36.xml"/><Relationship Id="rId30" Type="http://schemas.openxmlformats.org/officeDocument/2006/relationships/tags" Target="../tags/tag39.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1.xml"/><Relationship Id="rId1" Type="http://schemas.openxmlformats.org/officeDocument/2006/relationships/tags" Target="../tags/tag40.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3.xml"/><Relationship Id="rId1" Type="http://schemas.openxmlformats.org/officeDocument/2006/relationships/tags" Target="../tags/tag42.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6.xml"/><Relationship Id="rId1" Type="http://schemas.openxmlformats.org/officeDocument/2006/relationships/tags" Target="../tags/tag45.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8.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572000" y="2303463"/>
            <a:ext cx="4495800" cy="1582737"/>
          </a:xfrm>
        </p:spPr>
        <p:txBody>
          <a:bodyPr/>
          <a:lstStyle/>
          <a:p>
            <a:pPr algn="ctr"/>
            <a:r>
              <a:rPr lang="zh-CN" altLang="en-US" sz="3600" b="0" dirty="0" smtClean="0">
                <a:ea typeface="宋体" charset="-122"/>
              </a:rPr>
              <a:t>第</a:t>
            </a:r>
            <a:r>
              <a:rPr lang="en-US" altLang="zh-CN" sz="3600" b="0" dirty="0" smtClean="0">
                <a:ea typeface="宋体" charset="-122"/>
              </a:rPr>
              <a:t>3</a:t>
            </a:r>
            <a:r>
              <a:rPr lang="zh-CN" altLang="en-US" sz="3600" b="0" dirty="0" smtClean="0">
                <a:ea typeface="宋体" charset="-122"/>
              </a:rPr>
              <a:t>章 电子支付系统</a:t>
            </a:r>
            <a:endParaRPr lang="en-US" altLang="zh-CN" sz="3600" dirty="0">
              <a:ea typeface="宋体" charset="-122"/>
            </a:endParaRPr>
          </a:p>
        </p:txBody>
      </p:sp>
      <p:sp>
        <p:nvSpPr>
          <p:cNvPr id="2058" name="Rectangle 10"/>
          <p:cNvSpPr>
            <a:spLocks noGrp="1" noChangeArrowheads="1"/>
          </p:cNvSpPr>
          <p:nvPr>
            <p:ph type="subTitle" idx="1"/>
          </p:nvPr>
        </p:nvSpPr>
        <p:spPr>
          <a:xfrm>
            <a:off x="4648200" y="4343400"/>
            <a:ext cx="4419600" cy="609600"/>
          </a:xfrm>
        </p:spPr>
        <p:txBody>
          <a:bodyPr/>
          <a:lstStyle/>
          <a:p>
            <a:endParaRPr lang="en-US" altLang="zh-CN" dirty="0">
              <a:ea typeface="宋体"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电子支付系统概念</a:t>
            </a:r>
            <a:endParaRPr lang="zh-CN" altLang="en-US" dirty="0"/>
          </a:p>
        </p:txBody>
      </p:sp>
      <p:sp>
        <p:nvSpPr>
          <p:cNvPr id="5" name="Rectangle 1"/>
          <p:cNvSpPr>
            <a:spLocks noChangeArrowheads="1"/>
          </p:cNvSpPr>
          <p:nvPr/>
        </p:nvSpPr>
        <p:spPr bwMode="auto">
          <a:xfrm>
            <a:off x="323850" y="1573812"/>
            <a:ext cx="43195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latinLnBrk="1"/>
            <a:r>
              <a:rPr lang="zh-CN" altLang="en-US" sz="2800" b="1" dirty="0" smtClean="0">
                <a:solidFill>
                  <a:srgbClr val="CC3300"/>
                </a:solidFill>
                <a:latin typeface="黑体" pitchFamily="49" charset="-122"/>
                <a:ea typeface="黑体" pitchFamily="49" charset="-122"/>
              </a:rPr>
              <a:t>电子</a:t>
            </a:r>
            <a:r>
              <a:rPr lang="zh-CN" altLang="en-US" sz="2800" b="1" dirty="0">
                <a:solidFill>
                  <a:srgbClr val="CC3300"/>
                </a:solidFill>
                <a:latin typeface="黑体" pitchFamily="49" charset="-122"/>
                <a:ea typeface="黑体" pitchFamily="49" charset="-122"/>
              </a:rPr>
              <a:t>支付</a:t>
            </a:r>
            <a:r>
              <a:rPr lang="zh-CN" altLang="en-US" sz="2800" b="1" dirty="0" smtClean="0">
                <a:solidFill>
                  <a:srgbClr val="CC3300"/>
                </a:solidFill>
                <a:latin typeface="黑体" pitchFamily="49" charset="-122"/>
                <a:ea typeface="黑体" pitchFamily="49" charset="-122"/>
              </a:rPr>
              <a:t>系统的基本构成</a:t>
            </a:r>
            <a:endParaRPr lang="zh-CN" altLang="en-US" sz="4000" b="1" dirty="0">
              <a:solidFill>
                <a:srgbClr val="CC3300"/>
              </a:solidFill>
              <a:latin typeface="黑体" pitchFamily="49" charset="-122"/>
              <a:ea typeface="黑体" pitchFamily="49" charset="-122"/>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4289447004"/>
              </p:ext>
            </p:extLst>
          </p:nvPr>
        </p:nvGraphicFramePr>
        <p:xfrm>
          <a:off x="-468560" y="2097032"/>
          <a:ext cx="7163123" cy="4608513"/>
        </p:xfrm>
        <a:graphic>
          <a:graphicData uri="http://schemas.openxmlformats.org/presentationml/2006/ole">
            <mc:AlternateContent xmlns:mc="http://schemas.openxmlformats.org/markup-compatibility/2006">
              <mc:Choice xmlns:v="urn:schemas-microsoft-com:vml" Requires="v">
                <p:oleObj spid="_x0000_s131156" name="Picture" r:id="rId4" imgW="5041900" imgH="3568700" progId="Word.Picture.8">
                  <p:embed/>
                </p:oleObj>
              </mc:Choice>
              <mc:Fallback>
                <p:oleObj name="Picture" r:id="rId4" imgW="5041900" imgH="3568700" progId="Word.Picture.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t="1080" b="6923"/>
                      <a:stretch>
                        <a:fillRect/>
                      </a:stretch>
                    </p:blipFill>
                    <p:spPr bwMode="auto">
                      <a:xfrm>
                        <a:off x="-468560" y="2097032"/>
                        <a:ext cx="7163123" cy="4608513"/>
                      </a:xfrm>
                      <a:prstGeom prst="rect">
                        <a:avLst/>
                      </a:prstGeom>
                      <a:noFill/>
                      <a:ln>
                        <a:noFill/>
                      </a:ln>
                      <a:extLst/>
                    </p:spPr>
                  </p:pic>
                </p:oleObj>
              </mc:Fallback>
            </mc:AlternateContent>
          </a:graphicData>
        </a:graphic>
      </p:graphicFrame>
      <p:sp>
        <p:nvSpPr>
          <p:cNvPr id="7" name="MH_Desc_1"/>
          <p:cNvSpPr txBox="1"/>
          <p:nvPr>
            <p:custDataLst>
              <p:tags r:id="rId2"/>
            </p:custDataLst>
          </p:nvPr>
        </p:nvSpPr>
        <p:spPr>
          <a:xfrm>
            <a:off x="5940152" y="3140968"/>
            <a:ext cx="3096344" cy="2592288"/>
          </a:xfrm>
          <a:prstGeom prst="rect">
            <a:avLst/>
          </a:prstGeom>
          <a:noFill/>
        </p:spPr>
        <p:txBody>
          <a:bodyPr lIns="0" tIns="0" rIns="0" bIns="0"/>
          <a:lstStyle/>
          <a:p>
            <a:pPr algn="just" eaLnBrk="1" fontAlgn="auto" hangingPunct="1">
              <a:lnSpc>
                <a:spcPct val="130000"/>
              </a:lnSpc>
              <a:spcBef>
                <a:spcPts val="0"/>
              </a:spcBef>
              <a:spcAft>
                <a:spcPts val="0"/>
              </a:spcAft>
              <a:defRPr/>
            </a:pPr>
            <a:r>
              <a:rPr lang="zh-CN" altLang="en-US" dirty="0">
                <a:latin typeface="楷体" panose="02010609060101010101" pitchFamily="49" charset="-122"/>
                <a:ea typeface="楷体" panose="02010609060101010101" pitchFamily="49" charset="-122"/>
              </a:rPr>
              <a:t>公用网和金融专网之间的接口，用来保护银行内部网络，主要完成通信、协议转换和数据加解密功能。将互联网传来的数据包解密，并按照银行系统内部的通信协议将数据重新打包，接收银行系统内部反馈的响应消息，将数据转换为互联网传送的数据格式，并对其进行加密。</a:t>
            </a:r>
          </a:p>
        </p:txBody>
      </p:sp>
      <p:sp>
        <p:nvSpPr>
          <p:cNvPr id="8" name="右箭头 7"/>
          <p:cNvSpPr/>
          <p:nvPr/>
        </p:nvSpPr>
        <p:spPr bwMode="auto">
          <a:xfrm>
            <a:off x="5211271" y="4487011"/>
            <a:ext cx="792088" cy="288032"/>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smtClean="0">
              <a:ln>
                <a:noFill/>
              </a:ln>
              <a:solidFill>
                <a:schemeClr val="tx1"/>
              </a:solidFill>
              <a:effectLst/>
              <a:latin typeface="Arial" charset="0"/>
            </a:endParaRPr>
          </a:p>
        </p:txBody>
      </p:sp>
    </p:spTree>
    <p:extLst>
      <p:ext uri="{BB962C8B-B14F-4D97-AF65-F5344CB8AC3E}">
        <p14:creationId xmlns:p14="http://schemas.microsoft.com/office/powerpoint/2010/main" val="424834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电子支付系统概念</a:t>
            </a:r>
            <a:endParaRPr lang="zh-CN" altLang="en-US" dirty="0"/>
          </a:p>
        </p:txBody>
      </p:sp>
      <p:sp>
        <p:nvSpPr>
          <p:cNvPr id="5" name="Rectangle 1"/>
          <p:cNvSpPr>
            <a:spLocks noChangeArrowheads="1"/>
          </p:cNvSpPr>
          <p:nvPr/>
        </p:nvSpPr>
        <p:spPr bwMode="auto">
          <a:xfrm>
            <a:off x="539552" y="1391043"/>
            <a:ext cx="43195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latinLnBrk="1"/>
            <a:r>
              <a:rPr lang="zh-CN" altLang="en-US" sz="2800" b="1" dirty="0" smtClean="0">
                <a:solidFill>
                  <a:srgbClr val="CC3300"/>
                </a:solidFill>
                <a:latin typeface="黑体" pitchFamily="49" charset="-122"/>
                <a:ea typeface="黑体" pitchFamily="49" charset="-122"/>
              </a:rPr>
              <a:t>电子</a:t>
            </a:r>
            <a:r>
              <a:rPr lang="zh-CN" altLang="en-US" sz="2800" b="1" dirty="0">
                <a:solidFill>
                  <a:srgbClr val="CC3300"/>
                </a:solidFill>
                <a:latin typeface="黑体" pitchFamily="49" charset="-122"/>
                <a:ea typeface="黑体" pitchFamily="49" charset="-122"/>
              </a:rPr>
              <a:t>支付</a:t>
            </a:r>
            <a:r>
              <a:rPr lang="zh-CN" altLang="en-US" sz="2800" b="1" dirty="0" smtClean="0">
                <a:solidFill>
                  <a:srgbClr val="CC3300"/>
                </a:solidFill>
                <a:latin typeface="黑体" pitchFamily="49" charset="-122"/>
                <a:ea typeface="黑体" pitchFamily="49" charset="-122"/>
              </a:rPr>
              <a:t>系统的功能</a:t>
            </a:r>
            <a:endParaRPr lang="zh-CN" altLang="en-US" sz="4000" b="1" dirty="0">
              <a:solidFill>
                <a:srgbClr val="CC3300"/>
              </a:solidFill>
              <a:latin typeface="黑体" pitchFamily="49" charset="-122"/>
              <a:ea typeface="黑体" pitchFamily="49" charset="-122"/>
            </a:endParaRPr>
          </a:p>
        </p:txBody>
      </p:sp>
      <p:grpSp>
        <p:nvGrpSpPr>
          <p:cNvPr id="7" name="Group 18"/>
          <p:cNvGrpSpPr>
            <a:grpSpLocks/>
          </p:cNvGrpSpPr>
          <p:nvPr/>
        </p:nvGrpSpPr>
        <p:grpSpPr bwMode="auto">
          <a:xfrm>
            <a:off x="1209675" y="2278063"/>
            <a:ext cx="6738938" cy="358775"/>
            <a:chOff x="0" y="0"/>
            <a:chExt cx="5398" cy="318"/>
          </a:xfrm>
        </p:grpSpPr>
        <p:sp>
          <p:nvSpPr>
            <p:cNvPr id="8" name="Rectangle 19"/>
            <p:cNvSpPr>
              <a:spLocks noChangeArrowheads="1"/>
            </p:cNvSpPr>
            <p:nvPr/>
          </p:nvSpPr>
          <p:spPr bwMode="auto">
            <a:xfrm>
              <a:off x="0" y="0"/>
              <a:ext cx="317" cy="318"/>
            </a:xfrm>
            <a:prstGeom prst="rect">
              <a:avLst/>
            </a:prstGeom>
            <a:solidFill>
              <a:srgbClr val="A5002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eaLnBrk="1" hangingPunct="1">
                <a:spcBef>
                  <a:spcPct val="50000"/>
                </a:spcBef>
              </a:pPr>
              <a:r>
                <a:rPr lang="en-US" altLang="zh-CN" sz="1200" b="1">
                  <a:latin typeface="华文楷体" pitchFamily="2" charset="-122"/>
                  <a:ea typeface="华文楷体" pitchFamily="2" charset="-122"/>
                </a:rPr>
                <a:t>1</a:t>
              </a:r>
            </a:p>
          </p:txBody>
        </p:sp>
        <p:sp>
          <p:nvSpPr>
            <p:cNvPr id="9" name="Rectangle 20"/>
            <p:cNvSpPr>
              <a:spLocks noChangeArrowheads="1"/>
            </p:cNvSpPr>
            <p:nvPr/>
          </p:nvSpPr>
          <p:spPr bwMode="auto">
            <a:xfrm>
              <a:off x="317" y="0"/>
              <a:ext cx="5081" cy="317"/>
            </a:xfrm>
            <a:prstGeom prst="rect">
              <a:avLst/>
            </a:prstGeom>
            <a:gradFill rotWithShape="1">
              <a:gsLst>
                <a:gs pos="0">
                  <a:srgbClr val="F8F8F8"/>
                </a:gs>
                <a:gs pos="100000">
                  <a:srgbClr val="DDDDDD"/>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r>
                <a:rPr lang="zh-CN" altLang="en-US" dirty="0"/>
                <a:t>能使用数字签名和数字证书实现对各方</a:t>
              </a:r>
              <a:r>
                <a:rPr lang="zh-CN" altLang="en-US" dirty="0" smtClean="0"/>
                <a:t>的认证</a:t>
              </a:r>
              <a:endParaRPr lang="zh-CN" altLang="en-US" dirty="0"/>
            </a:p>
          </p:txBody>
        </p:sp>
      </p:grpSp>
      <p:grpSp>
        <p:nvGrpSpPr>
          <p:cNvPr id="10" name="Group 21"/>
          <p:cNvGrpSpPr>
            <a:grpSpLocks/>
          </p:cNvGrpSpPr>
          <p:nvPr/>
        </p:nvGrpSpPr>
        <p:grpSpPr bwMode="auto">
          <a:xfrm>
            <a:off x="1209675" y="3073400"/>
            <a:ext cx="6738938" cy="358775"/>
            <a:chOff x="0" y="0"/>
            <a:chExt cx="5398" cy="318"/>
          </a:xfrm>
        </p:grpSpPr>
        <p:sp>
          <p:nvSpPr>
            <p:cNvPr id="11" name="Rectangle 22"/>
            <p:cNvSpPr>
              <a:spLocks noChangeArrowheads="1"/>
            </p:cNvSpPr>
            <p:nvPr/>
          </p:nvSpPr>
          <p:spPr bwMode="auto">
            <a:xfrm>
              <a:off x="0" y="0"/>
              <a:ext cx="317" cy="318"/>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eaLnBrk="1" hangingPunct="1">
                <a:spcBef>
                  <a:spcPct val="50000"/>
                </a:spcBef>
              </a:pPr>
              <a:r>
                <a:rPr lang="en-US" altLang="zh-CN" sz="1200" b="1">
                  <a:latin typeface="华文楷体" pitchFamily="2" charset="-122"/>
                  <a:ea typeface="华文楷体" pitchFamily="2" charset="-122"/>
                </a:rPr>
                <a:t>2</a:t>
              </a:r>
            </a:p>
          </p:txBody>
        </p:sp>
        <p:sp>
          <p:nvSpPr>
            <p:cNvPr id="12" name="Rectangle 23"/>
            <p:cNvSpPr>
              <a:spLocks noChangeArrowheads="1"/>
            </p:cNvSpPr>
            <p:nvPr/>
          </p:nvSpPr>
          <p:spPr bwMode="auto">
            <a:xfrm>
              <a:off x="317" y="0"/>
              <a:ext cx="5081" cy="317"/>
            </a:xfrm>
            <a:prstGeom prst="rect">
              <a:avLst/>
            </a:prstGeom>
            <a:gradFill rotWithShape="1">
              <a:gsLst>
                <a:gs pos="0">
                  <a:srgbClr val="F8F8F8"/>
                </a:gs>
                <a:gs pos="100000">
                  <a:srgbClr val="DDDDDD"/>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spcBef>
                  <a:spcPct val="50000"/>
                </a:spcBef>
              </a:pPr>
              <a:r>
                <a:rPr lang="zh-CN" altLang="en-US" dirty="0"/>
                <a:t>使用加密技术对业务进行加密</a:t>
              </a:r>
            </a:p>
          </p:txBody>
        </p:sp>
      </p:grpSp>
      <p:grpSp>
        <p:nvGrpSpPr>
          <p:cNvPr id="13" name="Group 24"/>
          <p:cNvGrpSpPr>
            <a:grpSpLocks/>
          </p:cNvGrpSpPr>
          <p:nvPr/>
        </p:nvGrpSpPr>
        <p:grpSpPr bwMode="auto">
          <a:xfrm>
            <a:off x="1209675" y="3865563"/>
            <a:ext cx="6740525" cy="358775"/>
            <a:chOff x="0" y="0"/>
            <a:chExt cx="5398" cy="318"/>
          </a:xfrm>
        </p:grpSpPr>
        <p:sp>
          <p:nvSpPr>
            <p:cNvPr id="14" name="Rectangle 25"/>
            <p:cNvSpPr>
              <a:spLocks noChangeArrowheads="1"/>
            </p:cNvSpPr>
            <p:nvPr/>
          </p:nvSpPr>
          <p:spPr bwMode="auto">
            <a:xfrm>
              <a:off x="0" y="0"/>
              <a:ext cx="317" cy="31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eaLnBrk="1" hangingPunct="1">
                <a:spcBef>
                  <a:spcPct val="50000"/>
                </a:spcBef>
              </a:pPr>
              <a:r>
                <a:rPr lang="en-US" altLang="zh-CN" sz="1200" b="1">
                  <a:latin typeface="华文楷体" pitchFamily="2" charset="-122"/>
                  <a:ea typeface="华文楷体" pitchFamily="2" charset="-122"/>
                </a:rPr>
                <a:t>3</a:t>
              </a:r>
            </a:p>
          </p:txBody>
        </p:sp>
        <p:sp>
          <p:nvSpPr>
            <p:cNvPr id="15" name="Rectangle 26"/>
            <p:cNvSpPr>
              <a:spLocks noChangeArrowheads="1"/>
            </p:cNvSpPr>
            <p:nvPr/>
          </p:nvSpPr>
          <p:spPr bwMode="auto">
            <a:xfrm>
              <a:off x="318" y="0"/>
              <a:ext cx="5080" cy="317"/>
            </a:xfrm>
            <a:prstGeom prst="rect">
              <a:avLst/>
            </a:prstGeom>
            <a:gradFill rotWithShape="1">
              <a:gsLst>
                <a:gs pos="0">
                  <a:srgbClr val="F8F8F8"/>
                </a:gs>
                <a:gs pos="100000">
                  <a:srgbClr val="DDDDDD"/>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spcBef>
                  <a:spcPct val="50000"/>
                </a:spcBef>
              </a:pPr>
              <a:r>
                <a:rPr lang="zh-CN" altLang="en-US" dirty="0"/>
                <a:t>使用消息摘要算法以确认业务的完整性</a:t>
              </a:r>
            </a:p>
          </p:txBody>
        </p:sp>
      </p:grpSp>
      <p:grpSp>
        <p:nvGrpSpPr>
          <p:cNvPr id="16" name="Group 27"/>
          <p:cNvGrpSpPr>
            <a:grpSpLocks/>
          </p:cNvGrpSpPr>
          <p:nvPr/>
        </p:nvGrpSpPr>
        <p:grpSpPr bwMode="auto">
          <a:xfrm>
            <a:off x="1209675" y="4652753"/>
            <a:ext cx="6732588" cy="362160"/>
            <a:chOff x="0" y="-3"/>
            <a:chExt cx="5398" cy="321"/>
          </a:xfrm>
        </p:grpSpPr>
        <p:sp>
          <p:nvSpPr>
            <p:cNvPr id="17" name="Rectangle 28"/>
            <p:cNvSpPr>
              <a:spLocks noChangeArrowheads="1"/>
            </p:cNvSpPr>
            <p:nvPr/>
          </p:nvSpPr>
          <p:spPr bwMode="auto">
            <a:xfrm>
              <a:off x="0" y="0"/>
              <a:ext cx="317" cy="318"/>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eaLnBrk="1" hangingPunct="1">
                <a:spcBef>
                  <a:spcPct val="50000"/>
                </a:spcBef>
              </a:pPr>
              <a:r>
                <a:rPr lang="en-US" altLang="zh-CN" sz="1200" b="1">
                  <a:latin typeface="华文楷体" pitchFamily="2" charset="-122"/>
                  <a:ea typeface="华文楷体" pitchFamily="2" charset="-122"/>
                </a:rPr>
                <a:t>4</a:t>
              </a:r>
            </a:p>
          </p:txBody>
        </p:sp>
        <p:sp>
          <p:nvSpPr>
            <p:cNvPr id="18" name="Rectangle 29"/>
            <p:cNvSpPr>
              <a:spLocks noChangeArrowheads="1"/>
            </p:cNvSpPr>
            <p:nvPr/>
          </p:nvSpPr>
          <p:spPr bwMode="auto">
            <a:xfrm>
              <a:off x="318" y="-3"/>
              <a:ext cx="5080" cy="317"/>
            </a:xfrm>
            <a:prstGeom prst="rect">
              <a:avLst/>
            </a:prstGeom>
            <a:gradFill rotWithShape="1">
              <a:gsLst>
                <a:gs pos="0">
                  <a:srgbClr val="F8F8F8"/>
                </a:gs>
                <a:gs pos="100000">
                  <a:srgbClr val="DDDDDD"/>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r>
                <a:rPr lang="zh-CN" altLang="en-US" dirty="0" smtClean="0"/>
                <a:t>当</a:t>
              </a:r>
              <a:r>
                <a:rPr lang="zh-CN" altLang="en-US" dirty="0"/>
                <a:t>交易双方出现纠纷时，保证对业务</a:t>
              </a:r>
              <a:r>
                <a:rPr lang="zh-CN" altLang="en-US" dirty="0" smtClean="0"/>
                <a:t>的不可否认</a:t>
              </a:r>
              <a:r>
                <a:rPr lang="zh-CN" altLang="en-US" dirty="0"/>
                <a:t>性</a:t>
              </a:r>
              <a:endParaRPr lang="zh-CN" altLang="en-US" sz="1400" b="1" dirty="0">
                <a:effectLst>
                  <a:outerShdw blurRad="38100" dist="38100" dir="2700000" algn="tl">
                    <a:srgbClr val="C0C0C0"/>
                  </a:outerShdw>
                </a:effectLst>
                <a:latin typeface="华文楷体" pitchFamily="2" charset="-122"/>
                <a:ea typeface="华文楷体" pitchFamily="2" charset="-122"/>
              </a:endParaRPr>
            </a:p>
          </p:txBody>
        </p:sp>
      </p:grpSp>
      <p:grpSp>
        <p:nvGrpSpPr>
          <p:cNvPr id="19" name="Group 27"/>
          <p:cNvGrpSpPr>
            <a:grpSpLocks/>
          </p:cNvGrpSpPr>
          <p:nvPr/>
        </p:nvGrpSpPr>
        <p:grpSpPr bwMode="auto">
          <a:xfrm>
            <a:off x="1195773" y="5301208"/>
            <a:ext cx="6732588" cy="358775"/>
            <a:chOff x="0" y="0"/>
            <a:chExt cx="5398" cy="318"/>
          </a:xfrm>
        </p:grpSpPr>
        <p:sp>
          <p:nvSpPr>
            <p:cNvPr id="20" name="Rectangle 28"/>
            <p:cNvSpPr>
              <a:spLocks noChangeArrowheads="1"/>
            </p:cNvSpPr>
            <p:nvPr/>
          </p:nvSpPr>
          <p:spPr bwMode="auto">
            <a:xfrm>
              <a:off x="0" y="0"/>
              <a:ext cx="317" cy="318"/>
            </a:xfrm>
            <a:prstGeom prst="rect">
              <a:avLst/>
            </a:prstGeom>
            <a:solidFill>
              <a:schemeClr val="accent6">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eaLnBrk="1" hangingPunct="1">
                <a:spcBef>
                  <a:spcPct val="50000"/>
                </a:spcBef>
              </a:pPr>
              <a:r>
                <a:rPr lang="en-US" altLang="zh-CN" sz="1200" b="1" dirty="0" smtClean="0">
                  <a:latin typeface="华文楷体" pitchFamily="2" charset="-122"/>
                  <a:ea typeface="华文楷体" pitchFamily="2" charset="-122"/>
                </a:rPr>
                <a:t>5</a:t>
              </a:r>
              <a:endParaRPr lang="en-US" altLang="zh-CN" sz="1200" b="1" dirty="0">
                <a:latin typeface="华文楷体" pitchFamily="2" charset="-122"/>
                <a:ea typeface="华文楷体" pitchFamily="2" charset="-122"/>
              </a:endParaRPr>
            </a:p>
          </p:txBody>
        </p:sp>
        <p:sp>
          <p:nvSpPr>
            <p:cNvPr id="21" name="Rectangle 29"/>
            <p:cNvSpPr>
              <a:spLocks noChangeArrowheads="1"/>
            </p:cNvSpPr>
            <p:nvPr/>
          </p:nvSpPr>
          <p:spPr bwMode="auto">
            <a:xfrm>
              <a:off x="318" y="0"/>
              <a:ext cx="5080" cy="317"/>
            </a:xfrm>
            <a:prstGeom prst="rect">
              <a:avLst/>
            </a:prstGeom>
            <a:gradFill rotWithShape="1">
              <a:gsLst>
                <a:gs pos="0">
                  <a:srgbClr val="F8F8F8"/>
                </a:gs>
                <a:gs pos="100000">
                  <a:srgbClr val="DDDDDD"/>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spcBef>
                  <a:spcPct val="50000"/>
                </a:spcBef>
              </a:pPr>
              <a:r>
                <a:rPr lang="zh-CN" altLang="en-US" dirty="0" smtClean="0"/>
                <a:t>能够</a:t>
              </a:r>
              <a:r>
                <a:rPr lang="zh-CN" altLang="en-US" dirty="0"/>
                <a:t>处理贸易业务的多边支付问题</a:t>
              </a:r>
              <a:endParaRPr lang="zh-CN" altLang="en-US" sz="1400" b="1" dirty="0">
                <a:effectLst>
                  <a:outerShdw blurRad="38100" dist="38100" dir="2700000" algn="tl">
                    <a:srgbClr val="C0C0C0"/>
                  </a:outerShdw>
                </a:effectLst>
                <a:latin typeface="华文楷体" pitchFamily="2" charset="-122"/>
                <a:ea typeface="华文楷体" pitchFamily="2" charset="-122"/>
              </a:endParaRPr>
            </a:p>
          </p:txBody>
        </p:sp>
      </p:grpSp>
    </p:spTree>
    <p:extLst>
      <p:ext uri="{BB962C8B-B14F-4D97-AF65-F5344CB8AC3E}">
        <p14:creationId xmlns:p14="http://schemas.microsoft.com/office/powerpoint/2010/main" val="712517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lide(fromBottom)">
                                      <p:cBhvr>
                                        <p:cTn id="7" dur="500"/>
                                        <p:tgtEl>
                                          <p:spTgt spid="7"/>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slide(fromBottom)">
                                      <p:cBhvr>
                                        <p:cTn id="11" dur="1000"/>
                                        <p:tgtEl>
                                          <p:spTgt spid="10"/>
                                        </p:tgtEl>
                                      </p:cBhvr>
                                    </p:animEffect>
                                  </p:childTnLst>
                                </p:cTn>
                              </p:par>
                            </p:childTnLst>
                          </p:cTn>
                        </p:par>
                        <p:par>
                          <p:cTn id="12" fill="hold">
                            <p:stCondLst>
                              <p:cond delay="1500"/>
                            </p:stCondLst>
                            <p:childTnLst>
                              <p:par>
                                <p:cTn id="13" presetID="1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slide(fromBottom)">
                                      <p:cBhvr>
                                        <p:cTn id="15" dur="1000"/>
                                        <p:tgtEl>
                                          <p:spTgt spid="13"/>
                                        </p:tgtEl>
                                      </p:cBhvr>
                                    </p:animEffect>
                                  </p:childTnLst>
                                </p:cTn>
                              </p:par>
                            </p:childTnLst>
                          </p:cTn>
                        </p:par>
                        <p:par>
                          <p:cTn id="16" fill="hold">
                            <p:stCondLst>
                              <p:cond delay="2500"/>
                            </p:stCondLst>
                            <p:childTnLst>
                              <p:par>
                                <p:cTn id="17" presetID="12" presetClass="entr" presetSubtype="4"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lide(fromBottom)">
                                      <p:cBhvr>
                                        <p:cTn id="19" dur="1000"/>
                                        <p:tgtEl>
                                          <p:spTgt spid="16"/>
                                        </p:tgtEl>
                                      </p:cBhvr>
                                    </p:animEffect>
                                  </p:childTnLst>
                                </p:cTn>
                              </p:par>
                            </p:childTnLst>
                          </p:cTn>
                        </p:par>
                        <p:par>
                          <p:cTn id="20" fill="hold">
                            <p:stCondLst>
                              <p:cond delay="3500"/>
                            </p:stCondLst>
                            <p:childTnLst>
                              <p:par>
                                <p:cTn id="21" presetID="12" presetClass="entr" presetSubtype="4"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slide(fromBottom)">
                                      <p:cBhvr>
                                        <p:cTn id="23"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ea typeface="宋体" charset="-122"/>
              </a:rPr>
              <a:t>3.1ATM</a:t>
            </a:r>
            <a:endParaRPr lang="zh-CN" altLang="en-US" dirty="0" smtClean="0"/>
          </a:p>
        </p:txBody>
      </p:sp>
      <p:sp>
        <p:nvSpPr>
          <p:cNvPr id="5" name="Rectangle 3"/>
          <p:cNvSpPr txBox="1">
            <a:spLocks noChangeArrowheads="1"/>
          </p:cNvSpPr>
          <p:nvPr/>
        </p:nvSpPr>
        <p:spPr bwMode="gray">
          <a:xfrm>
            <a:off x="15212" y="2094158"/>
            <a:ext cx="4843927" cy="47525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715963" lvl="1" indent="-350838">
              <a:lnSpc>
                <a:spcPts val="2800"/>
              </a:lnSpc>
              <a:spcAft>
                <a:spcPts val="600"/>
              </a:spcAft>
              <a:buFont typeface="Wingdings" pitchFamily="2" charset="2"/>
              <a:buChar char="Ø"/>
            </a:pPr>
            <a:r>
              <a:rPr lang="en-US" altLang="zh-CN" sz="2000" b="1" kern="0" dirty="0" smtClean="0">
                <a:latin typeface="华文楷体" panose="02010600040101010101" pitchFamily="2" charset="-122"/>
                <a:ea typeface="华文楷体" panose="02010600040101010101" pitchFamily="2" charset="-122"/>
              </a:rPr>
              <a:t>ATM</a:t>
            </a:r>
            <a:r>
              <a:rPr lang="zh-CN" altLang="en-US" sz="2000" b="1" kern="0" dirty="0" smtClean="0">
                <a:latin typeface="华文楷体" panose="02010600040101010101" pitchFamily="2" charset="-122"/>
                <a:ea typeface="华文楷体" panose="02010600040101010101" pitchFamily="2" charset="-122"/>
              </a:rPr>
              <a:t>系统是持卡人利用银行发行的银行卡在自动存款机或自动取款机上，执行存取款和转账功能的一种自助银行系统。</a:t>
            </a:r>
          </a:p>
          <a:p>
            <a:pPr marL="715963" lvl="1" indent="-350838">
              <a:lnSpc>
                <a:spcPts val="2800"/>
              </a:lnSpc>
              <a:spcAft>
                <a:spcPts val="600"/>
              </a:spcAft>
              <a:buFont typeface="Wingdings" pitchFamily="2" charset="2"/>
              <a:buChar char="Ø"/>
            </a:pPr>
            <a:r>
              <a:rPr lang="en-US" altLang="zh-CN" sz="2000" b="1" kern="0" dirty="0" smtClean="0">
                <a:latin typeface="华文楷体" panose="02010600040101010101" pitchFamily="2" charset="-122"/>
                <a:ea typeface="华文楷体" panose="02010600040101010101" pitchFamily="2" charset="-122"/>
              </a:rPr>
              <a:t>ATM</a:t>
            </a:r>
            <a:r>
              <a:rPr lang="zh-CN" altLang="en-US" sz="2000" b="1" kern="0" dirty="0" smtClean="0">
                <a:latin typeface="华文楷体" panose="02010600040101010101" pitchFamily="2" charset="-122"/>
                <a:ea typeface="华文楷体" panose="02010600040101010101" pitchFamily="2" charset="-122"/>
              </a:rPr>
              <a:t>的功能主要包括：现金取款、现金存款、余额查询、本行或异行转账、修改密码等基本功能；有些多功能</a:t>
            </a:r>
            <a:r>
              <a:rPr lang="en-US" altLang="zh-CN" sz="2000" b="1" kern="0" dirty="0" smtClean="0">
                <a:latin typeface="华文楷体" panose="02010600040101010101" pitchFamily="2" charset="-122"/>
                <a:ea typeface="华文楷体" panose="02010600040101010101" pitchFamily="2" charset="-122"/>
              </a:rPr>
              <a:t>ATM</a:t>
            </a:r>
            <a:r>
              <a:rPr lang="zh-CN" altLang="en-US" sz="2000" b="1" kern="0" dirty="0" smtClean="0">
                <a:latin typeface="华文楷体" panose="02010600040101010101" pitchFamily="2" charset="-122"/>
                <a:ea typeface="华文楷体" panose="02010600040101010101" pitchFamily="2" charset="-122"/>
              </a:rPr>
              <a:t>还提供诸如存折打印、对账单打印、支票存款、信封存款、缴费、充值等一系列便捷服务。</a:t>
            </a:r>
            <a:endParaRPr lang="en-US" altLang="zh-CN" sz="2000" b="1" kern="0" dirty="0" smtClean="0">
              <a:latin typeface="华文楷体" panose="02010600040101010101" pitchFamily="2" charset="-122"/>
              <a:ea typeface="华文楷体" panose="02010600040101010101" pitchFamily="2" charset="-122"/>
            </a:endParaRPr>
          </a:p>
          <a:p>
            <a:pPr marL="715963" lvl="1" indent="-350838">
              <a:lnSpc>
                <a:spcPts val="2800"/>
              </a:lnSpc>
              <a:spcAft>
                <a:spcPts val="600"/>
              </a:spcAft>
              <a:buFont typeface="Wingdings" pitchFamily="2" charset="2"/>
              <a:buChar char="Ø"/>
            </a:pPr>
            <a:r>
              <a:rPr lang="en-US" altLang="zh-CN" sz="2000" kern="0" dirty="0" smtClean="0">
                <a:latin typeface="华文楷体" panose="02010600040101010101" pitchFamily="2" charset="-122"/>
                <a:ea typeface="华文楷体" panose="02010600040101010101" pitchFamily="2" charset="-122"/>
              </a:rPr>
              <a:t>ATM</a:t>
            </a:r>
            <a:r>
              <a:rPr lang="zh-CN" altLang="en-US" sz="2000" kern="0" dirty="0" smtClean="0">
                <a:latin typeface="华文楷体" panose="02010600040101010101" pitchFamily="2" charset="-122"/>
                <a:ea typeface="华文楷体" panose="02010600040101010101" pitchFamily="2" charset="-122"/>
              </a:rPr>
              <a:t>系统的特点：方便、快捷、</a:t>
            </a:r>
            <a:r>
              <a:rPr lang="en-US" altLang="zh-CN" sz="2000" kern="0" dirty="0" smtClean="0">
                <a:latin typeface="华文楷体" panose="02010600040101010101" pitchFamily="2" charset="-122"/>
                <a:ea typeface="华文楷体" panose="02010600040101010101" pitchFamily="2" charset="-122"/>
              </a:rPr>
              <a:t>7</a:t>
            </a:r>
            <a:r>
              <a:rPr lang="zh-CN" altLang="en-US" sz="2000" kern="0" dirty="0" smtClean="0">
                <a:latin typeface="华文楷体" panose="02010600040101010101" pitchFamily="2" charset="-122"/>
                <a:ea typeface="华文楷体" panose="02010600040101010101" pitchFamily="2" charset="-122"/>
              </a:rPr>
              <a:t>*</a:t>
            </a:r>
            <a:r>
              <a:rPr lang="en-US" altLang="zh-CN" sz="2000" kern="0" dirty="0" smtClean="0">
                <a:latin typeface="华文楷体" panose="02010600040101010101" pitchFamily="2" charset="-122"/>
                <a:ea typeface="华文楷体" panose="02010600040101010101" pitchFamily="2" charset="-122"/>
              </a:rPr>
              <a:t>24</a:t>
            </a:r>
            <a:r>
              <a:rPr lang="zh-CN" altLang="en-US" sz="2000" kern="0" dirty="0" smtClean="0">
                <a:latin typeface="华文楷体" panose="02010600040101010101" pitchFamily="2" charset="-122"/>
                <a:ea typeface="华文楷体" panose="02010600040101010101" pitchFamily="2" charset="-122"/>
              </a:rPr>
              <a:t>小时服务。</a:t>
            </a:r>
            <a:endParaRPr lang="zh-CN" altLang="en-US" sz="2000" b="1" kern="0" dirty="0" smtClean="0">
              <a:latin typeface="华文楷体" panose="02010600040101010101" pitchFamily="2" charset="-122"/>
              <a:ea typeface="华文楷体" panose="02010600040101010101" pitchFamily="2" charset="-122"/>
            </a:endParaRPr>
          </a:p>
        </p:txBody>
      </p:sp>
      <p:sp>
        <p:nvSpPr>
          <p:cNvPr id="6" name="Rectangle 4"/>
          <p:cNvSpPr>
            <a:spLocks noChangeArrowheads="1"/>
          </p:cNvSpPr>
          <p:nvPr/>
        </p:nvSpPr>
        <p:spPr bwMode="auto">
          <a:xfrm>
            <a:off x="-324544" y="2600796"/>
            <a:ext cx="9361488"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938">
                <a:solidFill>
                  <a:srgbClr val="000000"/>
                </a:solidFill>
                <a:miter lim="800000"/>
                <a:headEnd/>
                <a:tailEnd/>
              </a14:hiddenLine>
            </a:ext>
          </a:extLst>
        </p:spPr>
        <p:txBody>
          <a:bodyPr wrap="none" anchor="ctr">
            <a:spAutoFit/>
          </a:bodyPr>
          <a:lstStyle>
            <a:lvl1pPr eaLnBrk="0" hangingPunct="0">
              <a:defRPr sz="1500" b="1">
                <a:solidFill>
                  <a:schemeClr val="tx1"/>
                </a:solidFill>
                <a:latin typeface="Arial" pitchFamily="34" charset="0"/>
                <a:ea typeface="华文行楷" pitchFamily="2" charset="-122"/>
              </a:defRPr>
            </a:lvl1pPr>
            <a:lvl2pPr marL="742950" indent="-285750" eaLnBrk="0" hangingPunct="0">
              <a:defRPr sz="1500" b="1">
                <a:solidFill>
                  <a:schemeClr val="tx1"/>
                </a:solidFill>
                <a:latin typeface="Arial" pitchFamily="34" charset="0"/>
                <a:ea typeface="华文行楷" pitchFamily="2" charset="-122"/>
              </a:defRPr>
            </a:lvl2pPr>
            <a:lvl3pPr marL="1143000" indent="-228600" eaLnBrk="0" hangingPunct="0">
              <a:defRPr sz="1500" b="1">
                <a:solidFill>
                  <a:schemeClr val="tx1"/>
                </a:solidFill>
                <a:latin typeface="Arial" pitchFamily="34" charset="0"/>
                <a:ea typeface="华文行楷" pitchFamily="2" charset="-122"/>
              </a:defRPr>
            </a:lvl3pPr>
            <a:lvl4pPr marL="1600200" indent="-228600" eaLnBrk="0" hangingPunct="0">
              <a:defRPr sz="1500" b="1">
                <a:solidFill>
                  <a:schemeClr val="tx1"/>
                </a:solidFill>
                <a:latin typeface="Arial" pitchFamily="34" charset="0"/>
                <a:ea typeface="华文行楷" pitchFamily="2" charset="-122"/>
              </a:defRPr>
            </a:lvl4pPr>
            <a:lvl5pPr marL="2057400" indent="-228600" eaLnBrk="0" hangingPunct="0">
              <a:defRPr sz="1500" b="1">
                <a:solidFill>
                  <a:schemeClr val="tx1"/>
                </a:solidFill>
                <a:latin typeface="Arial" pitchFamily="34" charset="0"/>
                <a:ea typeface="华文行楷" pitchFamily="2" charset="-122"/>
              </a:defRPr>
            </a:lvl5pPr>
            <a:lvl6pPr marL="2514600" indent="-228600" eaLnBrk="0" fontAlgn="base" hangingPunct="0">
              <a:spcBef>
                <a:spcPct val="0"/>
              </a:spcBef>
              <a:spcAft>
                <a:spcPct val="0"/>
              </a:spcAft>
              <a:defRPr sz="1500" b="1">
                <a:solidFill>
                  <a:schemeClr val="tx1"/>
                </a:solidFill>
                <a:latin typeface="Arial" pitchFamily="34" charset="0"/>
                <a:ea typeface="华文行楷" pitchFamily="2" charset="-122"/>
              </a:defRPr>
            </a:lvl6pPr>
            <a:lvl7pPr marL="2971800" indent="-228600" eaLnBrk="0" fontAlgn="base" hangingPunct="0">
              <a:spcBef>
                <a:spcPct val="0"/>
              </a:spcBef>
              <a:spcAft>
                <a:spcPct val="0"/>
              </a:spcAft>
              <a:defRPr sz="1500" b="1">
                <a:solidFill>
                  <a:schemeClr val="tx1"/>
                </a:solidFill>
                <a:latin typeface="Arial" pitchFamily="34" charset="0"/>
                <a:ea typeface="华文行楷" pitchFamily="2" charset="-122"/>
              </a:defRPr>
            </a:lvl7pPr>
            <a:lvl8pPr marL="3429000" indent="-228600" eaLnBrk="0" fontAlgn="base" hangingPunct="0">
              <a:spcBef>
                <a:spcPct val="0"/>
              </a:spcBef>
              <a:spcAft>
                <a:spcPct val="0"/>
              </a:spcAft>
              <a:defRPr sz="1500" b="1">
                <a:solidFill>
                  <a:schemeClr val="tx1"/>
                </a:solidFill>
                <a:latin typeface="Arial" pitchFamily="34" charset="0"/>
                <a:ea typeface="华文行楷" pitchFamily="2" charset="-122"/>
              </a:defRPr>
            </a:lvl8pPr>
            <a:lvl9pPr marL="3886200" indent="-228600" eaLnBrk="0" fontAlgn="base" hangingPunct="0">
              <a:spcBef>
                <a:spcPct val="0"/>
              </a:spcBef>
              <a:spcAft>
                <a:spcPct val="0"/>
              </a:spcAft>
              <a:defRPr sz="1500" b="1">
                <a:solidFill>
                  <a:schemeClr val="tx1"/>
                </a:solidFill>
                <a:latin typeface="Arial" pitchFamily="34" charset="0"/>
                <a:ea typeface="华文行楷" pitchFamily="2" charset="-122"/>
              </a:defRPr>
            </a:lvl9pPr>
          </a:lstStyle>
          <a:p>
            <a:pPr eaLnBrk="1" hangingPunct="1"/>
            <a:endParaRPr lang="zh-CN" altLang="en-US"/>
          </a:p>
        </p:txBody>
      </p:sp>
      <p:sp>
        <p:nvSpPr>
          <p:cNvPr id="7" name="Rectangle 5"/>
          <p:cNvSpPr>
            <a:spLocks noChangeArrowheads="1"/>
          </p:cNvSpPr>
          <p:nvPr/>
        </p:nvSpPr>
        <p:spPr bwMode="auto">
          <a:xfrm>
            <a:off x="-324544" y="2662709"/>
            <a:ext cx="9361488"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7938">
                <a:solidFill>
                  <a:srgbClr val="000000"/>
                </a:solidFill>
                <a:miter lim="800000"/>
                <a:headEnd/>
                <a:tailEnd/>
              </a14:hiddenLine>
            </a:ext>
          </a:extLst>
        </p:spPr>
        <p:txBody>
          <a:bodyPr wrap="none" anchor="ctr">
            <a:spAutoFit/>
          </a:bodyPr>
          <a:lstStyle>
            <a:lvl1pPr eaLnBrk="0" hangingPunct="0">
              <a:defRPr sz="1500" b="1">
                <a:solidFill>
                  <a:schemeClr val="tx1"/>
                </a:solidFill>
                <a:latin typeface="Arial" pitchFamily="34" charset="0"/>
                <a:ea typeface="华文行楷" pitchFamily="2" charset="-122"/>
              </a:defRPr>
            </a:lvl1pPr>
            <a:lvl2pPr marL="742950" indent="-285750" eaLnBrk="0" hangingPunct="0">
              <a:defRPr sz="1500" b="1">
                <a:solidFill>
                  <a:schemeClr val="tx1"/>
                </a:solidFill>
                <a:latin typeface="Arial" pitchFamily="34" charset="0"/>
                <a:ea typeface="华文行楷" pitchFamily="2" charset="-122"/>
              </a:defRPr>
            </a:lvl2pPr>
            <a:lvl3pPr marL="1143000" indent="-228600" eaLnBrk="0" hangingPunct="0">
              <a:defRPr sz="1500" b="1">
                <a:solidFill>
                  <a:schemeClr val="tx1"/>
                </a:solidFill>
                <a:latin typeface="Arial" pitchFamily="34" charset="0"/>
                <a:ea typeface="华文行楷" pitchFamily="2" charset="-122"/>
              </a:defRPr>
            </a:lvl3pPr>
            <a:lvl4pPr marL="1600200" indent="-228600" eaLnBrk="0" hangingPunct="0">
              <a:defRPr sz="1500" b="1">
                <a:solidFill>
                  <a:schemeClr val="tx1"/>
                </a:solidFill>
                <a:latin typeface="Arial" pitchFamily="34" charset="0"/>
                <a:ea typeface="华文行楷" pitchFamily="2" charset="-122"/>
              </a:defRPr>
            </a:lvl4pPr>
            <a:lvl5pPr marL="2057400" indent="-228600" eaLnBrk="0" hangingPunct="0">
              <a:defRPr sz="1500" b="1">
                <a:solidFill>
                  <a:schemeClr val="tx1"/>
                </a:solidFill>
                <a:latin typeface="Arial" pitchFamily="34" charset="0"/>
                <a:ea typeface="华文行楷" pitchFamily="2" charset="-122"/>
              </a:defRPr>
            </a:lvl5pPr>
            <a:lvl6pPr marL="2514600" indent="-228600" eaLnBrk="0" fontAlgn="base" hangingPunct="0">
              <a:spcBef>
                <a:spcPct val="0"/>
              </a:spcBef>
              <a:spcAft>
                <a:spcPct val="0"/>
              </a:spcAft>
              <a:defRPr sz="1500" b="1">
                <a:solidFill>
                  <a:schemeClr val="tx1"/>
                </a:solidFill>
                <a:latin typeface="Arial" pitchFamily="34" charset="0"/>
                <a:ea typeface="华文行楷" pitchFamily="2" charset="-122"/>
              </a:defRPr>
            </a:lvl6pPr>
            <a:lvl7pPr marL="2971800" indent="-228600" eaLnBrk="0" fontAlgn="base" hangingPunct="0">
              <a:spcBef>
                <a:spcPct val="0"/>
              </a:spcBef>
              <a:spcAft>
                <a:spcPct val="0"/>
              </a:spcAft>
              <a:defRPr sz="1500" b="1">
                <a:solidFill>
                  <a:schemeClr val="tx1"/>
                </a:solidFill>
                <a:latin typeface="Arial" pitchFamily="34" charset="0"/>
                <a:ea typeface="华文行楷" pitchFamily="2" charset="-122"/>
              </a:defRPr>
            </a:lvl7pPr>
            <a:lvl8pPr marL="3429000" indent="-228600" eaLnBrk="0" fontAlgn="base" hangingPunct="0">
              <a:spcBef>
                <a:spcPct val="0"/>
              </a:spcBef>
              <a:spcAft>
                <a:spcPct val="0"/>
              </a:spcAft>
              <a:defRPr sz="1500" b="1">
                <a:solidFill>
                  <a:schemeClr val="tx1"/>
                </a:solidFill>
                <a:latin typeface="Arial" pitchFamily="34" charset="0"/>
                <a:ea typeface="华文行楷" pitchFamily="2" charset="-122"/>
              </a:defRPr>
            </a:lvl8pPr>
            <a:lvl9pPr marL="3886200" indent="-228600" eaLnBrk="0" fontAlgn="base" hangingPunct="0">
              <a:spcBef>
                <a:spcPct val="0"/>
              </a:spcBef>
              <a:spcAft>
                <a:spcPct val="0"/>
              </a:spcAft>
              <a:defRPr sz="1500" b="1">
                <a:solidFill>
                  <a:schemeClr val="tx1"/>
                </a:solidFill>
                <a:latin typeface="Arial" pitchFamily="34" charset="0"/>
                <a:ea typeface="华文行楷" pitchFamily="2" charset="-122"/>
              </a:defRPr>
            </a:lvl9pPr>
          </a:lstStyle>
          <a:p>
            <a:pPr eaLnBrk="1" hangingPunct="1"/>
            <a:endParaRPr lang="zh-CN" altLang="en-US"/>
          </a:p>
        </p:txBody>
      </p:sp>
      <p:pic>
        <p:nvPicPr>
          <p:cNvPr id="8" name="Picture 7" descr="atm-parts-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694" y="1773709"/>
            <a:ext cx="3695700" cy="431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descr="ANd9GcTshICOjglAHuXeO0nib6ibZGahFTUK3rZ4UWnS7InfWfun605fi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694" y="2451571"/>
            <a:ext cx="3816350" cy="275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1"/>
          <p:cNvSpPr>
            <a:spLocks noChangeArrowheads="1"/>
          </p:cNvSpPr>
          <p:nvPr/>
        </p:nvSpPr>
        <p:spPr bwMode="auto">
          <a:xfrm>
            <a:off x="539552" y="1329487"/>
            <a:ext cx="43195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latinLnBrk="1"/>
            <a:r>
              <a:rPr lang="en-US" altLang="zh-CN" sz="3600" b="1" dirty="0" smtClean="0">
                <a:solidFill>
                  <a:srgbClr val="CC3300"/>
                </a:solidFill>
                <a:latin typeface="黑体" pitchFamily="49" charset="-122"/>
                <a:ea typeface="黑体" pitchFamily="49" charset="-122"/>
              </a:rPr>
              <a:t>ATM</a:t>
            </a:r>
            <a:r>
              <a:rPr lang="zh-CN" altLang="en-US" sz="3600" b="1" dirty="0" smtClean="0">
                <a:solidFill>
                  <a:srgbClr val="CC3300"/>
                </a:solidFill>
                <a:latin typeface="黑体" pitchFamily="49" charset="-122"/>
                <a:ea typeface="黑体" pitchFamily="49" charset="-122"/>
              </a:rPr>
              <a:t>系统</a:t>
            </a:r>
            <a:endParaRPr lang="zh-CN" altLang="en-US" sz="3600" b="1" dirty="0">
              <a:solidFill>
                <a:srgbClr val="CC3300"/>
              </a:solidFill>
              <a:latin typeface="黑体" pitchFamily="49" charset="-122"/>
              <a:ea typeface="黑体" pitchFamily="49" charset="-122"/>
            </a:endParaRPr>
          </a:p>
        </p:txBody>
      </p:sp>
    </p:spTree>
    <p:extLst>
      <p:ext uri="{BB962C8B-B14F-4D97-AF65-F5344CB8AC3E}">
        <p14:creationId xmlns:p14="http://schemas.microsoft.com/office/powerpoint/2010/main" val="3055683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9" fill="hold">
                      <p:stCondLst>
                        <p:cond delay="indefinite"/>
                      </p:stCondLst>
                      <p:childTnLst>
                        <p:par>
                          <p:cTn id="10" fill="hold">
                            <p:stCondLst>
                              <p:cond delay="0"/>
                            </p:stCondLst>
                            <p:childTnLst>
                              <p:par>
                                <p:cTn id="11" presetID="4" presetClass="entr" presetSubtype="16"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ox(in)">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ea typeface="宋体" charset="-122"/>
              </a:rPr>
              <a:t>3.1ATM</a:t>
            </a:r>
            <a:endParaRPr lang="zh-CN" altLang="en-US" dirty="0"/>
          </a:p>
        </p:txBody>
      </p:sp>
      <p:sp>
        <p:nvSpPr>
          <p:cNvPr id="4" name="Rectangle 1"/>
          <p:cNvSpPr>
            <a:spLocks noChangeArrowheads="1"/>
          </p:cNvSpPr>
          <p:nvPr/>
        </p:nvSpPr>
        <p:spPr bwMode="auto">
          <a:xfrm>
            <a:off x="539552" y="1329487"/>
            <a:ext cx="496855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latinLnBrk="1"/>
            <a:r>
              <a:rPr lang="en-US" altLang="zh-CN" sz="3600" b="1" dirty="0" smtClean="0">
                <a:solidFill>
                  <a:srgbClr val="CC3300"/>
                </a:solidFill>
                <a:latin typeface="黑体" pitchFamily="49" charset="-122"/>
                <a:ea typeface="黑体" pitchFamily="49" charset="-122"/>
              </a:rPr>
              <a:t>ATM</a:t>
            </a:r>
            <a:r>
              <a:rPr lang="zh-CN" altLang="en-US" sz="3600" b="1" dirty="0" smtClean="0">
                <a:solidFill>
                  <a:srgbClr val="CC3300"/>
                </a:solidFill>
                <a:latin typeface="黑体" pitchFamily="49" charset="-122"/>
                <a:ea typeface="黑体" pitchFamily="49" charset="-122"/>
              </a:rPr>
              <a:t>系统</a:t>
            </a:r>
            <a:r>
              <a:rPr lang="zh-CN" altLang="en-US" sz="3600" dirty="0" smtClean="0">
                <a:solidFill>
                  <a:srgbClr val="CC3300"/>
                </a:solidFill>
                <a:latin typeface="黑体" pitchFamily="49" charset="-122"/>
                <a:ea typeface="黑体" pitchFamily="49" charset="-122"/>
              </a:rPr>
              <a:t>系统安全问题</a:t>
            </a:r>
            <a:endParaRPr lang="zh-CN" altLang="en-US" sz="3600" b="1" dirty="0">
              <a:solidFill>
                <a:srgbClr val="CC3300"/>
              </a:solidFill>
              <a:latin typeface="黑体" pitchFamily="49" charset="-122"/>
              <a:ea typeface="黑体" pitchFamily="49" charset="-122"/>
            </a:endParaRPr>
          </a:p>
        </p:txBody>
      </p:sp>
      <p:grpSp>
        <p:nvGrpSpPr>
          <p:cNvPr id="5" name="Group 18"/>
          <p:cNvGrpSpPr>
            <a:grpSpLocks/>
          </p:cNvGrpSpPr>
          <p:nvPr/>
        </p:nvGrpSpPr>
        <p:grpSpPr bwMode="auto">
          <a:xfrm>
            <a:off x="1209675" y="2278063"/>
            <a:ext cx="6738938" cy="358775"/>
            <a:chOff x="0" y="0"/>
            <a:chExt cx="5398" cy="318"/>
          </a:xfrm>
        </p:grpSpPr>
        <p:sp>
          <p:nvSpPr>
            <p:cNvPr id="6" name="Rectangle 19"/>
            <p:cNvSpPr>
              <a:spLocks noChangeArrowheads="1"/>
            </p:cNvSpPr>
            <p:nvPr/>
          </p:nvSpPr>
          <p:spPr bwMode="auto">
            <a:xfrm>
              <a:off x="0" y="0"/>
              <a:ext cx="317" cy="318"/>
            </a:xfrm>
            <a:prstGeom prst="rect">
              <a:avLst/>
            </a:prstGeom>
            <a:solidFill>
              <a:srgbClr val="A5002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eaLnBrk="1" hangingPunct="1">
                <a:spcBef>
                  <a:spcPct val="50000"/>
                </a:spcBef>
              </a:pPr>
              <a:r>
                <a:rPr lang="en-US" altLang="zh-CN" sz="1200" b="1">
                  <a:latin typeface="华文楷体" pitchFamily="2" charset="-122"/>
                  <a:ea typeface="华文楷体" pitchFamily="2" charset="-122"/>
                </a:rPr>
                <a:t>1</a:t>
              </a:r>
            </a:p>
          </p:txBody>
        </p:sp>
        <p:sp>
          <p:nvSpPr>
            <p:cNvPr id="7" name="Rectangle 20"/>
            <p:cNvSpPr>
              <a:spLocks noChangeArrowheads="1"/>
            </p:cNvSpPr>
            <p:nvPr/>
          </p:nvSpPr>
          <p:spPr bwMode="auto">
            <a:xfrm>
              <a:off x="317" y="0"/>
              <a:ext cx="5081" cy="317"/>
            </a:xfrm>
            <a:prstGeom prst="rect">
              <a:avLst/>
            </a:prstGeom>
            <a:gradFill rotWithShape="1">
              <a:gsLst>
                <a:gs pos="0">
                  <a:srgbClr val="F8F8F8"/>
                </a:gs>
                <a:gs pos="100000">
                  <a:srgbClr val="DDDDDD"/>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r>
                <a:rPr lang="zh-CN" altLang="en-US" dirty="0"/>
                <a:t>网络通信故障，使整个银行</a:t>
              </a:r>
              <a:r>
                <a:rPr lang="en-US" altLang="zh-CN" dirty="0"/>
                <a:t>ATM </a:t>
              </a:r>
              <a:r>
                <a:rPr lang="zh-CN" altLang="en-US" dirty="0"/>
                <a:t>系统瘫痪</a:t>
              </a:r>
            </a:p>
          </p:txBody>
        </p:sp>
      </p:grpSp>
      <p:grpSp>
        <p:nvGrpSpPr>
          <p:cNvPr id="8" name="Group 21"/>
          <p:cNvGrpSpPr>
            <a:grpSpLocks/>
          </p:cNvGrpSpPr>
          <p:nvPr/>
        </p:nvGrpSpPr>
        <p:grpSpPr bwMode="auto">
          <a:xfrm>
            <a:off x="1209675" y="2852936"/>
            <a:ext cx="6738938" cy="358775"/>
            <a:chOff x="0" y="0"/>
            <a:chExt cx="5398" cy="318"/>
          </a:xfrm>
        </p:grpSpPr>
        <p:sp>
          <p:nvSpPr>
            <p:cNvPr id="9" name="Rectangle 22"/>
            <p:cNvSpPr>
              <a:spLocks noChangeArrowheads="1"/>
            </p:cNvSpPr>
            <p:nvPr/>
          </p:nvSpPr>
          <p:spPr bwMode="auto">
            <a:xfrm>
              <a:off x="0" y="0"/>
              <a:ext cx="317" cy="318"/>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eaLnBrk="1" hangingPunct="1">
                <a:spcBef>
                  <a:spcPct val="50000"/>
                </a:spcBef>
              </a:pPr>
              <a:r>
                <a:rPr lang="en-US" altLang="zh-CN" sz="1200" b="1">
                  <a:latin typeface="华文楷体" pitchFamily="2" charset="-122"/>
                  <a:ea typeface="华文楷体" pitchFamily="2" charset="-122"/>
                </a:rPr>
                <a:t>2</a:t>
              </a:r>
            </a:p>
          </p:txBody>
        </p:sp>
        <p:sp>
          <p:nvSpPr>
            <p:cNvPr id="10" name="Rectangle 23"/>
            <p:cNvSpPr>
              <a:spLocks noChangeArrowheads="1"/>
            </p:cNvSpPr>
            <p:nvPr/>
          </p:nvSpPr>
          <p:spPr bwMode="auto">
            <a:xfrm>
              <a:off x="391" y="6"/>
              <a:ext cx="5007" cy="311"/>
            </a:xfrm>
            <a:prstGeom prst="rect">
              <a:avLst/>
            </a:prstGeom>
            <a:gradFill rotWithShape="1">
              <a:gsLst>
                <a:gs pos="0">
                  <a:srgbClr val="F8F8F8"/>
                </a:gs>
                <a:gs pos="100000">
                  <a:srgbClr val="DDDDDD"/>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spcBef>
                  <a:spcPts val="0"/>
                </a:spcBef>
              </a:pPr>
              <a:r>
                <a:rPr lang="zh-CN" altLang="en-US" sz="1600" dirty="0">
                  <a:hlinkClick r:id="rId2"/>
                </a:rPr>
                <a:t>客户</a:t>
              </a:r>
              <a:r>
                <a:rPr lang="zh-CN" altLang="en-US" sz="1600" dirty="0" smtClean="0">
                  <a:hlinkClick r:id="rId2"/>
                </a:rPr>
                <a:t>输入取款</a:t>
              </a:r>
              <a:r>
                <a:rPr lang="zh-CN" altLang="en-US" sz="1600" dirty="0">
                  <a:hlinkClick r:id="rId2"/>
                </a:rPr>
                <a:t>金额在后台主机已下账并已下传到前端</a:t>
              </a:r>
              <a:r>
                <a:rPr lang="en-US" altLang="zh-CN" sz="1600" dirty="0">
                  <a:hlinkClick r:id="rId2"/>
                </a:rPr>
                <a:t>ATM </a:t>
              </a:r>
              <a:r>
                <a:rPr lang="zh-CN" altLang="en-US" sz="1600" dirty="0">
                  <a:hlinkClick r:id="rId2"/>
                </a:rPr>
                <a:t>机</a:t>
              </a:r>
              <a:r>
                <a:rPr lang="zh-CN" altLang="en-US" sz="1600" dirty="0" smtClean="0">
                  <a:hlinkClick r:id="rId2"/>
                </a:rPr>
                <a:t>，</a:t>
              </a:r>
              <a:endParaRPr lang="en-US" altLang="zh-CN" sz="1600" dirty="0" smtClean="0">
                <a:hlinkClick r:id="rId2"/>
              </a:endParaRPr>
            </a:p>
            <a:p>
              <a:pPr eaLnBrk="1" hangingPunct="1">
                <a:spcBef>
                  <a:spcPts val="0"/>
                </a:spcBef>
              </a:pPr>
              <a:r>
                <a:rPr lang="zh-CN" altLang="en-US" sz="1600" dirty="0" smtClean="0">
                  <a:hlinkClick r:id="rId2"/>
                </a:rPr>
                <a:t>但</a:t>
              </a:r>
              <a:r>
                <a:rPr lang="zh-CN" altLang="en-US" sz="1600" dirty="0">
                  <a:hlinkClick r:id="rId2"/>
                </a:rPr>
                <a:t>前端 </a:t>
              </a:r>
              <a:r>
                <a:rPr lang="en-US" altLang="zh-CN" sz="1600" dirty="0">
                  <a:hlinkClick r:id="rId2"/>
                </a:rPr>
                <a:t>ATM </a:t>
              </a:r>
              <a:r>
                <a:rPr lang="zh-CN" altLang="en-US" sz="1600" dirty="0">
                  <a:hlinkClick r:id="rId2"/>
                </a:rPr>
                <a:t>机发生故障未吐钞</a:t>
              </a:r>
              <a:endParaRPr lang="zh-CN" altLang="en-US" sz="1600" dirty="0"/>
            </a:p>
          </p:txBody>
        </p:sp>
      </p:grpSp>
      <p:grpSp>
        <p:nvGrpSpPr>
          <p:cNvPr id="11" name="Group 24"/>
          <p:cNvGrpSpPr>
            <a:grpSpLocks/>
          </p:cNvGrpSpPr>
          <p:nvPr/>
        </p:nvGrpSpPr>
        <p:grpSpPr bwMode="auto">
          <a:xfrm>
            <a:off x="1209675" y="3429000"/>
            <a:ext cx="6740525" cy="358775"/>
            <a:chOff x="0" y="0"/>
            <a:chExt cx="5398" cy="318"/>
          </a:xfrm>
        </p:grpSpPr>
        <p:sp>
          <p:nvSpPr>
            <p:cNvPr id="12" name="Rectangle 25"/>
            <p:cNvSpPr>
              <a:spLocks noChangeArrowheads="1"/>
            </p:cNvSpPr>
            <p:nvPr/>
          </p:nvSpPr>
          <p:spPr bwMode="auto">
            <a:xfrm>
              <a:off x="0" y="0"/>
              <a:ext cx="317" cy="31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eaLnBrk="1" hangingPunct="1">
                <a:spcBef>
                  <a:spcPct val="50000"/>
                </a:spcBef>
              </a:pPr>
              <a:r>
                <a:rPr lang="en-US" altLang="zh-CN" sz="1200" b="1">
                  <a:latin typeface="华文楷体" pitchFamily="2" charset="-122"/>
                  <a:ea typeface="华文楷体" pitchFamily="2" charset="-122"/>
                </a:rPr>
                <a:t>3</a:t>
              </a:r>
            </a:p>
          </p:txBody>
        </p:sp>
        <p:sp>
          <p:nvSpPr>
            <p:cNvPr id="13" name="Rectangle 26"/>
            <p:cNvSpPr>
              <a:spLocks noChangeArrowheads="1"/>
            </p:cNvSpPr>
            <p:nvPr/>
          </p:nvSpPr>
          <p:spPr bwMode="auto">
            <a:xfrm>
              <a:off x="318" y="0"/>
              <a:ext cx="5080" cy="317"/>
            </a:xfrm>
            <a:prstGeom prst="rect">
              <a:avLst/>
            </a:prstGeom>
            <a:gradFill rotWithShape="1">
              <a:gsLst>
                <a:gs pos="0">
                  <a:srgbClr val="F8F8F8"/>
                </a:gs>
                <a:gs pos="100000">
                  <a:srgbClr val="DDDDDD"/>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spcBef>
                  <a:spcPct val="50000"/>
                </a:spcBef>
              </a:pPr>
              <a:r>
                <a:rPr lang="zh-CN" altLang="en-US" dirty="0"/>
                <a:t>用户存款时由于机器质量问题卡钞</a:t>
              </a:r>
            </a:p>
          </p:txBody>
        </p:sp>
      </p:grpSp>
      <p:grpSp>
        <p:nvGrpSpPr>
          <p:cNvPr id="14" name="Group 27"/>
          <p:cNvGrpSpPr>
            <a:grpSpLocks/>
          </p:cNvGrpSpPr>
          <p:nvPr/>
        </p:nvGrpSpPr>
        <p:grpSpPr bwMode="auto">
          <a:xfrm>
            <a:off x="1209675" y="4005064"/>
            <a:ext cx="6732588" cy="362160"/>
            <a:chOff x="0" y="-3"/>
            <a:chExt cx="5398" cy="321"/>
          </a:xfrm>
        </p:grpSpPr>
        <p:sp>
          <p:nvSpPr>
            <p:cNvPr id="15" name="Rectangle 28"/>
            <p:cNvSpPr>
              <a:spLocks noChangeArrowheads="1"/>
            </p:cNvSpPr>
            <p:nvPr/>
          </p:nvSpPr>
          <p:spPr bwMode="auto">
            <a:xfrm>
              <a:off x="0" y="0"/>
              <a:ext cx="317" cy="318"/>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eaLnBrk="1" hangingPunct="1">
                <a:spcBef>
                  <a:spcPct val="50000"/>
                </a:spcBef>
              </a:pPr>
              <a:r>
                <a:rPr lang="en-US" altLang="zh-CN" sz="1200" b="1">
                  <a:latin typeface="华文楷体" pitchFamily="2" charset="-122"/>
                  <a:ea typeface="华文楷体" pitchFamily="2" charset="-122"/>
                </a:rPr>
                <a:t>4</a:t>
              </a:r>
            </a:p>
          </p:txBody>
        </p:sp>
        <p:sp>
          <p:nvSpPr>
            <p:cNvPr id="16" name="Rectangle 29"/>
            <p:cNvSpPr>
              <a:spLocks noChangeArrowheads="1"/>
            </p:cNvSpPr>
            <p:nvPr/>
          </p:nvSpPr>
          <p:spPr bwMode="auto">
            <a:xfrm>
              <a:off x="318" y="-3"/>
              <a:ext cx="5080" cy="317"/>
            </a:xfrm>
            <a:prstGeom prst="rect">
              <a:avLst/>
            </a:prstGeom>
            <a:gradFill rotWithShape="1">
              <a:gsLst>
                <a:gs pos="0">
                  <a:srgbClr val="F8F8F8"/>
                </a:gs>
                <a:gs pos="100000">
                  <a:srgbClr val="DDDDDD"/>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r>
                <a:rPr lang="zh-CN" altLang="en-US" dirty="0"/>
                <a:t>用户存款时因机器质量问题未上账</a:t>
              </a:r>
              <a:endParaRPr lang="zh-CN" altLang="en-US" sz="1400" b="1" dirty="0">
                <a:effectLst>
                  <a:outerShdw blurRad="38100" dist="38100" dir="2700000" algn="tl">
                    <a:srgbClr val="C0C0C0"/>
                  </a:outerShdw>
                </a:effectLst>
                <a:latin typeface="华文楷体" pitchFamily="2" charset="-122"/>
                <a:ea typeface="华文楷体" pitchFamily="2" charset="-122"/>
              </a:endParaRPr>
            </a:p>
          </p:txBody>
        </p:sp>
      </p:grpSp>
      <p:grpSp>
        <p:nvGrpSpPr>
          <p:cNvPr id="17" name="Group 27"/>
          <p:cNvGrpSpPr>
            <a:grpSpLocks/>
          </p:cNvGrpSpPr>
          <p:nvPr/>
        </p:nvGrpSpPr>
        <p:grpSpPr bwMode="auto">
          <a:xfrm>
            <a:off x="1195773" y="4581128"/>
            <a:ext cx="6732588" cy="358775"/>
            <a:chOff x="0" y="0"/>
            <a:chExt cx="5398" cy="318"/>
          </a:xfrm>
        </p:grpSpPr>
        <p:sp>
          <p:nvSpPr>
            <p:cNvPr id="18" name="Rectangle 28"/>
            <p:cNvSpPr>
              <a:spLocks noChangeArrowheads="1"/>
            </p:cNvSpPr>
            <p:nvPr/>
          </p:nvSpPr>
          <p:spPr bwMode="auto">
            <a:xfrm>
              <a:off x="0" y="0"/>
              <a:ext cx="317" cy="318"/>
            </a:xfrm>
            <a:prstGeom prst="rect">
              <a:avLst/>
            </a:prstGeom>
            <a:solidFill>
              <a:schemeClr val="accent6">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eaLnBrk="1" hangingPunct="1">
                <a:spcBef>
                  <a:spcPct val="50000"/>
                </a:spcBef>
              </a:pPr>
              <a:r>
                <a:rPr lang="en-US" altLang="zh-CN" sz="1200" b="1" dirty="0" smtClean="0">
                  <a:latin typeface="华文楷体" pitchFamily="2" charset="-122"/>
                  <a:ea typeface="华文楷体" pitchFamily="2" charset="-122"/>
                </a:rPr>
                <a:t>5</a:t>
              </a:r>
              <a:endParaRPr lang="en-US" altLang="zh-CN" sz="1200" b="1" dirty="0">
                <a:latin typeface="华文楷体" pitchFamily="2" charset="-122"/>
                <a:ea typeface="华文楷体" pitchFamily="2" charset="-122"/>
              </a:endParaRPr>
            </a:p>
          </p:txBody>
        </p:sp>
        <p:sp>
          <p:nvSpPr>
            <p:cNvPr id="19" name="Rectangle 29"/>
            <p:cNvSpPr>
              <a:spLocks noChangeArrowheads="1"/>
            </p:cNvSpPr>
            <p:nvPr/>
          </p:nvSpPr>
          <p:spPr bwMode="auto">
            <a:xfrm>
              <a:off x="318" y="0"/>
              <a:ext cx="5080" cy="317"/>
            </a:xfrm>
            <a:prstGeom prst="rect">
              <a:avLst/>
            </a:prstGeom>
            <a:gradFill rotWithShape="1">
              <a:gsLst>
                <a:gs pos="0">
                  <a:srgbClr val="F8F8F8"/>
                </a:gs>
                <a:gs pos="100000">
                  <a:srgbClr val="DDDDDD"/>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spcBef>
                  <a:spcPts val="0"/>
                </a:spcBef>
              </a:pPr>
              <a:r>
                <a:rPr lang="zh-CN" altLang="en-US" sz="1600" dirty="0"/>
                <a:t>由于验钞模块的检验灵敏度过低或因验钞程序问题</a:t>
              </a:r>
              <a:r>
                <a:rPr lang="zh-CN" altLang="en-US" sz="1600" dirty="0" smtClean="0"/>
                <a:t>，</a:t>
              </a:r>
              <a:endParaRPr lang="en-US" altLang="zh-CN" sz="1600" dirty="0" smtClean="0"/>
            </a:p>
            <a:p>
              <a:pPr eaLnBrk="1" hangingPunct="1">
                <a:spcBef>
                  <a:spcPts val="0"/>
                </a:spcBef>
              </a:pPr>
              <a:r>
                <a:rPr lang="zh-CN" altLang="en-US" sz="1600" dirty="0" smtClean="0"/>
                <a:t>致使</a:t>
              </a:r>
              <a:r>
                <a:rPr lang="zh-CN" altLang="en-US" sz="1600" dirty="0"/>
                <a:t>将假钞当成真钞收进</a:t>
              </a:r>
              <a:r>
                <a:rPr lang="en-US" altLang="zh-CN" sz="1600" dirty="0"/>
                <a:t>ATM </a:t>
              </a:r>
              <a:r>
                <a:rPr lang="zh-CN" altLang="en-US" sz="1600" dirty="0"/>
                <a:t>机</a:t>
              </a:r>
              <a:endParaRPr lang="zh-CN" altLang="en-US" sz="1600" b="1" dirty="0">
                <a:effectLst>
                  <a:outerShdw blurRad="38100" dist="38100" dir="2700000" algn="tl">
                    <a:srgbClr val="C0C0C0"/>
                  </a:outerShdw>
                </a:effectLst>
                <a:latin typeface="华文楷体" pitchFamily="2" charset="-122"/>
                <a:ea typeface="华文楷体" pitchFamily="2" charset="-122"/>
              </a:endParaRPr>
            </a:p>
          </p:txBody>
        </p:sp>
      </p:grpSp>
      <p:grpSp>
        <p:nvGrpSpPr>
          <p:cNvPr id="20" name="Group 27"/>
          <p:cNvGrpSpPr>
            <a:grpSpLocks/>
          </p:cNvGrpSpPr>
          <p:nvPr/>
        </p:nvGrpSpPr>
        <p:grpSpPr bwMode="auto">
          <a:xfrm>
            <a:off x="1195773" y="5157192"/>
            <a:ext cx="6732588" cy="358775"/>
            <a:chOff x="0" y="0"/>
            <a:chExt cx="5398" cy="318"/>
          </a:xfrm>
        </p:grpSpPr>
        <p:sp>
          <p:nvSpPr>
            <p:cNvPr id="21" name="Rectangle 28"/>
            <p:cNvSpPr>
              <a:spLocks noChangeArrowheads="1"/>
            </p:cNvSpPr>
            <p:nvPr/>
          </p:nvSpPr>
          <p:spPr bwMode="auto">
            <a:xfrm>
              <a:off x="0" y="0"/>
              <a:ext cx="317" cy="318"/>
            </a:xfrm>
            <a:prstGeom prst="rect">
              <a:avLst/>
            </a:pr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eaLnBrk="1" hangingPunct="1">
                <a:spcBef>
                  <a:spcPct val="50000"/>
                </a:spcBef>
              </a:pPr>
              <a:r>
                <a:rPr lang="en-US" altLang="zh-CN" sz="1200" b="1" dirty="0" smtClean="0">
                  <a:latin typeface="华文楷体" pitchFamily="2" charset="-122"/>
                  <a:ea typeface="华文楷体" pitchFamily="2" charset="-122"/>
                </a:rPr>
                <a:t>6</a:t>
              </a:r>
              <a:endParaRPr lang="en-US" altLang="zh-CN" sz="1200" b="1" dirty="0">
                <a:latin typeface="华文楷体" pitchFamily="2" charset="-122"/>
                <a:ea typeface="华文楷体" pitchFamily="2" charset="-122"/>
              </a:endParaRPr>
            </a:p>
          </p:txBody>
        </p:sp>
        <p:sp>
          <p:nvSpPr>
            <p:cNvPr id="22" name="Rectangle 29"/>
            <p:cNvSpPr>
              <a:spLocks noChangeArrowheads="1"/>
            </p:cNvSpPr>
            <p:nvPr/>
          </p:nvSpPr>
          <p:spPr bwMode="auto">
            <a:xfrm>
              <a:off x="318" y="0"/>
              <a:ext cx="5080" cy="317"/>
            </a:xfrm>
            <a:prstGeom prst="rect">
              <a:avLst/>
            </a:prstGeom>
            <a:gradFill rotWithShape="1">
              <a:gsLst>
                <a:gs pos="0">
                  <a:srgbClr val="F8F8F8"/>
                </a:gs>
                <a:gs pos="100000">
                  <a:srgbClr val="DDDDDD"/>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spcBef>
                  <a:spcPct val="50000"/>
                </a:spcBef>
              </a:pPr>
              <a:r>
                <a:rPr lang="zh-CN" altLang="en-US" dirty="0"/>
                <a:t>取款模块发生故障，出钞时数量出错，甚至是数量级错误</a:t>
              </a:r>
              <a:endParaRPr lang="zh-CN" altLang="en-US" sz="1400" b="1" dirty="0">
                <a:effectLst>
                  <a:outerShdw blurRad="38100" dist="38100" dir="2700000" algn="tl">
                    <a:srgbClr val="C0C0C0"/>
                  </a:outerShdw>
                </a:effectLst>
                <a:latin typeface="华文楷体" pitchFamily="2" charset="-122"/>
                <a:ea typeface="华文楷体" pitchFamily="2" charset="-122"/>
              </a:endParaRPr>
            </a:p>
          </p:txBody>
        </p:sp>
      </p:grpSp>
      <p:grpSp>
        <p:nvGrpSpPr>
          <p:cNvPr id="23" name="Group 27"/>
          <p:cNvGrpSpPr>
            <a:grpSpLocks/>
          </p:cNvGrpSpPr>
          <p:nvPr/>
        </p:nvGrpSpPr>
        <p:grpSpPr bwMode="auto">
          <a:xfrm>
            <a:off x="1209675" y="5733256"/>
            <a:ext cx="6732588" cy="358775"/>
            <a:chOff x="0" y="0"/>
            <a:chExt cx="5398" cy="318"/>
          </a:xfrm>
        </p:grpSpPr>
        <p:sp>
          <p:nvSpPr>
            <p:cNvPr id="24" name="Rectangle 28"/>
            <p:cNvSpPr>
              <a:spLocks noChangeArrowheads="1"/>
            </p:cNvSpPr>
            <p:nvPr/>
          </p:nvSpPr>
          <p:spPr bwMode="auto">
            <a:xfrm>
              <a:off x="0" y="0"/>
              <a:ext cx="317" cy="318"/>
            </a:xfrm>
            <a:prstGeom prst="rect">
              <a:avLst/>
            </a:prstGeom>
            <a:solidFill>
              <a:schemeClr val="accent2">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eaLnBrk="1" hangingPunct="1">
                <a:spcBef>
                  <a:spcPct val="50000"/>
                </a:spcBef>
              </a:pPr>
              <a:r>
                <a:rPr lang="en-US" altLang="zh-CN" sz="1200" b="1" dirty="0" smtClean="0">
                  <a:latin typeface="华文楷体" pitchFamily="2" charset="-122"/>
                  <a:ea typeface="华文楷体" pitchFamily="2" charset="-122"/>
                </a:rPr>
                <a:t>7</a:t>
              </a:r>
              <a:endParaRPr lang="en-US" altLang="zh-CN" sz="1200" b="1" dirty="0">
                <a:latin typeface="华文楷体" pitchFamily="2" charset="-122"/>
                <a:ea typeface="华文楷体" pitchFamily="2" charset="-122"/>
              </a:endParaRPr>
            </a:p>
          </p:txBody>
        </p:sp>
        <p:sp>
          <p:nvSpPr>
            <p:cNvPr id="25" name="Rectangle 29"/>
            <p:cNvSpPr>
              <a:spLocks noChangeArrowheads="1"/>
            </p:cNvSpPr>
            <p:nvPr/>
          </p:nvSpPr>
          <p:spPr bwMode="auto">
            <a:xfrm>
              <a:off x="318" y="0"/>
              <a:ext cx="5080" cy="317"/>
            </a:xfrm>
            <a:prstGeom prst="rect">
              <a:avLst/>
            </a:prstGeom>
            <a:gradFill rotWithShape="1">
              <a:gsLst>
                <a:gs pos="0">
                  <a:srgbClr val="F8F8F8"/>
                </a:gs>
                <a:gs pos="100000">
                  <a:srgbClr val="DDDDDD"/>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spcBef>
                  <a:spcPct val="50000"/>
                </a:spcBef>
              </a:pPr>
              <a:r>
                <a:rPr lang="en-US" altLang="zh-CN" dirty="0"/>
                <a:t>ATM </a:t>
              </a:r>
              <a:r>
                <a:rPr lang="zh-CN" altLang="en-US" dirty="0"/>
                <a:t>机的养护和维修能力严重不足</a:t>
              </a:r>
              <a:endParaRPr lang="zh-CN" altLang="en-US" sz="1400" b="1" dirty="0">
                <a:effectLst>
                  <a:outerShdw blurRad="38100" dist="38100" dir="2700000" algn="tl">
                    <a:srgbClr val="C0C0C0"/>
                  </a:outerShdw>
                </a:effectLst>
                <a:latin typeface="华文楷体" pitchFamily="2" charset="-122"/>
                <a:ea typeface="华文楷体" pitchFamily="2" charset="-122"/>
              </a:endParaRPr>
            </a:p>
          </p:txBody>
        </p:sp>
      </p:grpSp>
    </p:spTree>
    <p:extLst>
      <p:ext uri="{BB962C8B-B14F-4D97-AF65-F5344CB8AC3E}">
        <p14:creationId xmlns:p14="http://schemas.microsoft.com/office/powerpoint/2010/main" val="3277211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lide(fromBottom)">
                                      <p:cBhvr>
                                        <p:cTn id="11" dur="1000"/>
                                        <p:tgtEl>
                                          <p:spTgt spid="8"/>
                                        </p:tgtEl>
                                      </p:cBhvr>
                                    </p:animEffect>
                                  </p:childTnLst>
                                </p:cTn>
                              </p:par>
                            </p:childTnLst>
                          </p:cTn>
                        </p:par>
                        <p:par>
                          <p:cTn id="12" fill="hold">
                            <p:stCondLst>
                              <p:cond delay="1500"/>
                            </p:stCondLst>
                            <p:childTnLst>
                              <p:par>
                                <p:cTn id="13" presetID="1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slide(fromBottom)">
                                      <p:cBhvr>
                                        <p:cTn id="15" dur="1000"/>
                                        <p:tgtEl>
                                          <p:spTgt spid="11"/>
                                        </p:tgtEl>
                                      </p:cBhvr>
                                    </p:animEffect>
                                  </p:childTnLst>
                                </p:cTn>
                              </p:par>
                            </p:childTnLst>
                          </p:cTn>
                        </p:par>
                        <p:par>
                          <p:cTn id="16" fill="hold">
                            <p:stCondLst>
                              <p:cond delay="2500"/>
                            </p:stCondLst>
                            <p:childTnLst>
                              <p:par>
                                <p:cTn id="17" presetID="12" presetClass="entr" presetSubtype="4"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slide(fromBottom)">
                                      <p:cBhvr>
                                        <p:cTn id="19" dur="1000"/>
                                        <p:tgtEl>
                                          <p:spTgt spid="14"/>
                                        </p:tgtEl>
                                      </p:cBhvr>
                                    </p:animEffect>
                                  </p:childTnLst>
                                </p:cTn>
                              </p:par>
                            </p:childTnLst>
                          </p:cTn>
                        </p:par>
                        <p:par>
                          <p:cTn id="20" fill="hold">
                            <p:stCondLst>
                              <p:cond delay="3500"/>
                            </p:stCondLst>
                            <p:childTnLst>
                              <p:par>
                                <p:cTn id="21" presetID="12" presetClass="entr" presetSubtype="4"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slide(fromBottom)">
                                      <p:cBhvr>
                                        <p:cTn id="23" dur="1000"/>
                                        <p:tgtEl>
                                          <p:spTgt spid="17"/>
                                        </p:tgtEl>
                                      </p:cBhvr>
                                    </p:animEffect>
                                  </p:childTnLst>
                                </p:cTn>
                              </p:par>
                            </p:childTnLst>
                          </p:cTn>
                        </p:par>
                        <p:par>
                          <p:cTn id="24" fill="hold">
                            <p:stCondLst>
                              <p:cond delay="4500"/>
                            </p:stCondLst>
                            <p:childTnLst>
                              <p:par>
                                <p:cTn id="25" presetID="12" presetClass="entr" presetSubtype="4"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slide(fromBottom)">
                                      <p:cBhvr>
                                        <p:cTn id="27" dur="1000"/>
                                        <p:tgtEl>
                                          <p:spTgt spid="20"/>
                                        </p:tgtEl>
                                      </p:cBhvr>
                                    </p:animEffect>
                                  </p:childTnLst>
                                </p:cTn>
                              </p:par>
                            </p:childTnLst>
                          </p:cTn>
                        </p:par>
                        <p:par>
                          <p:cTn id="28" fill="hold">
                            <p:stCondLst>
                              <p:cond delay="5500"/>
                            </p:stCondLst>
                            <p:childTnLst>
                              <p:par>
                                <p:cTn id="29" presetID="12" presetClass="entr" presetSubtype="4"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slide(fromBottom)">
                                      <p:cBhvr>
                                        <p:cTn id="31"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ea typeface="宋体" charset="-122"/>
              </a:rPr>
              <a:t>3.1ATM</a:t>
            </a:r>
            <a:endParaRPr lang="zh-CN" altLang="en-US" dirty="0"/>
          </a:p>
        </p:txBody>
      </p:sp>
      <p:sp>
        <p:nvSpPr>
          <p:cNvPr id="4" name="Rectangle 1"/>
          <p:cNvSpPr>
            <a:spLocks noChangeArrowheads="1"/>
          </p:cNvSpPr>
          <p:nvPr/>
        </p:nvSpPr>
        <p:spPr bwMode="auto">
          <a:xfrm>
            <a:off x="539552" y="1329487"/>
            <a:ext cx="496855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latinLnBrk="1"/>
            <a:r>
              <a:rPr lang="en-US" altLang="zh-CN" sz="3600" b="1" dirty="0" smtClean="0">
                <a:solidFill>
                  <a:srgbClr val="CC3300"/>
                </a:solidFill>
                <a:latin typeface="黑体" pitchFamily="49" charset="-122"/>
                <a:ea typeface="黑体" pitchFamily="49" charset="-122"/>
              </a:rPr>
              <a:t>ATM</a:t>
            </a:r>
            <a:r>
              <a:rPr lang="zh-CN" altLang="en-US" sz="3600" b="1" dirty="0" smtClean="0">
                <a:solidFill>
                  <a:srgbClr val="CC3300"/>
                </a:solidFill>
                <a:latin typeface="黑体" pitchFamily="49" charset="-122"/>
                <a:ea typeface="黑体" pitchFamily="49" charset="-122"/>
              </a:rPr>
              <a:t>系统人为</a:t>
            </a:r>
            <a:r>
              <a:rPr lang="zh-CN" altLang="en-US" sz="3600" dirty="0" smtClean="0">
                <a:solidFill>
                  <a:srgbClr val="CC3300"/>
                </a:solidFill>
                <a:latin typeface="黑体" pitchFamily="49" charset="-122"/>
                <a:ea typeface="黑体" pitchFamily="49" charset="-122"/>
              </a:rPr>
              <a:t>安全问题</a:t>
            </a:r>
            <a:endParaRPr lang="zh-CN" altLang="en-US" sz="3600" b="1" dirty="0">
              <a:solidFill>
                <a:srgbClr val="CC3300"/>
              </a:solidFill>
              <a:latin typeface="黑体" pitchFamily="49" charset="-122"/>
              <a:ea typeface="黑体" pitchFamily="49" charset="-122"/>
            </a:endParaRPr>
          </a:p>
        </p:txBody>
      </p:sp>
      <p:grpSp>
        <p:nvGrpSpPr>
          <p:cNvPr id="5" name="Group 18"/>
          <p:cNvGrpSpPr>
            <a:grpSpLocks/>
          </p:cNvGrpSpPr>
          <p:nvPr/>
        </p:nvGrpSpPr>
        <p:grpSpPr bwMode="auto">
          <a:xfrm>
            <a:off x="1209675" y="2278063"/>
            <a:ext cx="6738938" cy="358775"/>
            <a:chOff x="0" y="0"/>
            <a:chExt cx="5398" cy="318"/>
          </a:xfrm>
        </p:grpSpPr>
        <p:sp>
          <p:nvSpPr>
            <p:cNvPr id="6" name="Rectangle 19"/>
            <p:cNvSpPr>
              <a:spLocks noChangeArrowheads="1"/>
            </p:cNvSpPr>
            <p:nvPr/>
          </p:nvSpPr>
          <p:spPr bwMode="auto">
            <a:xfrm>
              <a:off x="0" y="0"/>
              <a:ext cx="317" cy="318"/>
            </a:xfrm>
            <a:prstGeom prst="rect">
              <a:avLst/>
            </a:prstGeom>
            <a:solidFill>
              <a:srgbClr val="A5002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eaLnBrk="1" hangingPunct="1">
                <a:spcBef>
                  <a:spcPct val="50000"/>
                </a:spcBef>
              </a:pPr>
              <a:r>
                <a:rPr lang="en-US" altLang="zh-CN" sz="1200" b="1">
                  <a:latin typeface="华文楷体" pitchFamily="2" charset="-122"/>
                  <a:ea typeface="华文楷体" pitchFamily="2" charset="-122"/>
                </a:rPr>
                <a:t>1</a:t>
              </a:r>
            </a:p>
          </p:txBody>
        </p:sp>
        <p:sp>
          <p:nvSpPr>
            <p:cNvPr id="7" name="Rectangle 20"/>
            <p:cNvSpPr>
              <a:spLocks noChangeArrowheads="1"/>
            </p:cNvSpPr>
            <p:nvPr/>
          </p:nvSpPr>
          <p:spPr bwMode="auto">
            <a:xfrm>
              <a:off x="317" y="0"/>
              <a:ext cx="5081" cy="317"/>
            </a:xfrm>
            <a:prstGeom prst="rect">
              <a:avLst/>
            </a:prstGeom>
            <a:gradFill rotWithShape="1">
              <a:gsLst>
                <a:gs pos="0">
                  <a:srgbClr val="F8F8F8"/>
                </a:gs>
                <a:gs pos="100000">
                  <a:srgbClr val="DDDDDD"/>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r>
                <a:rPr lang="zh-CN" altLang="en-US" dirty="0"/>
                <a:t>犯罪份子局部拆卸</a:t>
              </a:r>
              <a:r>
                <a:rPr lang="en-US" altLang="zh-CN" dirty="0"/>
                <a:t>ATM </a:t>
              </a:r>
              <a:r>
                <a:rPr lang="zh-CN" altLang="en-US" dirty="0"/>
                <a:t>机，甚至将整台</a:t>
              </a:r>
              <a:r>
                <a:rPr lang="en-US" altLang="zh-CN" dirty="0"/>
                <a:t>ATM </a:t>
              </a:r>
              <a:r>
                <a:rPr lang="zh-CN" altLang="en-US" dirty="0"/>
                <a:t>机挖走</a:t>
              </a:r>
            </a:p>
          </p:txBody>
        </p:sp>
      </p:grpSp>
      <p:grpSp>
        <p:nvGrpSpPr>
          <p:cNvPr id="8" name="Group 21"/>
          <p:cNvGrpSpPr>
            <a:grpSpLocks/>
          </p:cNvGrpSpPr>
          <p:nvPr/>
        </p:nvGrpSpPr>
        <p:grpSpPr bwMode="auto">
          <a:xfrm>
            <a:off x="1209675" y="2926209"/>
            <a:ext cx="6738938" cy="358775"/>
            <a:chOff x="0" y="0"/>
            <a:chExt cx="5398" cy="318"/>
          </a:xfrm>
        </p:grpSpPr>
        <p:sp>
          <p:nvSpPr>
            <p:cNvPr id="9" name="Rectangle 22"/>
            <p:cNvSpPr>
              <a:spLocks noChangeArrowheads="1"/>
            </p:cNvSpPr>
            <p:nvPr/>
          </p:nvSpPr>
          <p:spPr bwMode="auto">
            <a:xfrm>
              <a:off x="0" y="0"/>
              <a:ext cx="317" cy="318"/>
            </a:xfrm>
            <a:prstGeom prst="rect">
              <a:avLst/>
            </a:prstGeom>
            <a:solidFill>
              <a:srgbClr val="CC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eaLnBrk="1" hangingPunct="1">
                <a:spcBef>
                  <a:spcPct val="50000"/>
                </a:spcBef>
              </a:pPr>
              <a:r>
                <a:rPr lang="en-US" altLang="zh-CN" sz="1200" b="1">
                  <a:latin typeface="华文楷体" pitchFamily="2" charset="-122"/>
                  <a:ea typeface="华文楷体" pitchFamily="2" charset="-122"/>
                </a:rPr>
                <a:t>2</a:t>
              </a:r>
            </a:p>
          </p:txBody>
        </p:sp>
        <p:sp>
          <p:nvSpPr>
            <p:cNvPr id="10" name="Rectangle 23"/>
            <p:cNvSpPr>
              <a:spLocks noChangeArrowheads="1"/>
            </p:cNvSpPr>
            <p:nvPr/>
          </p:nvSpPr>
          <p:spPr bwMode="auto">
            <a:xfrm>
              <a:off x="317" y="0"/>
              <a:ext cx="5081" cy="317"/>
            </a:xfrm>
            <a:prstGeom prst="rect">
              <a:avLst/>
            </a:prstGeom>
            <a:gradFill rotWithShape="1">
              <a:gsLst>
                <a:gs pos="0">
                  <a:srgbClr val="F8F8F8"/>
                </a:gs>
                <a:gs pos="100000">
                  <a:srgbClr val="DDDDDD"/>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spcBef>
                  <a:spcPts val="0"/>
                </a:spcBef>
              </a:pPr>
              <a:r>
                <a:rPr lang="zh-CN" altLang="en-US" dirty="0"/>
                <a:t>犯罪份子将精心伪制的假钞放入</a:t>
              </a:r>
              <a:r>
                <a:rPr lang="en-US" altLang="zh-CN" dirty="0"/>
                <a:t>ATM </a:t>
              </a:r>
              <a:r>
                <a:rPr lang="zh-CN" altLang="en-US" dirty="0"/>
                <a:t>机进行存款交易</a:t>
              </a:r>
            </a:p>
          </p:txBody>
        </p:sp>
      </p:grpSp>
      <p:grpSp>
        <p:nvGrpSpPr>
          <p:cNvPr id="11" name="Group 24"/>
          <p:cNvGrpSpPr>
            <a:grpSpLocks/>
          </p:cNvGrpSpPr>
          <p:nvPr/>
        </p:nvGrpSpPr>
        <p:grpSpPr bwMode="auto">
          <a:xfrm>
            <a:off x="1209675" y="3574281"/>
            <a:ext cx="6740525" cy="358775"/>
            <a:chOff x="0" y="0"/>
            <a:chExt cx="5398" cy="318"/>
          </a:xfrm>
        </p:grpSpPr>
        <p:sp>
          <p:nvSpPr>
            <p:cNvPr id="12" name="Rectangle 25"/>
            <p:cNvSpPr>
              <a:spLocks noChangeArrowheads="1"/>
            </p:cNvSpPr>
            <p:nvPr/>
          </p:nvSpPr>
          <p:spPr bwMode="auto">
            <a:xfrm>
              <a:off x="0" y="0"/>
              <a:ext cx="317" cy="318"/>
            </a:xfrm>
            <a:prstGeom prst="rect">
              <a:avLst/>
            </a:prstGeom>
            <a:solidFill>
              <a:srgbClr val="FF33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eaLnBrk="1" hangingPunct="1">
                <a:spcBef>
                  <a:spcPct val="50000"/>
                </a:spcBef>
              </a:pPr>
              <a:r>
                <a:rPr lang="en-US" altLang="zh-CN" sz="1200" b="1">
                  <a:latin typeface="华文楷体" pitchFamily="2" charset="-122"/>
                  <a:ea typeface="华文楷体" pitchFamily="2" charset="-122"/>
                </a:rPr>
                <a:t>3</a:t>
              </a:r>
            </a:p>
          </p:txBody>
        </p:sp>
        <p:sp>
          <p:nvSpPr>
            <p:cNvPr id="13" name="Rectangle 26"/>
            <p:cNvSpPr>
              <a:spLocks noChangeArrowheads="1"/>
            </p:cNvSpPr>
            <p:nvPr/>
          </p:nvSpPr>
          <p:spPr bwMode="auto">
            <a:xfrm>
              <a:off x="318" y="0"/>
              <a:ext cx="5080" cy="317"/>
            </a:xfrm>
            <a:prstGeom prst="rect">
              <a:avLst/>
            </a:prstGeom>
            <a:gradFill rotWithShape="1">
              <a:gsLst>
                <a:gs pos="0">
                  <a:srgbClr val="F8F8F8"/>
                </a:gs>
                <a:gs pos="100000">
                  <a:srgbClr val="DDDDDD"/>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spcBef>
                  <a:spcPts val="0"/>
                </a:spcBef>
              </a:pPr>
              <a:r>
                <a:rPr lang="zh-CN" altLang="en-US" sz="1600" dirty="0"/>
                <a:t>犯罪份子靠近取款者，或用望远装置偷看并记下取款者</a:t>
              </a:r>
              <a:r>
                <a:rPr lang="zh-CN" altLang="en-US" sz="1600" dirty="0" smtClean="0"/>
                <a:t>的</a:t>
              </a:r>
              <a:endParaRPr lang="en-US" altLang="zh-CN" sz="1600" dirty="0" smtClean="0"/>
            </a:p>
            <a:p>
              <a:pPr eaLnBrk="1" hangingPunct="1">
                <a:spcBef>
                  <a:spcPts val="0"/>
                </a:spcBef>
              </a:pPr>
              <a:r>
                <a:rPr lang="zh-CN" altLang="en-US" sz="1600" dirty="0" smtClean="0"/>
                <a:t>账号</a:t>
              </a:r>
              <a:r>
                <a:rPr lang="zh-CN" altLang="en-US" sz="1600" dirty="0"/>
                <a:t>密码，然后窃取银行卡或伪造银行卡来窃取存款</a:t>
              </a:r>
            </a:p>
          </p:txBody>
        </p:sp>
      </p:grpSp>
      <p:grpSp>
        <p:nvGrpSpPr>
          <p:cNvPr id="14" name="Group 27"/>
          <p:cNvGrpSpPr>
            <a:grpSpLocks/>
          </p:cNvGrpSpPr>
          <p:nvPr/>
        </p:nvGrpSpPr>
        <p:grpSpPr bwMode="auto">
          <a:xfrm>
            <a:off x="1209675" y="4222353"/>
            <a:ext cx="6732588" cy="362160"/>
            <a:chOff x="0" y="-3"/>
            <a:chExt cx="5398" cy="321"/>
          </a:xfrm>
        </p:grpSpPr>
        <p:sp>
          <p:nvSpPr>
            <p:cNvPr id="15" name="Rectangle 28"/>
            <p:cNvSpPr>
              <a:spLocks noChangeArrowheads="1"/>
            </p:cNvSpPr>
            <p:nvPr/>
          </p:nvSpPr>
          <p:spPr bwMode="auto">
            <a:xfrm>
              <a:off x="0" y="0"/>
              <a:ext cx="317" cy="318"/>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eaLnBrk="1" hangingPunct="1">
                <a:spcBef>
                  <a:spcPct val="50000"/>
                </a:spcBef>
              </a:pPr>
              <a:r>
                <a:rPr lang="en-US" altLang="zh-CN" sz="1200" b="1">
                  <a:latin typeface="华文楷体" pitchFamily="2" charset="-122"/>
                  <a:ea typeface="华文楷体" pitchFamily="2" charset="-122"/>
                </a:rPr>
                <a:t>4</a:t>
              </a:r>
            </a:p>
          </p:txBody>
        </p:sp>
        <p:sp>
          <p:nvSpPr>
            <p:cNvPr id="16" name="Rectangle 29"/>
            <p:cNvSpPr>
              <a:spLocks noChangeArrowheads="1"/>
            </p:cNvSpPr>
            <p:nvPr/>
          </p:nvSpPr>
          <p:spPr bwMode="auto">
            <a:xfrm>
              <a:off x="318" y="-3"/>
              <a:ext cx="5080" cy="317"/>
            </a:xfrm>
            <a:prstGeom prst="rect">
              <a:avLst/>
            </a:prstGeom>
            <a:gradFill rotWithShape="1">
              <a:gsLst>
                <a:gs pos="0">
                  <a:srgbClr val="F8F8F8"/>
                </a:gs>
                <a:gs pos="100000">
                  <a:srgbClr val="DDDDDD"/>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r>
                <a:rPr lang="en-US" altLang="zh-CN" sz="1600" dirty="0"/>
                <a:t>ATM</a:t>
              </a:r>
              <a:r>
                <a:rPr lang="zh-CN" altLang="en-US" sz="1600" dirty="0"/>
                <a:t>系统吞卡现象频频发生，主要是银行卡超过有效期限、</a:t>
              </a:r>
              <a:r>
                <a:rPr lang="zh-CN" altLang="en-US" sz="1600" dirty="0" smtClean="0"/>
                <a:t>账户</a:t>
              </a:r>
              <a:endParaRPr lang="en-US" altLang="zh-CN" sz="1600" dirty="0" smtClean="0"/>
            </a:p>
            <a:p>
              <a:r>
                <a:rPr lang="zh-CN" altLang="en-US" sz="1600" dirty="0" smtClean="0"/>
                <a:t>已经</a:t>
              </a:r>
              <a:r>
                <a:rPr lang="zh-CN" altLang="en-US" sz="1600" dirty="0"/>
                <a:t>被冻结、连续三次输入密码错误、操作失误或机器本身出现故障等原因</a:t>
              </a:r>
              <a:endParaRPr lang="zh-CN" altLang="en-US" sz="1600" b="1" dirty="0">
                <a:effectLst>
                  <a:outerShdw blurRad="38100" dist="38100" dir="2700000" algn="tl">
                    <a:srgbClr val="C0C0C0"/>
                  </a:outerShdw>
                </a:effectLst>
                <a:latin typeface="华文楷体" pitchFamily="2" charset="-122"/>
                <a:ea typeface="华文楷体" pitchFamily="2" charset="-122"/>
              </a:endParaRPr>
            </a:p>
          </p:txBody>
        </p:sp>
      </p:grpSp>
      <p:grpSp>
        <p:nvGrpSpPr>
          <p:cNvPr id="17" name="Group 27"/>
          <p:cNvGrpSpPr>
            <a:grpSpLocks/>
          </p:cNvGrpSpPr>
          <p:nvPr/>
        </p:nvGrpSpPr>
        <p:grpSpPr bwMode="auto">
          <a:xfrm>
            <a:off x="1195773" y="4870425"/>
            <a:ext cx="6732588" cy="358775"/>
            <a:chOff x="0" y="0"/>
            <a:chExt cx="5398" cy="318"/>
          </a:xfrm>
        </p:grpSpPr>
        <p:sp>
          <p:nvSpPr>
            <p:cNvPr id="18" name="Rectangle 28"/>
            <p:cNvSpPr>
              <a:spLocks noChangeArrowheads="1"/>
            </p:cNvSpPr>
            <p:nvPr/>
          </p:nvSpPr>
          <p:spPr bwMode="auto">
            <a:xfrm>
              <a:off x="0" y="0"/>
              <a:ext cx="317" cy="318"/>
            </a:xfrm>
            <a:prstGeom prst="rect">
              <a:avLst/>
            </a:prstGeom>
            <a:solidFill>
              <a:schemeClr val="accent6">
                <a:lumMod val="60000"/>
                <a:lumOff val="4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eaLnBrk="1" hangingPunct="1">
                <a:spcBef>
                  <a:spcPct val="50000"/>
                </a:spcBef>
              </a:pPr>
              <a:r>
                <a:rPr lang="en-US" altLang="zh-CN" sz="1200" b="1" dirty="0" smtClean="0">
                  <a:latin typeface="华文楷体" pitchFamily="2" charset="-122"/>
                  <a:ea typeface="华文楷体" pitchFamily="2" charset="-122"/>
                </a:rPr>
                <a:t>5</a:t>
              </a:r>
              <a:endParaRPr lang="en-US" altLang="zh-CN" sz="1200" b="1" dirty="0">
                <a:latin typeface="华文楷体" pitchFamily="2" charset="-122"/>
                <a:ea typeface="华文楷体" pitchFamily="2" charset="-122"/>
              </a:endParaRPr>
            </a:p>
          </p:txBody>
        </p:sp>
        <p:sp>
          <p:nvSpPr>
            <p:cNvPr id="19" name="Rectangle 29"/>
            <p:cNvSpPr>
              <a:spLocks noChangeArrowheads="1"/>
            </p:cNvSpPr>
            <p:nvPr/>
          </p:nvSpPr>
          <p:spPr bwMode="auto">
            <a:xfrm>
              <a:off x="318" y="0"/>
              <a:ext cx="5080" cy="317"/>
            </a:xfrm>
            <a:prstGeom prst="rect">
              <a:avLst/>
            </a:prstGeom>
            <a:gradFill rotWithShape="1">
              <a:gsLst>
                <a:gs pos="0">
                  <a:srgbClr val="F8F8F8"/>
                </a:gs>
                <a:gs pos="100000">
                  <a:srgbClr val="DDDDDD"/>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spcBef>
                  <a:spcPts val="0"/>
                </a:spcBef>
              </a:pPr>
              <a:r>
                <a:rPr lang="zh-CN" altLang="en-US" sz="1600" dirty="0"/>
                <a:t>不法分子安装假门禁刷卡器盗取银行卡信息</a:t>
              </a:r>
              <a:endParaRPr lang="zh-CN" altLang="en-US" sz="1600" b="1" dirty="0">
                <a:effectLst>
                  <a:outerShdw blurRad="38100" dist="38100" dir="2700000" algn="tl">
                    <a:srgbClr val="C0C0C0"/>
                  </a:outerShdw>
                </a:effectLst>
                <a:latin typeface="华文楷体" pitchFamily="2" charset="-122"/>
                <a:ea typeface="华文楷体" pitchFamily="2" charset="-122"/>
              </a:endParaRPr>
            </a:p>
          </p:txBody>
        </p:sp>
      </p:grpSp>
      <p:grpSp>
        <p:nvGrpSpPr>
          <p:cNvPr id="20" name="Group 27"/>
          <p:cNvGrpSpPr>
            <a:grpSpLocks/>
          </p:cNvGrpSpPr>
          <p:nvPr/>
        </p:nvGrpSpPr>
        <p:grpSpPr bwMode="auto">
          <a:xfrm>
            <a:off x="1195773" y="5518497"/>
            <a:ext cx="6732588" cy="358775"/>
            <a:chOff x="0" y="0"/>
            <a:chExt cx="5398" cy="318"/>
          </a:xfrm>
        </p:grpSpPr>
        <p:sp>
          <p:nvSpPr>
            <p:cNvPr id="21" name="Rectangle 28"/>
            <p:cNvSpPr>
              <a:spLocks noChangeArrowheads="1"/>
            </p:cNvSpPr>
            <p:nvPr/>
          </p:nvSpPr>
          <p:spPr bwMode="auto">
            <a:xfrm>
              <a:off x="0" y="0"/>
              <a:ext cx="317" cy="318"/>
            </a:xfrm>
            <a:prstGeom prst="rect">
              <a:avLst/>
            </a:prstGeom>
            <a:solidFill>
              <a:schemeClr val="accent2">
                <a:lumMod val="7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eaLnBrk="1" hangingPunct="1">
                <a:spcBef>
                  <a:spcPct val="50000"/>
                </a:spcBef>
              </a:pPr>
              <a:r>
                <a:rPr lang="en-US" altLang="zh-CN" sz="1200" b="1" dirty="0" smtClean="0">
                  <a:latin typeface="华文楷体" pitchFamily="2" charset="-122"/>
                  <a:ea typeface="华文楷体" pitchFamily="2" charset="-122"/>
                </a:rPr>
                <a:t>6</a:t>
              </a:r>
              <a:endParaRPr lang="en-US" altLang="zh-CN" sz="1200" b="1" dirty="0">
                <a:latin typeface="华文楷体" pitchFamily="2" charset="-122"/>
                <a:ea typeface="华文楷体" pitchFamily="2" charset="-122"/>
              </a:endParaRPr>
            </a:p>
          </p:txBody>
        </p:sp>
        <p:sp>
          <p:nvSpPr>
            <p:cNvPr id="22" name="Rectangle 29"/>
            <p:cNvSpPr>
              <a:spLocks noChangeArrowheads="1"/>
            </p:cNvSpPr>
            <p:nvPr/>
          </p:nvSpPr>
          <p:spPr bwMode="auto">
            <a:xfrm>
              <a:off x="318" y="0"/>
              <a:ext cx="5080" cy="317"/>
            </a:xfrm>
            <a:prstGeom prst="rect">
              <a:avLst/>
            </a:prstGeom>
            <a:gradFill rotWithShape="1">
              <a:gsLst>
                <a:gs pos="0">
                  <a:srgbClr val="F8F8F8"/>
                </a:gs>
                <a:gs pos="100000">
                  <a:srgbClr val="DDDDDD"/>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spcBef>
                  <a:spcPct val="50000"/>
                </a:spcBef>
              </a:pPr>
              <a:r>
                <a:rPr lang="zh-CN" altLang="en-US" sz="1600" dirty="0"/>
                <a:t>不法分子封堵</a:t>
              </a:r>
              <a:r>
                <a:rPr lang="en-US" altLang="zh-CN" sz="1600" dirty="0"/>
                <a:t>ATM</a:t>
              </a:r>
              <a:r>
                <a:rPr lang="zh-CN" altLang="en-US" sz="1600" dirty="0"/>
                <a:t>机出钞口、销售</a:t>
              </a:r>
              <a:r>
                <a:rPr lang="en-US" altLang="zh-CN" sz="1600" dirty="0"/>
                <a:t>ATM</a:t>
              </a:r>
              <a:r>
                <a:rPr lang="zh-CN" altLang="en-US" sz="1600" dirty="0"/>
                <a:t>干扰器、冒充银行员工或热心人等。</a:t>
              </a:r>
              <a:endParaRPr lang="zh-CN" altLang="en-US" sz="1600" b="1" dirty="0">
                <a:effectLst>
                  <a:outerShdw blurRad="38100" dist="38100" dir="2700000" algn="tl">
                    <a:srgbClr val="C0C0C0"/>
                  </a:outerShdw>
                </a:effectLst>
                <a:latin typeface="华文楷体" pitchFamily="2" charset="-122"/>
                <a:ea typeface="华文楷体" pitchFamily="2" charset="-122"/>
              </a:endParaRPr>
            </a:p>
          </p:txBody>
        </p:sp>
      </p:grpSp>
    </p:spTree>
    <p:extLst>
      <p:ext uri="{BB962C8B-B14F-4D97-AF65-F5344CB8AC3E}">
        <p14:creationId xmlns:p14="http://schemas.microsoft.com/office/powerpoint/2010/main" val="1837628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slide(fromBottom)">
                                      <p:cBhvr>
                                        <p:cTn id="11" dur="1000"/>
                                        <p:tgtEl>
                                          <p:spTgt spid="8"/>
                                        </p:tgtEl>
                                      </p:cBhvr>
                                    </p:animEffect>
                                  </p:childTnLst>
                                </p:cTn>
                              </p:par>
                            </p:childTnLst>
                          </p:cTn>
                        </p:par>
                        <p:par>
                          <p:cTn id="12" fill="hold">
                            <p:stCondLst>
                              <p:cond delay="1500"/>
                            </p:stCondLst>
                            <p:childTnLst>
                              <p:par>
                                <p:cTn id="13" presetID="12" presetClass="entr" presetSubtype="4"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slide(fromBottom)">
                                      <p:cBhvr>
                                        <p:cTn id="15" dur="1000"/>
                                        <p:tgtEl>
                                          <p:spTgt spid="11"/>
                                        </p:tgtEl>
                                      </p:cBhvr>
                                    </p:animEffect>
                                  </p:childTnLst>
                                </p:cTn>
                              </p:par>
                            </p:childTnLst>
                          </p:cTn>
                        </p:par>
                        <p:par>
                          <p:cTn id="16" fill="hold">
                            <p:stCondLst>
                              <p:cond delay="2500"/>
                            </p:stCondLst>
                            <p:childTnLst>
                              <p:par>
                                <p:cTn id="17" presetID="12" presetClass="entr" presetSubtype="4"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slide(fromBottom)">
                                      <p:cBhvr>
                                        <p:cTn id="19" dur="1000"/>
                                        <p:tgtEl>
                                          <p:spTgt spid="14"/>
                                        </p:tgtEl>
                                      </p:cBhvr>
                                    </p:animEffect>
                                  </p:childTnLst>
                                </p:cTn>
                              </p:par>
                            </p:childTnLst>
                          </p:cTn>
                        </p:par>
                        <p:par>
                          <p:cTn id="20" fill="hold">
                            <p:stCondLst>
                              <p:cond delay="3500"/>
                            </p:stCondLst>
                            <p:childTnLst>
                              <p:par>
                                <p:cTn id="21" presetID="12" presetClass="entr" presetSubtype="4"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slide(fromBottom)">
                                      <p:cBhvr>
                                        <p:cTn id="23" dur="1000"/>
                                        <p:tgtEl>
                                          <p:spTgt spid="17"/>
                                        </p:tgtEl>
                                      </p:cBhvr>
                                    </p:animEffect>
                                  </p:childTnLst>
                                </p:cTn>
                              </p:par>
                            </p:childTnLst>
                          </p:cTn>
                        </p:par>
                        <p:par>
                          <p:cTn id="24" fill="hold">
                            <p:stCondLst>
                              <p:cond delay="4500"/>
                            </p:stCondLst>
                            <p:childTnLst>
                              <p:par>
                                <p:cTn id="25" presetID="12" presetClass="entr" presetSubtype="4"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slide(fromBottom)">
                                      <p:cBhvr>
                                        <p:cTn id="27"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 3</a:t>
            </a:r>
            <a:r>
              <a:rPr lang="en-US" altLang="zh-CN" dirty="0" smtClean="0">
                <a:ea typeface="宋体" charset="-122"/>
              </a:rPr>
              <a:t>.2 POS</a:t>
            </a:r>
            <a:endParaRPr lang="zh-CN" altLang="en-US" dirty="0"/>
          </a:p>
        </p:txBody>
      </p:sp>
      <p:sp>
        <p:nvSpPr>
          <p:cNvPr id="4" name="Rectangle 1"/>
          <p:cNvSpPr>
            <a:spLocks noChangeArrowheads="1"/>
          </p:cNvSpPr>
          <p:nvPr/>
        </p:nvSpPr>
        <p:spPr bwMode="auto">
          <a:xfrm>
            <a:off x="573881" y="1196752"/>
            <a:ext cx="43195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latinLnBrk="1"/>
            <a:r>
              <a:rPr lang="en-US" altLang="zh-CN" sz="3600" b="1" dirty="0" smtClean="0">
                <a:solidFill>
                  <a:srgbClr val="CC3300"/>
                </a:solidFill>
                <a:latin typeface="黑体" pitchFamily="49" charset="-122"/>
                <a:ea typeface="黑体" pitchFamily="49" charset="-122"/>
              </a:rPr>
              <a:t>POS</a:t>
            </a:r>
            <a:r>
              <a:rPr lang="zh-CN" altLang="en-US" sz="3600" b="1" dirty="0" smtClean="0">
                <a:solidFill>
                  <a:srgbClr val="CC3300"/>
                </a:solidFill>
                <a:latin typeface="黑体" pitchFamily="49" charset="-122"/>
                <a:ea typeface="黑体" pitchFamily="49" charset="-122"/>
              </a:rPr>
              <a:t>系统</a:t>
            </a:r>
            <a:endParaRPr lang="zh-CN" altLang="en-US" sz="3600" b="1" dirty="0">
              <a:solidFill>
                <a:srgbClr val="CC3300"/>
              </a:solidFill>
              <a:latin typeface="黑体" pitchFamily="49" charset="-122"/>
              <a:ea typeface="黑体" pitchFamily="49" charset="-122"/>
            </a:endParaRPr>
          </a:p>
        </p:txBody>
      </p:sp>
      <p:sp>
        <p:nvSpPr>
          <p:cNvPr id="6" name="Rectangle 3"/>
          <p:cNvSpPr txBox="1">
            <a:spLocks noChangeArrowheads="1"/>
          </p:cNvSpPr>
          <p:nvPr/>
        </p:nvSpPr>
        <p:spPr bwMode="gray">
          <a:xfrm>
            <a:off x="647700" y="2162770"/>
            <a:ext cx="4171950" cy="3744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558800">
              <a:lnSpc>
                <a:spcPts val="2800"/>
              </a:lnSpc>
              <a:buFont typeface="Wingdings" pitchFamily="2" charset="2"/>
              <a:buNone/>
            </a:pPr>
            <a:r>
              <a:rPr lang="zh-CN" altLang="en-US" sz="2000" kern="0" dirty="0">
                <a:solidFill>
                  <a:srgbClr val="FF0000"/>
                </a:solidFill>
                <a:latin typeface="Verdana" pitchFamily="34" charset="0"/>
                <a:ea typeface="宋体" pitchFamily="2" charset="-122"/>
              </a:rPr>
              <a:t>银行应用的</a:t>
            </a:r>
            <a:r>
              <a:rPr lang="en-US" altLang="zh-CN" sz="2000" kern="0" dirty="0">
                <a:solidFill>
                  <a:srgbClr val="FF0000"/>
                </a:solidFill>
                <a:latin typeface="Verdana" pitchFamily="34" charset="0"/>
                <a:ea typeface="宋体" pitchFamily="2" charset="-122"/>
              </a:rPr>
              <a:t>POS</a:t>
            </a:r>
            <a:r>
              <a:rPr lang="zh-CN" altLang="en-US" sz="2000" kern="0" dirty="0">
                <a:solidFill>
                  <a:srgbClr val="FF0000"/>
                </a:solidFill>
                <a:latin typeface="Verdana" pitchFamily="34" charset="0"/>
                <a:ea typeface="宋体" pitchFamily="2" charset="-122"/>
              </a:rPr>
              <a:t>机或</a:t>
            </a:r>
            <a:r>
              <a:rPr lang="en-US" altLang="zh-CN" sz="2000" kern="0" dirty="0">
                <a:solidFill>
                  <a:srgbClr val="FF0000"/>
                </a:solidFill>
                <a:latin typeface="Verdana" pitchFamily="34" charset="0"/>
                <a:ea typeface="宋体" pitchFamily="2" charset="-122"/>
              </a:rPr>
              <a:t>POS</a:t>
            </a:r>
            <a:r>
              <a:rPr lang="zh-CN" altLang="en-US" sz="2000" kern="0" dirty="0" smtClean="0">
                <a:solidFill>
                  <a:srgbClr val="FF0000"/>
                </a:solidFill>
                <a:latin typeface="Verdana" pitchFamily="34" charset="0"/>
                <a:ea typeface="宋体" pitchFamily="2" charset="-122"/>
              </a:rPr>
              <a:t>系统</a:t>
            </a:r>
            <a:r>
              <a:rPr lang="en-US" altLang="zh-CN" sz="2000" kern="0" dirty="0" smtClean="0">
                <a:latin typeface="Verdana" pitchFamily="34" charset="0"/>
                <a:ea typeface="宋体" pitchFamily="2" charset="-122"/>
              </a:rPr>
              <a:t>,</a:t>
            </a:r>
            <a:r>
              <a:rPr lang="zh-CN" altLang="en-US" sz="2000" kern="0" dirty="0" smtClean="0">
                <a:latin typeface="Verdana" pitchFamily="34" charset="0"/>
                <a:ea typeface="宋体" pitchFamily="2" charset="-122"/>
              </a:rPr>
              <a:t>称为销售点</a:t>
            </a:r>
            <a:r>
              <a:rPr lang="zh-CN" altLang="en-US" sz="2000" kern="0" dirty="0">
                <a:latin typeface="Verdana" pitchFamily="34" charset="0"/>
                <a:ea typeface="宋体" pitchFamily="2" charset="-122"/>
              </a:rPr>
              <a:t>电子转帐服务作业系统，它是由银行设置在商业网点或特约商户的信用卡授权终端机和银行计算机系统，通过公用数据交换网联机构成的电子转帐服务系统</a:t>
            </a:r>
            <a:endParaRPr lang="en-US" altLang="zh-CN" sz="2000" b="1" kern="0" dirty="0" smtClean="0">
              <a:latin typeface="Verdana" pitchFamily="34" charset="0"/>
              <a:ea typeface="宋体" pitchFamily="2" charset="-122"/>
            </a:endParaRPr>
          </a:p>
        </p:txBody>
      </p:sp>
      <p:sp>
        <p:nvSpPr>
          <p:cNvPr id="7" name="Rectangle 8"/>
          <p:cNvSpPr txBox="1">
            <a:spLocks noChangeArrowheads="1"/>
          </p:cNvSpPr>
          <p:nvPr/>
        </p:nvSpPr>
        <p:spPr>
          <a:xfrm>
            <a:off x="4972050" y="1340768"/>
            <a:ext cx="4173538" cy="3426470"/>
          </a:xfrm>
          <a:prstGeom prst="rect">
            <a:avLst/>
          </a:prstGeom>
        </p:spPr>
        <p:txBody>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457200" lvl="1" indent="0">
              <a:lnSpc>
                <a:spcPts val="2800"/>
              </a:lnSpc>
              <a:buNone/>
            </a:pPr>
            <a:r>
              <a:rPr lang="zh-CN" altLang="en-US" sz="2000" kern="0" dirty="0">
                <a:solidFill>
                  <a:srgbClr val="FF0000"/>
                </a:solidFill>
                <a:latin typeface="Verdana" pitchFamily="34" charset="0"/>
                <a:ea typeface="宋体" pitchFamily="2" charset="-122"/>
              </a:rPr>
              <a:t>商业应用的</a:t>
            </a:r>
            <a:r>
              <a:rPr lang="en-US" altLang="zh-CN" sz="2000" kern="0" dirty="0">
                <a:solidFill>
                  <a:srgbClr val="FF0000"/>
                </a:solidFill>
                <a:latin typeface="Verdana" pitchFamily="34" charset="0"/>
                <a:ea typeface="宋体" pitchFamily="2" charset="-122"/>
              </a:rPr>
              <a:t>POS</a:t>
            </a:r>
            <a:r>
              <a:rPr lang="zh-CN" altLang="en-US" sz="2000" kern="0" dirty="0">
                <a:solidFill>
                  <a:srgbClr val="FF0000"/>
                </a:solidFill>
                <a:latin typeface="Verdana" pitchFamily="34" charset="0"/>
                <a:ea typeface="宋体" pitchFamily="2" charset="-122"/>
              </a:rPr>
              <a:t>系统（</a:t>
            </a:r>
            <a:r>
              <a:rPr lang="en-US" altLang="zh-CN" sz="2000" kern="0" dirty="0">
                <a:solidFill>
                  <a:srgbClr val="FF0000"/>
                </a:solidFill>
                <a:latin typeface="Verdana" pitchFamily="34" charset="0"/>
                <a:ea typeface="宋体" pitchFamily="2" charset="-122"/>
              </a:rPr>
              <a:t>Point of Sales</a:t>
            </a:r>
            <a:r>
              <a:rPr lang="zh-CN" altLang="en-US" sz="2000" kern="0" dirty="0">
                <a:solidFill>
                  <a:srgbClr val="FF0000"/>
                </a:solidFill>
                <a:latin typeface="Verdana" pitchFamily="34" charset="0"/>
                <a:ea typeface="宋体" pitchFamily="2" charset="-122"/>
              </a:rPr>
              <a:t>），</a:t>
            </a:r>
            <a:r>
              <a:rPr lang="zh-CN" altLang="en-US" sz="2000" kern="0" dirty="0">
                <a:latin typeface="Verdana" pitchFamily="34" charset="0"/>
                <a:ea typeface="宋体" pitchFamily="2" charset="-122"/>
              </a:rPr>
              <a:t>称为销售点实时系统，它是由电子收款机和计算机联机构成的商店前台网络系统。该系统对商店零售柜台的所有交易信息进行加工整理，时实跟踪销售情况，分析数据、传递反馈、强化商品营销管理</a:t>
            </a:r>
            <a:endParaRPr lang="zh-CN" altLang="en-US" sz="2000" b="0" kern="0" dirty="0" smtClean="0">
              <a:ea typeface="宋体" pitchFamily="2" charset="-122"/>
            </a:endParaRPr>
          </a:p>
        </p:txBody>
      </p:sp>
      <p:pic>
        <p:nvPicPr>
          <p:cNvPr id="8" name="Picture 10" descr="%E7%94%B5%E5%8A%9B%E5%AE%9E%E6%97%B6%E8%81%94%E7%BD%91%E6%97%A0%E7%BA%BFpos%E6%94%B6%E8%B4%B9%E6%96%B9%E6%A1%8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4507580"/>
            <a:ext cx="2305050" cy="223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12" descr="POS%20500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38044" y="4767238"/>
            <a:ext cx="2241550" cy="1719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1494217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3</a:t>
            </a:r>
            <a:r>
              <a:rPr lang="en-US" altLang="zh-CN" dirty="0">
                <a:ea typeface="宋体" charset="-122"/>
              </a:rPr>
              <a:t>.2 POS </a:t>
            </a:r>
            <a:endParaRPr lang="zh-CN" altLang="en-US" dirty="0"/>
          </a:p>
        </p:txBody>
      </p:sp>
      <p:sp>
        <p:nvSpPr>
          <p:cNvPr id="5" name="Rectangle 3"/>
          <p:cNvSpPr txBox="1">
            <a:spLocks noChangeArrowheads="1"/>
          </p:cNvSpPr>
          <p:nvPr/>
        </p:nvSpPr>
        <p:spPr bwMode="gray">
          <a:xfrm>
            <a:off x="385529" y="1677728"/>
            <a:ext cx="8424862" cy="4549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182563" indent="-182563">
              <a:lnSpc>
                <a:spcPts val="2600"/>
              </a:lnSpc>
              <a:buFont typeface="Wingdings" pitchFamily="2" charset="2"/>
              <a:buNone/>
            </a:pPr>
            <a:r>
              <a:rPr lang="zh-CN" altLang="en-US" sz="2000" kern="0" dirty="0">
                <a:latin typeface="Verdana" pitchFamily="34" charset="0"/>
                <a:ea typeface="宋体" pitchFamily="2" charset="-122"/>
              </a:rPr>
              <a:t>（</a:t>
            </a:r>
            <a:r>
              <a:rPr lang="en-US" altLang="zh-CN" sz="2000" kern="0" dirty="0">
                <a:latin typeface="Verdana" pitchFamily="34" charset="0"/>
                <a:ea typeface="宋体" pitchFamily="2" charset="-122"/>
              </a:rPr>
              <a:t>1</a:t>
            </a:r>
            <a:r>
              <a:rPr lang="zh-CN" altLang="en-US" sz="2000" kern="0" dirty="0">
                <a:latin typeface="Verdana" pitchFamily="34" charset="0"/>
                <a:ea typeface="宋体" pitchFamily="2" charset="-122"/>
              </a:rPr>
              <a:t>）</a:t>
            </a:r>
            <a:r>
              <a:rPr lang="zh-CN" altLang="en-US" sz="2000" kern="0" dirty="0">
                <a:solidFill>
                  <a:srgbClr val="FF0000"/>
                </a:solidFill>
                <a:latin typeface="Verdana" pitchFamily="34" charset="0"/>
                <a:ea typeface="宋体" pitchFamily="2" charset="-122"/>
              </a:rPr>
              <a:t>信用风险。</a:t>
            </a:r>
            <a:r>
              <a:rPr lang="zh-CN" altLang="en-US" sz="2000" kern="0" dirty="0">
                <a:latin typeface="Verdana" pitchFamily="34" charset="0"/>
                <a:ea typeface="宋体" pitchFamily="2" charset="-122"/>
              </a:rPr>
              <a:t>信用风险是商户因经营不善破产或在收到大笔清算款项后立即关门，销声匿迹，使</a:t>
            </a:r>
            <a:r>
              <a:rPr lang="zh-CN" altLang="en-US" sz="2000" kern="0" dirty="0">
                <a:solidFill>
                  <a:srgbClr val="FF0000"/>
                </a:solidFill>
                <a:latin typeface="Verdana" pitchFamily="34" charset="0"/>
                <a:ea typeface="宋体" pitchFamily="2" charset="-122"/>
              </a:rPr>
              <a:t>收单机构承担此后的退单损失</a:t>
            </a:r>
            <a:r>
              <a:rPr lang="zh-CN" altLang="en-US" sz="2000" kern="0" dirty="0">
                <a:latin typeface="Verdana" pitchFamily="34" charset="0"/>
                <a:ea typeface="宋体" pitchFamily="2" charset="-122"/>
              </a:rPr>
              <a:t>。这种风险以预付款类商户居多，往往是新成立的企业，销售规模为中小型，申请时可能冒用其他具有良好声誉或已有正常经营记录的商户信息，一定时限内突然出现异常大额交易，之后销售金额立即下降或为零。</a:t>
            </a:r>
          </a:p>
          <a:p>
            <a:pPr marL="182563" indent="-182563">
              <a:lnSpc>
                <a:spcPts val="2600"/>
              </a:lnSpc>
              <a:buFont typeface="Wingdings" pitchFamily="2" charset="2"/>
              <a:buNone/>
            </a:pPr>
            <a:r>
              <a:rPr lang="zh-CN" altLang="en-US" sz="2000" kern="0" dirty="0">
                <a:latin typeface="Verdana" pitchFamily="34" charset="0"/>
                <a:ea typeface="宋体" pitchFamily="2" charset="-122"/>
              </a:rPr>
              <a:t>（</a:t>
            </a:r>
            <a:r>
              <a:rPr lang="en-US" altLang="zh-CN" sz="2000" kern="0" dirty="0">
                <a:latin typeface="Verdana" pitchFamily="34" charset="0"/>
                <a:ea typeface="宋体" pitchFamily="2" charset="-122"/>
              </a:rPr>
              <a:t>2</a:t>
            </a:r>
            <a:r>
              <a:rPr lang="zh-CN" altLang="en-US" sz="2000" kern="0" dirty="0">
                <a:latin typeface="Verdana" pitchFamily="34" charset="0"/>
                <a:ea typeface="宋体" pitchFamily="2" charset="-122"/>
              </a:rPr>
              <a:t>）</a:t>
            </a:r>
            <a:r>
              <a:rPr lang="zh-CN" altLang="en-US" sz="2000" kern="0" dirty="0">
                <a:solidFill>
                  <a:srgbClr val="FF0000"/>
                </a:solidFill>
                <a:latin typeface="Verdana" pitchFamily="34" charset="0"/>
                <a:ea typeface="宋体" pitchFamily="2" charset="-122"/>
              </a:rPr>
              <a:t>套现风险。</a:t>
            </a:r>
            <a:r>
              <a:rPr lang="zh-CN" altLang="en-US" sz="2000" kern="0" dirty="0">
                <a:latin typeface="Verdana" pitchFamily="34" charset="0"/>
                <a:ea typeface="宋体" pitchFamily="2" charset="-122"/>
              </a:rPr>
              <a:t>指信用卡用户不通过正常手续（</a:t>
            </a:r>
            <a:r>
              <a:rPr lang="en-US" altLang="zh-CN" sz="2000" kern="0" dirty="0">
                <a:latin typeface="Verdana" pitchFamily="34" charset="0"/>
                <a:ea typeface="宋体" pitchFamily="2" charset="-122"/>
              </a:rPr>
              <a:t>ATM/</a:t>
            </a:r>
            <a:r>
              <a:rPr lang="zh-CN" altLang="en-US" sz="2000" kern="0" dirty="0">
                <a:latin typeface="Verdana" pitchFamily="34" charset="0"/>
                <a:ea typeface="宋体" pitchFamily="2" charset="-122"/>
              </a:rPr>
              <a:t>柜台）提取现金，而是通过与商户协商以虚构交易，刷卡取现。套现风险的主体是持卡人和商户，本质是以套现盈利，商户的扣率低于向持卡人收取的佣金。此种交易一般是整数交易，主要是为了好算账</a:t>
            </a:r>
            <a:r>
              <a:rPr lang="zh-CN" altLang="en-US" sz="2000" kern="0" dirty="0" smtClean="0">
                <a:latin typeface="Verdana" pitchFamily="34" charset="0"/>
                <a:ea typeface="宋体" pitchFamily="2" charset="-122"/>
              </a:rPr>
              <a:t>。</a:t>
            </a:r>
            <a:endParaRPr lang="en-US" altLang="zh-CN" sz="2000" kern="0" dirty="0" smtClean="0">
              <a:latin typeface="Verdana" pitchFamily="34" charset="0"/>
              <a:ea typeface="宋体" pitchFamily="2" charset="-122"/>
            </a:endParaRPr>
          </a:p>
          <a:p>
            <a:pPr marL="182563" indent="-182563">
              <a:lnSpc>
                <a:spcPts val="2600"/>
              </a:lnSpc>
              <a:buNone/>
            </a:pPr>
            <a:r>
              <a:rPr lang="zh-CN" altLang="en-US" sz="2000" kern="0" dirty="0">
                <a:latin typeface="Verdana" pitchFamily="34" charset="0"/>
                <a:ea typeface="宋体" pitchFamily="2" charset="-122"/>
              </a:rPr>
              <a:t>（</a:t>
            </a:r>
            <a:r>
              <a:rPr lang="en-US" altLang="zh-CN" sz="2000" kern="0" dirty="0">
                <a:latin typeface="Verdana" pitchFamily="34" charset="0"/>
                <a:ea typeface="宋体" pitchFamily="2" charset="-122"/>
              </a:rPr>
              <a:t>3</a:t>
            </a:r>
            <a:r>
              <a:rPr lang="zh-CN" altLang="en-US" sz="2000" kern="0" dirty="0">
                <a:latin typeface="Verdana" pitchFamily="34" charset="0"/>
                <a:ea typeface="宋体" pitchFamily="2" charset="-122"/>
              </a:rPr>
              <a:t>）</a:t>
            </a:r>
            <a:r>
              <a:rPr lang="zh-CN" altLang="en-US" sz="2000" kern="0" dirty="0">
                <a:solidFill>
                  <a:srgbClr val="FF0000"/>
                </a:solidFill>
                <a:latin typeface="Verdana" pitchFamily="34" charset="0"/>
                <a:ea typeface="宋体" pitchFamily="2" charset="-122"/>
              </a:rPr>
              <a:t>洗单风险。</a:t>
            </a:r>
            <a:r>
              <a:rPr lang="zh-CN" altLang="en-US" sz="2000" kern="0" dirty="0">
                <a:latin typeface="Verdana" pitchFamily="34" charset="0"/>
                <a:ea typeface="宋体" pitchFamily="2" charset="-122"/>
              </a:rPr>
              <a:t>洗单是指与收单机构签署了有效商户协议的商户，将其它未签约商户的交易在本商户的</a:t>
            </a:r>
            <a:r>
              <a:rPr lang="en-US" altLang="zh-CN" sz="2000" kern="0" dirty="0">
                <a:latin typeface="Verdana" pitchFamily="34" charset="0"/>
                <a:ea typeface="宋体" pitchFamily="2" charset="-122"/>
              </a:rPr>
              <a:t>POS</a:t>
            </a:r>
            <a:r>
              <a:rPr lang="zh-CN" altLang="en-US" sz="2000" kern="0" dirty="0">
                <a:latin typeface="Verdana" pitchFamily="34" charset="0"/>
                <a:ea typeface="宋体" pitchFamily="2" charset="-122"/>
              </a:rPr>
              <a:t>机上刷卡，假冒本店交易与收单机构清算。委托洗单的多为出于某些原因不能或不愿意签署受理协议的商户，如高风险的电话营销、邮购商户等，也有可能是专门受理伪卡、进行伪冒交易的非法商户等。</a:t>
            </a:r>
          </a:p>
          <a:p>
            <a:pPr marL="182563" indent="-182563">
              <a:buFont typeface="Wingdings" pitchFamily="2" charset="2"/>
              <a:buNone/>
            </a:pPr>
            <a:endParaRPr lang="zh-CN" altLang="en-US" sz="2000" kern="0" dirty="0">
              <a:latin typeface="Verdana" pitchFamily="34" charset="0"/>
              <a:ea typeface="宋体" pitchFamily="2" charset="-122"/>
            </a:endParaRPr>
          </a:p>
        </p:txBody>
      </p:sp>
      <p:sp>
        <p:nvSpPr>
          <p:cNvPr id="7" name="Rectangle 1"/>
          <p:cNvSpPr>
            <a:spLocks noChangeArrowheads="1"/>
          </p:cNvSpPr>
          <p:nvPr/>
        </p:nvSpPr>
        <p:spPr bwMode="auto">
          <a:xfrm>
            <a:off x="539552" y="1015008"/>
            <a:ext cx="43195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latinLnBrk="1"/>
            <a:r>
              <a:rPr lang="en-US" altLang="zh-CN" sz="3600" b="1" dirty="0" smtClean="0">
                <a:solidFill>
                  <a:srgbClr val="CC3300"/>
                </a:solidFill>
                <a:latin typeface="黑体" pitchFamily="49" charset="-122"/>
                <a:ea typeface="黑体" pitchFamily="49" charset="-122"/>
              </a:rPr>
              <a:t>POS</a:t>
            </a:r>
            <a:r>
              <a:rPr lang="zh-CN" altLang="en-US" sz="3600" b="1" dirty="0" smtClean="0">
                <a:solidFill>
                  <a:srgbClr val="CC3300"/>
                </a:solidFill>
                <a:latin typeface="黑体" pitchFamily="49" charset="-122"/>
                <a:ea typeface="黑体" pitchFamily="49" charset="-122"/>
              </a:rPr>
              <a:t>系统</a:t>
            </a:r>
            <a:r>
              <a:rPr lang="zh-CN" altLang="en-US" sz="3600" dirty="0">
                <a:solidFill>
                  <a:srgbClr val="CC3300"/>
                </a:solidFill>
                <a:latin typeface="黑体" pitchFamily="49" charset="-122"/>
                <a:ea typeface="黑体" pitchFamily="49" charset="-122"/>
              </a:rPr>
              <a:t>安全问题</a:t>
            </a:r>
            <a:endParaRPr lang="zh-CN" altLang="en-US" sz="3600" b="1" dirty="0">
              <a:solidFill>
                <a:srgbClr val="CC3300"/>
              </a:solidFill>
              <a:latin typeface="黑体" pitchFamily="49" charset="-122"/>
              <a:ea typeface="黑体" pitchFamily="49" charset="-122"/>
            </a:endParaRPr>
          </a:p>
        </p:txBody>
      </p:sp>
    </p:spTree>
    <p:extLst>
      <p:ext uri="{BB962C8B-B14F-4D97-AF65-F5344CB8AC3E}">
        <p14:creationId xmlns:p14="http://schemas.microsoft.com/office/powerpoint/2010/main" val="221494217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3</a:t>
            </a:r>
            <a:r>
              <a:rPr lang="en-US" altLang="zh-CN" dirty="0">
                <a:ea typeface="宋体" charset="-122"/>
              </a:rPr>
              <a:t>.2 POS </a:t>
            </a:r>
            <a:endParaRPr lang="zh-CN" altLang="en-US" dirty="0"/>
          </a:p>
        </p:txBody>
      </p:sp>
      <p:sp>
        <p:nvSpPr>
          <p:cNvPr id="5" name="Rectangle 3"/>
          <p:cNvSpPr txBox="1">
            <a:spLocks noChangeArrowheads="1"/>
          </p:cNvSpPr>
          <p:nvPr/>
        </p:nvSpPr>
        <p:spPr bwMode="gray">
          <a:xfrm>
            <a:off x="385529" y="1677728"/>
            <a:ext cx="8424862" cy="4549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182563" indent="-182563">
              <a:lnSpc>
                <a:spcPts val="2600"/>
              </a:lnSpc>
              <a:buFont typeface="Wingdings" pitchFamily="2" charset="2"/>
              <a:buNone/>
            </a:pPr>
            <a:r>
              <a:rPr lang="zh-CN" altLang="en-US" sz="2000" kern="0" dirty="0">
                <a:latin typeface="Verdana" pitchFamily="34" charset="0"/>
                <a:ea typeface="宋体" pitchFamily="2" charset="-122"/>
              </a:rPr>
              <a:t>（</a:t>
            </a:r>
            <a:r>
              <a:rPr lang="en-US" altLang="zh-CN" sz="2000" kern="0" dirty="0">
                <a:latin typeface="Verdana" pitchFamily="34" charset="0"/>
                <a:ea typeface="宋体" pitchFamily="2" charset="-122"/>
              </a:rPr>
              <a:t>4</a:t>
            </a:r>
            <a:r>
              <a:rPr lang="zh-CN" altLang="en-US" sz="2000" kern="0" dirty="0">
                <a:latin typeface="Verdana" pitchFamily="34" charset="0"/>
                <a:ea typeface="宋体" pitchFamily="2" charset="-122"/>
              </a:rPr>
              <a:t>）信息泄露。信息泄露是指不法商户或商户的不法员工在合法交易过程中将持卡人卡片磁道信息复制下来。</a:t>
            </a:r>
          </a:p>
          <a:p>
            <a:pPr marL="182563" indent="-182563">
              <a:lnSpc>
                <a:spcPts val="2600"/>
              </a:lnSpc>
              <a:buFont typeface="Wingdings" pitchFamily="2" charset="2"/>
              <a:buNone/>
            </a:pPr>
            <a:r>
              <a:rPr lang="zh-CN" altLang="en-US" sz="2000" kern="0" dirty="0">
                <a:latin typeface="Verdana" pitchFamily="34" charset="0"/>
                <a:ea typeface="宋体" pitchFamily="2" charset="-122"/>
              </a:rPr>
              <a:t>（</a:t>
            </a:r>
            <a:r>
              <a:rPr lang="en-US" altLang="zh-CN" sz="2000" kern="0" dirty="0">
                <a:latin typeface="Verdana" pitchFamily="34" charset="0"/>
                <a:ea typeface="宋体" pitchFamily="2" charset="-122"/>
              </a:rPr>
              <a:t>5</a:t>
            </a:r>
            <a:r>
              <a:rPr lang="zh-CN" altLang="en-US" sz="2000" kern="0" dirty="0">
                <a:latin typeface="Verdana" pitchFamily="34" charset="0"/>
                <a:ea typeface="宋体" pitchFamily="2" charset="-122"/>
              </a:rPr>
              <a:t>）违规分单。违规分单指特约商户配合持卡人为逃避发卡行大额授权将一笔交易分成若干笔小额交易多次刷卡的违规行为。违规的目的是为了逃避授权或获取发卡行活动奖励。如盗取或拾到他人卡片，不了解卡内余额的试探性行为，犯罪分子为逃避发卡方的大额止付等防控机制，为获取更多的积分或活动奖励故意要求分单操作等都属于违规分单行为。</a:t>
            </a:r>
          </a:p>
          <a:p>
            <a:pPr marL="182563" indent="-182563">
              <a:lnSpc>
                <a:spcPts val="2600"/>
              </a:lnSpc>
              <a:buFont typeface="Wingdings" pitchFamily="2" charset="2"/>
              <a:buNone/>
            </a:pPr>
            <a:r>
              <a:rPr lang="zh-CN" altLang="en-US" sz="2000" kern="0" dirty="0">
                <a:latin typeface="Verdana" pitchFamily="34" charset="0"/>
                <a:ea typeface="宋体" pitchFamily="2" charset="-122"/>
              </a:rPr>
              <a:t>（</a:t>
            </a:r>
            <a:r>
              <a:rPr lang="en-US" altLang="zh-CN" sz="2000" kern="0" dirty="0">
                <a:latin typeface="Verdana" pitchFamily="34" charset="0"/>
                <a:ea typeface="宋体" pitchFamily="2" charset="-122"/>
              </a:rPr>
              <a:t>6</a:t>
            </a:r>
            <a:r>
              <a:rPr lang="zh-CN" altLang="en-US" sz="2000" kern="0" dirty="0">
                <a:latin typeface="Verdana" pitchFamily="34" charset="0"/>
                <a:ea typeface="宋体" pitchFamily="2" charset="-122"/>
              </a:rPr>
              <a:t>）设备遗失。指以专卖</a:t>
            </a:r>
            <a:r>
              <a:rPr lang="en-US" altLang="zh-CN" sz="2000" kern="0" dirty="0">
                <a:latin typeface="Verdana" pitchFamily="34" charset="0"/>
                <a:ea typeface="宋体" pitchFamily="2" charset="-122"/>
              </a:rPr>
              <a:t>POS</a:t>
            </a:r>
            <a:r>
              <a:rPr lang="zh-CN" altLang="en-US" sz="2000" kern="0" dirty="0">
                <a:latin typeface="Verdana" pitchFamily="34" charset="0"/>
                <a:ea typeface="宋体" pitchFamily="2" charset="-122"/>
              </a:rPr>
              <a:t>机等设备获利为目的，利用收单机构审批环节的漏洞和疏忽，以临时商户名义或空壳商户虚假申请的行为。该种违规一般发生在商户规模小或手续不健全，申请人通过关系以某大型市场代办的名义批量申请</a:t>
            </a:r>
            <a:r>
              <a:rPr lang="en-US" altLang="zh-CN" sz="2000" kern="0" dirty="0">
                <a:latin typeface="Verdana" pitchFamily="34" charset="0"/>
                <a:ea typeface="宋体" pitchFamily="2" charset="-122"/>
              </a:rPr>
              <a:t>POS</a:t>
            </a:r>
            <a:r>
              <a:rPr lang="zh-CN" altLang="en-US" sz="2000" kern="0" dirty="0">
                <a:latin typeface="Verdana" pitchFamily="34" charset="0"/>
                <a:ea typeface="宋体" pitchFamily="2" charset="-122"/>
              </a:rPr>
              <a:t>机，不愿接受实地考察，推脱签署协议的商户</a:t>
            </a:r>
            <a:r>
              <a:rPr lang="zh-CN" altLang="en-US" sz="2000" kern="0" dirty="0" smtClean="0">
                <a:latin typeface="Verdana" pitchFamily="34" charset="0"/>
                <a:ea typeface="宋体" pitchFamily="2" charset="-122"/>
              </a:rPr>
              <a:t>。</a:t>
            </a:r>
            <a:endParaRPr lang="zh-CN" altLang="en-US" sz="2000" kern="0" dirty="0">
              <a:latin typeface="Verdana" pitchFamily="34" charset="0"/>
              <a:ea typeface="宋体" pitchFamily="2" charset="-122"/>
            </a:endParaRPr>
          </a:p>
        </p:txBody>
      </p:sp>
      <p:sp>
        <p:nvSpPr>
          <p:cNvPr id="7" name="Rectangle 1"/>
          <p:cNvSpPr>
            <a:spLocks noChangeArrowheads="1"/>
          </p:cNvSpPr>
          <p:nvPr/>
        </p:nvSpPr>
        <p:spPr bwMode="auto">
          <a:xfrm>
            <a:off x="539552" y="1015008"/>
            <a:ext cx="43195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latinLnBrk="1"/>
            <a:r>
              <a:rPr lang="en-US" altLang="zh-CN" sz="3600" b="1" dirty="0" smtClean="0">
                <a:solidFill>
                  <a:srgbClr val="CC3300"/>
                </a:solidFill>
                <a:latin typeface="黑体" pitchFamily="49" charset="-122"/>
                <a:ea typeface="黑体" pitchFamily="49" charset="-122"/>
              </a:rPr>
              <a:t>POS</a:t>
            </a:r>
            <a:r>
              <a:rPr lang="zh-CN" altLang="en-US" sz="3600" b="1" dirty="0" smtClean="0">
                <a:solidFill>
                  <a:srgbClr val="CC3300"/>
                </a:solidFill>
                <a:latin typeface="黑体" pitchFamily="49" charset="-122"/>
                <a:ea typeface="黑体" pitchFamily="49" charset="-122"/>
              </a:rPr>
              <a:t>系统</a:t>
            </a:r>
            <a:r>
              <a:rPr lang="zh-CN" altLang="en-US" sz="3600" dirty="0">
                <a:solidFill>
                  <a:srgbClr val="CC3300"/>
                </a:solidFill>
                <a:latin typeface="黑体" pitchFamily="49" charset="-122"/>
                <a:ea typeface="黑体" pitchFamily="49" charset="-122"/>
              </a:rPr>
              <a:t>安全问题</a:t>
            </a:r>
            <a:endParaRPr lang="zh-CN" altLang="en-US" sz="3600" b="1" dirty="0">
              <a:solidFill>
                <a:srgbClr val="CC3300"/>
              </a:solidFill>
              <a:latin typeface="黑体" pitchFamily="49" charset="-122"/>
              <a:ea typeface="黑体" pitchFamily="49" charset="-122"/>
            </a:endParaRPr>
          </a:p>
        </p:txBody>
      </p:sp>
    </p:spTree>
    <p:extLst>
      <p:ext uri="{BB962C8B-B14F-4D97-AF65-F5344CB8AC3E}">
        <p14:creationId xmlns:p14="http://schemas.microsoft.com/office/powerpoint/2010/main" val="33987857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37546" y="1484784"/>
            <a:ext cx="7992888" cy="4349909"/>
          </a:xfrm>
          <a:prstGeom prst="rect">
            <a:avLst/>
          </a:prstGeom>
        </p:spPr>
        <p:txBody>
          <a:bodyPr wrap="square">
            <a:spAutoFit/>
          </a:bodyPr>
          <a:lstStyle/>
          <a:p>
            <a:pPr marL="182563" indent="-182563">
              <a:lnSpc>
                <a:spcPts val="2800"/>
              </a:lnSpc>
              <a:spcBef>
                <a:spcPts val="1200"/>
              </a:spcBef>
              <a:buFont typeface="Wingdings" pitchFamily="2" charset="2"/>
              <a:buNone/>
            </a:pPr>
            <a:r>
              <a:rPr lang="zh-CN" altLang="en-US" kern="0" dirty="0" smtClean="0">
                <a:latin typeface="Verdana" pitchFamily="34" charset="0"/>
                <a:ea typeface="宋体" pitchFamily="2" charset="-122"/>
              </a:rPr>
              <a:t>（</a:t>
            </a:r>
            <a:r>
              <a:rPr lang="en-US" altLang="zh-CN" kern="0" dirty="0">
                <a:latin typeface="Verdana" pitchFamily="34" charset="0"/>
                <a:ea typeface="宋体" pitchFamily="2" charset="-122"/>
              </a:rPr>
              <a:t>4</a:t>
            </a:r>
            <a:r>
              <a:rPr lang="zh-CN" altLang="en-US" kern="0" dirty="0">
                <a:latin typeface="Verdana" pitchFamily="34" charset="0"/>
                <a:ea typeface="宋体" pitchFamily="2" charset="-122"/>
              </a:rPr>
              <a:t>）</a:t>
            </a:r>
            <a:r>
              <a:rPr lang="zh-CN" altLang="en-US" kern="0" dirty="0">
                <a:solidFill>
                  <a:srgbClr val="FF0000"/>
                </a:solidFill>
                <a:latin typeface="Verdana" pitchFamily="34" charset="0"/>
                <a:ea typeface="宋体" pitchFamily="2" charset="-122"/>
              </a:rPr>
              <a:t>信息泄露。</a:t>
            </a:r>
            <a:r>
              <a:rPr lang="zh-CN" altLang="en-US" kern="0" dirty="0">
                <a:latin typeface="Verdana" pitchFamily="34" charset="0"/>
                <a:ea typeface="宋体" pitchFamily="2" charset="-122"/>
              </a:rPr>
              <a:t>信息泄露是指不法商户或商户的不法员工在合法交易过程中将持卡人卡片磁道信息复制下来。</a:t>
            </a:r>
          </a:p>
          <a:p>
            <a:pPr marL="182563" indent="-182563">
              <a:lnSpc>
                <a:spcPts val="2800"/>
              </a:lnSpc>
              <a:spcBef>
                <a:spcPts val="1200"/>
              </a:spcBef>
              <a:buFont typeface="Wingdings" pitchFamily="2" charset="2"/>
              <a:buNone/>
            </a:pPr>
            <a:r>
              <a:rPr lang="zh-CN" altLang="en-US" kern="0" dirty="0">
                <a:latin typeface="Verdana" pitchFamily="34" charset="0"/>
                <a:ea typeface="宋体" pitchFamily="2" charset="-122"/>
              </a:rPr>
              <a:t>（</a:t>
            </a:r>
            <a:r>
              <a:rPr lang="en-US" altLang="zh-CN" kern="0" dirty="0">
                <a:latin typeface="Verdana" pitchFamily="34" charset="0"/>
                <a:ea typeface="宋体" pitchFamily="2" charset="-122"/>
              </a:rPr>
              <a:t>5</a:t>
            </a:r>
            <a:r>
              <a:rPr lang="zh-CN" altLang="en-US" kern="0" dirty="0">
                <a:latin typeface="Verdana" pitchFamily="34" charset="0"/>
                <a:ea typeface="宋体" pitchFamily="2" charset="-122"/>
              </a:rPr>
              <a:t>）</a:t>
            </a:r>
            <a:r>
              <a:rPr lang="zh-CN" altLang="en-US" kern="0" dirty="0">
                <a:solidFill>
                  <a:srgbClr val="FF0000"/>
                </a:solidFill>
                <a:latin typeface="Verdana" pitchFamily="34" charset="0"/>
                <a:ea typeface="宋体" pitchFamily="2" charset="-122"/>
              </a:rPr>
              <a:t>违规分单。</a:t>
            </a:r>
            <a:r>
              <a:rPr lang="zh-CN" altLang="en-US" kern="0" dirty="0">
                <a:latin typeface="Verdana" pitchFamily="34" charset="0"/>
                <a:ea typeface="宋体" pitchFamily="2" charset="-122"/>
              </a:rPr>
              <a:t>违规分单指特约商户配合持卡人为</a:t>
            </a:r>
            <a:r>
              <a:rPr lang="zh-CN" altLang="en-US" kern="0" dirty="0">
                <a:solidFill>
                  <a:srgbClr val="FF0000"/>
                </a:solidFill>
                <a:latin typeface="Verdana" pitchFamily="34" charset="0"/>
                <a:ea typeface="宋体" pitchFamily="2" charset="-122"/>
              </a:rPr>
              <a:t>逃避发卡行大额授权</a:t>
            </a:r>
            <a:r>
              <a:rPr lang="zh-CN" altLang="en-US" kern="0" dirty="0">
                <a:latin typeface="Verdana" pitchFamily="34" charset="0"/>
                <a:ea typeface="宋体" pitchFamily="2" charset="-122"/>
              </a:rPr>
              <a:t>将一笔交易分成若干笔小额交易多次刷卡的违规行为。违规的目的是为了逃避授权或获取发卡行活动奖励。如盗取或拾到他人卡片，不了解卡内余额的试探性行为，犯罪分子为逃避发卡方的大额止付等防控机制，为获取更多的积分或活动奖励故意要求分单操作等都属于违规分单行为。</a:t>
            </a:r>
          </a:p>
          <a:p>
            <a:pPr marL="182563" indent="-182563">
              <a:lnSpc>
                <a:spcPts val="2800"/>
              </a:lnSpc>
              <a:spcBef>
                <a:spcPts val="1200"/>
              </a:spcBef>
              <a:buFont typeface="Wingdings" pitchFamily="2" charset="2"/>
              <a:buNone/>
            </a:pPr>
            <a:r>
              <a:rPr lang="zh-CN" altLang="en-US" kern="0" dirty="0">
                <a:latin typeface="Verdana" pitchFamily="34" charset="0"/>
                <a:ea typeface="宋体" pitchFamily="2" charset="-122"/>
              </a:rPr>
              <a:t>（</a:t>
            </a:r>
            <a:r>
              <a:rPr lang="en-US" altLang="zh-CN" kern="0" dirty="0">
                <a:latin typeface="Verdana" pitchFamily="34" charset="0"/>
                <a:ea typeface="宋体" pitchFamily="2" charset="-122"/>
              </a:rPr>
              <a:t>6</a:t>
            </a:r>
            <a:r>
              <a:rPr lang="zh-CN" altLang="en-US" kern="0" dirty="0">
                <a:latin typeface="Verdana" pitchFamily="34" charset="0"/>
                <a:ea typeface="宋体" pitchFamily="2" charset="-122"/>
              </a:rPr>
              <a:t>）</a:t>
            </a:r>
            <a:r>
              <a:rPr lang="zh-CN" altLang="en-US" kern="0" dirty="0">
                <a:solidFill>
                  <a:srgbClr val="FF0000"/>
                </a:solidFill>
                <a:latin typeface="Verdana" pitchFamily="34" charset="0"/>
                <a:ea typeface="宋体" pitchFamily="2" charset="-122"/>
              </a:rPr>
              <a:t>设备遗失。</a:t>
            </a:r>
            <a:r>
              <a:rPr lang="zh-CN" altLang="en-US" kern="0" dirty="0">
                <a:latin typeface="Verdana" pitchFamily="34" charset="0"/>
                <a:ea typeface="宋体" pitchFamily="2" charset="-122"/>
              </a:rPr>
              <a:t>指以专卖</a:t>
            </a:r>
            <a:r>
              <a:rPr lang="en-US" altLang="zh-CN" kern="0" dirty="0">
                <a:latin typeface="Verdana" pitchFamily="34" charset="0"/>
                <a:ea typeface="宋体" pitchFamily="2" charset="-122"/>
              </a:rPr>
              <a:t>POS</a:t>
            </a:r>
            <a:r>
              <a:rPr lang="zh-CN" altLang="en-US" kern="0" dirty="0">
                <a:latin typeface="Verdana" pitchFamily="34" charset="0"/>
                <a:ea typeface="宋体" pitchFamily="2" charset="-122"/>
              </a:rPr>
              <a:t>机等设备获利为目的，利用收单机构审批环节的漏洞和疏忽，以临时商户名义或空壳商户虚假申请的行为。该种违规一般发生在商户规模小或手续不健全，申请人通过关系以某大型市场代办的名义批量申请</a:t>
            </a:r>
            <a:r>
              <a:rPr lang="en-US" altLang="zh-CN" kern="0" dirty="0">
                <a:latin typeface="Verdana" pitchFamily="34" charset="0"/>
                <a:ea typeface="宋体" pitchFamily="2" charset="-122"/>
              </a:rPr>
              <a:t>POS</a:t>
            </a:r>
            <a:r>
              <a:rPr lang="zh-CN" altLang="en-US" kern="0" dirty="0">
                <a:latin typeface="Verdana" pitchFamily="34" charset="0"/>
                <a:ea typeface="宋体" pitchFamily="2" charset="-122"/>
              </a:rPr>
              <a:t>机，不愿接受实地考察，推脱签署协议的商户。</a:t>
            </a:r>
          </a:p>
        </p:txBody>
      </p:sp>
    </p:spTree>
    <p:extLst>
      <p:ext uri="{BB962C8B-B14F-4D97-AF65-F5344CB8AC3E}">
        <p14:creationId xmlns:p14="http://schemas.microsoft.com/office/powerpoint/2010/main" val="327906190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ea typeface="宋体" charset="-122"/>
              </a:rPr>
              <a:t>3.3 </a:t>
            </a:r>
            <a:r>
              <a:rPr lang="zh-CN" altLang="en-US" dirty="0" smtClean="0">
                <a:ea typeface="宋体" charset="-122"/>
              </a:rPr>
              <a:t>电话银行</a:t>
            </a:r>
            <a:endParaRPr lang="zh-CN" altLang="en-US" dirty="0"/>
          </a:p>
        </p:txBody>
      </p:sp>
      <p:sp>
        <p:nvSpPr>
          <p:cNvPr id="5" name="Rectangle 10"/>
          <p:cNvSpPr>
            <a:spLocks noGrp="1" noChangeArrowheads="1"/>
          </p:cNvSpPr>
          <p:nvPr>
            <p:ph type="sldNum" sz="quarter" idx="10"/>
          </p:nvPr>
        </p:nvSpPr>
        <p:spPr>
          <a:xfrm>
            <a:off x="468313" y="6524625"/>
            <a:ext cx="1439862" cy="196850"/>
          </a:xfrm>
          <a:noFill/>
        </p:spPr>
        <p:txBody>
          <a:bodyPr/>
          <a:lstStyle>
            <a:lvl1pPr eaLnBrk="0" hangingPunct="0">
              <a:spcBef>
                <a:spcPct val="20000"/>
              </a:spcBef>
              <a:buClr>
                <a:schemeClr val="accent1"/>
              </a:buClr>
              <a:buFont typeface="Wingdings" pitchFamily="2" charset="2"/>
              <a:buChar char="n"/>
              <a:defRPr sz="2800" b="1">
                <a:solidFill>
                  <a:schemeClr val="tx1"/>
                </a:solidFill>
                <a:latin typeface="Arial" pitchFamily="34" charset="0"/>
                <a:ea typeface="华文细黑" pitchFamily="2" charset="-122"/>
              </a:defRPr>
            </a:lvl1pPr>
            <a:lvl2pPr marL="742950" indent="-285750" eaLnBrk="0" hangingPunct="0">
              <a:spcBef>
                <a:spcPct val="20000"/>
              </a:spcBef>
              <a:buClr>
                <a:schemeClr val="accent1"/>
              </a:buClr>
              <a:buFont typeface="Wingdings" pitchFamily="2" charset="2"/>
              <a:buChar char="n"/>
              <a:defRPr sz="2400" b="1">
                <a:solidFill>
                  <a:schemeClr val="tx1"/>
                </a:solidFill>
                <a:latin typeface="Arial" pitchFamily="34" charset="0"/>
                <a:ea typeface="华文细黑" pitchFamily="2" charset="-122"/>
              </a:defRPr>
            </a:lvl2pPr>
            <a:lvl3pPr marL="1143000" indent="-228600" eaLnBrk="0" hangingPunct="0">
              <a:spcBef>
                <a:spcPct val="20000"/>
              </a:spcBef>
              <a:buClr>
                <a:schemeClr val="accent2"/>
              </a:buClr>
              <a:buFont typeface="Wingdings" pitchFamily="2" charset="2"/>
              <a:buChar char="n"/>
              <a:defRPr sz="1600">
                <a:solidFill>
                  <a:schemeClr val="tx1"/>
                </a:solidFill>
                <a:latin typeface="Arial" pitchFamily="34" charset="0"/>
                <a:ea typeface="华文细黑" pitchFamily="2" charset="-122"/>
              </a:defRPr>
            </a:lvl3pPr>
            <a:lvl4pPr marL="1600200" indent="-228600" eaLnBrk="0" hangingPunct="0">
              <a:spcBef>
                <a:spcPct val="20000"/>
              </a:spcBef>
              <a:buClr>
                <a:schemeClr val="hlink"/>
              </a:buClr>
              <a:buFont typeface="Wingdings" pitchFamily="2" charset="2"/>
              <a:buChar char="n"/>
              <a:defRPr sz="1400">
                <a:solidFill>
                  <a:schemeClr val="tx1"/>
                </a:solidFill>
                <a:latin typeface="Arial" pitchFamily="34" charset="0"/>
                <a:ea typeface="华文细黑" pitchFamily="2" charset="-122"/>
              </a:defRPr>
            </a:lvl4pPr>
            <a:lvl5pPr marL="2057400" indent="-228600" eaLnBrk="0" hangingPunct="0">
              <a:spcBef>
                <a:spcPct val="20000"/>
              </a:spcBef>
              <a:buChar char="»"/>
              <a:defRPr>
                <a:solidFill>
                  <a:schemeClr val="tx1"/>
                </a:solidFill>
                <a:latin typeface="Arial" pitchFamily="34" charset="0"/>
                <a:ea typeface="华文细黑" pitchFamily="2" charset="-122"/>
              </a:defRPr>
            </a:lvl5pPr>
            <a:lvl6pPr marL="2514600" indent="-228600" eaLnBrk="0" fontAlgn="base" hangingPunct="0">
              <a:spcBef>
                <a:spcPct val="20000"/>
              </a:spcBef>
              <a:spcAft>
                <a:spcPct val="0"/>
              </a:spcAft>
              <a:buChar char="»"/>
              <a:defRPr>
                <a:solidFill>
                  <a:schemeClr val="tx1"/>
                </a:solidFill>
                <a:latin typeface="Arial" pitchFamily="34" charset="0"/>
                <a:ea typeface="华文细黑" pitchFamily="2" charset="-122"/>
              </a:defRPr>
            </a:lvl6pPr>
            <a:lvl7pPr marL="2971800" indent="-228600" eaLnBrk="0" fontAlgn="base" hangingPunct="0">
              <a:spcBef>
                <a:spcPct val="20000"/>
              </a:spcBef>
              <a:spcAft>
                <a:spcPct val="0"/>
              </a:spcAft>
              <a:buChar char="»"/>
              <a:defRPr>
                <a:solidFill>
                  <a:schemeClr val="tx1"/>
                </a:solidFill>
                <a:latin typeface="Arial" pitchFamily="34" charset="0"/>
                <a:ea typeface="华文细黑" pitchFamily="2" charset="-122"/>
              </a:defRPr>
            </a:lvl7pPr>
            <a:lvl8pPr marL="3429000" indent="-228600" eaLnBrk="0" fontAlgn="base" hangingPunct="0">
              <a:spcBef>
                <a:spcPct val="20000"/>
              </a:spcBef>
              <a:spcAft>
                <a:spcPct val="0"/>
              </a:spcAft>
              <a:buChar char="»"/>
              <a:defRPr>
                <a:solidFill>
                  <a:schemeClr val="tx1"/>
                </a:solidFill>
                <a:latin typeface="Arial" pitchFamily="34" charset="0"/>
                <a:ea typeface="华文细黑" pitchFamily="2" charset="-122"/>
              </a:defRPr>
            </a:lvl8pPr>
            <a:lvl9pPr marL="3886200" indent="-228600" eaLnBrk="0" fontAlgn="base" hangingPunct="0">
              <a:spcBef>
                <a:spcPct val="20000"/>
              </a:spcBef>
              <a:spcAft>
                <a:spcPct val="0"/>
              </a:spcAft>
              <a:buChar char="»"/>
              <a:defRPr>
                <a:solidFill>
                  <a:schemeClr val="tx1"/>
                </a:solidFill>
                <a:latin typeface="Arial" pitchFamily="34" charset="0"/>
                <a:ea typeface="华文细黑" pitchFamily="2" charset="-122"/>
              </a:defRPr>
            </a:lvl9pPr>
          </a:lstStyle>
          <a:p>
            <a:pPr>
              <a:spcBef>
                <a:spcPct val="0"/>
              </a:spcBef>
              <a:buClrTx/>
              <a:buFontTx/>
              <a:buNone/>
            </a:pPr>
            <a:r>
              <a:rPr lang="de-DE" altLang="zh-CN" sz="1000" smtClean="0"/>
              <a:t>Page </a:t>
            </a:r>
            <a:r>
              <a:rPr lang="de-DE" altLang="zh-CN" sz="1000" smtClean="0">
                <a:sym typeface="MS UI Gothic" pitchFamily="34" charset="-128"/>
              </a:rPr>
              <a:t></a:t>
            </a:r>
            <a:r>
              <a:rPr lang="de-DE" altLang="zh-CN" sz="1000" smtClean="0"/>
              <a:t> </a:t>
            </a:r>
            <a:fld id="{7A07C34B-652E-423B-B8B9-16B220CE7EFD}" type="slidenum">
              <a:rPr lang="zh-CN" altLang="en-US" sz="1000" smtClean="0"/>
              <a:pPr>
                <a:spcBef>
                  <a:spcPct val="0"/>
                </a:spcBef>
                <a:buClrTx/>
                <a:buFontTx/>
                <a:buNone/>
              </a:pPr>
              <a:t>19</a:t>
            </a:fld>
            <a:endParaRPr lang="en-US" altLang="zh-CN" sz="1000" smtClean="0"/>
          </a:p>
        </p:txBody>
      </p:sp>
      <p:sp>
        <p:nvSpPr>
          <p:cNvPr id="6" name="Rectangle 3"/>
          <p:cNvSpPr txBox="1">
            <a:spLocks noChangeArrowheads="1"/>
          </p:cNvSpPr>
          <p:nvPr/>
        </p:nvSpPr>
        <p:spPr bwMode="gray">
          <a:xfrm>
            <a:off x="395288" y="1916832"/>
            <a:ext cx="4729162" cy="1944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0" indent="0" algn="just">
              <a:buFont typeface="Wingdings" pitchFamily="2" charset="2"/>
              <a:buNone/>
            </a:pPr>
            <a:r>
              <a:rPr lang="zh-CN" altLang="en-US" sz="2400" b="0" kern="0" dirty="0" smtClean="0">
                <a:solidFill>
                  <a:srgbClr val="FF0000"/>
                </a:solidFill>
                <a:latin typeface="华文楷体" pitchFamily="2" charset="-122"/>
                <a:ea typeface="华文楷体" pitchFamily="2" charset="-122"/>
              </a:rPr>
              <a:t>电话银行</a:t>
            </a:r>
            <a:r>
              <a:rPr lang="zh-CN" altLang="en-US" sz="2400" b="0" kern="0" dirty="0" smtClean="0">
                <a:latin typeface="华文楷体" pitchFamily="2" charset="-122"/>
                <a:ea typeface="华文楷体" pitchFamily="2" charset="-122"/>
              </a:rPr>
              <a:t>是指利用计算机与电话集成技术，通过电话自动语音应答和人工服务等方式为客户提供金融服务的一种业务。</a:t>
            </a:r>
            <a:endParaRPr lang="zh-CN" altLang="en-US" b="0" kern="0" dirty="0" smtClean="0"/>
          </a:p>
        </p:txBody>
      </p:sp>
      <p:pic>
        <p:nvPicPr>
          <p:cNvPr id="7" name="Picture 6" descr="http://image.sonhoo.com/userpic/SZSDVL001/402900201091511482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5963" y="1341438"/>
            <a:ext cx="2881312" cy="230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descr="http://himg2.huanqiu.com/attachment2010/2015/1204/2015120410063423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288" y="4076700"/>
            <a:ext cx="4081462" cy="25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1"/>
          <p:cNvSpPr>
            <a:spLocks noChangeArrowheads="1"/>
          </p:cNvSpPr>
          <p:nvPr/>
        </p:nvSpPr>
        <p:spPr bwMode="auto">
          <a:xfrm>
            <a:off x="4489450" y="4219575"/>
            <a:ext cx="457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spcBef>
                <a:spcPct val="20000"/>
              </a:spcBef>
              <a:buClr>
                <a:schemeClr val="accent1"/>
              </a:buClr>
              <a:buFont typeface="Wingdings" pitchFamily="2" charset="2"/>
              <a:buChar char="n"/>
              <a:defRPr sz="2800" b="1">
                <a:solidFill>
                  <a:schemeClr val="tx1"/>
                </a:solidFill>
                <a:latin typeface="Arial" pitchFamily="34" charset="0"/>
                <a:ea typeface="华文细黑" pitchFamily="2" charset="-122"/>
              </a:defRPr>
            </a:lvl1pPr>
            <a:lvl2pPr eaLnBrk="0" hangingPunct="0">
              <a:spcBef>
                <a:spcPct val="20000"/>
              </a:spcBef>
              <a:buClr>
                <a:schemeClr val="accent1"/>
              </a:buClr>
              <a:buFont typeface="Wingdings" pitchFamily="2" charset="2"/>
              <a:buChar char="n"/>
              <a:defRPr sz="2400" b="1">
                <a:solidFill>
                  <a:schemeClr val="tx1"/>
                </a:solidFill>
                <a:latin typeface="Arial" pitchFamily="34" charset="0"/>
                <a:ea typeface="华文细黑" pitchFamily="2" charset="-122"/>
              </a:defRPr>
            </a:lvl2pPr>
            <a:lvl3pPr marL="1143000" indent="-228600" eaLnBrk="0" hangingPunct="0">
              <a:spcBef>
                <a:spcPct val="20000"/>
              </a:spcBef>
              <a:buClr>
                <a:schemeClr val="accent2"/>
              </a:buClr>
              <a:buFont typeface="Wingdings" pitchFamily="2" charset="2"/>
              <a:buChar char="n"/>
              <a:defRPr sz="1600">
                <a:solidFill>
                  <a:schemeClr val="tx1"/>
                </a:solidFill>
                <a:latin typeface="Arial" pitchFamily="34" charset="0"/>
                <a:ea typeface="华文细黑" pitchFamily="2" charset="-122"/>
              </a:defRPr>
            </a:lvl3pPr>
            <a:lvl4pPr marL="1600200" indent="-228600" eaLnBrk="0" hangingPunct="0">
              <a:spcBef>
                <a:spcPct val="20000"/>
              </a:spcBef>
              <a:buClr>
                <a:schemeClr val="hlink"/>
              </a:buClr>
              <a:buFont typeface="Wingdings" pitchFamily="2" charset="2"/>
              <a:buChar char="n"/>
              <a:defRPr sz="1400">
                <a:solidFill>
                  <a:schemeClr val="tx1"/>
                </a:solidFill>
                <a:latin typeface="Arial" pitchFamily="34" charset="0"/>
                <a:ea typeface="华文细黑" pitchFamily="2" charset="-122"/>
              </a:defRPr>
            </a:lvl4pPr>
            <a:lvl5pPr marL="2057400" indent="-228600" eaLnBrk="0" hangingPunct="0">
              <a:spcBef>
                <a:spcPct val="20000"/>
              </a:spcBef>
              <a:buChar char="»"/>
              <a:defRPr>
                <a:solidFill>
                  <a:schemeClr val="tx1"/>
                </a:solidFill>
                <a:latin typeface="Arial" pitchFamily="34" charset="0"/>
                <a:ea typeface="华文细黑" pitchFamily="2" charset="-122"/>
              </a:defRPr>
            </a:lvl5pPr>
            <a:lvl6pPr marL="2514600" indent="-228600" eaLnBrk="0" fontAlgn="base" hangingPunct="0">
              <a:spcBef>
                <a:spcPct val="20000"/>
              </a:spcBef>
              <a:spcAft>
                <a:spcPct val="0"/>
              </a:spcAft>
              <a:buChar char="»"/>
              <a:defRPr>
                <a:solidFill>
                  <a:schemeClr val="tx1"/>
                </a:solidFill>
                <a:latin typeface="Arial" pitchFamily="34" charset="0"/>
                <a:ea typeface="华文细黑" pitchFamily="2" charset="-122"/>
              </a:defRPr>
            </a:lvl6pPr>
            <a:lvl7pPr marL="2971800" indent="-228600" eaLnBrk="0" fontAlgn="base" hangingPunct="0">
              <a:spcBef>
                <a:spcPct val="20000"/>
              </a:spcBef>
              <a:spcAft>
                <a:spcPct val="0"/>
              </a:spcAft>
              <a:buChar char="»"/>
              <a:defRPr>
                <a:solidFill>
                  <a:schemeClr val="tx1"/>
                </a:solidFill>
                <a:latin typeface="Arial" pitchFamily="34" charset="0"/>
                <a:ea typeface="华文细黑" pitchFamily="2" charset="-122"/>
              </a:defRPr>
            </a:lvl7pPr>
            <a:lvl8pPr marL="3429000" indent="-228600" eaLnBrk="0" fontAlgn="base" hangingPunct="0">
              <a:spcBef>
                <a:spcPct val="20000"/>
              </a:spcBef>
              <a:spcAft>
                <a:spcPct val="0"/>
              </a:spcAft>
              <a:buChar char="»"/>
              <a:defRPr>
                <a:solidFill>
                  <a:schemeClr val="tx1"/>
                </a:solidFill>
                <a:latin typeface="Arial" pitchFamily="34" charset="0"/>
                <a:ea typeface="华文细黑" pitchFamily="2" charset="-122"/>
              </a:defRPr>
            </a:lvl8pPr>
            <a:lvl9pPr marL="3886200" indent="-228600" eaLnBrk="0" fontAlgn="base" hangingPunct="0">
              <a:spcBef>
                <a:spcPct val="20000"/>
              </a:spcBef>
              <a:spcAft>
                <a:spcPct val="0"/>
              </a:spcAft>
              <a:buChar char="»"/>
              <a:defRPr>
                <a:solidFill>
                  <a:schemeClr val="tx1"/>
                </a:solidFill>
                <a:latin typeface="Arial" pitchFamily="34" charset="0"/>
                <a:ea typeface="华文细黑" pitchFamily="2" charset="-122"/>
              </a:defRPr>
            </a:lvl9pPr>
          </a:lstStyle>
          <a:p>
            <a:pPr lvl="1" eaLnBrk="1" hangingPunct="1">
              <a:spcBef>
                <a:spcPct val="0"/>
              </a:spcBef>
              <a:buClrTx/>
              <a:buFontTx/>
              <a:buNone/>
            </a:pPr>
            <a:r>
              <a:rPr lang="zh-CN" altLang="en-US" b="0">
                <a:latin typeface="华文楷体" pitchFamily="2" charset="-122"/>
                <a:ea typeface="华文楷体" pitchFamily="2" charset="-122"/>
              </a:rPr>
              <a:t>对公业务、储蓄业务、国际业务、信用卡业务、商户业务、查询业务等</a:t>
            </a:r>
          </a:p>
        </p:txBody>
      </p:sp>
      <p:sp>
        <p:nvSpPr>
          <p:cNvPr id="10" name="Rectangle 1"/>
          <p:cNvSpPr>
            <a:spLocks noChangeArrowheads="1"/>
          </p:cNvSpPr>
          <p:nvPr/>
        </p:nvSpPr>
        <p:spPr bwMode="auto">
          <a:xfrm>
            <a:off x="600075" y="1313464"/>
            <a:ext cx="43195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latinLnBrk="1"/>
            <a:r>
              <a:rPr lang="zh-CN" altLang="en-US" sz="3200" b="1" dirty="0" smtClean="0">
                <a:solidFill>
                  <a:srgbClr val="CC3300"/>
                </a:solidFill>
                <a:latin typeface="黑体" pitchFamily="49" charset="-122"/>
                <a:ea typeface="黑体" pitchFamily="49" charset="-122"/>
              </a:rPr>
              <a:t>电话银行系统</a:t>
            </a:r>
            <a:endParaRPr lang="zh-CN" altLang="en-US" sz="3200" b="1" dirty="0">
              <a:solidFill>
                <a:srgbClr val="CC3300"/>
              </a:solidFill>
              <a:latin typeface="黑体" pitchFamily="49" charset="-122"/>
              <a:ea typeface="黑体" pitchFamily="49" charset="-122"/>
            </a:endParaRPr>
          </a:p>
        </p:txBody>
      </p:sp>
    </p:spTree>
    <p:extLst>
      <p:ext uri="{BB962C8B-B14F-4D97-AF65-F5344CB8AC3E}">
        <p14:creationId xmlns:p14="http://schemas.microsoft.com/office/powerpoint/2010/main" val="22149421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zh-CN" altLang="en-US" dirty="0" smtClean="0"/>
              <a:t>引导案例</a:t>
            </a:r>
            <a:endParaRPr lang="zh-CN" altLang="en-US" dirty="0"/>
          </a:p>
        </p:txBody>
      </p:sp>
      <p:sp>
        <p:nvSpPr>
          <p:cNvPr id="2" name="矩形 1"/>
          <p:cNvSpPr/>
          <p:nvPr/>
        </p:nvSpPr>
        <p:spPr>
          <a:xfrm>
            <a:off x="611560" y="1124744"/>
            <a:ext cx="7920880" cy="6093976"/>
          </a:xfrm>
          <a:prstGeom prst="rect">
            <a:avLst/>
          </a:prstGeom>
        </p:spPr>
        <p:txBody>
          <a:bodyPr wrap="square">
            <a:spAutoFit/>
          </a:bodyPr>
          <a:lstStyle/>
          <a:p>
            <a:pPr indent="457200">
              <a:lnSpc>
                <a:spcPct val="150000"/>
              </a:lnSpc>
            </a:pPr>
            <a:r>
              <a:rPr lang="en-US" altLang="zh-CN" sz="2000" dirty="0"/>
              <a:t>2021 </a:t>
            </a:r>
            <a:r>
              <a:rPr lang="zh-CN" altLang="en-US" sz="2000" dirty="0"/>
              <a:t>年第二季度中国现代化支付体系运行总体情况</a:t>
            </a:r>
          </a:p>
          <a:p>
            <a:pPr indent="457200">
              <a:lnSpc>
                <a:spcPct val="150000"/>
              </a:lnSpc>
            </a:pPr>
            <a:r>
              <a:rPr lang="zh-CN" altLang="en-US" sz="2000" dirty="0"/>
              <a:t>二季度，支付系统共处理支付业务 </a:t>
            </a:r>
            <a:r>
              <a:rPr lang="en-US" altLang="zh-CN" sz="2000" dirty="0"/>
              <a:t>2250.54 </a:t>
            </a:r>
            <a:r>
              <a:rPr lang="zh-CN" altLang="en-US" sz="2000" dirty="0"/>
              <a:t>亿笔，金额 </a:t>
            </a:r>
            <a:r>
              <a:rPr lang="en-US" altLang="zh-CN" sz="2000" dirty="0"/>
              <a:t>2303.32 </a:t>
            </a:r>
            <a:r>
              <a:rPr lang="zh-CN" altLang="en-US" sz="2000" dirty="0"/>
              <a:t>万亿元，同比分别增长 </a:t>
            </a:r>
            <a:r>
              <a:rPr lang="en-US" altLang="zh-CN" sz="2000" dirty="0"/>
              <a:t>31.12%</a:t>
            </a:r>
            <a:r>
              <a:rPr lang="zh-CN" altLang="en-US" sz="2000" dirty="0"/>
              <a:t>和 </a:t>
            </a:r>
            <a:r>
              <a:rPr lang="en-US" altLang="zh-CN" sz="2000" dirty="0"/>
              <a:t>11.60%</a:t>
            </a:r>
            <a:r>
              <a:rPr lang="zh-CN" altLang="en-US" sz="2000" dirty="0"/>
              <a:t>。支付系统业务金额是同期 </a:t>
            </a:r>
            <a:r>
              <a:rPr lang="en-US" altLang="zh-CN" sz="2000" dirty="0"/>
              <a:t>GDP </a:t>
            </a:r>
            <a:r>
              <a:rPr lang="zh-CN" altLang="en-US" sz="2000" dirty="0"/>
              <a:t>的 </a:t>
            </a:r>
            <a:r>
              <a:rPr lang="en-US" altLang="zh-CN" sz="2000" dirty="0"/>
              <a:t>81.43 </a:t>
            </a:r>
            <a:r>
              <a:rPr lang="zh-CN" altLang="en-US" sz="2000" dirty="0"/>
              <a:t>倍。</a:t>
            </a:r>
          </a:p>
          <a:p>
            <a:pPr indent="457200">
              <a:lnSpc>
                <a:spcPct val="150000"/>
              </a:lnSpc>
            </a:pPr>
            <a:r>
              <a:rPr lang="zh-CN" altLang="en-US" sz="2000" dirty="0"/>
              <a:t>（一）人民银行支付系统 </a:t>
            </a:r>
          </a:p>
          <a:p>
            <a:pPr indent="457200">
              <a:lnSpc>
                <a:spcPct val="150000"/>
              </a:lnSpc>
            </a:pPr>
            <a:r>
              <a:rPr lang="zh-CN" altLang="en-US" sz="2000" dirty="0"/>
              <a:t>二季度，人民银行支付系统</a:t>
            </a:r>
            <a:r>
              <a:rPr lang="en-US" altLang="zh-CN" sz="2000" dirty="0"/>
              <a:t>15</a:t>
            </a:r>
            <a:r>
              <a:rPr lang="zh-CN" altLang="en-US" sz="2000" dirty="0"/>
              <a:t>共处理支付业务 </a:t>
            </a:r>
            <a:r>
              <a:rPr lang="en-US" altLang="zh-CN" sz="2000" dirty="0"/>
              <a:t>55.07 </a:t>
            </a:r>
            <a:r>
              <a:rPr lang="zh-CN" altLang="en-US" sz="2000" dirty="0"/>
              <a:t>亿笔，金额 </a:t>
            </a:r>
            <a:r>
              <a:rPr lang="en-US" altLang="zh-CN" sz="2000" dirty="0"/>
              <a:t>1628.15 </a:t>
            </a:r>
            <a:r>
              <a:rPr lang="zh-CN" altLang="en-US" sz="2000" dirty="0"/>
              <a:t>万亿元，同比分别增长 </a:t>
            </a:r>
            <a:r>
              <a:rPr lang="en-US" altLang="zh-CN" sz="2000" dirty="0"/>
              <a:t>14.06%</a:t>
            </a:r>
            <a:r>
              <a:rPr lang="zh-CN" altLang="en-US" sz="2000" dirty="0"/>
              <a:t>和 </a:t>
            </a:r>
            <a:r>
              <a:rPr lang="en-US" altLang="zh-CN" sz="2000" dirty="0"/>
              <a:t>2.42%</a:t>
            </a:r>
            <a:r>
              <a:rPr lang="zh-CN" altLang="en-US" sz="2000" dirty="0"/>
              <a:t>，别占支付系统业务笔数和金额的 </a:t>
            </a:r>
            <a:r>
              <a:rPr lang="en-US" altLang="zh-CN" sz="2000" dirty="0"/>
              <a:t>2.45%</a:t>
            </a:r>
            <a:r>
              <a:rPr lang="zh-CN" altLang="en-US" sz="2000" dirty="0"/>
              <a:t>和 </a:t>
            </a:r>
            <a:r>
              <a:rPr lang="en-US" altLang="zh-CN" sz="2000" dirty="0"/>
              <a:t>70.69%</a:t>
            </a:r>
            <a:r>
              <a:rPr lang="zh-CN" altLang="en-US" sz="2000" dirty="0"/>
              <a:t>。日均处理业务 </a:t>
            </a:r>
            <a:r>
              <a:rPr lang="en-US" altLang="zh-CN" sz="2000" dirty="0"/>
              <a:t>6111.58 </a:t>
            </a:r>
            <a:r>
              <a:rPr lang="zh-CN" altLang="en-US" sz="2000" dirty="0"/>
              <a:t>万笔，金额 </a:t>
            </a:r>
            <a:r>
              <a:rPr lang="en-US" altLang="zh-CN" sz="2000" dirty="0"/>
              <a:t>25.72 </a:t>
            </a:r>
            <a:r>
              <a:rPr lang="zh-CN" altLang="en-US" sz="2000" dirty="0"/>
              <a:t>万亿元</a:t>
            </a:r>
            <a:r>
              <a:rPr lang="en-US" altLang="zh-CN" sz="2000" dirty="0"/>
              <a:t>16</a:t>
            </a:r>
            <a:r>
              <a:rPr lang="zh-CN" altLang="en-US" sz="2000" dirty="0"/>
              <a:t>。</a:t>
            </a:r>
          </a:p>
          <a:p>
            <a:pPr indent="457200">
              <a:lnSpc>
                <a:spcPct val="150000"/>
              </a:lnSpc>
            </a:pPr>
            <a:r>
              <a:rPr lang="zh-CN" altLang="en-US" sz="2000" dirty="0"/>
              <a:t>大额实时支付系统业务。二季度，大额实时支付系统处理业务 </a:t>
            </a:r>
            <a:r>
              <a:rPr lang="en-US" altLang="zh-CN" sz="2000" dirty="0"/>
              <a:t>1.16 </a:t>
            </a:r>
            <a:r>
              <a:rPr lang="zh-CN" altLang="en-US" sz="2000" dirty="0"/>
              <a:t>亿笔，同比下降 </a:t>
            </a:r>
            <a:r>
              <a:rPr lang="en-US" altLang="zh-CN" sz="2000" dirty="0"/>
              <a:t>5.91%</a:t>
            </a:r>
            <a:r>
              <a:rPr lang="zh-CN" altLang="en-US" sz="2000" dirty="0"/>
              <a:t>，金额</a:t>
            </a:r>
            <a:r>
              <a:rPr lang="en-US" altLang="zh-CN" sz="2000" dirty="0"/>
              <a:t>1519.00 </a:t>
            </a:r>
            <a:r>
              <a:rPr lang="zh-CN" altLang="en-US" sz="2000" dirty="0"/>
              <a:t>万亿元，同比增长 </a:t>
            </a:r>
            <a:r>
              <a:rPr lang="en-US" altLang="zh-CN" sz="2000" dirty="0"/>
              <a:t>1.26%</a:t>
            </a:r>
            <a:r>
              <a:rPr lang="zh-CN" altLang="en-US" sz="2000" dirty="0"/>
              <a:t>。日均处理业务 </a:t>
            </a:r>
            <a:r>
              <a:rPr lang="en-US" altLang="zh-CN" sz="2000" dirty="0"/>
              <a:t>187.86 </a:t>
            </a:r>
            <a:r>
              <a:rPr lang="zh-CN" altLang="en-US" sz="2000" dirty="0"/>
              <a:t>万笔，金额 </a:t>
            </a:r>
            <a:r>
              <a:rPr lang="en-US" altLang="zh-CN" sz="2000" dirty="0"/>
              <a:t>24.50 </a:t>
            </a:r>
            <a:r>
              <a:rPr lang="zh-CN" altLang="en-US" sz="2000" dirty="0"/>
              <a:t>万亿元。</a:t>
            </a:r>
          </a:p>
          <a:p>
            <a:pPr indent="457200">
              <a:lnSpc>
                <a:spcPct val="150000"/>
              </a:lnSpc>
            </a:pPr>
            <a:endParaRPr lang="zh-CN" altLang="en-US" sz="2000" dirty="0"/>
          </a:p>
        </p:txBody>
      </p:sp>
    </p:spTree>
    <p:custDataLst>
      <p:tags r:id="rId1"/>
    </p:custDataLst>
    <p:extLst>
      <p:ext uri="{BB962C8B-B14F-4D97-AF65-F5344CB8AC3E}">
        <p14:creationId xmlns:p14="http://schemas.microsoft.com/office/powerpoint/2010/main" val="2854082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827584" y="332656"/>
            <a:ext cx="6734175" cy="944562"/>
          </a:xfrm>
        </p:spPr>
        <p:txBody>
          <a:bodyPr/>
          <a:lstStyle/>
          <a:p>
            <a:pPr>
              <a:defRPr/>
            </a:pPr>
            <a:r>
              <a:rPr lang="en-US" altLang="zh-CN" dirty="0" smtClean="0">
                <a:ea typeface="宋体" charset="-122"/>
              </a:rPr>
              <a:t>3.4</a:t>
            </a:r>
            <a:r>
              <a:rPr lang="zh-CN" altLang="en-US" dirty="0" smtClean="0">
                <a:ea typeface="宋体" charset="-122"/>
              </a:rPr>
              <a:t>中国现代化支付系统</a:t>
            </a:r>
            <a:endParaRPr lang="en-US" altLang="zh-CN" dirty="0">
              <a:ea typeface="宋体" charset="-122"/>
            </a:endParaRPr>
          </a:p>
        </p:txBody>
      </p:sp>
      <p:sp>
        <p:nvSpPr>
          <p:cNvPr id="30723" name="Line 3"/>
          <p:cNvSpPr>
            <a:spLocks noChangeShapeType="1"/>
          </p:cNvSpPr>
          <p:nvPr/>
        </p:nvSpPr>
        <p:spPr bwMode="gray">
          <a:xfrm>
            <a:off x="2362200" y="4854575"/>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 name="Rectangle 4"/>
          <p:cNvSpPr>
            <a:spLocks noChangeArrowheads="1"/>
          </p:cNvSpPr>
          <p:nvPr/>
        </p:nvSpPr>
        <p:spPr bwMode="gray">
          <a:xfrm rot="3419336">
            <a:off x="2078037" y="4278313"/>
            <a:ext cx="479425" cy="520700"/>
          </a:xfrm>
          <a:prstGeom prst="rect">
            <a:avLst/>
          </a:prstGeom>
          <a:gradFill rotWithShape="1">
            <a:gsLst>
              <a:gs pos="0">
                <a:schemeClr val="folHlink"/>
              </a:gs>
              <a:gs pos="100000">
                <a:schemeClr val="fo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folHlink"/>
            </a:extrusionClr>
          </a:sp3d>
        </p:spPr>
        <p:txBody>
          <a:bodyPr wrap="none" anchor="ctr">
            <a:flatTx/>
          </a:bodyPr>
          <a:lstStyle/>
          <a:p>
            <a:pPr>
              <a:defRPr/>
            </a:pPr>
            <a:endParaRPr lang="zh-CN" altLang="en-US"/>
          </a:p>
        </p:txBody>
      </p:sp>
      <p:sp>
        <p:nvSpPr>
          <p:cNvPr id="30725" name="Text Box 5"/>
          <p:cNvSpPr txBox="1">
            <a:spLocks noChangeArrowheads="1"/>
          </p:cNvSpPr>
          <p:nvPr/>
        </p:nvSpPr>
        <p:spPr bwMode="gray">
          <a:xfrm>
            <a:off x="2133600" y="432117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2400" b="1">
                <a:solidFill>
                  <a:srgbClr val="FFFFFF"/>
                </a:solidFill>
                <a:cs typeface="Arial" charset="0"/>
              </a:rPr>
              <a:t>4</a:t>
            </a:r>
          </a:p>
        </p:txBody>
      </p:sp>
      <p:sp>
        <p:nvSpPr>
          <p:cNvPr id="30726" name="Line 6"/>
          <p:cNvSpPr>
            <a:spLocks noChangeShapeType="1"/>
          </p:cNvSpPr>
          <p:nvPr/>
        </p:nvSpPr>
        <p:spPr bwMode="gray">
          <a:xfrm>
            <a:off x="2362200" y="2339975"/>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0" name="Rectangle 7"/>
          <p:cNvSpPr>
            <a:spLocks noChangeArrowheads="1"/>
          </p:cNvSpPr>
          <p:nvPr/>
        </p:nvSpPr>
        <p:spPr bwMode="gray">
          <a:xfrm rot="3419336">
            <a:off x="2078037" y="1763713"/>
            <a:ext cx="479425" cy="520700"/>
          </a:xfrm>
          <a:prstGeom prst="rect">
            <a:avLst/>
          </a:prstGeom>
          <a:gradFill rotWithShape="1">
            <a:gsLst>
              <a:gs pos="0">
                <a:schemeClr val="accent1"/>
              </a:gs>
              <a:gs pos="100000">
                <a:schemeClr val="accent1">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accent1"/>
            </a:extrusionClr>
          </a:sp3d>
        </p:spPr>
        <p:txBody>
          <a:bodyPr wrap="none" anchor="ctr">
            <a:flatTx/>
          </a:bodyPr>
          <a:lstStyle/>
          <a:p>
            <a:pPr>
              <a:defRPr/>
            </a:pPr>
            <a:endParaRPr lang="zh-CN" altLang="en-US"/>
          </a:p>
        </p:txBody>
      </p:sp>
      <p:sp>
        <p:nvSpPr>
          <p:cNvPr id="30728" name="Text Box 8"/>
          <p:cNvSpPr txBox="1">
            <a:spLocks noChangeArrowheads="1"/>
          </p:cNvSpPr>
          <p:nvPr/>
        </p:nvSpPr>
        <p:spPr bwMode="gray">
          <a:xfrm>
            <a:off x="2810241" y="1871721"/>
            <a:ext cx="39629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400" dirty="0" smtClean="0">
                <a:cs typeface="Arial" charset="0"/>
              </a:rPr>
              <a:t>5.2.1</a:t>
            </a:r>
            <a:r>
              <a:rPr lang="zh-CN" altLang="en-US" sz="2400" dirty="0" smtClean="0">
                <a:cs typeface="Arial" charset="0"/>
              </a:rPr>
              <a:t>中国支付清算系统概述</a:t>
            </a:r>
            <a:endParaRPr lang="en-US" altLang="zh-CN" sz="2400" dirty="0">
              <a:cs typeface="Arial" charset="0"/>
            </a:endParaRPr>
          </a:p>
        </p:txBody>
      </p:sp>
      <p:sp>
        <p:nvSpPr>
          <p:cNvPr id="30729" name="Text Box 9"/>
          <p:cNvSpPr txBox="1">
            <a:spLocks noChangeArrowheads="1"/>
          </p:cNvSpPr>
          <p:nvPr/>
        </p:nvSpPr>
        <p:spPr bwMode="gray">
          <a:xfrm>
            <a:off x="2133600" y="180657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2400" b="1">
                <a:solidFill>
                  <a:srgbClr val="FFFFFF"/>
                </a:solidFill>
                <a:cs typeface="Arial" charset="0"/>
              </a:rPr>
              <a:t>1</a:t>
            </a:r>
          </a:p>
        </p:txBody>
      </p:sp>
      <p:sp>
        <p:nvSpPr>
          <p:cNvPr id="30730" name="Line 10"/>
          <p:cNvSpPr>
            <a:spLocks noChangeShapeType="1"/>
          </p:cNvSpPr>
          <p:nvPr/>
        </p:nvSpPr>
        <p:spPr bwMode="gray">
          <a:xfrm>
            <a:off x="2362200" y="3178175"/>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4" name="Rectangle 11"/>
          <p:cNvSpPr>
            <a:spLocks noChangeArrowheads="1"/>
          </p:cNvSpPr>
          <p:nvPr/>
        </p:nvSpPr>
        <p:spPr bwMode="gray">
          <a:xfrm rot="3419336">
            <a:off x="2078037" y="2601913"/>
            <a:ext cx="479425" cy="520700"/>
          </a:xfrm>
          <a:prstGeom prst="rect">
            <a:avLst/>
          </a:prstGeom>
          <a:gradFill rotWithShape="1">
            <a:gsLst>
              <a:gs pos="0">
                <a:schemeClr val="accent2"/>
              </a:gs>
              <a:gs pos="100000">
                <a:schemeClr val="accent2">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accent2"/>
            </a:extrusionClr>
          </a:sp3d>
        </p:spPr>
        <p:txBody>
          <a:bodyPr wrap="none" anchor="ctr">
            <a:flatTx/>
          </a:bodyPr>
          <a:lstStyle/>
          <a:p>
            <a:pPr>
              <a:defRPr/>
            </a:pPr>
            <a:endParaRPr lang="zh-CN" altLang="en-US"/>
          </a:p>
        </p:txBody>
      </p:sp>
      <p:sp>
        <p:nvSpPr>
          <p:cNvPr id="30732" name="Text Box 12"/>
          <p:cNvSpPr txBox="1">
            <a:spLocks noChangeArrowheads="1"/>
          </p:cNvSpPr>
          <p:nvPr/>
        </p:nvSpPr>
        <p:spPr bwMode="gray">
          <a:xfrm>
            <a:off x="2133600" y="264477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2400" b="1">
                <a:solidFill>
                  <a:srgbClr val="FFFFFF"/>
                </a:solidFill>
                <a:cs typeface="Arial" charset="0"/>
              </a:rPr>
              <a:t>2</a:t>
            </a:r>
          </a:p>
        </p:txBody>
      </p:sp>
      <p:sp>
        <p:nvSpPr>
          <p:cNvPr id="30733" name="Line 13"/>
          <p:cNvSpPr>
            <a:spLocks noChangeShapeType="1"/>
          </p:cNvSpPr>
          <p:nvPr/>
        </p:nvSpPr>
        <p:spPr bwMode="gray">
          <a:xfrm>
            <a:off x="2363788" y="4014788"/>
            <a:ext cx="4799012" cy="1587"/>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 name="Rectangle 14"/>
          <p:cNvSpPr>
            <a:spLocks noChangeArrowheads="1"/>
          </p:cNvSpPr>
          <p:nvPr/>
        </p:nvSpPr>
        <p:spPr bwMode="gray">
          <a:xfrm rot="3419336">
            <a:off x="2078037" y="3440113"/>
            <a:ext cx="479425" cy="520700"/>
          </a:xfrm>
          <a:prstGeom prst="rect">
            <a:avLst/>
          </a:prstGeom>
          <a:gradFill rotWithShape="1">
            <a:gsLst>
              <a:gs pos="0">
                <a:schemeClr val="hlink"/>
              </a:gs>
              <a:gs pos="100000">
                <a:schemeClr val="hlink">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hlink"/>
            </a:extrusionClr>
          </a:sp3d>
        </p:spPr>
        <p:txBody>
          <a:bodyPr wrap="none" anchor="ctr">
            <a:flatTx/>
          </a:bodyPr>
          <a:lstStyle/>
          <a:p>
            <a:pPr>
              <a:defRPr/>
            </a:pPr>
            <a:endParaRPr lang="zh-CN" altLang="en-US"/>
          </a:p>
        </p:txBody>
      </p:sp>
      <p:sp>
        <p:nvSpPr>
          <p:cNvPr id="30735" name="Text Box 15"/>
          <p:cNvSpPr txBox="1">
            <a:spLocks noChangeArrowheads="1"/>
          </p:cNvSpPr>
          <p:nvPr/>
        </p:nvSpPr>
        <p:spPr bwMode="gray">
          <a:xfrm>
            <a:off x="2133600" y="3482975"/>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2400" b="1">
                <a:solidFill>
                  <a:srgbClr val="FFFFFF"/>
                </a:solidFill>
                <a:cs typeface="Arial" charset="0"/>
              </a:rPr>
              <a:t>3</a:t>
            </a:r>
          </a:p>
        </p:txBody>
      </p:sp>
      <p:sp>
        <p:nvSpPr>
          <p:cNvPr id="30736" name="Line 16"/>
          <p:cNvSpPr>
            <a:spLocks noChangeShapeType="1"/>
          </p:cNvSpPr>
          <p:nvPr/>
        </p:nvSpPr>
        <p:spPr bwMode="gray">
          <a:xfrm>
            <a:off x="2362200" y="5715000"/>
            <a:ext cx="4800600" cy="0"/>
          </a:xfrm>
          <a:prstGeom prst="line">
            <a:avLst/>
          </a:prstGeom>
          <a:noFill/>
          <a:ln w="25400">
            <a:solidFill>
              <a:schemeClr val="tx1"/>
            </a:solidFill>
            <a:prstDash val="sysDot"/>
            <a:round/>
            <a:headEnd/>
            <a:tailEnd type="oval"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0" name="Rectangle 17"/>
          <p:cNvSpPr>
            <a:spLocks noChangeArrowheads="1"/>
          </p:cNvSpPr>
          <p:nvPr/>
        </p:nvSpPr>
        <p:spPr bwMode="ltGray">
          <a:xfrm rot="3419336">
            <a:off x="2078037" y="5138738"/>
            <a:ext cx="479425" cy="520700"/>
          </a:xfrm>
          <a:prstGeom prst="rect">
            <a:avLst/>
          </a:prstGeom>
          <a:gradFill rotWithShape="1">
            <a:gsLst>
              <a:gs pos="0">
                <a:schemeClr val="tx2"/>
              </a:gs>
              <a:gs pos="100000">
                <a:schemeClr val="tx2">
                  <a:gamma/>
                  <a:shade val="46275"/>
                  <a:invGamma/>
                </a:schemeClr>
              </a:gs>
            </a:gsLst>
            <a:lin ang="5400000" scaled="1"/>
          </a:gradFill>
          <a:ln w="9525">
            <a:miter lim="800000"/>
            <a:headEnd/>
            <a:tailEnd/>
          </a:ln>
          <a:effectLst/>
          <a:scene3d>
            <a:camera prst="legacyPerspectiveFront">
              <a:rot lat="0" lon="1500000" rev="0"/>
            </a:camera>
            <a:lightRig rig="legacyFlat4" dir="b"/>
          </a:scene3d>
          <a:sp3d extrusionH="430200" prstMaterial="legacyMatte">
            <a:bevelT w="13500" h="13500" prst="angle"/>
            <a:bevelB w="13500" h="13500" prst="angle"/>
            <a:extrusionClr>
              <a:schemeClr val="tx2"/>
            </a:extrusionClr>
          </a:sp3d>
        </p:spPr>
        <p:txBody>
          <a:bodyPr wrap="none" anchor="ctr">
            <a:flatTx/>
          </a:bodyPr>
          <a:lstStyle/>
          <a:p>
            <a:pPr>
              <a:defRPr/>
            </a:pPr>
            <a:endParaRPr lang="zh-CN" altLang="en-US"/>
          </a:p>
        </p:txBody>
      </p:sp>
      <p:sp>
        <p:nvSpPr>
          <p:cNvPr id="30738" name="Text Box 18"/>
          <p:cNvSpPr txBox="1">
            <a:spLocks noChangeArrowheads="1"/>
          </p:cNvSpPr>
          <p:nvPr/>
        </p:nvSpPr>
        <p:spPr bwMode="gray">
          <a:xfrm>
            <a:off x="2133600" y="5181600"/>
            <a:ext cx="3540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en-US" altLang="zh-CN" sz="2400" b="1">
                <a:solidFill>
                  <a:srgbClr val="FFFFFF"/>
                </a:solidFill>
                <a:cs typeface="Arial" charset="0"/>
              </a:rPr>
              <a:t>5</a:t>
            </a:r>
          </a:p>
        </p:txBody>
      </p:sp>
      <p:sp>
        <p:nvSpPr>
          <p:cNvPr id="30739" name="Text Box 19"/>
          <p:cNvSpPr txBox="1">
            <a:spLocks noChangeArrowheads="1"/>
          </p:cNvSpPr>
          <p:nvPr/>
        </p:nvSpPr>
        <p:spPr bwMode="gray">
          <a:xfrm>
            <a:off x="2810241" y="2713036"/>
            <a:ext cx="4272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400" dirty="0" smtClean="0">
                <a:cs typeface="Arial" charset="0"/>
              </a:rPr>
              <a:t>5.2.2</a:t>
            </a:r>
            <a:r>
              <a:rPr lang="zh-CN" altLang="en-US" sz="2400" dirty="0" smtClean="0">
                <a:cs typeface="Arial" charset="0"/>
              </a:rPr>
              <a:t>中国现代化支付系统概述</a:t>
            </a:r>
            <a:endParaRPr lang="en-US" altLang="zh-CN" sz="2400" dirty="0">
              <a:cs typeface="Arial" charset="0"/>
            </a:endParaRPr>
          </a:p>
        </p:txBody>
      </p:sp>
      <p:sp>
        <p:nvSpPr>
          <p:cNvPr id="30740" name="Text Box 20"/>
          <p:cNvSpPr txBox="1">
            <a:spLocks noChangeArrowheads="1"/>
          </p:cNvSpPr>
          <p:nvPr/>
        </p:nvSpPr>
        <p:spPr bwMode="gray">
          <a:xfrm>
            <a:off x="2839736" y="3539145"/>
            <a:ext cx="4272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400" dirty="0" smtClean="0">
                <a:cs typeface="Arial" charset="0"/>
              </a:rPr>
              <a:t>5.2.3</a:t>
            </a:r>
            <a:r>
              <a:rPr lang="zh-CN" altLang="en-US" sz="2400" dirty="0" smtClean="0">
                <a:cs typeface="Arial" charset="0"/>
              </a:rPr>
              <a:t>中国现代化支付系统架构</a:t>
            </a:r>
            <a:endParaRPr lang="en-US" altLang="zh-CN" sz="2400" dirty="0">
              <a:cs typeface="Arial" charset="0"/>
            </a:endParaRPr>
          </a:p>
        </p:txBody>
      </p:sp>
      <p:sp>
        <p:nvSpPr>
          <p:cNvPr id="30741" name="Text Box 21"/>
          <p:cNvSpPr txBox="1">
            <a:spLocks noChangeArrowheads="1"/>
          </p:cNvSpPr>
          <p:nvPr/>
        </p:nvSpPr>
        <p:spPr bwMode="gray">
          <a:xfrm>
            <a:off x="2810241" y="4392910"/>
            <a:ext cx="42723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400" dirty="0" smtClean="0">
                <a:cs typeface="Arial" charset="0"/>
              </a:rPr>
              <a:t>5.2.4</a:t>
            </a:r>
            <a:r>
              <a:rPr lang="zh-CN" altLang="en-US" sz="2400" dirty="0" smtClean="0">
                <a:cs typeface="Arial" charset="0"/>
              </a:rPr>
              <a:t>中国现代化支付系统组成</a:t>
            </a:r>
            <a:endParaRPr lang="en-US" altLang="zh-CN" sz="2400" dirty="0">
              <a:cs typeface="Arial" charset="0"/>
            </a:endParaRPr>
          </a:p>
        </p:txBody>
      </p:sp>
      <p:sp>
        <p:nvSpPr>
          <p:cNvPr id="30742" name="Text Box 22"/>
          <p:cNvSpPr txBox="1">
            <a:spLocks noChangeArrowheads="1"/>
          </p:cNvSpPr>
          <p:nvPr/>
        </p:nvSpPr>
        <p:spPr bwMode="gray">
          <a:xfrm>
            <a:off x="2839736" y="5230232"/>
            <a:ext cx="550984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r>
              <a:rPr lang="en-US" altLang="zh-CN" sz="2400" dirty="0" smtClean="0">
                <a:cs typeface="Arial" charset="0"/>
              </a:rPr>
              <a:t>5.2.5</a:t>
            </a:r>
            <a:r>
              <a:rPr lang="zh-CN" altLang="en-US" sz="2400" dirty="0" smtClean="0">
                <a:cs typeface="Arial" charset="0"/>
              </a:rPr>
              <a:t>中国银联银行卡跨行交易清算系统</a:t>
            </a:r>
            <a:endParaRPr lang="en-US" altLang="zh-CN" sz="2400" dirty="0">
              <a:cs typeface="Arial" charset="0"/>
            </a:endParaRPr>
          </a:p>
        </p:txBody>
      </p:sp>
    </p:spTree>
    <p:extLst>
      <p:ext uri="{BB962C8B-B14F-4D97-AF65-F5344CB8AC3E}">
        <p14:creationId xmlns:p14="http://schemas.microsoft.com/office/powerpoint/2010/main" val="243120786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a typeface="宋体" charset="-122"/>
              </a:rPr>
              <a:t>3.4</a:t>
            </a:r>
            <a:r>
              <a:rPr lang="zh-CN" altLang="en-US" dirty="0">
                <a:ea typeface="宋体" charset="-122"/>
              </a:rPr>
              <a:t>中国现代化支付</a:t>
            </a:r>
            <a:r>
              <a:rPr lang="zh-CN" altLang="en-US" dirty="0" smtClean="0">
                <a:ea typeface="宋体" charset="-122"/>
              </a:rPr>
              <a:t>系统</a:t>
            </a:r>
            <a:endParaRPr lang="zh-CN" altLang="en-US" dirty="0"/>
          </a:p>
        </p:txBody>
      </p:sp>
      <p:sp>
        <p:nvSpPr>
          <p:cNvPr id="3" name="Rectangle 3"/>
          <p:cNvSpPr txBox="1">
            <a:spLocks noChangeArrowheads="1"/>
          </p:cNvSpPr>
          <p:nvPr/>
        </p:nvSpPr>
        <p:spPr>
          <a:xfrm>
            <a:off x="539552" y="2057400"/>
            <a:ext cx="8136904" cy="4343400"/>
          </a:xfrm>
          <a:prstGeom prst="rect">
            <a:avLst/>
          </a:prstGeom>
        </p:spPr>
        <p:txBody>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90000"/>
              </a:lnSpc>
            </a:pPr>
            <a:r>
              <a:rPr lang="zh-CN" altLang="en-US" sz="2000" b="1" kern="0" dirty="0" smtClean="0"/>
              <a:t>大力推广“三票一卡”</a:t>
            </a:r>
            <a:r>
              <a:rPr lang="en-US" altLang="zh-CN" sz="2000" b="1" kern="0" dirty="0" smtClean="0"/>
              <a:t>,</a:t>
            </a:r>
            <a:r>
              <a:rPr lang="zh-CN" altLang="en-US" sz="2000" b="1" kern="0" dirty="0" smtClean="0"/>
              <a:t>实现支付工具票据化</a:t>
            </a:r>
          </a:p>
          <a:p>
            <a:pPr>
              <a:lnSpc>
                <a:spcPct val="90000"/>
              </a:lnSpc>
            </a:pPr>
            <a:r>
              <a:rPr lang="zh-CN" altLang="en-US" sz="2000" kern="0" dirty="0"/>
              <a:t>金融卫星通信专用网和全国电子联行系统的建成运行，使资金在途时间由原来的半个月缩短为三天，标志着中国支付清算工作开始进入电子化、信息化和网络化时代</a:t>
            </a:r>
            <a:r>
              <a:rPr lang="zh-CN" altLang="en-US" sz="2000" kern="0" dirty="0" smtClean="0"/>
              <a:t>。</a:t>
            </a:r>
            <a:endParaRPr lang="en-US" altLang="zh-CN" sz="2000" kern="0" dirty="0" smtClean="0"/>
          </a:p>
          <a:p>
            <a:pPr>
              <a:lnSpc>
                <a:spcPct val="90000"/>
              </a:lnSpc>
            </a:pPr>
            <a:r>
              <a:rPr lang="zh-CN" altLang="en-US" sz="2000" kern="0" dirty="0"/>
              <a:t>至</a:t>
            </a:r>
            <a:r>
              <a:rPr lang="en-US" altLang="zh-CN" sz="2000" kern="0" dirty="0"/>
              <a:t>2002</a:t>
            </a:r>
            <a:r>
              <a:rPr lang="zh-CN" altLang="en-US" sz="2000" kern="0" dirty="0"/>
              <a:t>年，全国电子联行系统已发展成包括两个卫星主站、</a:t>
            </a:r>
            <a:r>
              <a:rPr lang="en-US" altLang="zh-CN" sz="2000" kern="0" dirty="0"/>
              <a:t>1924</a:t>
            </a:r>
            <a:r>
              <a:rPr lang="zh-CN" altLang="en-US" sz="2000" kern="0" dirty="0"/>
              <a:t>个小站（遍布全国所有地级市和绝大多数县城）、连接</a:t>
            </a:r>
            <a:r>
              <a:rPr lang="en-US" altLang="zh-CN" sz="2000" kern="0" dirty="0"/>
              <a:t>2</a:t>
            </a:r>
            <a:r>
              <a:rPr lang="zh-CN" altLang="en-US" sz="2000" kern="0" dirty="0"/>
              <a:t>万多个通汇网点的大型联机交易</a:t>
            </a:r>
            <a:r>
              <a:rPr lang="zh-CN" altLang="en-US" sz="2000" kern="0" dirty="0" smtClean="0"/>
              <a:t>系统</a:t>
            </a:r>
            <a:endParaRPr lang="en-US" altLang="zh-CN" sz="2000" kern="0" dirty="0" smtClean="0"/>
          </a:p>
          <a:p>
            <a:pPr>
              <a:lnSpc>
                <a:spcPct val="90000"/>
              </a:lnSpc>
            </a:pPr>
            <a:r>
              <a:rPr lang="en-US" altLang="zh-CN" sz="2000" kern="0" dirty="0"/>
              <a:t>2000</a:t>
            </a:r>
            <a:r>
              <a:rPr lang="zh-CN" altLang="en-US" sz="2000" kern="0" dirty="0"/>
              <a:t>年</a:t>
            </a:r>
            <a:r>
              <a:rPr lang="en-US" altLang="zh-CN" sz="2000" kern="0" dirty="0"/>
              <a:t>10</a:t>
            </a:r>
            <a:r>
              <a:rPr lang="zh-CN" altLang="en-US" sz="2000" kern="0" dirty="0"/>
              <a:t>月，人民银行党委作出“调整定位、借鉴吸收、完善需求、以我为主，加快中国现代化支付系统建设”的重大</a:t>
            </a:r>
            <a:r>
              <a:rPr lang="zh-CN" altLang="en-US" sz="2000" kern="0" dirty="0" smtClean="0"/>
              <a:t>决定</a:t>
            </a:r>
            <a:endParaRPr lang="en-US" altLang="zh-CN" sz="2000" kern="0" dirty="0" smtClean="0"/>
          </a:p>
          <a:p>
            <a:pPr>
              <a:lnSpc>
                <a:spcPct val="90000"/>
              </a:lnSpc>
            </a:pPr>
            <a:r>
              <a:rPr lang="zh-CN" altLang="en-US" sz="2000" kern="0" dirty="0"/>
              <a:t>为了更好地满足社会经济金融发展对中央银行支付清算服务的新需求，同时考虑</a:t>
            </a:r>
            <a:r>
              <a:rPr lang="en-US" altLang="zh-CN" sz="2000" kern="0" dirty="0"/>
              <a:t>CNAPS</a:t>
            </a:r>
            <a:r>
              <a:rPr lang="zh-CN" altLang="en-US" sz="2000" kern="0" dirty="0"/>
              <a:t>生命周期以及进一步完善备份系统等实际情况，</a:t>
            </a:r>
            <a:r>
              <a:rPr lang="en-US" altLang="zh-CN" sz="2000" kern="0" dirty="0"/>
              <a:t>2009</a:t>
            </a:r>
            <a:r>
              <a:rPr lang="zh-CN" altLang="en-US" sz="2000" kern="0" dirty="0"/>
              <a:t>年底，中国人民银行要求清算总中心启动第二代</a:t>
            </a:r>
            <a:r>
              <a:rPr lang="en-US" altLang="zh-CN" sz="2000" kern="0" dirty="0"/>
              <a:t>CNAPS</a:t>
            </a:r>
            <a:r>
              <a:rPr lang="zh-CN" altLang="en-US" sz="2000" kern="0" dirty="0"/>
              <a:t>建设。网上支付跨行清算系统作为第二代</a:t>
            </a:r>
            <a:r>
              <a:rPr lang="en-US" altLang="zh-CN" sz="2000" kern="0" dirty="0"/>
              <a:t>CNAPS</a:t>
            </a:r>
            <a:r>
              <a:rPr lang="zh-CN" altLang="en-US" sz="2000" kern="0" dirty="0"/>
              <a:t>首先投产的业务系统，于</a:t>
            </a:r>
            <a:r>
              <a:rPr lang="en-US" altLang="zh-CN" sz="2000" kern="0" dirty="0"/>
              <a:t>2010</a:t>
            </a:r>
            <a:r>
              <a:rPr lang="zh-CN" altLang="en-US" sz="2000" kern="0" dirty="0"/>
              <a:t>年</a:t>
            </a:r>
            <a:r>
              <a:rPr lang="en-US" altLang="zh-CN" sz="2000" kern="0" dirty="0"/>
              <a:t>8</a:t>
            </a:r>
            <a:r>
              <a:rPr lang="zh-CN" altLang="en-US" sz="2000" kern="0" dirty="0"/>
              <a:t>月上线运行，大额支付系统、小额支付系统于</a:t>
            </a:r>
            <a:r>
              <a:rPr lang="en-US" altLang="zh-CN" sz="2000" kern="0" dirty="0"/>
              <a:t>2013</a:t>
            </a:r>
            <a:r>
              <a:rPr lang="zh-CN" altLang="en-US" sz="2000" kern="0" dirty="0"/>
              <a:t>年</a:t>
            </a:r>
            <a:r>
              <a:rPr lang="en-US" altLang="zh-CN" sz="2000" kern="0" dirty="0"/>
              <a:t>10</a:t>
            </a:r>
            <a:r>
              <a:rPr lang="zh-CN" altLang="en-US" sz="2000" kern="0" dirty="0"/>
              <a:t>月升级为第二</a:t>
            </a:r>
            <a:r>
              <a:rPr lang="zh-CN" altLang="en-US" sz="2000" kern="0" dirty="0" smtClean="0"/>
              <a:t>代。</a:t>
            </a:r>
            <a:endParaRPr lang="zh-CN" altLang="en-US" sz="2000" b="1" kern="0" dirty="0"/>
          </a:p>
        </p:txBody>
      </p:sp>
      <p:sp>
        <p:nvSpPr>
          <p:cNvPr id="4" name="Rectangle 4"/>
          <p:cNvSpPr>
            <a:spLocks noChangeArrowheads="1"/>
          </p:cNvSpPr>
          <p:nvPr/>
        </p:nvSpPr>
        <p:spPr bwMode="auto">
          <a:xfrm>
            <a:off x="1181200" y="1412776"/>
            <a:ext cx="2558752" cy="49222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b="1" dirty="0">
                <a:solidFill>
                  <a:schemeClr val="bg1"/>
                </a:solidFill>
                <a:latin typeface="Bookman Old Style" pitchFamily="18" charset="0"/>
                <a:ea typeface="华文新魏" pitchFamily="2" charset="-122"/>
              </a:rPr>
              <a:t>现  状</a:t>
            </a:r>
          </a:p>
        </p:txBody>
      </p:sp>
    </p:spTree>
    <p:extLst>
      <p:ext uri="{BB962C8B-B14F-4D97-AF65-F5344CB8AC3E}">
        <p14:creationId xmlns:p14="http://schemas.microsoft.com/office/powerpoint/2010/main" val="117885183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a typeface="宋体" charset="-122"/>
              </a:rPr>
              <a:t>3.4</a:t>
            </a:r>
            <a:r>
              <a:rPr lang="zh-CN" altLang="en-US" dirty="0">
                <a:ea typeface="宋体" charset="-122"/>
              </a:rPr>
              <a:t>中国现代化支付</a:t>
            </a:r>
            <a:r>
              <a:rPr lang="zh-CN" altLang="en-US" dirty="0" smtClean="0">
                <a:ea typeface="宋体" charset="-122"/>
              </a:rPr>
              <a:t>系统</a:t>
            </a:r>
            <a:endParaRPr lang="zh-CN" altLang="en-US" dirty="0"/>
          </a:p>
        </p:txBody>
      </p:sp>
      <p:sp>
        <p:nvSpPr>
          <p:cNvPr id="5" name="Rectangle 5"/>
          <p:cNvSpPr>
            <a:spLocks noChangeArrowheads="1"/>
          </p:cNvSpPr>
          <p:nvPr/>
        </p:nvSpPr>
        <p:spPr bwMode="auto">
          <a:xfrm>
            <a:off x="921296" y="1392703"/>
            <a:ext cx="2830016" cy="54937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b="1" dirty="0">
                <a:solidFill>
                  <a:schemeClr val="bg1"/>
                </a:solidFill>
                <a:latin typeface="Bookman Old Style" pitchFamily="18" charset="0"/>
                <a:ea typeface="华文新魏" pitchFamily="2" charset="-122"/>
              </a:rPr>
              <a:t>存在的问题</a:t>
            </a:r>
          </a:p>
        </p:txBody>
      </p:sp>
      <p:sp>
        <p:nvSpPr>
          <p:cNvPr id="6" name="Text Box 6"/>
          <p:cNvSpPr txBox="1">
            <a:spLocks noChangeArrowheads="1"/>
          </p:cNvSpPr>
          <p:nvPr/>
        </p:nvSpPr>
        <p:spPr bwMode="auto">
          <a:xfrm>
            <a:off x="921296" y="2492896"/>
            <a:ext cx="7395120" cy="27084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ts val="2400"/>
              </a:lnSpc>
              <a:spcBef>
                <a:spcPts val="1200"/>
              </a:spcBef>
            </a:pPr>
            <a:r>
              <a:rPr lang="en-US" altLang="zh-CN" sz="2400" b="1" dirty="0">
                <a:latin typeface="仿宋_GB2312" pitchFamily="49" charset="-122"/>
              </a:rPr>
              <a:t>1</a:t>
            </a:r>
            <a:r>
              <a:rPr lang="zh-CN" altLang="en-US" sz="2400" b="1" dirty="0">
                <a:latin typeface="仿宋_GB2312" pitchFamily="49" charset="-122"/>
              </a:rPr>
              <a:t>、缺乏有效支持银行间支付清算的现代化公共平台，支付速度慢，资金在途时间长；</a:t>
            </a:r>
          </a:p>
          <a:p>
            <a:pPr>
              <a:lnSpc>
                <a:spcPts val="2400"/>
              </a:lnSpc>
              <a:spcBef>
                <a:spcPts val="1200"/>
              </a:spcBef>
            </a:pPr>
            <a:r>
              <a:rPr lang="en-US" altLang="zh-CN" sz="2400" b="1" dirty="0">
                <a:latin typeface="仿宋_GB2312" pitchFamily="49" charset="-122"/>
              </a:rPr>
              <a:t>2</a:t>
            </a:r>
            <a:r>
              <a:rPr lang="zh-CN" altLang="en-US" sz="2400" b="1" dirty="0">
                <a:latin typeface="仿宋_GB2312" pitchFamily="49" charset="-122"/>
              </a:rPr>
              <a:t>、支付风险防范机制不健全，存在支付风险隐患；</a:t>
            </a:r>
          </a:p>
          <a:p>
            <a:pPr>
              <a:lnSpc>
                <a:spcPts val="2400"/>
              </a:lnSpc>
              <a:spcBef>
                <a:spcPts val="1200"/>
              </a:spcBef>
            </a:pPr>
            <a:r>
              <a:rPr lang="en-US" altLang="zh-CN" sz="2400" b="1" dirty="0">
                <a:latin typeface="仿宋_GB2312" pitchFamily="49" charset="-122"/>
              </a:rPr>
              <a:t>3</a:t>
            </a:r>
            <a:r>
              <a:rPr lang="zh-CN" altLang="en-US" sz="2400" b="1" dirty="0">
                <a:latin typeface="仿宋_GB2312" pitchFamily="49" charset="-122"/>
              </a:rPr>
              <a:t>、系统结构紊乱，清算帐户分散，支付数据信息不集中，不利于金融监管；</a:t>
            </a:r>
          </a:p>
          <a:p>
            <a:pPr>
              <a:lnSpc>
                <a:spcPts val="2400"/>
              </a:lnSpc>
              <a:spcBef>
                <a:spcPts val="1200"/>
              </a:spcBef>
            </a:pPr>
            <a:r>
              <a:rPr lang="en-US" altLang="zh-CN" sz="2400" b="1" dirty="0">
                <a:latin typeface="仿宋_GB2312" pitchFamily="49" charset="-122"/>
              </a:rPr>
              <a:t>4</a:t>
            </a:r>
            <a:r>
              <a:rPr lang="zh-CN" altLang="en-US" sz="2400" b="1" dirty="0">
                <a:latin typeface="仿宋_GB2312" pitchFamily="49" charset="-122"/>
              </a:rPr>
              <a:t>、未与金融市场等相关系统连接，不能有效支持中央银行货币政策的实施。</a:t>
            </a:r>
          </a:p>
        </p:txBody>
      </p:sp>
    </p:spTree>
    <p:extLst>
      <p:ext uri="{BB962C8B-B14F-4D97-AF65-F5344CB8AC3E}">
        <p14:creationId xmlns:p14="http://schemas.microsoft.com/office/powerpoint/2010/main" val="8700685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7" name="Rectangle 7"/>
          <p:cNvSpPr>
            <a:spLocks noGrp="1" noChangeArrowheads="1"/>
          </p:cNvSpPr>
          <p:nvPr>
            <p:ph type="title"/>
          </p:nvPr>
        </p:nvSpPr>
        <p:spPr/>
        <p:txBody>
          <a:bodyPr/>
          <a:lstStyle/>
          <a:p>
            <a:r>
              <a:rPr lang="en-US" altLang="zh-CN" dirty="0">
                <a:ea typeface="宋体" charset="-122"/>
              </a:rPr>
              <a:t>3.4</a:t>
            </a:r>
            <a:r>
              <a:rPr lang="zh-CN" altLang="en-US" dirty="0">
                <a:ea typeface="宋体" charset="-122"/>
              </a:rPr>
              <a:t>中国现代化支付</a:t>
            </a:r>
            <a:r>
              <a:rPr lang="zh-CN" altLang="en-US" dirty="0" smtClean="0">
                <a:ea typeface="宋体" charset="-122"/>
              </a:rPr>
              <a:t>系统</a:t>
            </a:r>
            <a:endParaRPr lang="en-US" altLang="zh-CN" dirty="0">
              <a:ea typeface="宋体" charset="-122"/>
            </a:endParaRPr>
          </a:p>
        </p:txBody>
      </p:sp>
      <p:sp>
        <p:nvSpPr>
          <p:cNvPr id="2" name="矩形 1"/>
          <p:cNvSpPr/>
          <p:nvPr/>
        </p:nvSpPr>
        <p:spPr>
          <a:xfrm>
            <a:off x="3059832" y="6106771"/>
            <a:ext cx="4104456" cy="369332"/>
          </a:xfrm>
          <a:prstGeom prst="rect">
            <a:avLst/>
          </a:prstGeom>
        </p:spPr>
        <p:txBody>
          <a:bodyPr wrap="square">
            <a:spAutoFit/>
          </a:bodyPr>
          <a:lstStyle/>
          <a:p>
            <a:r>
              <a:rPr lang="zh-CN" altLang="en-US" dirty="0" smtClean="0"/>
              <a:t>我国银行业体系结构</a:t>
            </a:r>
            <a:endParaRPr lang="zh-CN" altLang="en-US" dirty="0"/>
          </a:p>
        </p:txBody>
      </p:sp>
      <p:pic>
        <p:nvPicPr>
          <p:cNvPr id="132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595436"/>
            <a:ext cx="8012152" cy="44770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a typeface="宋体" charset="-122"/>
              </a:rPr>
              <a:t>3.4</a:t>
            </a:r>
            <a:r>
              <a:rPr lang="zh-CN" altLang="en-US" dirty="0">
                <a:ea typeface="宋体" charset="-122"/>
              </a:rPr>
              <a:t>中国现代化支付</a:t>
            </a:r>
            <a:r>
              <a:rPr lang="zh-CN" altLang="en-US" dirty="0" smtClean="0">
                <a:ea typeface="宋体" charset="-122"/>
              </a:rPr>
              <a:t>系统</a:t>
            </a:r>
            <a:endParaRPr lang="zh-CN" altLang="en-US" dirty="0"/>
          </a:p>
        </p:txBody>
      </p:sp>
      <p:sp>
        <p:nvSpPr>
          <p:cNvPr id="4" name="矩形 3"/>
          <p:cNvSpPr/>
          <p:nvPr/>
        </p:nvSpPr>
        <p:spPr>
          <a:xfrm>
            <a:off x="229118" y="1556792"/>
            <a:ext cx="8892480" cy="4855240"/>
          </a:xfrm>
          <a:prstGeom prst="rect">
            <a:avLst/>
          </a:prstGeom>
        </p:spPr>
        <p:txBody>
          <a:bodyPr wrap="square">
            <a:spAutoFit/>
          </a:bodyPr>
          <a:lstStyle/>
          <a:p>
            <a:pPr marL="285750" indent="-285750">
              <a:lnSpc>
                <a:spcPts val="2600"/>
              </a:lnSpc>
              <a:spcAft>
                <a:spcPts val="1200"/>
              </a:spcAft>
              <a:buFont typeface="Wingdings" panose="05000000000000000000" pitchFamily="2" charset="2"/>
              <a:buChar char="Ø"/>
            </a:pPr>
            <a:r>
              <a:rPr lang="zh-CN" altLang="en-US" dirty="0" smtClean="0">
                <a:solidFill>
                  <a:srgbClr val="FF0000"/>
                </a:solidFill>
              </a:rPr>
              <a:t>五</a:t>
            </a:r>
            <a:r>
              <a:rPr lang="zh-CN" altLang="en-US" dirty="0">
                <a:solidFill>
                  <a:srgbClr val="FF0000"/>
                </a:solidFill>
              </a:rPr>
              <a:t>大国有银行</a:t>
            </a:r>
            <a:r>
              <a:rPr lang="zh-CN" altLang="en-US" b="0" dirty="0"/>
              <a:t>：中国工商银行、中国建设银行、中国农业银行、中国银行及交通银行。上述五家银行目前均已改制上市，属于股份制企业，但最大的股东不是财政部就是汇金公司，属于中央控股的企业。</a:t>
            </a:r>
          </a:p>
          <a:p>
            <a:pPr marL="285750" indent="-285750">
              <a:lnSpc>
                <a:spcPts val="2600"/>
              </a:lnSpc>
              <a:spcAft>
                <a:spcPts val="1200"/>
              </a:spcAft>
              <a:buFont typeface="Wingdings" panose="05000000000000000000" pitchFamily="2" charset="2"/>
              <a:buChar char="Ø"/>
            </a:pPr>
            <a:r>
              <a:rPr lang="zh-CN" altLang="en-US" dirty="0" smtClean="0">
                <a:solidFill>
                  <a:srgbClr val="FF0000"/>
                </a:solidFill>
              </a:rPr>
              <a:t>中国</a:t>
            </a:r>
            <a:r>
              <a:rPr lang="zh-CN" altLang="en-US" dirty="0">
                <a:solidFill>
                  <a:srgbClr val="FF0000"/>
                </a:solidFill>
              </a:rPr>
              <a:t>邮政储蓄银行</a:t>
            </a:r>
            <a:r>
              <a:rPr lang="zh-CN" altLang="en-US" b="0" dirty="0"/>
              <a:t>：按资产规模，这家是真正的第五大银行，但由于成立的时间较短，地位尚未得到确认。中国邮政储蓄银行承继原国家邮政局、中国邮政集团公司经营的邮政金融业务。最大的股东为中国邮政集团，属于国有控股企业。</a:t>
            </a:r>
          </a:p>
          <a:p>
            <a:pPr marL="285750" indent="-285750">
              <a:lnSpc>
                <a:spcPts val="2600"/>
              </a:lnSpc>
              <a:spcAft>
                <a:spcPts val="1200"/>
              </a:spcAft>
              <a:buFont typeface="Wingdings" panose="05000000000000000000" pitchFamily="2" charset="2"/>
              <a:buChar char="Ø"/>
            </a:pPr>
            <a:r>
              <a:rPr lang="zh-CN" altLang="en-US" dirty="0" smtClean="0">
                <a:solidFill>
                  <a:srgbClr val="FF0000"/>
                </a:solidFill>
              </a:rPr>
              <a:t>全国性</a:t>
            </a:r>
            <a:r>
              <a:rPr lang="zh-CN" altLang="en-US" dirty="0">
                <a:solidFill>
                  <a:srgbClr val="FF0000"/>
                </a:solidFill>
              </a:rPr>
              <a:t>股份制商业银行</a:t>
            </a:r>
            <a:r>
              <a:rPr lang="zh-CN" altLang="en-US" b="0" dirty="0"/>
              <a:t>：目前有</a:t>
            </a:r>
            <a:r>
              <a:rPr lang="en-US" altLang="zh-CN" b="0" dirty="0">
                <a:solidFill>
                  <a:srgbClr val="FF0000"/>
                </a:solidFill>
              </a:rPr>
              <a:t>12</a:t>
            </a:r>
            <a:r>
              <a:rPr lang="zh-CN" altLang="en-US" b="0" dirty="0"/>
              <a:t>家，分别为：招商银行、浦发银行、中信银行、中国光大银行、华夏银行、中国民生银行、广发银行、兴业银行、平安银行、恒丰银行、浙商银行、渤海银行。其大股东主要为地方政府及大型央企，属于国有控股企业。</a:t>
            </a:r>
          </a:p>
          <a:p>
            <a:pPr marL="285750" indent="-285750">
              <a:lnSpc>
                <a:spcPts val="2600"/>
              </a:lnSpc>
              <a:spcAft>
                <a:spcPts val="1200"/>
              </a:spcAft>
              <a:buFont typeface="Wingdings" panose="05000000000000000000" pitchFamily="2" charset="2"/>
              <a:buChar char="Ø"/>
            </a:pPr>
            <a:r>
              <a:rPr lang="zh-CN" altLang="en-US" dirty="0" smtClean="0">
                <a:solidFill>
                  <a:srgbClr val="FF0000"/>
                </a:solidFill>
              </a:rPr>
              <a:t>城市</a:t>
            </a:r>
            <a:r>
              <a:rPr lang="zh-CN" altLang="en-US" dirty="0">
                <a:solidFill>
                  <a:srgbClr val="FF0000"/>
                </a:solidFill>
              </a:rPr>
              <a:t>商业银行</a:t>
            </a:r>
            <a:r>
              <a:rPr lang="zh-CN" altLang="en-US" b="0" dirty="0"/>
              <a:t>：俗称城商行，系</a:t>
            </a:r>
            <a:r>
              <a:rPr lang="en-US" altLang="zh-CN" b="0" dirty="0"/>
              <a:t>20</a:t>
            </a:r>
            <a:r>
              <a:rPr lang="zh-CN" altLang="en-US" b="0" dirty="0"/>
              <a:t>世纪</a:t>
            </a:r>
            <a:r>
              <a:rPr lang="en-US" altLang="zh-CN" b="0" dirty="0"/>
              <a:t>90</a:t>
            </a:r>
            <a:r>
              <a:rPr lang="zh-CN" altLang="en-US" b="0" dirty="0"/>
              <a:t>年代中期，中央以城市信用社为基础，组建城市商业银行。截止</a:t>
            </a:r>
            <a:r>
              <a:rPr lang="en-US" altLang="zh-CN" b="0" dirty="0"/>
              <a:t>2015</a:t>
            </a:r>
            <a:r>
              <a:rPr lang="zh-CN" altLang="en-US" b="0" dirty="0"/>
              <a:t>年末共有</a:t>
            </a:r>
            <a:r>
              <a:rPr lang="en-US" altLang="zh-CN" b="0" dirty="0"/>
              <a:t>134</a:t>
            </a:r>
            <a:r>
              <a:rPr lang="zh-CN" altLang="en-US" b="0" dirty="0"/>
              <a:t>家，其中规模较大的有北京银行、上海银行、南京银行及宁波银行等，主要股东亦为地方政府及地方国企</a:t>
            </a:r>
            <a:r>
              <a:rPr lang="zh-CN" altLang="en-US" b="0" dirty="0" smtClean="0"/>
              <a:t>。</a:t>
            </a:r>
            <a:endParaRPr lang="zh-CN" altLang="en-US" b="0" dirty="0"/>
          </a:p>
        </p:txBody>
      </p:sp>
    </p:spTree>
    <p:extLst>
      <p:ext uri="{BB962C8B-B14F-4D97-AF65-F5344CB8AC3E}">
        <p14:creationId xmlns:p14="http://schemas.microsoft.com/office/powerpoint/2010/main" val="413029476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a typeface="宋体" charset="-122"/>
              </a:rPr>
              <a:t>3.4</a:t>
            </a:r>
            <a:r>
              <a:rPr lang="zh-CN" altLang="en-US" dirty="0">
                <a:ea typeface="宋体" charset="-122"/>
              </a:rPr>
              <a:t>中国现代化支付</a:t>
            </a:r>
            <a:r>
              <a:rPr lang="zh-CN" altLang="en-US" dirty="0" smtClean="0">
                <a:ea typeface="宋体" charset="-122"/>
              </a:rPr>
              <a:t>系统</a:t>
            </a:r>
            <a:endParaRPr lang="zh-CN" altLang="en-US" dirty="0"/>
          </a:p>
        </p:txBody>
      </p:sp>
      <p:sp>
        <p:nvSpPr>
          <p:cNvPr id="4" name="矩形 3"/>
          <p:cNvSpPr/>
          <p:nvPr/>
        </p:nvSpPr>
        <p:spPr>
          <a:xfrm>
            <a:off x="213477" y="1340768"/>
            <a:ext cx="8892480" cy="4957832"/>
          </a:xfrm>
          <a:prstGeom prst="rect">
            <a:avLst/>
          </a:prstGeom>
        </p:spPr>
        <p:txBody>
          <a:bodyPr wrap="square">
            <a:spAutoFit/>
          </a:bodyPr>
          <a:lstStyle/>
          <a:p>
            <a:pPr marL="285750" indent="-285750">
              <a:lnSpc>
                <a:spcPts val="2600"/>
              </a:lnSpc>
              <a:spcAft>
                <a:spcPts val="600"/>
              </a:spcAft>
              <a:buFont typeface="Wingdings" panose="05000000000000000000" pitchFamily="2" charset="2"/>
              <a:buChar char="Ø"/>
            </a:pPr>
            <a:r>
              <a:rPr lang="zh-CN" altLang="en-US" dirty="0" smtClean="0">
                <a:solidFill>
                  <a:srgbClr val="FF0000"/>
                </a:solidFill>
              </a:rPr>
              <a:t>农村</a:t>
            </a:r>
            <a:r>
              <a:rPr lang="zh-CN" altLang="en-US" dirty="0">
                <a:solidFill>
                  <a:srgbClr val="FF0000"/>
                </a:solidFill>
              </a:rPr>
              <a:t>商业银行（农村信用社）</a:t>
            </a:r>
            <a:r>
              <a:rPr lang="zh-CN" altLang="en-US" b="0" dirty="0"/>
              <a:t>：简称农商行（经济欠发达，规模未达标的为农信社），是由辖内农民、农村工商户、企业法人和其他经济组织共同入股组成的股份制的地方性金融机构。也是中国目前最广泛的金融机构，基本遍布各个乡镇村。全国数量达到上千家，但规模较小，抗风险能力较差。农商行（农信社）一般以县（市）为界限各自独立，互不统属。</a:t>
            </a:r>
          </a:p>
          <a:p>
            <a:pPr marL="285750" indent="-285750">
              <a:lnSpc>
                <a:spcPts val="2600"/>
              </a:lnSpc>
              <a:spcAft>
                <a:spcPts val="600"/>
              </a:spcAft>
              <a:buFont typeface="Wingdings" panose="05000000000000000000" pitchFamily="2" charset="2"/>
              <a:buChar char="Ø"/>
            </a:pPr>
            <a:r>
              <a:rPr lang="zh-CN" altLang="en-US" dirty="0" smtClean="0">
                <a:solidFill>
                  <a:srgbClr val="FF0000"/>
                </a:solidFill>
              </a:rPr>
              <a:t>外资银行</a:t>
            </a:r>
            <a:r>
              <a:rPr lang="zh-CN" altLang="en-US" dirty="0">
                <a:solidFill>
                  <a:srgbClr val="FF0000"/>
                </a:solidFill>
              </a:rPr>
              <a:t>：</a:t>
            </a:r>
            <a:r>
              <a:rPr lang="zh-CN" altLang="en-US" b="0" dirty="0"/>
              <a:t>外资银行是指在本国境内由外国独资创办的银行。目前主要分布中北京、上海及香港等大城市，我国目前主要的外资银行有花旗银行、渣打银行、东亚银行、汇丰银行、苏格兰皇家银行、星展银行、华侨银行等等，其主要服务对象为跨国公司。</a:t>
            </a:r>
          </a:p>
          <a:p>
            <a:pPr marL="285750" indent="-285750">
              <a:lnSpc>
                <a:spcPts val="2600"/>
              </a:lnSpc>
              <a:spcAft>
                <a:spcPts val="600"/>
              </a:spcAft>
              <a:buFont typeface="Wingdings" panose="05000000000000000000" pitchFamily="2" charset="2"/>
              <a:buChar char="Ø"/>
            </a:pPr>
            <a:r>
              <a:rPr lang="zh-CN" altLang="en-US" dirty="0" smtClean="0">
                <a:solidFill>
                  <a:srgbClr val="FF0000"/>
                </a:solidFill>
              </a:rPr>
              <a:t>民营</a:t>
            </a:r>
            <a:r>
              <a:rPr lang="zh-CN" altLang="en-US" dirty="0">
                <a:solidFill>
                  <a:srgbClr val="FF0000"/>
                </a:solidFill>
              </a:rPr>
              <a:t>银行</a:t>
            </a:r>
            <a:r>
              <a:rPr lang="zh-CN" altLang="en-US" b="0" dirty="0"/>
              <a:t>：主要系由民间资本控股的就是民营银行，首批试点的前海微众银行、天津金城银行、温州民商银行、上海华瑞银行、浙江网商银行五家。民营银行因为</a:t>
            </a:r>
            <a:r>
              <a:rPr lang="en-US" altLang="zh-CN" b="0" dirty="0"/>
              <a:t>2015</a:t>
            </a:r>
            <a:r>
              <a:rPr lang="zh-CN" altLang="en-US" b="0" dirty="0"/>
              <a:t>年方批准设立，目前的网点数量较少，主要系在网上开展业务为主。</a:t>
            </a:r>
          </a:p>
          <a:p>
            <a:pPr marL="285750" indent="-285750">
              <a:lnSpc>
                <a:spcPts val="2600"/>
              </a:lnSpc>
              <a:spcAft>
                <a:spcPts val="600"/>
              </a:spcAft>
              <a:buFont typeface="Wingdings" panose="05000000000000000000" pitchFamily="2" charset="2"/>
              <a:buChar char="Ø"/>
            </a:pPr>
            <a:r>
              <a:rPr lang="zh-CN" altLang="en-US" dirty="0" smtClean="0">
                <a:solidFill>
                  <a:srgbClr val="FF0000"/>
                </a:solidFill>
              </a:rPr>
              <a:t>村镇</a:t>
            </a:r>
            <a:r>
              <a:rPr lang="zh-CN" altLang="en-US" dirty="0">
                <a:solidFill>
                  <a:srgbClr val="FF0000"/>
                </a:solidFill>
              </a:rPr>
              <a:t>银行</a:t>
            </a:r>
            <a:r>
              <a:rPr lang="zh-CN" altLang="en-US" b="0" dirty="0"/>
              <a:t>：目前比较少</a:t>
            </a:r>
            <a:r>
              <a:rPr lang="zh-CN" altLang="en-US" b="0" dirty="0" smtClean="0"/>
              <a:t>，</a:t>
            </a:r>
            <a:r>
              <a:rPr lang="zh-CN" altLang="en-US" b="0" dirty="0"/>
              <a:t>如：北京昌平兆丰村镇银行、浙江青田建信华侨村镇</a:t>
            </a:r>
            <a:r>
              <a:rPr lang="zh-CN" altLang="en-US" b="0" dirty="0" smtClean="0"/>
              <a:t>银行。主要</a:t>
            </a:r>
            <a:r>
              <a:rPr lang="zh-CN" altLang="en-US" b="0" dirty="0"/>
              <a:t>系各地农商行（农信社）为主力进行组建，设在偏远乡村的金融机构</a:t>
            </a:r>
            <a:r>
              <a:rPr lang="zh-CN" altLang="en-US" b="0" dirty="0" smtClean="0"/>
              <a:t>。</a:t>
            </a:r>
            <a:endParaRPr lang="zh-CN" altLang="en-US" b="0" dirty="0"/>
          </a:p>
        </p:txBody>
      </p:sp>
    </p:spTree>
    <p:extLst>
      <p:ext uri="{BB962C8B-B14F-4D97-AF65-F5344CB8AC3E}">
        <p14:creationId xmlns:p14="http://schemas.microsoft.com/office/powerpoint/2010/main" val="424093507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a:ea typeface="宋体" charset="-122"/>
              </a:rPr>
              <a:t>3.4</a:t>
            </a:r>
            <a:r>
              <a:rPr lang="zh-CN" altLang="en-US" dirty="0">
                <a:ea typeface="宋体" charset="-122"/>
              </a:rPr>
              <a:t>中国现代化支付</a:t>
            </a:r>
            <a:r>
              <a:rPr lang="zh-CN" altLang="en-US" dirty="0" smtClean="0">
                <a:ea typeface="宋体" charset="-122"/>
              </a:rPr>
              <a:t>系统</a:t>
            </a:r>
            <a:endParaRPr lang="zh-CN" altLang="en-US" dirty="0" smtClean="0"/>
          </a:p>
        </p:txBody>
      </p:sp>
      <p:sp>
        <p:nvSpPr>
          <p:cNvPr id="3075" name="MH_Other_1"/>
          <p:cNvSpPr>
            <a:spLocks noChangeArrowheads="1"/>
          </p:cNvSpPr>
          <p:nvPr>
            <p:custDataLst>
              <p:tags r:id="rId3"/>
            </p:custDataLst>
          </p:nvPr>
        </p:nvSpPr>
        <p:spPr bwMode="auto">
          <a:xfrm>
            <a:off x="1260475" y="1824955"/>
            <a:ext cx="357188" cy="355600"/>
          </a:xfrm>
          <a:prstGeom prst="diamond">
            <a:avLst/>
          </a:prstGeom>
          <a:solidFill>
            <a:srgbClr val="CFED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endParaRPr lang="zh-CN" altLang="en-US">
              <a:solidFill>
                <a:srgbClr val="FFFFFF"/>
              </a:solidFill>
              <a:ea typeface="微软雅黑" pitchFamily="34" charset="-122"/>
            </a:endParaRPr>
          </a:p>
        </p:txBody>
      </p:sp>
      <p:sp>
        <p:nvSpPr>
          <p:cNvPr id="3076" name="MH_Other_2"/>
          <p:cNvSpPr>
            <a:spLocks noChangeArrowheads="1"/>
          </p:cNvSpPr>
          <p:nvPr>
            <p:custDataLst>
              <p:tags r:id="rId4"/>
            </p:custDataLst>
          </p:nvPr>
        </p:nvSpPr>
        <p:spPr bwMode="auto">
          <a:xfrm>
            <a:off x="1260475" y="2229768"/>
            <a:ext cx="357188" cy="357187"/>
          </a:xfrm>
          <a:prstGeom prst="diamond">
            <a:avLst/>
          </a:prstGeom>
          <a:solidFill>
            <a:srgbClr val="CFEDE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endParaRPr lang="zh-CN" altLang="en-US">
              <a:solidFill>
                <a:srgbClr val="FFFFFF"/>
              </a:solidFill>
              <a:ea typeface="微软雅黑" pitchFamily="34" charset="-122"/>
            </a:endParaRPr>
          </a:p>
        </p:txBody>
      </p:sp>
      <p:sp>
        <p:nvSpPr>
          <p:cNvPr id="3077" name="MH_Other_3"/>
          <p:cNvSpPr>
            <a:spLocks noChangeArrowheads="1"/>
          </p:cNvSpPr>
          <p:nvPr>
            <p:custDataLst>
              <p:tags r:id="rId5"/>
            </p:custDataLst>
          </p:nvPr>
        </p:nvSpPr>
        <p:spPr bwMode="auto">
          <a:xfrm>
            <a:off x="1466850" y="2028155"/>
            <a:ext cx="355600" cy="355600"/>
          </a:xfrm>
          <a:prstGeom prst="diamond">
            <a:avLst/>
          </a:prstGeom>
          <a:solidFill>
            <a:srgbClr val="95D7B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endParaRPr lang="zh-CN" altLang="en-US">
              <a:solidFill>
                <a:srgbClr val="FFFFFF"/>
              </a:solidFill>
              <a:ea typeface="微软雅黑" pitchFamily="34" charset="-122"/>
            </a:endParaRPr>
          </a:p>
        </p:txBody>
      </p:sp>
      <p:sp>
        <p:nvSpPr>
          <p:cNvPr id="8" name="MH_Other_4"/>
          <p:cNvSpPr/>
          <p:nvPr>
            <p:custDataLst>
              <p:tags r:id="rId6"/>
            </p:custDataLst>
          </p:nvPr>
        </p:nvSpPr>
        <p:spPr>
          <a:xfrm>
            <a:off x="876300" y="1696368"/>
            <a:ext cx="534988" cy="1019175"/>
          </a:xfrm>
          <a:custGeom>
            <a:avLst/>
            <a:gdLst>
              <a:gd name="connsiteX0" fmla="*/ 96494 w 1902905"/>
              <a:gd name="connsiteY0" fmla="*/ 0 h 3612822"/>
              <a:gd name="connsiteX1" fmla="*/ 1902905 w 1902905"/>
              <a:gd name="connsiteY1" fmla="*/ 1806411 h 3612822"/>
              <a:gd name="connsiteX2" fmla="*/ 96494 w 1902905"/>
              <a:gd name="connsiteY2" fmla="*/ 3612822 h 3612822"/>
              <a:gd name="connsiteX3" fmla="*/ 0 w 1902905"/>
              <a:gd name="connsiteY3" fmla="*/ 3516328 h 3612822"/>
              <a:gd name="connsiteX4" fmla="*/ 1709917 w 1902905"/>
              <a:gd name="connsiteY4" fmla="*/ 1806411 h 3612822"/>
              <a:gd name="connsiteX5" fmla="*/ 0 w 1902905"/>
              <a:gd name="connsiteY5" fmla="*/ 96494 h 3612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2905" h="3612822">
                <a:moveTo>
                  <a:pt x="96494" y="0"/>
                </a:moveTo>
                <a:lnTo>
                  <a:pt x="1902905" y="1806411"/>
                </a:lnTo>
                <a:lnTo>
                  <a:pt x="96494" y="3612822"/>
                </a:lnTo>
                <a:lnTo>
                  <a:pt x="0" y="3516328"/>
                </a:lnTo>
                <a:lnTo>
                  <a:pt x="1709917" y="1806411"/>
                </a:lnTo>
                <a:lnTo>
                  <a:pt x="0" y="96494"/>
                </a:lnTo>
                <a:close/>
              </a:path>
            </a:pathLst>
          </a:custGeom>
          <a:solidFill>
            <a:schemeClr val="accent3">
              <a:lumMod val="20000"/>
              <a:lumOff val="80000"/>
            </a:schemeClr>
          </a:solidFill>
        </p:spPr>
        <p:txBody>
          <a:bodyPr anchor="ctr"/>
          <a:lstStyle/>
          <a:p>
            <a:pPr algn="just" eaLnBrk="1" fontAlgn="auto" hangingPunct="1">
              <a:lnSpc>
                <a:spcPct val="130000"/>
              </a:lnSpc>
              <a:spcBef>
                <a:spcPts val="0"/>
              </a:spcBef>
              <a:spcAft>
                <a:spcPts val="0"/>
              </a:spcAft>
              <a:defRPr/>
            </a:pPr>
            <a:endParaRPr lang="zh-CN" altLang="en-US" dirty="0" err="1">
              <a:solidFill>
                <a:srgbClr val="FFFFFF"/>
              </a:solidFill>
              <a:ea typeface="微软雅黑" panose="020B0503020204020204" pitchFamily="34" charset="-122"/>
            </a:endParaRPr>
          </a:p>
        </p:txBody>
      </p:sp>
      <p:sp>
        <p:nvSpPr>
          <p:cNvPr id="3079" name="MH_Other_5"/>
          <p:cNvSpPr>
            <a:spLocks/>
          </p:cNvSpPr>
          <p:nvPr>
            <p:custDataLst>
              <p:tags r:id="rId7"/>
            </p:custDataLst>
          </p:nvPr>
        </p:nvSpPr>
        <p:spPr bwMode="auto">
          <a:xfrm>
            <a:off x="847725" y="1696368"/>
            <a:ext cx="509588" cy="1019175"/>
          </a:xfrm>
          <a:custGeom>
            <a:avLst/>
            <a:gdLst>
              <a:gd name="T0" fmla="*/ 36 w 1806862"/>
              <a:gd name="T1" fmla="*/ 0 h 3612822"/>
              <a:gd name="T2" fmla="*/ 143580 w 1806862"/>
              <a:gd name="T3" fmla="*/ 143580 h 3612822"/>
              <a:gd name="T4" fmla="*/ 36 w 1806862"/>
              <a:gd name="T5" fmla="*/ 287160 h 3612822"/>
              <a:gd name="T6" fmla="*/ 0 w 1806862"/>
              <a:gd name="T7" fmla="*/ 287124 h 3612822"/>
              <a:gd name="T8" fmla="*/ 0 w 1806862"/>
              <a:gd name="T9" fmla="*/ 36 h 3612822"/>
              <a:gd name="T10" fmla="*/ 0 60000 65536"/>
              <a:gd name="T11" fmla="*/ 0 60000 65536"/>
              <a:gd name="T12" fmla="*/ 0 60000 65536"/>
              <a:gd name="T13" fmla="*/ 0 60000 65536"/>
              <a:gd name="T14" fmla="*/ 0 60000 65536"/>
              <a:gd name="T15" fmla="*/ 0 w 1806862"/>
              <a:gd name="T16" fmla="*/ 0 h 3612822"/>
              <a:gd name="T17" fmla="*/ 1806862 w 1806862"/>
              <a:gd name="T18" fmla="*/ 3612822 h 3612822"/>
            </a:gdLst>
            <a:ahLst/>
            <a:cxnLst>
              <a:cxn ang="T10">
                <a:pos x="T0" y="T1"/>
              </a:cxn>
              <a:cxn ang="T11">
                <a:pos x="T2" y="T3"/>
              </a:cxn>
              <a:cxn ang="T12">
                <a:pos x="T4" y="T5"/>
              </a:cxn>
              <a:cxn ang="T13">
                <a:pos x="T6" y="T7"/>
              </a:cxn>
              <a:cxn ang="T14">
                <a:pos x="T8" y="T9"/>
              </a:cxn>
            </a:cxnLst>
            <a:rect l="T15" t="T16" r="T17" b="T18"/>
            <a:pathLst>
              <a:path w="1806862" h="3612822">
                <a:moveTo>
                  <a:pt x="451" y="0"/>
                </a:moveTo>
                <a:lnTo>
                  <a:pt x="1806862" y="1806411"/>
                </a:lnTo>
                <a:lnTo>
                  <a:pt x="451" y="3612822"/>
                </a:lnTo>
                <a:lnTo>
                  <a:pt x="0" y="3612371"/>
                </a:lnTo>
                <a:lnTo>
                  <a:pt x="0" y="451"/>
                </a:lnTo>
                <a:lnTo>
                  <a:pt x="451" y="0"/>
                </a:lnTo>
                <a:close/>
              </a:path>
            </a:pathLst>
          </a:custGeom>
          <a:solidFill>
            <a:srgbClr val="76CBA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144000" bIns="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2400" b="1">
                <a:solidFill>
                  <a:srgbClr val="FFFFFF"/>
                </a:solidFill>
                <a:ea typeface="微软雅黑" pitchFamily="34" charset="-122"/>
              </a:rPr>
              <a:t>A</a:t>
            </a:r>
            <a:endParaRPr lang="zh-CN" altLang="en-US" sz="2400" b="1">
              <a:solidFill>
                <a:srgbClr val="FFFFFF"/>
              </a:solidFill>
              <a:ea typeface="微软雅黑" pitchFamily="34" charset="-122"/>
            </a:endParaRPr>
          </a:p>
        </p:txBody>
      </p:sp>
      <p:sp>
        <p:nvSpPr>
          <p:cNvPr id="10" name="MH_Text_1"/>
          <p:cNvSpPr/>
          <p:nvPr>
            <p:custDataLst>
              <p:tags r:id="rId8"/>
            </p:custDataLst>
          </p:nvPr>
        </p:nvSpPr>
        <p:spPr>
          <a:xfrm>
            <a:off x="1822450" y="2180554"/>
            <a:ext cx="2578100" cy="1743745"/>
          </a:xfrm>
          <a:prstGeom prst="rect">
            <a:avLst/>
          </a:prstGeom>
        </p:spPr>
        <p:txBody>
          <a:bodyPr>
            <a:normAutofit fontScale="92500" lnSpcReduction="20000"/>
          </a:bodyPr>
          <a:lstStyle/>
          <a:p>
            <a:pPr eaLnBrk="1" fontAlgn="auto" hangingPunct="1">
              <a:lnSpc>
                <a:spcPct val="120000"/>
              </a:lnSpc>
              <a:spcBef>
                <a:spcPts val="0"/>
              </a:spcBef>
              <a:spcAft>
                <a:spcPts val="0"/>
              </a:spcAft>
              <a:defRPr/>
            </a:pPr>
            <a:r>
              <a:rPr lang="zh-CN" altLang="en-US" dirty="0" smtClean="0">
                <a:solidFill>
                  <a:schemeClr val="tx1">
                    <a:lumMod val="65000"/>
                    <a:lumOff val="35000"/>
                  </a:schemeClr>
                </a:solidFill>
                <a:ea typeface="微软雅黑" panose="020B0503020204020204" pitchFamily="34" charset="-122"/>
              </a:rPr>
              <a:t>大额支付系统；</a:t>
            </a:r>
            <a:endParaRPr lang="en-US" altLang="zh-CN" dirty="0" smtClean="0">
              <a:solidFill>
                <a:schemeClr val="tx1">
                  <a:lumMod val="65000"/>
                  <a:lumOff val="35000"/>
                </a:schemeClr>
              </a:solidFill>
              <a:ea typeface="微软雅黑" panose="020B0503020204020204" pitchFamily="34" charset="-122"/>
            </a:endParaRPr>
          </a:p>
          <a:p>
            <a:pPr eaLnBrk="1" fontAlgn="auto" hangingPunct="1">
              <a:lnSpc>
                <a:spcPct val="120000"/>
              </a:lnSpc>
              <a:spcBef>
                <a:spcPts val="0"/>
              </a:spcBef>
              <a:spcAft>
                <a:spcPts val="0"/>
              </a:spcAft>
              <a:defRPr/>
            </a:pPr>
            <a:r>
              <a:rPr lang="zh-CN" altLang="en-US" dirty="0">
                <a:solidFill>
                  <a:schemeClr val="tx1">
                    <a:lumMod val="65000"/>
                    <a:lumOff val="35000"/>
                  </a:schemeClr>
                </a:solidFill>
                <a:ea typeface="微软雅黑" panose="020B0503020204020204" pitchFamily="34" charset="-122"/>
              </a:rPr>
              <a:t>小额</a:t>
            </a:r>
            <a:r>
              <a:rPr lang="zh-CN" altLang="en-US" dirty="0" smtClean="0">
                <a:solidFill>
                  <a:schemeClr val="tx1">
                    <a:lumMod val="65000"/>
                    <a:lumOff val="35000"/>
                  </a:schemeClr>
                </a:solidFill>
                <a:ea typeface="微软雅黑" panose="020B0503020204020204" pitchFamily="34" charset="-122"/>
              </a:rPr>
              <a:t>支付系统；</a:t>
            </a:r>
            <a:endParaRPr lang="en-US" altLang="zh-CN" dirty="0" smtClean="0">
              <a:solidFill>
                <a:schemeClr val="tx1">
                  <a:lumMod val="65000"/>
                  <a:lumOff val="35000"/>
                </a:schemeClr>
              </a:solidFill>
              <a:ea typeface="微软雅黑" panose="020B0503020204020204" pitchFamily="34" charset="-122"/>
            </a:endParaRPr>
          </a:p>
          <a:p>
            <a:pPr eaLnBrk="1" fontAlgn="auto" hangingPunct="1">
              <a:lnSpc>
                <a:spcPct val="120000"/>
              </a:lnSpc>
              <a:spcBef>
                <a:spcPts val="0"/>
              </a:spcBef>
              <a:spcAft>
                <a:spcPts val="0"/>
              </a:spcAft>
              <a:defRPr/>
            </a:pPr>
            <a:r>
              <a:rPr lang="zh-CN" altLang="en-US" dirty="0" smtClean="0">
                <a:solidFill>
                  <a:schemeClr val="tx1">
                    <a:lumMod val="65000"/>
                    <a:lumOff val="35000"/>
                  </a:schemeClr>
                </a:solidFill>
                <a:ea typeface="微软雅黑" panose="020B0503020204020204" pitchFamily="34" charset="-122"/>
              </a:rPr>
              <a:t>全国支票影像支付系统；</a:t>
            </a:r>
            <a:endParaRPr lang="en-US" altLang="zh-CN" dirty="0" smtClean="0">
              <a:solidFill>
                <a:schemeClr val="tx1">
                  <a:lumMod val="65000"/>
                  <a:lumOff val="35000"/>
                </a:schemeClr>
              </a:solidFill>
              <a:ea typeface="微软雅黑" panose="020B0503020204020204" pitchFamily="34" charset="-122"/>
            </a:endParaRPr>
          </a:p>
          <a:p>
            <a:pPr eaLnBrk="1" fontAlgn="auto" hangingPunct="1">
              <a:lnSpc>
                <a:spcPct val="120000"/>
              </a:lnSpc>
              <a:spcBef>
                <a:spcPts val="0"/>
              </a:spcBef>
              <a:spcAft>
                <a:spcPts val="0"/>
              </a:spcAft>
              <a:defRPr/>
            </a:pPr>
            <a:r>
              <a:rPr lang="zh-CN" altLang="en-US" dirty="0">
                <a:solidFill>
                  <a:schemeClr val="tx1">
                    <a:lumMod val="65000"/>
                    <a:lumOff val="35000"/>
                  </a:schemeClr>
                </a:solidFill>
                <a:ea typeface="微软雅黑" panose="020B0503020204020204" pitchFamily="34" charset="-122"/>
              </a:rPr>
              <a:t>境内</a:t>
            </a:r>
            <a:r>
              <a:rPr lang="zh-CN" altLang="en-US" dirty="0" smtClean="0">
                <a:solidFill>
                  <a:schemeClr val="tx1">
                    <a:lumMod val="65000"/>
                    <a:lumOff val="35000"/>
                  </a:schemeClr>
                </a:solidFill>
                <a:ea typeface="微软雅黑" panose="020B0503020204020204" pitchFamily="34" charset="-122"/>
              </a:rPr>
              <a:t>外币支付系统；</a:t>
            </a:r>
            <a:endParaRPr lang="en-US" altLang="zh-CN" dirty="0" smtClean="0">
              <a:solidFill>
                <a:schemeClr val="tx1">
                  <a:lumMod val="65000"/>
                  <a:lumOff val="35000"/>
                </a:schemeClr>
              </a:solidFill>
              <a:ea typeface="微软雅黑" panose="020B0503020204020204" pitchFamily="34" charset="-122"/>
            </a:endParaRPr>
          </a:p>
          <a:p>
            <a:pPr eaLnBrk="1" fontAlgn="auto" hangingPunct="1">
              <a:lnSpc>
                <a:spcPct val="120000"/>
              </a:lnSpc>
              <a:spcBef>
                <a:spcPts val="0"/>
              </a:spcBef>
              <a:spcAft>
                <a:spcPts val="0"/>
              </a:spcAft>
              <a:defRPr/>
            </a:pPr>
            <a:r>
              <a:rPr lang="zh-CN" altLang="en-US" dirty="0">
                <a:solidFill>
                  <a:schemeClr val="tx1">
                    <a:lumMod val="65000"/>
                    <a:lumOff val="35000"/>
                  </a:schemeClr>
                </a:solidFill>
                <a:ea typeface="微软雅黑" panose="020B0503020204020204" pitchFamily="34" charset="-122"/>
              </a:rPr>
              <a:t>同</a:t>
            </a:r>
            <a:r>
              <a:rPr lang="zh-CN" altLang="en-US" dirty="0" smtClean="0">
                <a:solidFill>
                  <a:schemeClr val="tx1">
                    <a:lumMod val="65000"/>
                    <a:lumOff val="35000"/>
                  </a:schemeClr>
                </a:solidFill>
                <a:ea typeface="微软雅黑" panose="020B0503020204020204" pitchFamily="34" charset="-122"/>
              </a:rPr>
              <a:t>城票据交换系统；</a:t>
            </a:r>
            <a:endParaRPr lang="en-US" altLang="zh-CN" dirty="0" smtClean="0">
              <a:solidFill>
                <a:schemeClr val="tx1">
                  <a:lumMod val="65000"/>
                  <a:lumOff val="35000"/>
                </a:schemeClr>
              </a:solidFill>
              <a:ea typeface="微软雅黑" panose="020B0503020204020204" pitchFamily="34" charset="-122"/>
            </a:endParaRPr>
          </a:p>
          <a:p>
            <a:pPr eaLnBrk="1" fontAlgn="auto" hangingPunct="1">
              <a:lnSpc>
                <a:spcPct val="120000"/>
              </a:lnSpc>
              <a:spcBef>
                <a:spcPts val="0"/>
              </a:spcBef>
              <a:spcAft>
                <a:spcPts val="0"/>
              </a:spcAft>
              <a:defRPr/>
            </a:pPr>
            <a:r>
              <a:rPr lang="en-US" altLang="zh-CN" dirty="0" smtClean="0">
                <a:solidFill>
                  <a:schemeClr val="tx1">
                    <a:lumMod val="65000"/>
                    <a:lumOff val="35000"/>
                  </a:schemeClr>
                </a:solidFill>
                <a:ea typeface="微软雅黑" panose="020B0503020204020204" pitchFamily="34" charset="-122"/>
              </a:rPr>
              <a:t>…</a:t>
            </a:r>
          </a:p>
          <a:p>
            <a:pPr eaLnBrk="1" fontAlgn="auto" hangingPunct="1">
              <a:lnSpc>
                <a:spcPct val="120000"/>
              </a:lnSpc>
              <a:spcBef>
                <a:spcPts val="0"/>
              </a:spcBef>
              <a:spcAft>
                <a:spcPts val="0"/>
              </a:spcAft>
              <a:defRPr/>
            </a:pPr>
            <a:endParaRPr lang="en-US" altLang="zh-CN" dirty="0" smtClean="0">
              <a:solidFill>
                <a:schemeClr val="tx1">
                  <a:lumMod val="65000"/>
                  <a:lumOff val="35000"/>
                </a:schemeClr>
              </a:solidFill>
              <a:ea typeface="微软雅黑" panose="020B0503020204020204" pitchFamily="34" charset="-122"/>
            </a:endParaRPr>
          </a:p>
          <a:p>
            <a:pPr eaLnBrk="1" fontAlgn="auto" hangingPunct="1">
              <a:lnSpc>
                <a:spcPct val="120000"/>
              </a:lnSpc>
              <a:spcBef>
                <a:spcPts val="0"/>
              </a:spcBef>
              <a:spcAft>
                <a:spcPts val="0"/>
              </a:spcAft>
              <a:defRPr/>
            </a:pPr>
            <a:endParaRPr lang="zh-CN" altLang="en-US" dirty="0">
              <a:solidFill>
                <a:schemeClr val="tx1">
                  <a:lumMod val="65000"/>
                  <a:lumOff val="35000"/>
                </a:schemeClr>
              </a:solidFill>
              <a:ea typeface="微软雅黑" panose="020B0503020204020204" pitchFamily="34" charset="-122"/>
            </a:endParaRPr>
          </a:p>
        </p:txBody>
      </p:sp>
      <p:sp>
        <p:nvSpPr>
          <p:cNvPr id="11" name="MH_SubTitle_1"/>
          <p:cNvSpPr/>
          <p:nvPr>
            <p:custDataLst>
              <p:tags r:id="rId9"/>
            </p:custDataLst>
          </p:nvPr>
        </p:nvSpPr>
        <p:spPr>
          <a:xfrm>
            <a:off x="1822450" y="1340768"/>
            <a:ext cx="2578100" cy="893762"/>
          </a:xfrm>
          <a:prstGeom prst="rect">
            <a:avLst/>
          </a:prstGeom>
        </p:spPr>
        <p:txBody>
          <a:bodyPr anchor="b">
            <a:normAutofit/>
          </a:bodyPr>
          <a:lstStyle/>
          <a:p>
            <a:pPr eaLnBrk="1" fontAlgn="auto" hangingPunct="1">
              <a:spcBef>
                <a:spcPts val="0"/>
              </a:spcBef>
              <a:spcAft>
                <a:spcPts val="0"/>
              </a:spcAft>
              <a:defRPr/>
            </a:pPr>
            <a:r>
              <a:rPr lang="zh-CN" altLang="en-US" sz="2400" kern="0" dirty="0">
                <a:solidFill>
                  <a:srgbClr val="76CBA6"/>
                </a:solidFill>
                <a:ea typeface="微软雅黑" panose="020B0503020204020204" pitchFamily="34" charset="-122"/>
                <a:cs typeface="宋体" panose="02010600030101010101" pitchFamily="2" charset="-122"/>
              </a:rPr>
              <a:t>中央银行支付清算系统</a:t>
            </a:r>
            <a:endParaRPr lang="zh-CN" altLang="en-US" sz="2400" b="1" dirty="0">
              <a:solidFill>
                <a:srgbClr val="76CBA6"/>
              </a:solidFill>
              <a:ea typeface="微软雅黑" panose="020B0503020204020204" pitchFamily="34" charset="-122"/>
            </a:endParaRPr>
          </a:p>
        </p:txBody>
      </p:sp>
      <p:sp>
        <p:nvSpPr>
          <p:cNvPr id="3082" name="MH_Other_6"/>
          <p:cNvSpPr>
            <a:spLocks noChangeArrowheads="1"/>
          </p:cNvSpPr>
          <p:nvPr>
            <p:custDataLst>
              <p:tags r:id="rId10"/>
            </p:custDataLst>
          </p:nvPr>
        </p:nvSpPr>
        <p:spPr bwMode="auto">
          <a:xfrm>
            <a:off x="1260475" y="4408488"/>
            <a:ext cx="357188" cy="355600"/>
          </a:xfrm>
          <a:prstGeom prst="diamond">
            <a:avLst/>
          </a:prstGeom>
          <a:solidFill>
            <a:srgbClr val="D0ED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endParaRPr lang="zh-CN" altLang="en-US">
              <a:solidFill>
                <a:srgbClr val="FFFFFF"/>
              </a:solidFill>
              <a:ea typeface="微软雅黑" pitchFamily="34" charset="-122"/>
            </a:endParaRPr>
          </a:p>
        </p:txBody>
      </p:sp>
      <p:sp>
        <p:nvSpPr>
          <p:cNvPr id="3083" name="MH_Other_7"/>
          <p:cNvSpPr>
            <a:spLocks noChangeArrowheads="1"/>
          </p:cNvSpPr>
          <p:nvPr>
            <p:custDataLst>
              <p:tags r:id="rId11"/>
            </p:custDataLst>
          </p:nvPr>
        </p:nvSpPr>
        <p:spPr bwMode="auto">
          <a:xfrm>
            <a:off x="1260475" y="4814888"/>
            <a:ext cx="357188" cy="355600"/>
          </a:xfrm>
          <a:prstGeom prst="diamond">
            <a:avLst/>
          </a:prstGeom>
          <a:solidFill>
            <a:srgbClr val="D0EDF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endParaRPr lang="zh-CN" altLang="en-US">
              <a:solidFill>
                <a:srgbClr val="FFFFFF"/>
              </a:solidFill>
              <a:ea typeface="微软雅黑" pitchFamily="34" charset="-122"/>
            </a:endParaRPr>
          </a:p>
        </p:txBody>
      </p:sp>
      <p:sp>
        <p:nvSpPr>
          <p:cNvPr id="3084" name="MH_Other_8"/>
          <p:cNvSpPr>
            <a:spLocks noChangeArrowheads="1"/>
          </p:cNvSpPr>
          <p:nvPr>
            <p:custDataLst>
              <p:tags r:id="rId12"/>
            </p:custDataLst>
          </p:nvPr>
        </p:nvSpPr>
        <p:spPr bwMode="auto">
          <a:xfrm>
            <a:off x="1466850" y="4611688"/>
            <a:ext cx="355600" cy="355600"/>
          </a:xfrm>
          <a:prstGeom prst="diamond">
            <a:avLst/>
          </a:prstGeom>
          <a:solidFill>
            <a:srgbClr val="9AD7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endParaRPr lang="zh-CN" altLang="en-US">
              <a:solidFill>
                <a:srgbClr val="FFFFFF"/>
              </a:solidFill>
              <a:ea typeface="微软雅黑" pitchFamily="34" charset="-122"/>
            </a:endParaRPr>
          </a:p>
        </p:txBody>
      </p:sp>
      <p:sp>
        <p:nvSpPr>
          <p:cNvPr id="16" name="MH_Other_9"/>
          <p:cNvSpPr/>
          <p:nvPr>
            <p:custDataLst>
              <p:tags r:id="rId13"/>
            </p:custDataLst>
          </p:nvPr>
        </p:nvSpPr>
        <p:spPr>
          <a:xfrm>
            <a:off x="876300" y="4281488"/>
            <a:ext cx="534988" cy="1017587"/>
          </a:xfrm>
          <a:custGeom>
            <a:avLst/>
            <a:gdLst>
              <a:gd name="connsiteX0" fmla="*/ 96494 w 1902905"/>
              <a:gd name="connsiteY0" fmla="*/ 0 h 3612822"/>
              <a:gd name="connsiteX1" fmla="*/ 1902905 w 1902905"/>
              <a:gd name="connsiteY1" fmla="*/ 1806411 h 3612822"/>
              <a:gd name="connsiteX2" fmla="*/ 96494 w 1902905"/>
              <a:gd name="connsiteY2" fmla="*/ 3612822 h 3612822"/>
              <a:gd name="connsiteX3" fmla="*/ 0 w 1902905"/>
              <a:gd name="connsiteY3" fmla="*/ 3516328 h 3612822"/>
              <a:gd name="connsiteX4" fmla="*/ 1709917 w 1902905"/>
              <a:gd name="connsiteY4" fmla="*/ 1806411 h 3612822"/>
              <a:gd name="connsiteX5" fmla="*/ 0 w 1902905"/>
              <a:gd name="connsiteY5" fmla="*/ 96494 h 3612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2905" h="3612822">
                <a:moveTo>
                  <a:pt x="96494" y="0"/>
                </a:moveTo>
                <a:lnTo>
                  <a:pt x="1902905" y="1806411"/>
                </a:lnTo>
                <a:lnTo>
                  <a:pt x="96494" y="3612822"/>
                </a:lnTo>
                <a:lnTo>
                  <a:pt x="0" y="3516328"/>
                </a:lnTo>
                <a:lnTo>
                  <a:pt x="1709917" y="1806411"/>
                </a:lnTo>
                <a:lnTo>
                  <a:pt x="0" y="96494"/>
                </a:lnTo>
                <a:close/>
              </a:path>
            </a:pathLst>
          </a:custGeom>
          <a:solidFill>
            <a:schemeClr val="accent3">
              <a:lumMod val="20000"/>
              <a:lumOff val="80000"/>
            </a:schemeClr>
          </a:solidFill>
        </p:spPr>
        <p:txBody>
          <a:bodyPr anchor="ctr"/>
          <a:lstStyle/>
          <a:p>
            <a:pPr algn="just" eaLnBrk="1" fontAlgn="auto" hangingPunct="1">
              <a:lnSpc>
                <a:spcPct val="130000"/>
              </a:lnSpc>
              <a:spcBef>
                <a:spcPts val="0"/>
              </a:spcBef>
              <a:spcAft>
                <a:spcPts val="0"/>
              </a:spcAft>
              <a:defRPr/>
            </a:pPr>
            <a:endParaRPr lang="zh-CN" altLang="en-US" dirty="0" err="1">
              <a:solidFill>
                <a:srgbClr val="FFFFFF"/>
              </a:solidFill>
              <a:ea typeface="微软雅黑" panose="020B0503020204020204" pitchFamily="34" charset="-122"/>
            </a:endParaRPr>
          </a:p>
        </p:txBody>
      </p:sp>
      <p:sp>
        <p:nvSpPr>
          <p:cNvPr id="3086" name="MH_Other_10"/>
          <p:cNvSpPr>
            <a:spLocks/>
          </p:cNvSpPr>
          <p:nvPr>
            <p:custDataLst>
              <p:tags r:id="rId14"/>
            </p:custDataLst>
          </p:nvPr>
        </p:nvSpPr>
        <p:spPr bwMode="auto">
          <a:xfrm>
            <a:off x="847725" y="4281488"/>
            <a:ext cx="509588" cy="1017587"/>
          </a:xfrm>
          <a:custGeom>
            <a:avLst/>
            <a:gdLst>
              <a:gd name="T0" fmla="*/ 36 w 1806862"/>
              <a:gd name="T1" fmla="*/ 0 h 3612822"/>
              <a:gd name="T2" fmla="*/ 143580 w 1806862"/>
              <a:gd name="T3" fmla="*/ 143356 h 3612822"/>
              <a:gd name="T4" fmla="*/ 36 w 1806862"/>
              <a:gd name="T5" fmla="*/ 286713 h 3612822"/>
              <a:gd name="T6" fmla="*/ 0 w 1806862"/>
              <a:gd name="T7" fmla="*/ 286677 h 3612822"/>
              <a:gd name="T8" fmla="*/ 0 w 1806862"/>
              <a:gd name="T9" fmla="*/ 36 h 3612822"/>
              <a:gd name="T10" fmla="*/ 0 60000 65536"/>
              <a:gd name="T11" fmla="*/ 0 60000 65536"/>
              <a:gd name="T12" fmla="*/ 0 60000 65536"/>
              <a:gd name="T13" fmla="*/ 0 60000 65536"/>
              <a:gd name="T14" fmla="*/ 0 60000 65536"/>
              <a:gd name="T15" fmla="*/ 0 w 1806862"/>
              <a:gd name="T16" fmla="*/ 0 h 3612822"/>
              <a:gd name="T17" fmla="*/ 1806862 w 1806862"/>
              <a:gd name="T18" fmla="*/ 3612822 h 3612822"/>
            </a:gdLst>
            <a:ahLst/>
            <a:cxnLst>
              <a:cxn ang="T10">
                <a:pos x="T0" y="T1"/>
              </a:cxn>
              <a:cxn ang="T11">
                <a:pos x="T2" y="T3"/>
              </a:cxn>
              <a:cxn ang="T12">
                <a:pos x="T4" y="T5"/>
              </a:cxn>
              <a:cxn ang="T13">
                <a:pos x="T6" y="T7"/>
              </a:cxn>
              <a:cxn ang="T14">
                <a:pos x="T8" y="T9"/>
              </a:cxn>
            </a:cxnLst>
            <a:rect l="T15" t="T16" r="T17" b="T18"/>
            <a:pathLst>
              <a:path w="1806862" h="3612822">
                <a:moveTo>
                  <a:pt x="451" y="0"/>
                </a:moveTo>
                <a:lnTo>
                  <a:pt x="1806862" y="1806411"/>
                </a:lnTo>
                <a:lnTo>
                  <a:pt x="451" y="3612822"/>
                </a:lnTo>
                <a:lnTo>
                  <a:pt x="0" y="3612371"/>
                </a:lnTo>
                <a:lnTo>
                  <a:pt x="0" y="451"/>
                </a:lnTo>
                <a:lnTo>
                  <a:pt x="451" y="0"/>
                </a:lnTo>
                <a:close/>
              </a:path>
            </a:pathLst>
          </a:custGeom>
          <a:solidFill>
            <a:srgbClr val="68C6EA"/>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144000" bIns="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2400" b="1">
                <a:solidFill>
                  <a:srgbClr val="FFFFFF"/>
                </a:solidFill>
                <a:ea typeface="微软雅黑" pitchFamily="34" charset="-122"/>
              </a:rPr>
              <a:t>C</a:t>
            </a:r>
            <a:endParaRPr lang="zh-CN" altLang="en-US" sz="2400" b="1">
              <a:solidFill>
                <a:srgbClr val="FFFFFF"/>
              </a:solidFill>
              <a:ea typeface="微软雅黑" pitchFamily="34" charset="-122"/>
            </a:endParaRPr>
          </a:p>
        </p:txBody>
      </p:sp>
      <p:sp>
        <p:nvSpPr>
          <p:cNvPr id="18" name="MH_Text_3"/>
          <p:cNvSpPr/>
          <p:nvPr>
            <p:custDataLst>
              <p:tags r:id="rId15"/>
            </p:custDataLst>
          </p:nvPr>
        </p:nvSpPr>
        <p:spPr>
          <a:xfrm>
            <a:off x="1822450" y="4764088"/>
            <a:ext cx="2578100" cy="1322387"/>
          </a:xfrm>
          <a:prstGeom prst="rect">
            <a:avLst/>
          </a:prstGeom>
        </p:spPr>
        <p:txBody>
          <a:bodyPr>
            <a:normAutofit lnSpcReduction="10000"/>
          </a:bodyPr>
          <a:lstStyle/>
          <a:p>
            <a:pPr eaLnBrk="1" fontAlgn="auto" hangingPunct="1">
              <a:lnSpc>
                <a:spcPct val="120000"/>
              </a:lnSpc>
              <a:spcBef>
                <a:spcPts val="0"/>
              </a:spcBef>
              <a:spcAft>
                <a:spcPts val="0"/>
              </a:spcAft>
              <a:defRPr/>
            </a:pPr>
            <a:r>
              <a:rPr lang="zh-CN" altLang="en-US" dirty="0" smtClean="0">
                <a:solidFill>
                  <a:schemeClr val="tx1">
                    <a:lumMod val="65000"/>
                    <a:lumOff val="35000"/>
                  </a:schemeClr>
                </a:solidFill>
                <a:ea typeface="微软雅黑" panose="020B0503020204020204" pitchFamily="34" charset="-122"/>
              </a:rPr>
              <a:t>政策性银行内业务系统；</a:t>
            </a:r>
            <a:endParaRPr lang="en-US" altLang="zh-CN" dirty="0" smtClean="0">
              <a:solidFill>
                <a:schemeClr val="tx1">
                  <a:lumMod val="65000"/>
                  <a:lumOff val="35000"/>
                </a:schemeClr>
              </a:solidFill>
              <a:ea typeface="微软雅黑" panose="020B0503020204020204" pitchFamily="34" charset="-122"/>
            </a:endParaRPr>
          </a:p>
          <a:p>
            <a:pPr eaLnBrk="1" fontAlgn="auto" hangingPunct="1">
              <a:lnSpc>
                <a:spcPct val="120000"/>
              </a:lnSpc>
              <a:spcBef>
                <a:spcPts val="0"/>
              </a:spcBef>
              <a:spcAft>
                <a:spcPts val="0"/>
              </a:spcAft>
              <a:defRPr/>
            </a:pPr>
            <a:r>
              <a:rPr lang="zh-CN" altLang="en-US" dirty="0" smtClean="0">
                <a:solidFill>
                  <a:schemeClr val="tx1">
                    <a:lumMod val="65000"/>
                    <a:lumOff val="35000"/>
                  </a:schemeClr>
                </a:solidFill>
                <a:ea typeface="微软雅黑" panose="020B0503020204020204" pitchFamily="34" charset="-122"/>
              </a:rPr>
              <a:t>商业银行内业务系统；</a:t>
            </a:r>
            <a:endParaRPr lang="en-US" altLang="zh-CN" dirty="0" smtClean="0">
              <a:solidFill>
                <a:schemeClr val="tx1">
                  <a:lumMod val="65000"/>
                  <a:lumOff val="35000"/>
                </a:schemeClr>
              </a:solidFill>
              <a:ea typeface="微软雅黑" panose="020B0503020204020204" pitchFamily="34" charset="-122"/>
            </a:endParaRPr>
          </a:p>
          <a:p>
            <a:pPr eaLnBrk="1" fontAlgn="auto" hangingPunct="1">
              <a:lnSpc>
                <a:spcPct val="120000"/>
              </a:lnSpc>
              <a:spcBef>
                <a:spcPts val="0"/>
              </a:spcBef>
              <a:spcAft>
                <a:spcPts val="0"/>
              </a:spcAft>
              <a:defRPr/>
            </a:pPr>
            <a:r>
              <a:rPr lang="zh-CN" altLang="en-US" dirty="0" smtClean="0">
                <a:solidFill>
                  <a:schemeClr val="tx1">
                    <a:lumMod val="65000"/>
                    <a:lumOff val="35000"/>
                  </a:schemeClr>
                </a:solidFill>
                <a:ea typeface="微软雅黑" panose="020B0503020204020204" pitchFamily="34" charset="-122"/>
              </a:rPr>
              <a:t>农村信用社行内业务系统；</a:t>
            </a:r>
            <a:endParaRPr lang="en-US" altLang="zh-CN" dirty="0" smtClean="0">
              <a:solidFill>
                <a:schemeClr val="tx1">
                  <a:lumMod val="65000"/>
                  <a:lumOff val="35000"/>
                </a:schemeClr>
              </a:solidFill>
              <a:ea typeface="微软雅黑" panose="020B0503020204020204" pitchFamily="34" charset="-122"/>
            </a:endParaRPr>
          </a:p>
          <a:p>
            <a:pPr eaLnBrk="1" fontAlgn="auto" hangingPunct="1">
              <a:lnSpc>
                <a:spcPct val="120000"/>
              </a:lnSpc>
              <a:spcBef>
                <a:spcPts val="0"/>
              </a:spcBef>
              <a:spcAft>
                <a:spcPts val="0"/>
              </a:spcAft>
              <a:defRPr/>
            </a:pPr>
            <a:endParaRPr lang="zh-CN" altLang="en-US" dirty="0">
              <a:solidFill>
                <a:schemeClr val="tx1">
                  <a:lumMod val="65000"/>
                  <a:lumOff val="35000"/>
                </a:schemeClr>
              </a:solidFill>
              <a:ea typeface="微软雅黑" panose="020B0503020204020204" pitchFamily="34" charset="-122"/>
            </a:endParaRPr>
          </a:p>
        </p:txBody>
      </p:sp>
      <p:sp>
        <p:nvSpPr>
          <p:cNvPr id="19" name="MH_SubTitle_3"/>
          <p:cNvSpPr/>
          <p:nvPr>
            <p:custDataLst>
              <p:tags r:id="rId16"/>
            </p:custDataLst>
          </p:nvPr>
        </p:nvSpPr>
        <p:spPr>
          <a:xfrm>
            <a:off x="1822450" y="3924300"/>
            <a:ext cx="2578100" cy="893763"/>
          </a:xfrm>
          <a:prstGeom prst="rect">
            <a:avLst/>
          </a:prstGeom>
        </p:spPr>
        <p:txBody>
          <a:bodyPr anchor="b">
            <a:normAutofit/>
          </a:bodyPr>
          <a:lstStyle/>
          <a:p>
            <a:pPr eaLnBrk="1" fontAlgn="auto" hangingPunct="1">
              <a:spcBef>
                <a:spcPts val="0"/>
              </a:spcBef>
              <a:spcAft>
                <a:spcPts val="0"/>
              </a:spcAft>
              <a:defRPr/>
            </a:pPr>
            <a:r>
              <a:rPr lang="zh-CN" altLang="en-US" sz="2400" kern="0" dirty="0">
                <a:solidFill>
                  <a:srgbClr val="68C6EA"/>
                </a:solidFill>
                <a:ea typeface="微软雅黑" panose="020B0503020204020204" pitchFamily="34" charset="-122"/>
                <a:cs typeface="宋体" panose="02010600030101010101" pitchFamily="2" charset="-122"/>
              </a:rPr>
              <a:t>银行业金融机构支付清算系统</a:t>
            </a:r>
            <a:endParaRPr lang="zh-CN" altLang="en-US" sz="2400" b="1" dirty="0">
              <a:solidFill>
                <a:srgbClr val="68C6EA"/>
              </a:solidFill>
              <a:ea typeface="微软雅黑" panose="020B0503020204020204" pitchFamily="34" charset="-122"/>
            </a:endParaRPr>
          </a:p>
        </p:txBody>
      </p:sp>
      <p:sp>
        <p:nvSpPr>
          <p:cNvPr id="3089" name="MH_Other_11"/>
          <p:cNvSpPr>
            <a:spLocks noChangeArrowheads="1"/>
          </p:cNvSpPr>
          <p:nvPr>
            <p:custDataLst>
              <p:tags r:id="rId17"/>
            </p:custDataLst>
          </p:nvPr>
        </p:nvSpPr>
        <p:spPr bwMode="auto">
          <a:xfrm>
            <a:off x="5213350" y="1824955"/>
            <a:ext cx="357188" cy="355600"/>
          </a:xfrm>
          <a:prstGeom prst="diamond">
            <a:avLst/>
          </a:prstGeom>
          <a:solidFill>
            <a:srgbClr val="FFDAD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endParaRPr lang="zh-CN" altLang="en-US">
              <a:solidFill>
                <a:srgbClr val="FFFFFF"/>
              </a:solidFill>
              <a:ea typeface="微软雅黑" pitchFamily="34" charset="-122"/>
            </a:endParaRPr>
          </a:p>
        </p:txBody>
      </p:sp>
      <p:sp>
        <p:nvSpPr>
          <p:cNvPr id="3090" name="MH_Other_12"/>
          <p:cNvSpPr>
            <a:spLocks noChangeArrowheads="1"/>
          </p:cNvSpPr>
          <p:nvPr>
            <p:custDataLst>
              <p:tags r:id="rId18"/>
            </p:custDataLst>
          </p:nvPr>
        </p:nvSpPr>
        <p:spPr bwMode="auto">
          <a:xfrm>
            <a:off x="5213350" y="2229768"/>
            <a:ext cx="357188" cy="357187"/>
          </a:xfrm>
          <a:prstGeom prst="diamond">
            <a:avLst/>
          </a:prstGeom>
          <a:solidFill>
            <a:srgbClr val="FFDAD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endParaRPr lang="zh-CN" altLang="en-US">
              <a:solidFill>
                <a:srgbClr val="FFFFFF"/>
              </a:solidFill>
              <a:ea typeface="微软雅黑" pitchFamily="34" charset="-122"/>
            </a:endParaRPr>
          </a:p>
        </p:txBody>
      </p:sp>
      <p:sp>
        <p:nvSpPr>
          <p:cNvPr id="3091" name="MH_Other_13"/>
          <p:cNvSpPr>
            <a:spLocks noChangeArrowheads="1"/>
          </p:cNvSpPr>
          <p:nvPr>
            <p:custDataLst>
              <p:tags r:id="rId19"/>
            </p:custDataLst>
          </p:nvPr>
        </p:nvSpPr>
        <p:spPr bwMode="auto">
          <a:xfrm>
            <a:off x="5419725" y="2028155"/>
            <a:ext cx="355600" cy="355600"/>
          </a:xfrm>
          <a:prstGeom prst="diamond">
            <a:avLst/>
          </a:prstGeom>
          <a:solidFill>
            <a:srgbClr val="FFA09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endParaRPr lang="zh-CN" altLang="en-US">
              <a:solidFill>
                <a:srgbClr val="FFFFFF"/>
              </a:solidFill>
              <a:ea typeface="微软雅黑" pitchFamily="34" charset="-122"/>
            </a:endParaRPr>
          </a:p>
        </p:txBody>
      </p:sp>
      <p:sp>
        <p:nvSpPr>
          <p:cNvPr id="24" name="MH_Other_14"/>
          <p:cNvSpPr/>
          <p:nvPr>
            <p:custDataLst>
              <p:tags r:id="rId20"/>
            </p:custDataLst>
          </p:nvPr>
        </p:nvSpPr>
        <p:spPr>
          <a:xfrm>
            <a:off x="4829175" y="1696368"/>
            <a:ext cx="534988" cy="1019175"/>
          </a:xfrm>
          <a:custGeom>
            <a:avLst/>
            <a:gdLst>
              <a:gd name="connsiteX0" fmla="*/ 96494 w 1902905"/>
              <a:gd name="connsiteY0" fmla="*/ 0 h 3612822"/>
              <a:gd name="connsiteX1" fmla="*/ 1902905 w 1902905"/>
              <a:gd name="connsiteY1" fmla="*/ 1806411 h 3612822"/>
              <a:gd name="connsiteX2" fmla="*/ 96494 w 1902905"/>
              <a:gd name="connsiteY2" fmla="*/ 3612822 h 3612822"/>
              <a:gd name="connsiteX3" fmla="*/ 0 w 1902905"/>
              <a:gd name="connsiteY3" fmla="*/ 3516328 h 3612822"/>
              <a:gd name="connsiteX4" fmla="*/ 1709917 w 1902905"/>
              <a:gd name="connsiteY4" fmla="*/ 1806411 h 3612822"/>
              <a:gd name="connsiteX5" fmla="*/ 0 w 1902905"/>
              <a:gd name="connsiteY5" fmla="*/ 96494 h 3612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2905" h="3612822">
                <a:moveTo>
                  <a:pt x="96494" y="0"/>
                </a:moveTo>
                <a:lnTo>
                  <a:pt x="1902905" y="1806411"/>
                </a:lnTo>
                <a:lnTo>
                  <a:pt x="96494" y="3612822"/>
                </a:lnTo>
                <a:lnTo>
                  <a:pt x="0" y="3516328"/>
                </a:lnTo>
                <a:lnTo>
                  <a:pt x="1709917" y="1806411"/>
                </a:lnTo>
                <a:lnTo>
                  <a:pt x="0" y="96494"/>
                </a:lnTo>
                <a:close/>
              </a:path>
            </a:pathLst>
          </a:custGeom>
          <a:solidFill>
            <a:schemeClr val="accent2">
              <a:lumMod val="20000"/>
              <a:lumOff val="80000"/>
            </a:schemeClr>
          </a:solidFill>
        </p:spPr>
        <p:txBody>
          <a:bodyPr anchor="ctr"/>
          <a:lstStyle/>
          <a:p>
            <a:pPr algn="just" eaLnBrk="1" fontAlgn="auto" hangingPunct="1">
              <a:lnSpc>
                <a:spcPct val="130000"/>
              </a:lnSpc>
              <a:spcBef>
                <a:spcPts val="0"/>
              </a:spcBef>
              <a:spcAft>
                <a:spcPts val="0"/>
              </a:spcAft>
              <a:defRPr/>
            </a:pPr>
            <a:endParaRPr lang="zh-CN" altLang="en-US" dirty="0" err="1">
              <a:solidFill>
                <a:srgbClr val="FFFFFF"/>
              </a:solidFill>
              <a:ea typeface="微软雅黑" panose="020B0503020204020204" pitchFamily="34" charset="-122"/>
            </a:endParaRPr>
          </a:p>
        </p:txBody>
      </p:sp>
      <p:sp>
        <p:nvSpPr>
          <p:cNvPr id="3093" name="MH_Other_15"/>
          <p:cNvSpPr>
            <a:spLocks/>
          </p:cNvSpPr>
          <p:nvPr>
            <p:custDataLst>
              <p:tags r:id="rId21"/>
            </p:custDataLst>
          </p:nvPr>
        </p:nvSpPr>
        <p:spPr bwMode="auto">
          <a:xfrm>
            <a:off x="4800600" y="1696368"/>
            <a:ext cx="509588" cy="1019175"/>
          </a:xfrm>
          <a:custGeom>
            <a:avLst/>
            <a:gdLst>
              <a:gd name="T0" fmla="*/ 36 w 1806862"/>
              <a:gd name="T1" fmla="*/ 0 h 3612822"/>
              <a:gd name="T2" fmla="*/ 143580 w 1806862"/>
              <a:gd name="T3" fmla="*/ 143580 h 3612822"/>
              <a:gd name="T4" fmla="*/ 36 w 1806862"/>
              <a:gd name="T5" fmla="*/ 287160 h 3612822"/>
              <a:gd name="T6" fmla="*/ 0 w 1806862"/>
              <a:gd name="T7" fmla="*/ 287124 h 3612822"/>
              <a:gd name="T8" fmla="*/ 0 w 1806862"/>
              <a:gd name="T9" fmla="*/ 36 h 3612822"/>
              <a:gd name="T10" fmla="*/ 0 60000 65536"/>
              <a:gd name="T11" fmla="*/ 0 60000 65536"/>
              <a:gd name="T12" fmla="*/ 0 60000 65536"/>
              <a:gd name="T13" fmla="*/ 0 60000 65536"/>
              <a:gd name="T14" fmla="*/ 0 60000 65536"/>
              <a:gd name="T15" fmla="*/ 0 w 1806862"/>
              <a:gd name="T16" fmla="*/ 0 h 3612822"/>
              <a:gd name="T17" fmla="*/ 1806862 w 1806862"/>
              <a:gd name="T18" fmla="*/ 3612822 h 3612822"/>
            </a:gdLst>
            <a:ahLst/>
            <a:cxnLst>
              <a:cxn ang="T10">
                <a:pos x="T0" y="T1"/>
              </a:cxn>
              <a:cxn ang="T11">
                <a:pos x="T2" y="T3"/>
              </a:cxn>
              <a:cxn ang="T12">
                <a:pos x="T4" y="T5"/>
              </a:cxn>
              <a:cxn ang="T13">
                <a:pos x="T6" y="T7"/>
              </a:cxn>
              <a:cxn ang="T14">
                <a:pos x="T8" y="T9"/>
              </a:cxn>
            </a:cxnLst>
            <a:rect l="T15" t="T16" r="T17" b="T18"/>
            <a:pathLst>
              <a:path w="1806862" h="3612822">
                <a:moveTo>
                  <a:pt x="451" y="0"/>
                </a:moveTo>
                <a:lnTo>
                  <a:pt x="1806862" y="1806411"/>
                </a:lnTo>
                <a:lnTo>
                  <a:pt x="451" y="3612822"/>
                </a:lnTo>
                <a:lnTo>
                  <a:pt x="0" y="3612371"/>
                </a:lnTo>
                <a:lnTo>
                  <a:pt x="0" y="451"/>
                </a:lnTo>
                <a:lnTo>
                  <a:pt x="451" y="0"/>
                </a:lnTo>
                <a:close/>
              </a:path>
            </a:pathLst>
          </a:custGeom>
          <a:solidFill>
            <a:srgbClr val="FF6B5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144000" bIns="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2400" b="1">
                <a:solidFill>
                  <a:srgbClr val="FFFFFF"/>
                </a:solidFill>
                <a:ea typeface="微软雅黑" pitchFamily="34" charset="-122"/>
              </a:rPr>
              <a:t>B</a:t>
            </a:r>
            <a:endParaRPr lang="zh-CN" altLang="en-US" sz="2400" b="1">
              <a:solidFill>
                <a:srgbClr val="FFFFFF"/>
              </a:solidFill>
              <a:ea typeface="微软雅黑" pitchFamily="34" charset="-122"/>
            </a:endParaRPr>
          </a:p>
        </p:txBody>
      </p:sp>
      <p:sp>
        <p:nvSpPr>
          <p:cNvPr id="26" name="MH_Text_2"/>
          <p:cNvSpPr/>
          <p:nvPr>
            <p:custDataLst>
              <p:tags r:id="rId22"/>
            </p:custDataLst>
          </p:nvPr>
        </p:nvSpPr>
        <p:spPr>
          <a:xfrm>
            <a:off x="5775325" y="2180555"/>
            <a:ext cx="2578100" cy="1282700"/>
          </a:xfrm>
          <a:prstGeom prst="rect">
            <a:avLst/>
          </a:prstGeom>
        </p:spPr>
        <p:txBody>
          <a:bodyPr>
            <a:normAutofit fontScale="92500" lnSpcReduction="10000"/>
          </a:bodyPr>
          <a:lstStyle/>
          <a:p>
            <a:pPr eaLnBrk="1" fontAlgn="auto" hangingPunct="1">
              <a:lnSpc>
                <a:spcPct val="120000"/>
              </a:lnSpc>
              <a:spcBef>
                <a:spcPts val="0"/>
              </a:spcBef>
              <a:spcAft>
                <a:spcPts val="0"/>
              </a:spcAft>
              <a:defRPr/>
            </a:pPr>
            <a:r>
              <a:rPr lang="zh-CN" altLang="en-US" dirty="0" smtClean="0">
                <a:solidFill>
                  <a:schemeClr val="tx1">
                    <a:lumMod val="65000"/>
                    <a:lumOff val="35000"/>
                  </a:schemeClr>
                </a:solidFill>
                <a:ea typeface="微软雅黑" panose="020B0503020204020204" pitchFamily="34" charset="-122"/>
              </a:rPr>
              <a:t>中央债券综合业务系统；</a:t>
            </a:r>
            <a:endParaRPr lang="en-US" altLang="zh-CN" dirty="0" smtClean="0">
              <a:solidFill>
                <a:schemeClr val="tx1">
                  <a:lumMod val="65000"/>
                  <a:lumOff val="35000"/>
                </a:schemeClr>
              </a:solidFill>
              <a:ea typeface="微软雅黑" panose="020B0503020204020204" pitchFamily="34" charset="-122"/>
            </a:endParaRPr>
          </a:p>
          <a:p>
            <a:pPr eaLnBrk="1" fontAlgn="auto" hangingPunct="1">
              <a:lnSpc>
                <a:spcPct val="120000"/>
              </a:lnSpc>
              <a:spcBef>
                <a:spcPts val="0"/>
              </a:spcBef>
              <a:spcAft>
                <a:spcPts val="0"/>
              </a:spcAft>
              <a:defRPr/>
            </a:pPr>
            <a:r>
              <a:rPr lang="zh-CN" altLang="en-US" dirty="0" smtClean="0">
                <a:solidFill>
                  <a:schemeClr val="tx1">
                    <a:lumMod val="65000"/>
                    <a:lumOff val="35000"/>
                  </a:schemeClr>
                </a:solidFill>
                <a:ea typeface="微软雅黑" panose="020B0503020204020204" pitchFamily="34" charset="-122"/>
              </a:rPr>
              <a:t>全国银行间拆借交易系统；</a:t>
            </a:r>
            <a:endParaRPr lang="en-US" altLang="zh-CN" dirty="0" smtClean="0">
              <a:solidFill>
                <a:schemeClr val="tx1">
                  <a:lumMod val="65000"/>
                  <a:lumOff val="35000"/>
                </a:schemeClr>
              </a:solidFill>
              <a:ea typeface="微软雅黑" panose="020B0503020204020204" pitchFamily="34" charset="-122"/>
            </a:endParaRPr>
          </a:p>
          <a:p>
            <a:pPr eaLnBrk="1" fontAlgn="auto" hangingPunct="1">
              <a:lnSpc>
                <a:spcPct val="120000"/>
              </a:lnSpc>
              <a:spcBef>
                <a:spcPts val="0"/>
              </a:spcBef>
              <a:spcAft>
                <a:spcPts val="0"/>
              </a:spcAft>
              <a:defRPr/>
            </a:pPr>
            <a:r>
              <a:rPr lang="zh-CN" altLang="en-US" dirty="0" smtClean="0">
                <a:solidFill>
                  <a:schemeClr val="tx1">
                    <a:lumMod val="65000"/>
                    <a:lumOff val="35000"/>
                  </a:schemeClr>
                </a:solidFill>
                <a:ea typeface="微软雅黑" panose="020B0503020204020204" pitchFamily="34" charset="-122"/>
              </a:rPr>
              <a:t>中国证券登记结算公司生产系统。</a:t>
            </a:r>
            <a:endParaRPr lang="zh-CN" altLang="en-US" dirty="0">
              <a:solidFill>
                <a:schemeClr val="tx1">
                  <a:lumMod val="65000"/>
                  <a:lumOff val="35000"/>
                </a:schemeClr>
              </a:solidFill>
              <a:ea typeface="微软雅黑" panose="020B0503020204020204" pitchFamily="34" charset="-122"/>
            </a:endParaRPr>
          </a:p>
        </p:txBody>
      </p:sp>
      <p:sp>
        <p:nvSpPr>
          <p:cNvPr id="27" name="MH_SubTitle_2"/>
          <p:cNvSpPr/>
          <p:nvPr>
            <p:custDataLst>
              <p:tags r:id="rId23"/>
            </p:custDataLst>
          </p:nvPr>
        </p:nvSpPr>
        <p:spPr>
          <a:xfrm>
            <a:off x="5775325" y="1340768"/>
            <a:ext cx="2578100" cy="893762"/>
          </a:xfrm>
          <a:prstGeom prst="rect">
            <a:avLst/>
          </a:prstGeom>
        </p:spPr>
        <p:txBody>
          <a:bodyPr anchor="b">
            <a:normAutofit/>
          </a:bodyPr>
          <a:lstStyle/>
          <a:p>
            <a:pPr eaLnBrk="1" fontAlgn="auto" hangingPunct="1">
              <a:spcBef>
                <a:spcPts val="0"/>
              </a:spcBef>
              <a:spcAft>
                <a:spcPts val="0"/>
              </a:spcAft>
              <a:defRPr/>
            </a:pPr>
            <a:r>
              <a:rPr lang="zh-CN" altLang="en-US" sz="2400" kern="0" dirty="0">
                <a:solidFill>
                  <a:srgbClr val="FF6B55"/>
                </a:solidFill>
                <a:ea typeface="微软雅黑" panose="020B0503020204020204" pitchFamily="34" charset="-122"/>
                <a:cs typeface="宋体" panose="02010600030101010101" pitchFamily="2" charset="-122"/>
              </a:rPr>
              <a:t>金融市场支付清算系统</a:t>
            </a:r>
            <a:endParaRPr lang="zh-CN" altLang="en-US" sz="2400" b="1" dirty="0">
              <a:solidFill>
                <a:srgbClr val="FF6B55"/>
              </a:solidFill>
              <a:ea typeface="微软雅黑" panose="020B0503020204020204" pitchFamily="34" charset="-122"/>
            </a:endParaRPr>
          </a:p>
        </p:txBody>
      </p:sp>
      <p:sp>
        <p:nvSpPr>
          <p:cNvPr id="3096" name="MH_Other_16"/>
          <p:cNvSpPr>
            <a:spLocks noChangeArrowheads="1"/>
          </p:cNvSpPr>
          <p:nvPr>
            <p:custDataLst>
              <p:tags r:id="rId24"/>
            </p:custDataLst>
          </p:nvPr>
        </p:nvSpPr>
        <p:spPr bwMode="auto">
          <a:xfrm>
            <a:off x="5213350" y="4408488"/>
            <a:ext cx="357188" cy="355600"/>
          </a:xfrm>
          <a:prstGeom prst="diamond">
            <a:avLst/>
          </a:prstGeom>
          <a:solidFill>
            <a:srgbClr val="FEEAB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endParaRPr lang="zh-CN" altLang="en-US">
              <a:solidFill>
                <a:srgbClr val="FFFFFF"/>
              </a:solidFill>
              <a:ea typeface="微软雅黑" pitchFamily="34" charset="-122"/>
            </a:endParaRPr>
          </a:p>
        </p:txBody>
      </p:sp>
      <p:sp>
        <p:nvSpPr>
          <p:cNvPr id="3097" name="MH_Other_17"/>
          <p:cNvSpPr>
            <a:spLocks noChangeArrowheads="1"/>
          </p:cNvSpPr>
          <p:nvPr>
            <p:custDataLst>
              <p:tags r:id="rId25"/>
            </p:custDataLst>
          </p:nvPr>
        </p:nvSpPr>
        <p:spPr bwMode="auto">
          <a:xfrm>
            <a:off x="5213350" y="4814888"/>
            <a:ext cx="357188" cy="355600"/>
          </a:xfrm>
          <a:prstGeom prst="diamond">
            <a:avLst/>
          </a:prstGeom>
          <a:solidFill>
            <a:srgbClr val="FEEAB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endParaRPr lang="zh-CN" altLang="en-US">
              <a:solidFill>
                <a:srgbClr val="FFFFFF"/>
              </a:solidFill>
              <a:ea typeface="微软雅黑" pitchFamily="34" charset="-122"/>
            </a:endParaRPr>
          </a:p>
        </p:txBody>
      </p:sp>
      <p:sp>
        <p:nvSpPr>
          <p:cNvPr id="3098" name="MH_Other_18"/>
          <p:cNvSpPr>
            <a:spLocks noChangeArrowheads="1"/>
          </p:cNvSpPr>
          <p:nvPr>
            <p:custDataLst>
              <p:tags r:id="rId26"/>
            </p:custDataLst>
          </p:nvPr>
        </p:nvSpPr>
        <p:spPr bwMode="auto">
          <a:xfrm>
            <a:off x="5419725" y="4611688"/>
            <a:ext cx="355600" cy="355600"/>
          </a:xfrm>
          <a:prstGeom prst="diamond">
            <a:avLst/>
          </a:prstGeom>
          <a:solidFill>
            <a:srgbClr val="FDD56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lnSpc>
                <a:spcPct val="130000"/>
              </a:lnSpc>
            </a:pPr>
            <a:endParaRPr lang="zh-CN" altLang="en-US">
              <a:solidFill>
                <a:srgbClr val="FFFFFF"/>
              </a:solidFill>
              <a:ea typeface="微软雅黑" pitchFamily="34" charset="-122"/>
            </a:endParaRPr>
          </a:p>
        </p:txBody>
      </p:sp>
      <p:sp>
        <p:nvSpPr>
          <p:cNvPr id="32" name="MH_Other_19"/>
          <p:cNvSpPr/>
          <p:nvPr>
            <p:custDataLst>
              <p:tags r:id="rId27"/>
            </p:custDataLst>
          </p:nvPr>
        </p:nvSpPr>
        <p:spPr>
          <a:xfrm>
            <a:off x="4829175" y="4281488"/>
            <a:ext cx="534988" cy="1017587"/>
          </a:xfrm>
          <a:custGeom>
            <a:avLst/>
            <a:gdLst>
              <a:gd name="connsiteX0" fmla="*/ 96494 w 1902905"/>
              <a:gd name="connsiteY0" fmla="*/ 0 h 3612822"/>
              <a:gd name="connsiteX1" fmla="*/ 1902905 w 1902905"/>
              <a:gd name="connsiteY1" fmla="*/ 1806411 h 3612822"/>
              <a:gd name="connsiteX2" fmla="*/ 96494 w 1902905"/>
              <a:gd name="connsiteY2" fmla="*/ 3612822 h 3612822"/>
              <a:gd name="connsiteX3" fmla="*/ 0 w 1902905"/>
              <a:gd name="connsiteY3" fmla="*/ 3516328 h 3612822"/>
              <a:gd name="connsiteX4" fmla="*/ 1709917 w 1902905"/>
              <a:gd name="connsiteY4" fmla="*/ 1806411 h 3612822"/>
              <a:gd name="connsiteX5" fmla="*/ 0 w 1902905"/>
              <a:gd name="connsiteY5" fmla="*/ 96494 h 3612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2905" h="3612822">
                <a:moveTo>
                  <a:pt x="96494" y="0"/>
                </a:moveTo>
                <a:lnTo>
                  <a:pt x="1902905" y="1806411"/>
                </a:lnTo>
                <a:lnTo>
                  <a:pt x="96494" y="3612822"/>
                </a:lnTo>
                <a:lnTo>
                  <a:pt x="0" y="3516328"/>
                </a:lnTo>
                <a:lnTo>
                  <a:pt x="1709917" y="1806411"/>
                </a:lnTo>
                <a:lnTo>
                  <a:pt x="0" y="96494"/>
                </a:lnTo>
                <a:close/>
              </a:path>
            </a:pathLst>
          </a:custGeom>
          <a:solidFill>
            <a:schemeClr val="accent4">
              <a:lumMod val="20000"/>
              <a:lumOff val="80000"/>
            </a:schemeClr>
          </a:solidFill>
        </p:spPr>
        <p:txBody>
          <a:bodyPr anchor="ctr"/>
          <a:lstStyle/>
          <a:p>
            <a:pPr algn="just" eaLnBrk="1" fontAlgn="auto" hangingPunct="1">
              <a:lnSpc>
                <a:spcPct val="130000"/>
              </a:lnSpc>
              <a:spcBef>
                <a:spcPts val="0"/>
              </a:spcBef>
              <a:spcAft>
                <a:spcPts val="0"/>
              </a:spcAft>
              <a:defRPr/>
            </a:pPr>
            <a:endParaRPr lang="zh-CN" altLang="en-US" dirty="0" err="1">
              <a:solidFill>
                <a:srgbClr val="FFFFFF"/>
              </a:solidFill>
              <a:ea typeface="微软雅黑" panose="020B0503020204020204" pitchFamily="34" charset="-122"/>
            </a:endParaRPr>
          </a:p>
        </p:txBody>
      </p:sp>
      <p:sp>
        <p:nvSpPr>
          <p:cNvPr id="3100" name="MH_Other_20"/>
          <p:cNvSpPr>
            <a:spLocks/>
          </p:cNvSpPr>
          <p:nvPr>
            <p:custDataLst>
              <p:tags r:id="rId28"/>
            </p:custDataLst>
          </p:nvPr>
        </p:nvSpPr>
        <p:spPr bwMode="auto">
          <a:xfrm>
            <a:off x="4800600" y="4281488"/>
            <a:ext cx="509588" cy="1017587"/>
          </a:xfrm>
          <a:custGeom>
            <a:avLst/>
            <a:gdLst>
              <a:gd name="T0" fmla="*/ 36 w 1806862"/>
              <a:gd name="T1" fmla="*/ 0 h 3612822"/>
              <a:gd name="T2" fmla="*/ 143580 w 1806862"/>
              <a:gd name="T3" fmla="*/ 143356 h 3612822"/>
              <a:gd name="T4" fmla="*/ 36 w 1806862"/>
              <a:gd name="T5" fmla="*/ 286713 h 3612822"/>
              <a:gd name="T6" fmla="*/ 0 w 1806862"/>
              <a:gd name="T7" fmla="*/ 286677 h 3612822"/>
              <a:gd name="T8" fmla="*/ 0 w 1806862"/>
              <a:gd name="T9" fmla="*/ 36 h 3612822"/>
              <a:gd name="T10" fmla="*/ 0 60000 65536"/>
              <a:gd name="T11" fmla="*/ 0 60000 65536"/>
              <a:gd name="T12" fmla="*/ 0 60000 65536"/>
              <a:gd name="T13" fmla="*/ 0 60000 65536"/>
              <a:gd name="T14" fmla="*/ 0 60000 65536"/>
              <a:gd name="T15" fmla="*/ 0 w 1806862"/>
              <a:gd name="T16" fmla="*/ 0 h 3612822"/>
              <a:gd name="T17" fmla="*/ 1806862 w 1806862"/>
              <a:gd name="T18" fmla="*/ 3612822 h 3612822"/>
            </a:gdLst>
            <a:ahLst/>
            <a:cxnLst>
              <a:cxn ang="T10">
                <a:pos x="T0" y="T1"/>
              </a:cxn>
              <a:cxn ang="T11">
                <a:pos x="T2" y="T3"/>
              </a:cxn>
              <a:cxn ang="T12">
                <a:pos x="T4" y="T5"/>
              </a:cxn>
              <a:cxn ang="T13">
                <a:pos x="T6" y="T7"/>
              </a:cxn>
              <a:cxn ang="T14">
                <a:pos x="T8" y="T9"/>
              </a:cxn>
            </a:cxnLst>
            <a:rect l="T15" t="T16" r="T17" b="T18"/>
            <a:pathLst>
              <a:path w="1806862" h="3612822">
                <a:moveTo>
                  <a:pt x="451" y="0"/>
                </a:moveTo>
                <a:lnTo>
                  <a:pt x="1806862" y="1806411"/>
                </a:lnTo>
                <a:lnTo>
                  <a:pt x="451" y="3612822"/>
                </a:lnTo>
                <a:lnTo>
                  <a:pt x="0" y="3612371"/>
                </a:lnTo>
                <a:lnTo>
                  <a:pt x="0" y="451"/>
                </a:lnTo>
                <a:lnTo>
                  <a:pt x="451" y="0"/>
                </a:lnTo>
                <a:close/>
              </a:path>
            </a:pathLst>
          </a:custGeom>
          <a:solidFill>
            <a:srgbClr val="FCC225"/>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144000" bIns="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2400" b="1">
                <a:solidFill>
                  <a:srgbClr val="FFFFFF"/>
                </a:solidFill>
                <a:ea typeface="微软雅黑" pitchFamily="34" charset="-122"/>
              </a:rPr>
              <a:t>D</a:t>
            </a:r>
            <a:endParaRPr lang="zh-CN" altLang="en-US" sz="2400" b="1">
              <a:solidFill>
                <a:srgbClr val="FFFFFF"/>
              </a:solidFill>
              <a:ea typeface="微软雅黑" pitchFamily="34" charset="-122"/>
            </a:endParaRPr>
          </a:p>
        </p:txBody>
      </p:sp>
      <p:sp>
        <p:nvSpPr>
          <p:cNvPr id="34" name="MH_Text_4"/>
          <p:cNvSpPr/>
          <p:nvPr>
            <p:custDataLst>
              <p:tags r:id="rId29"/>
            </p:custDataLst>
          </p:nvPr>
        </p:nvSpPr>
        <p:spPr>
          <a:xfrm>
            <a:off x="5775325" y="4764088"/>
            <a:ext cx="2578100" cy="2093912"/>
          </a:xfrm>
          <a:prstGeom prst="rect">
            <a:avLst/>
          </a:prstGeom>
        </p:spPr>
        <p:txBody>
          <a:bodyPr>
            <a:normAutofit fontScale="85000" lnSpcReduction="10000"/>
          </a:bodyPr>
          <a:lstStyle/>
          <a:p>
            <a:pPr eaLnBrk="1" fontAlgn="auto" hangingPunct="1">
              <a:lnSpc>
                <a:spcPct val="120000"/>
              </a:lnSpc>
              <a:spcBef>
                <a:spcPts val="0"/>
              </a:spcBef>
              <a:spcAft>
                <a:spcPts val="0"/>
              </a:spcAft>
              <a:defRPr/>
            </a:pPr>
            <a:r>
              <a:rPr lang="zh-CN" altLang="en-US" dirty="0" smtClean="0">
                <a:solidFill>
                  <a:schemeClr val="tx1">
                    <a:lumMod val="65000"/>
                    <a:lumOff val="35000"/>
                  </a:schemeClr>
                </a:solidFill>
                <a:ea typeface="微软雅黑" panose="020B0503020204020204" pitchFamily="34" charset="-122"/>
              </a:rPr>
              <a:t>中国银联银行卡跨行交易清算系统；</a:t>
            </a:r>
            <a:endParaRPr lang="en-US" altLang="zh-CN" dirty="0" smtClean="0">
              <a:solidFill>
                <a:schemeClr val="tx1">
                  <a:lumMod val="65000"/>
                  <a:lumOff val="35000"/>
                </a:schemeClr>
              </a:solidFill>
              <a:ea typeface="微软雅黑" panose="020B0503020204020204" pitchFamily="34" charset="-122"/>
            </a:endParaRPr>
          </a:p>
          <a:p>
            <a:pPr eaLnBrk="1" fontAlgn="auto" hangingPunct="1">
              <a:lnSpc>
                <a:spcPct val="120000"/>
              </a:lnSpc>
              <a:spcBef>
                <a:spcPts val="0"/>
              </a:spcBef>
              <a:spcAft>
                <a:spcPts val="0"/>
              </a:spcAft>
              <a:defRPr/>
            </a:pPr>
            <a:r>
              <a:rPr lang="zh-CN" altLang="en-US" dirty="0" smtClean="0">
                <a:solidFill>
                  <a:schemeClr val="tx1">
                    <a:lumMod val="65000"/>
                    <a:lumOff val="35000"/>
                  </a:schemeClr>
                </a:solidFill>
                <a:ea typeface="微软雅黑" panose="020B0503020204020204" pitchFamily="34" charset="-122"/>
              </a:rPr>
              <a:t>城市商业银行汇票处理系统；</a:t>
            </a:r>
            <a:endParaRPr lang="en-US" altLang="zh-CN" dirty="0" smtClean="0">
              <a:solidFill>
                <a:schemeClr val="tx1">
                  <a:lumMod val="65000"/>
                  <a:lumOff val="35000"/>
                </a:schemeClr>
              </a:solidFill>
              <a:ea typeface="微软雅黑" panose="020B0503020204020204" pitchFamily="34" charset="-122"/>
            </a:endParaRPr>
          </a:p>
          <a:p>
            <a:pPr eaLnBrk="1" fontAlgn="auto" hangingPunct="1">
              <a:lnSpc>
                <a:spcPct val="120000"/>
              </a:lnSpc>
              <a:spcBef>
                <a:spcPts val="0"/>
              </a:spcBef>
              <a:spcAft>
                <a:spcPts val="0"/>
              </a:spcAft>
              <a:defRPr/>
            </a:pPr>
            <a:r>
              <a:rPr lang="zh-CN" altLang="en-US" dirty="0" smtClean="0">
                <a:solidFill>
                  <a:schemeClr val="tx1">
                    <a:lumMod val="65000"/>
                    <a:lumOff val="35000"/>
                  </a:schemeClr>
                </a:solidFill>
                <a:ea typeface="微软雅黑" panose="020B0503020204020204" pitchFamily="34" charset="-122"/>
              </a:rPr>
              <a:t>集中代收付中心业务系统；</a:t>
            </a:r>
            <a:endParaRPr lang="en-US" altLang="zh-CN" dirty="0" smtClean="0">
              <a:solidFill>
                <a:schemeClr val="tx1">
                  <a:lumMod val="65000"/>
                  <a:lumOff val="35000"/>
                </a:schemeClr>
              </a:solidFill>
              <a:ea typeface="微软雅黑" panose="020B0503020204020204" pitchFamily="34" charset="-122"/>
            </a:endParaRPr>
          </a:p>
          <a:p>
            <a:pPr eaLnBrk="1" fontAlgn="auto" hangingPunct="1">
              <a:lnSpc>
                <a:spcPct val="120000"/>
              </a:lnSpc>
              <a:spcBef>
                <a:spcPts val="0"/>
              </a:spcBef>
              <a:spcAft>
                <a:spcPts val="0"/>
              </a:spcAft>
              <a:defRPr/>
            </a:pPr>
            <a:r>
              <a:rPr lang="zh-CN" altLang="en-US" dirty="0" smtClean="0">
                <a:solidFill>
                  <a:schemeClr val="tx1">
                    <a:lumMod val="65000"/>
                    <a:lumOff val="35000"/>
                  </a:schemeClr>
                </a:solidFill>
                <a:ea typeface="微软雅黑" panose="020B0503020204020204" pitchFamily="34" charset="-122"/>
              </a:rPr>
              <a:t>其他第三方支付服务组织业务； </a:t>
            </a:r>
            <a:endParaRPr lang="en-US" altLang="zh-CN" dirty="0" smtClean="0">
              <a:solidFill>
                <a:schemeClr val="tx1">
                  <a:lumMod val="65000"/>
                  <a:lumOff val="35000"/>
                </a:schemeClr>
              </a:solidFill>
              <a:ea typeface="微软雅黑" panose="020B0503020204020204" pitchFamily="34" charset="-122"/>
            </a:endParaRPr>
          </a:p>
          <a:p>
            <a:pPr eaLnBrk="1" fontAlgn="auto" hangingPunct="1">
              <a:lnSpc>
                <a:spcPct val="120000"/>
              </a:lnSpc>
              <a:spcBef>
                <a:spcPts val="0"/>
              </a:spcBef>
              <a:spcAft>
                <a:spcPts val="0"/>
              </a:spcAft>
              <a:defRPr/>
            </a:pPr>
            <a:r>
              <a:rPr lang="en-US" altLang="zh-CN" dirty="0" smtClean="0">
                <a:solidFill>
                  <a:schemeClr val="tx1">
                    <a:lumMod val="65000"/>
                    <a:lumOff val="35000"/>
                  </a:schemeClr>
                </a:solidFill>
                <a:ea typeface="微软雅黑" panose="020B0503020204020204" pitchFamily="34" charset="-122"/>
              </a:rPr>
              <a:t>…</a:t>
            </a:r>
            <a:endParaRPr lang="zh-CN" altLang="en-US" dirty="0">
              <a:solidFill>
                <a:schemeClr val="tx1">
                  <a:lumMod val="65000"/>
                  <a:lumOff val="35000"/>
                </a:schemeClr>
              </a:solidFill>
              <a:ea typeface="微软雅黑" panose="020B0503020204020204" pitchFamily="34" charset="-122"/>
            </a:endParaRPr>
          </a:p>
        </p:txBody>
      </p:sp>
      <p:sp>
        <p:nvSpPr>
          <p:cNvPr id="35" name="MH_SubTitle_4"/>
          <p:cNvSpPr/>
          <p:nvPr>
            <p:custDataLst>
              <p:tags r:id="rId30"/>
            </p:custDataLst>
          </p:nvPr>
        </p:nvSpPr>
        <p:spPr>
          <a:xfrm>
            <a:off x="5775325" y="3924300"/>
            <a:ext cx="2578100" cy="893763"/>
          </a:xfrm>
          <a:prstGeom prst="rect">
            <a:avLst/>
          </a:prstGeom>
        </p:spPr>
        <p:txBody>
          <a:bodyPr anchor="b">
            <a:normAutofit/>
          </a:bodyPr>
          <a:lstStyle/>
          <a:p>
            <a:pPr eaLnBrk="1" fontAlgn="auto" hangingPunct="1">
              <a:spcBef>
                <a:spcPts val="0"/>
              </a:spcBef>
              <a:spcAft>
                <a:spcPts val="0"/>
              </a:spcAft>
              <a:defRPr/>
            </a:pPr>
            <a:r>
              <a:rPr lang="zh-CN" altLang="en-US" sz="2400" kern="0" dirty="0">
                <a:solidFill>
                  <a:srgbClr val="FCC225"/>
                </a:solidFill>
                <a:ea typeface="微软雅黑" panose="020B0503020204020204" pitchFamily="34" charset="-122"/>
                <a:cs typeface="宋体" panose="02010600030101010101" pitchFamily="2" charset="-122"/>
              </a:rPr>
              <a:t>第三方服务组织支付清算系统</a:t>
            </a:r>
            <a:endParaRPr lang="zh-CN" altLang="en-US" sz="2400" b="1" dirty="0">
              <a:solidFill>
                <a:srgbClr val="FCC225"/>
              </a:solidFill>
              <a:ea typeface="微软雅黑" panose="020B0503020204020204" pitchFamily="34" charset="-122"/>
            </a:endParaRPr>
          </a:p>
        </p:txBody>
      </p:sp>
    </p:spTree>
    <p:custDataLst>
      <p:tags r:id="rId1"/>
    </p:custDataLst>
    <p:extLst>
      <p:ext uri="{BB962C8B-B14F-4D97-AF65-F5344CB8AC3E}">
        <p14:creationId xmlns:p14="http://schemas.microsoft.com/office/powerpoint/2010/main" val="89385177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a typeface="宋体" charset="-122"/>
              </a:rPr>
              <a:t>3.4</a:t>
            </a:r>
            <a:r>
              <a:rPr lang="zh-CN" altLang="en-US" dirty="0">
                <a:ea typeface="宋体" charset="-122"/>
              </a:rPr>
              <a:t>中国现代化支付</a:t>
            </a:r>
            <a:r>
              <a:rPr lang="zh-CN" altLang="en-US" dirty="0" smtClean="0">
                <a:ea typeface="宋体" charset="-122"/>
              </a:rPr>
              <a:t>系统</a:t>
            </a:r>
            <a:endParaRPr lang="zh-CN" altLang="en-US" dirty="0"/>
          </a:p>
        </p:txBody>
      </p:sp>
      <p:sp>
        <p:nvSpPr>
          <p:cNvPr id="3" name="矩形 2"/>
          <p:cNvSpPr/>
          <p:nvPr/>
        </p:nvSpPr>
        <p:spPr>
          <a:xfrm>
            <a:off x="2432593" y="6388479"/>
            <a:ext cx="4368504" cy="369332"/>
          </a:xfrm>
          <a:prstGeom prst="rect">
            <a:avLst/>
          </a:prstGeom>
        </p:spPr>
        <p:txBody>
          <a:bodyPr wrap="none">
            <a:spAutoFit/>
          </a:bodyPr>
          <a:lstStyle/>
          <a:p>
            <a:r>
              <a:rPr lang="zh-CN" altLang="en-US" dirty="0" smtClean="0"/>
              <a:t>第二代中国支付清算网络体系总体架构图</a:t>
            </a:r>
            <a:endParaRPr lang="zh-CN" altLang="en-US" dirty="0"/>
          </a:p>
        </p:txBody>
      </p:sp>
      <p:pic>
        <p:nvPicPr>
          <p:cNvPr id="132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869964"/>
            <a:ext cx="7673305" cy="53359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7640778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a typeface="宋体" charset="-122"/>
              </a:rPr>
              <a:t>3.4</a:t>
            </a:r>
            <a:r>
              <a:rPr lang="zh-CN" altLang="en-US" dirty="0">
                <a:ea typeface="宋体" charset="-122"/>
              </a:rPr>
              <a:t>中国现代化支付</a:t>
            </a:r>
            <a:r>
              <a:rPr lang="zh-CN" altLang="en-US" dirty="0" smtClean="0">
                <a:ea typeface="宋体" charset="-122"/>
              </a:rPr>
              <a:t>系统</a:t>
            </a:r>
            <a:endParaRPr lang="zh-CN" altLang="en-US" dirty="0"/>
          </a:p>
        </p:txBody>
      </p:sp>
      <p:sp>
        <p:nvSpPr>
          <p:cNvPr id="5" name="Rectangle 5"/>
          <p:cNvSpPr>
            <a:spLocks noChangeArrowheads="1"/>
          </p:cNvSpPr>
          <p:nvPr/>
        </p:nvSpPr>
        <p:spPr bwMode="auto">
          <a:xfrm>
            <a:off x="921296" y="1392703"/>
            <a:ext cx="4442792" cy="54937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b="1" dirty="0" smtClean="0">
                <a:solidFill>
                  <a:schemeClr val="bg1"/>
                </a:solidFill>
                <a:latin typeface="Bookman Old Style" pitchFamily="18" charset="0"/>
                <a:ea typeface="华文新魏" pitchFamily="2" charset="-122"/>
              </a:rPr>
              <a:t>中国现代化支付系统概念</a:t>
            </a:r>
            <a:endParaRPr lang="zh-CN" altLang="en-US" sz="2800" b="1" dirty="0">
              <a:solidFill>
                <a:schemeClr val="bg1"/>
              </a:solidFill>
              <a:latin typeface="Bookman Old Style" pitchFamily="18" charset="0"/>
              <a:ea typeface="华文新魏" pitchFamily="2" charset="-122"/>
            </a:endParaRPr>
          </a:p>
        </p:txBody>
      </p:sp>
      <p:sp>
        <p:nvSpPr>
          <p:cNvPr id="6" name="Text Box 6"/>
          <p:cNvSpPr txBox="1">
            <a:spLocks noChangeArrowheads="1"/>
          </p:cNvSpPr>
          <p:nvPr/>
        </p:nvSpPr>
        <p:spPr bwMode="auto">
          <a:xfrm>
            <a:off x="683568" y="2260487"/>
            <a:ext cx="8064896" cy="24006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indent="457200">
              <a:lnSpc>
                <a:spcPct val="150000"/>
              </a:lnSpc>
            </a:pPr>
            <a:r>
              <a:rPr lang="zh-CN" altLang="zh-CN" sz="2000" dirty="0"/>
              <a:t>现代化支付系统是支持中国金融市场各种交易的资金清算和各种支付结算唯一的全国性支付清算系统。它是为</a:t>
            </a:r>
            <a:r>
              <a:rPr lang="zh-CN" altLang="zh-CN" sz="2000" dirty="0">
                <a:solidFill>
                  <a:srgbClr val="FF0000"/>
                </a:solidFill>
              </a:rPr>
              <a:t>商业银行之间和商业银行与中国人民银行之间的支付业务</a:t>
            </a:r>
            <a:r>
              <a:rPr lang="zh-CN" altLang="zh-CN" sz="2000" dirty="0"/>
              <a:t>提供最终资金清算的系统。是各商业银行电子汇兑系统资金清算的枢纽系统，是金融市场的核心支持系统，也是中国最重要的资金流通和清算通道。</a:t>
            </a:r>
          </a:p>
        </p:txBody>
      </p:sp>
    </p:spTree>
    <p:extLst>
      <p:ext uri="{BB962C8B-B14F-4D97-AF65-F5344CB8AC3E}">
        <p14:creationId xmlns:p14="http://schemas.microsoft.com/office/powerpoint/2010/main" val="385667784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a typeface="宋体" charset="-122"/>
              </a:rPr>
              <a:t>3.4</a:t>
            </a:r>
            <a:r>
              <a:rPr lang="zh-CN" altLang="en-US" dirty="0">
                <a:ea typeface="宋体" charset="-122"/>
              </a:rPr>
              <a:t>中国现代化支付</a:t>
            </a:r>
            <a:r>
              <a:rPr lang="zh-CN" altLang="en-US" dirty="0" smtClean="0">
                <a:ea typeface="宋体" charset="-122"/>
              </a:rPr>
              <a:t>系统</a:t>
            </a:r>
            <a:endParaRPr lang="zh-CN" altLang="en-US" dirty="0"/>
          </a:p>
        </p:txBody>
      </p:sp>
      <p:sp>
        <p:nvSpPr>
          <p:cNvPr id="5" name="Rectangle 5"/>
          <p:cNvSpPr>
            <a:spLocks noChangeArrowheads="1"/>
          </p:cNvSpPr>
          <p:nvPr/>
        </p:nvSpPr>
        <p:spPr bwMode="auto">
          <a:xfrm>
            <a:off x="921296" y="1392703"/>
            <a:ext cx="4442792" cy="54937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b="1" dirty="0" smtClean="0">
                <a:solidFill>
                  <a:schemeClr val="bg1"/>
                </a:solidFill>
                <a:latin typeface="Bookman Old Style" pitchFamily="18" charset="0"/>
                <a:ea typeface="华文新魏" pitchFamily="2" charset="-122"/>
              </a:rPr>
              <a:t>中国现代化支付系统作用</a:t>
            </a:r>
            <a:endParaRPr lang="zh-CN" altLang="en-US" sz="2800" b="1" dirty="0">
              <a:solidFill>
                <a:schemeClr val="bg1"/>
              </a:solidFill>
              <a:latin typeface="Bookman Old Style" pitchFamily="18" charset="0"/>
              <a:ea typeface="华文新魏" pitchFamily="2" charset="-122"/>
            </a:endParaRPr>
          </a:p>
        </p:txBody>
      </p:sp>
      <p:sp>
        <p:nvSpPr>
          <p:cNvPr id="6" name="Text Box 6"/>
          <p:cNvSpPr txBox="1">
            <a:spLocks noChangeArrowheads="1"/>
          </p:cNvSpPr>
          <p:nvPr/>
        </p:nvSpPr>
        <p:spPr bwMode="auto">
          <a:xfrm>
            <a:off x="683568" y="2260487"/>
            <a:ext cx="8064896" cy="4220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ts val="2400"/>
              </a:lnSpc>
              <a:spcBef>
                <a:spcPts val="1200"/>
              </a:spcBef>
            </a:pPr>
            <a:r>
              <a:rPr lang="en-US" altLang="zh-CN" b="1" dirty="0">
                <a:latin typeface="仿宋_GB2312" pitchFamily="49" charset="-122"/>
              </a:rPr>
              <a:t>1</a:t>
            </a:r>
            <a:r>
              <a:rPr lang="zh-CN" altLang="en-US" dirty="0">
                <a:latin typeface="仿宋_GB2312" pitchFamily="49" charset="-122"/>
              </a:rPr>
              <a:t>、加快资金周转，提高社会资金的使用效益。通过支付系统处理的每笔支付业务不到</a:t>
            </a:r>
            <a:r>
              <a:rPr lang="en-US" altLang="zh-CN" dirty="0">
                <a:latin typeface="仿宋_GB2312" pitchFamily="49" charset="-122"/>
              </a:rPr>
              <a:t>60</a:t>
            </a:r>
            <a:r>
              <a:rPr lang="zh-CN" altLang="en-US" dirty="0">
                <a:latin typeface="仿宋_GB2312" pitchFamily="49" charset="-122"/>
              </a:rPr>
              <a:t>秒即可到账，实现全国支付清算资金的每日零在途，为促进市场经济的快速发展发挥着重要作用；</a:t>
            </a:r>
            <a:endParaRPr lang="zh-CN" altLang="en-US" b="1" dirty="0">
              <a:latin typeface="仿宋_GB2312" pitchFamily="49" charset="-122"/>
            </a:endParaRPr>
          </a:p>
          <a:p>
            <a:pPr>
              <a:lnSpc>
                <a:spcPts val="2400"/>
              </a:lnSpc>
              <a:spcBef>
                <a:spcPts val="1200"/>
              </a:spcBef>
            </a:pPr>
            <a:r>
              <a:rPr lang="en-US" altLang="zh-CN" b="1" dirty="0">
                <a:latin typeface="仿宋_GB2312" pitchFamily="49" charset="-122"/>
              </a:rPr>
              <a:t>2</a:t>
            </a:r>
            <a:r>
              <a:rPr lang="zh-CN" altLang="en-US" dirty="0">
                <a:latin typeface="仿宋_GB2312" pitchFamily="49" charset="-122"/>
              </a:rPr>
              <a:t>、支撑多样化支付工具的使用，满足各种社会经济活动的需要；</a:t>
            </a:r>
            <a:endParaRPr lang="zh-CN" altLang="en-US" b="1" dirty="0">
              <a:latin typeface="仿宋_GB2312" pitchFamily="49" charset="-122"/>
            </a:endParaRPr>
          </a:p>
          <a:p>
            <a:pPr>
              <a:lnSpc>
                <a:spcPts val="2400"/>
              </a:lnSpc>
              <a:spcBef>
                <a:spcPts val="1200"/>
              </a:spcBef>
            </a:pPr>
            <a:r>
              <a:rPr lang="en-US" altLang="zh-CN" b="1" dirty="0">
                <a:latin typeface="仿宋_GB2312" pitchFamily="49" charset="-122"/>
              </a:rPr>
              <a:t>3</a:t>
            </a:r>
            <a:r>
              <a:rPr lang="zh-CN" altLang="en-US" dirty="0">
                <a:latin typeface="仿宋_GB2312" pitchFamily="49" charset="-122"/>
              </a:rPr>
              <a:t>、培育公平竞争的环境，促进银行业整体服务水平的提高；</a:t>
            </a:r>
            <a:endParaRPr lang="zh-CN" altLang="en-US" b="1" dirty="0">
              <a:latin typeface="仿宋_GB2312" pitchFamily="49" charset="-122"/>
            </a:endParaRPr>
          </a:p>
          <a:p>
            <a:pPr>
              <a:lnSpc>
                <a:spcPts val="2400"/>
              </a:lnSpc>
              <a:spcBef>
                <a:spcPts val="1200"/>
              </a:spcBef>
            </a:pPr>
            <a:r>
              <a:rPr lang="en-US" altLang="zh-CN" b="1" dirty="0">
                <a:latin typeface="仿宋_GB2312" pitchFamily="49" charset="-122"/>
              </a:rPr>
              <a:t>4</a:t>
            </a:r>
            <a:r>
              <a:rPr lang="zh-CN" altLang="en-US" dirty="0">
                <a:latin typeface="仿宋_GB2312" pitchFamily="49" charset="-122"/>
              </a:rPr>
              <a:t>、增强商业银行的流动性，提高商业银行的经营管理</a:t>
            </a:r>
            <a:r>
              <a:rPr lang="zh-CN" altLang="en-US" dirty="0" smtClean="0">
                <a:latin typeface="仿宋_GB2312" pitchFamily="49" charset="-122"/>
              </a:rPr>
              <a:t>水平；</a:t>
            </a:r>
            <a:endParaRPr lang="en-US" altLang="zh-CN" dirty="0" smtClean="0">
              <a:latin typeface="仿宋_GB2312" pitchFamily="49" charset="-122"/>
            </a:endParaRPr>
          </a:p>
          <a:p>
            <a:pPr>
              <a:lnSpc>
                <a:spcPts val="2400"/>
              </a:lnSpc>
              <a:spcBef>
                <a:spcPts val="1200"/>
              </a:spcBef>
            </a:pPr>
            <a:r>
              <a:rPr lang="en-US" altLang="zh-CN" b="1" dirty="0" smtClean="0">
                <a:latin typeface="仿宋_GB2312" pitchFamily="49" charset="-122"/>
              </a:rPr>
              <a:t>5</a:t>
            </a:r>
            <a:r>
              <a:rPr lang="zh-CN" altLang="en-US" b="1" dirty="0" smtClean="0">
                <a:latin typeface="仿宋_GB2312" pitchFamily="49" charset="-122"/>
              </a:rPr>
              <a:t>、</a:t>
            </a:r>
            <a:r>
              <a:rPr lang="zh-CN" altLang="zh-CN" dirty="0"/>
              <a:t>适应国库单一账户改革，提高财政资金的使用</a:t>
            </a:r>
            <a:r>
              <a:rPr lang="zh-CN" altLang="zh-CN" dirty="0" smtClean="0"/>
              <a:t>效益</a:t>
            </a:r>
            <a:r>
              <a:rPr lang="zh-CN" altLang="en-US" dirty="0" smtClean="0"/>
              <a:t>；</a:t>
            </a:r>
            <a:endParaRPr lang="en-US" altLang="zh-CN" dirty="0" smtClean="0"/>
          </a:p>
          <a:p>
            <a:pPr>
              <a:lnSpc>
                <a:spcPts val="2400"/>
              </a:lnSpc>
              <a:spcBef>
                <a:spcPts val="1200"/>
              </a:spcBef>
            </a:pPr>
            <a:r>
              <a:rPr lang="en-US" altLang="zh-CN" b="1" dirty="0" smtClean="0">
                <a:latin typeface="仿宋_GB2312" pitchFamily="49" charset="-122"/>
              </a:rPr>
              <a:t>6</a:t>
            </a:r>
            <a:r>
              <a:rPr lang="zh-CN" altLang="en-US" b="1" dirty="0" smtClean="0">
                <a:latin typeface="仿宋_GB2312" pitchFamily="49" charset="-122"/>
              </a:rPr>
              <a:t>、</a:t>
            </a:r>
            <a:r>
              <a:rPr lang="zh-CN" altLang="zh-CN" dirty="0"/>
              <a:t>支持货币政策的实施，增强金融宏观调控</a:t>
            </a:r>
            <a:r>
              <a:rPr lang="zh-CN" altLang="zh-CN" dirty="0" smtClean="0"/>
              <a:t>能力</a:t>
            </a:r>
            <a:r>
              <a:rPr lang="zh-CN" altLang="en-US" dirty="0" smtClean="0"/>
              <a:t>；</a:t>
            </a:r>
            <a:endParaRPr lang="en-US" altLang="zh-CN" dirty="0" smtClean="0"/>
          </a:p>
          <a:p>
            <a:pPr>
              <a:lnSpc>
                <a:spcPts val="2400"/>
              </a:lnSpc>
              <a:spcBef>
                <a:spcPts val="1200"/>
              </a:spcBef>
            </a:pPr>
            <a:r>
              <a:rPr lang="en-US" altLang="zh-CN" b="1" dirty="0" smtClean="0">
                <a:latin typeface="仿宋_GB2312" pitchFamily="49" charset="-122"/>
              </a:rPr>
              <a:t>7</a:t>
            </a:r>
            <a:r>
              <a:rPr lang="zh-CN" altLang="en-US" b="1" dirty="0" smtClean="0">
                <a:latin typeface="仿宋_GB2312" pitchFamily="49" charset="-122"/>
              </a:rPr>
              <a:t>、</a:t>
            </a:r>
            <a:r>
              <a:rPr lang="zh-CN" altLang="zh-CN" dirty="0"/>
              <a:t>支持货币市场资金清算，促进货币市场</a:t>
            </a:r>
            <a:r>
              <a:rPr lang="zh-CN" altLang="zh-CN" dirty="0" smtClean="0"/>
              <a:t>发展</a:t>
            </a:r>
            <a:r>
              <a:rPr lang="zh-CN" altLang="en-US" dirty="0" smtClean="0"/>
              <a:t>；</a:t>
            </a:r>
            <a:endParaRPr lang="en-US" altLang="zh-CN" dirty="0" smtClean="0"/>
          </a:p>
          <a:p>
            <a:pPr>
              <a:lnSpc>
                <a:spcPts val="2400"/>
              </a:lnSpc>
              <a:spcBef>
                <a:spcPts val="1200"/>
              </a:spcBef>
            </a:pPr>
            <a:r>
              <a:rPr lang="en-US" altLang="zh-CN" b="1" dirty="0" smtClean="0">
                <a:latin typeface="仿宋_GB2312" pitchFamily="49" charset="-122"/>
              </a:rPr>
              <a:t>8</a:t>
            </a:r>
            <a:r>
              <a:rPr lang="zh-CN" altLang="en-US" b="1" dirty="0" smtClean="0">
                <a:latin typeface="仿宋_GB2312" pitchFamily="49" charset="-122"/>
              </a:rPr>
              <a:t>、</a:t>
            </a:r>
            <a:r>
              <a:rPr lang="zh-CN" altLang="zh-CN" dirty="0"/>
              <a:t>防范支付风险，维护金融</a:t>
            </a:r>
            <a:r>
              <a:rPr lang="zh-CN" altLang="zh-CN" dirty="0" smtClean="0"/>
              <a:t>稳定</a:t>
            </a:r>
            <a:r>
              <a:rPr lang="zh-CN" altLang="en-US" dirty="0" smtClean="0"/>
              <a:t>。</a:t>
            </a:r>
            <a:endParaRPr lang="en-US" altLang="zh-CN" dirty="0" smtClean="0"/>
          </a:p>
        </p:txBody>
      </p:sp>
    </p:spTree>
    <p:extLst>
      <p:ext uri="{BB962C8B-B14F-4D97-AF65-F5344CB8AC3E}">
        <p14:creationId xmlns:p14="http://schemas.microsoft.com/office/powerpoint/2010/main" val="7988242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zh-CN" altLang="en-US" dirty="0" smtClean="0"/>
              <a:t>引导案例</a:t>
            </a:r>
            <a:endParaRPr lang="zh-CN" altLang="en-US" dirty="0"/>
          </a:p>
        </p:txBody>
      </p:sp>
      <p:sp>
        <p:nvSpPr>
          <p:cNvPr id="2" name="矩形 1"/>
          <p:cNvSpPr/>
          <p:nvPr/>
        </p:nvSpPr>
        <p:spPr>
          <a:xfrm>
            <a:off x="611560" y="1124744"/>
            <a:ext cx="7920880" cy="6093976"/>
          </a:xfrm>
          <a:prstGeom prst="rect">
            <a:avLst/>
          </a:prstGeom>
        </p:spPr>
        <p:txBody>
          <a:bodyPr wrap="square">
            <a:spAutoFit/>
          </a:bodyPr>
          <a:lstStyle/>
          <a:p>
            <a:pPr indent="457200">
              <a:lnSpc>
                <a:spcPct val="150000"/>
              </a:lnSpc>
            </a:pPr>
            <a:r>
              <a:rPr lang="zh-CN" altLang="en-US" sz="2000" dirty="0"/>
              <a:t>小额批量支付系统业务。二季度，小额批量付系统处理业务 </a:t>
            </a:r>
            <a:r>
              <a:rPr lang="en-US" altLang="zh-CN" sz="2000" dirty="0"/>
              <a:t>9.75 </a:t>
            </a:r>
            <a:r>
              <a:rPr lang="zh-CN" altLang="en-US" sz="2000" dirty="0"/>
              <a:t>亿笔，金额 </a:t>
            </a:r>
            <a:r>
              <a:rPr lang="en-US" altLang="zh-CN" sz="2000" dirty="0"/>
              <a:t>39.00 </a:t>
            </a:r>
            <a:r>
              <a:rPr lang="zh-CN" altLang="en-US" sz="2000" dirty="0"/>
              <a:t>万亿元，同比分别增长 </a:t>
            </a:r>
            <a:r>
              <a:rPr lang="en-US" altLang="zh-CN" sz="2000" dirty="0"/>
              <a:t>11.45%</a:t>
            </a:r>
            <a:r>
              <a:rPr lang="zh-CN" altLang="en-US" sz="2000" dirty="0"/>
              <a:t>和 </a:t>
            </a:r>
            <a:r>
              <a:rPr lang="en-US" altLang="zh-CN" sz="2000" dirty="0"/>
              <a:t>4.93%</a:t>
            </a:r>
            <a:r>
              <a:rPr lang="zh-CN" altLang="en-US" sz="2000" dirty="0"/>
              <a:t>。日均处理业务 </a:t>
            </a:r>
            <a:r>
              <a:rPr lang="en-US" altLang="zh-CN" sz="2000" dirty="0"/>
              <a:t>1071.33 </a:t>
            </a:r>
            <a:r>
              <a:rPr lang="zh-CN" altLang="en-US" sz="2000" dirty="0"/>
              <a:t>万笔，金额</a:t>
            </a:r>
            <a:r>
              <a:rPr lang="en-US" altLang="zh-CN" sz="2000" dirty="0"/>
              <a:t>4285.41 </a:t>
            </a:r>
            <a:r>
              <a:rPr lang="zh-CN" altLang="en-US" sz="2000" dirty="0"/>
              <a:t>亿元。</a:t>
            </a:r>
          </a:p>
          <a:p>
            <a:pPr indent="457200">
              <a:lnSpc>
                <a:spcPct val="150000"/>
              </a:lnSpc>
            </a:pPr>
            <a:r>
              <a:rPr lang="zh-CN" altLang="en-US" sz="2000" dirty="0"/>
              <a:t>网上支付跨行清算系统业务量快速增长。二季度，网上支付跨行清算系统处理业务 </a:t>
            </a:r>
            <a:r>
              <a:rPr lang="en-US" altLang="zh-CN" sz="2000" dirty="0"/>
              <a:t>44.14 </a:t>
            </a:r>
            <a:r>
              <a:rPr lang="zh-CN" altLang="en-US" sz="2000" dirty="0"/>
              <a:t>亿笔，金额 </a:t>
            </a:r>
            <a:r>
              <a:rPr lang="en-US" altLang="zh-CN" sz="2000" dirty="0"/>
              <a:t>66.76 </a:t>
            </a:r>
            <a:r>
              <a:rPr lang="zh-CN" altLang="en-US" sz="2000" dirty="0"/>
              <a:t>万亿元，同比分别增长 </a:t>
            </a:r>
            <a:r>
              <a:rPr lang="en-US" altLang="zh-CN" sz="2000" dirty="0"/>
              <a:t>15.95%</a:t>
            </a:r>
            <a:r>
              <a:rPr lang="zh-CN" altLang="en-US" sz="2000" dirty="0"/>
              <a:t>和 </a:t>
            </a:r>
            <a:r>
              <a:rPr lang="en-US" altLang="zh-CN" sz="2000" dirty="0"/>
              <a:t>40.25%</a:t>
            </a:r>
            <a:r>
              <a:rPr lang="zh-CN" altLang="en-US" sz="2000" dirty="0"/>
              <a:t>。日均处理业务 </a:t>
            </a:r>
            <a:r>
              <a:rPr lang="en-US" altLang="zh-CN" sz="2000" dirty="0"/>
              <a:t>4850.86 </a:t>
            </a:r>
            <a:r>
              <a:rPr lang="zh-CN" altLang="en-US" sz="2000" dirty="0"/>
              <a:t>万笔，金额 </a:t>
            </a:r>
            <a:r>
              <a:rPr lang="en-US" altLang="zh-CN" sz="2000" dirty="0"/>
              <a:t>7335.79 </a:t>
            </a:r>
            <a:r>
              <a:rPr lang="zh-CN" altLang="en-US" sz="2000" dirty="0"/>
              <a:t>亿元。</a:t>
            </a:r>
          </a:p>
          <a:p>
            <a:pPr indent="457200">
              <a:lnSpc>
                <a:spcPct val="150000"/>
              </a:lnSpc>
            </a:pPr>
            <a:r>
              <a:rPr lang="zh-CN" altLang="en-US" sz="2000" dirty="0"/>
              <a:t>境内外币支付系统业务量显著增长。二季度，境内外币支付系统处理业务 </a:t>
            </a:r>
            <a:r>
              <a:rPr lang="en-US" altLang="zh-CN" sz="2000" dirty="0"/>
              <a:t>94.84 </a:t>
            </a:r>
            <a:r>
              <a:rPr lang="zh-CN" altLang="en-US" sz="2000" dirty="0"/>
              <a:t>万笔，金额 </a:t>
            </a:r>
            <a:r>
              <a:rPr lang="en-US" altLang="zh-CN" sz="2000" dirty="0"/>
              <a:t>5256.83 </a:t>
            </a:r>
            <a:r>
              <a:rPr lang="zh-CN" altLang="en-US" sz="2000" dirty="0"/>
              <a:t>亿美元（折合人民币约为 </a:t>
            </a:r>
            <a:r>
              <a:rPr lang="en-US" altLang="zh-CN" sz="2000" dirty="0"/>
              <a:t>3.40 </a:t>
            </a:r>
            <a:r>
              <a:rPr lang="zh-CN" altLang="en-US" sz="2000" dirty="0"/>
              <a:t>万亿元</a:t>
            </a:r>
            <a:r>
              <a:rPr lang="en-US" altLang="zh-CN" sz="2000" dirty="0"/>
              <a:t>17</a:t>
            </a:r>
            <a:r>
              <a:rPr lang="zh-CN" altLang="en-US" sz="2000" dirty="0"/>
              <a:t>），同比分别增长 </a:t>
            </a:r>
            <a:r>
              <a:rPr lang="en-US" altLang="zh-CN" sz="2000" dirty="0"/>
              <a:t>58.41%</a:t>
            </a:r>
            <a:r>
              <a:rPr lang="zh-CN" altLang="en-US" sz="2000" dirty="0"/>
              <a:t>和 </a:t>
            </a:r>
            <a:r>
              <a:rPr lang="en-US" altLang="zh-CN" sz="2000" dirty="0"/>
              <a:t>54.40%</a:t>
            </a:r>
            <a:r>
              <a:rPr lang="zh-CN" altLang="en-US" sz="2000" dirty="0"/>
              <a:t>。日均处理业务 </a:t>
            </a:r>
            <a:r>
              <a:rPr lang="en-US" altLang="zh-CN" sz="2000" dirty="0"/>
              <a:t>1.53 </a:t>
            </a:r>
            <a:r>
              <a:rPr lang="zh-CN" altLang="en-US" sz="2000" dirty="0"/>
              <a:t>万笔，金额 </a:t>
            </a:r>
            <a:r>
              <a:rPr lang="en-US" altLang="zh-CN" sz="2000" dirty="0"/>
              <a:t>84.79 </a:t>
            </a:r>
            <a:r>
              <a:rPr lang="zh-CN" altLang="en-US" sz="2000" dirty="0"/>
              <a:t>亿美元（折合人民币约为 </a:t>
            </a:r>
            <a:r>
              <a:rPr lang="en-US" altLang="zh-CN" sz="2000" dirty="0"/>
              <a:t>547.74 </a:t>
            </a:r>
            <a:r>
              <a:rPr lang="zh-CN" altLang="en-US" sz="2000" dirty="0"/>
              <a:t>亿元）。</a:t>
            </a:r>
          </a:p>
          <a:p>
            <a:pPr indent="457200">
              <a:lnSpc>
                <a:spcPct val="150000"/>
              </a:lnSpc>
            </a:pPr>
            <a:r>
              <a:rPr lang="zh-CN" altLang="en-US" sz="2000" dirty="0"/>
              <a:t>（二）其他支付系统</a:t>
            </a:r>
          </a:p>
          <a:p>
            <a:pPr indent="457200">
              <a:lnSpc>
                <a:spcPct val="150000"/>
              </a:lnSpc>
            </a:pPr>
            <a:endParaRPr lang="zh-CN" altLang="en-US" sz="2000" dirty="0"/>
          </a:p>
        </p:txBody>
      </p:sp>
    </p:spTree>
    <p:custDataLst>
      <p:tags r:id="rId1"/>
    </p:custDataLst>
    <p:extLst>
      <p:ext uri="{BB962C8B-B14F-4D97-AF65-F5344CB8AC3E}">
        <p14:creationId xmlns:p14="http://schemas.microsoft.com/office/powerpoint/2010/main" val="6189750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a typeface="宋体" charset="-122"/>
              </a:rPr>
              <a:t>3.4</a:t>
            </a:r>
            <a:r>
              <a:rPr lang="zh-CN" altLang="en-US" dirty="0">
                <a:ea typeface="宋体" charset="-122"/>
              </a:rPr>
              <a:t>中国现代化支付</a:t>
            </a:r>
            <a:r>
              <a:rPr lang="zh-CN" altLang="en-US" dirty="0" smtClean="0">
                <a:ea typeface="宋体" charset="-122"/>
              </a:rPr>
              <a:t>系统</a:t>
            </a:r>
            <a:endParaRPr lang="zh-CN" altLang="en-US" dirty="0"/>
          </a:p>
        </p:txBody>
      </p:sp>
      <p:sp>
        <p:nvSpPr>
          <p:cNvPr id="5" name="Rectangle 5"/>
          <p:cNvSpPr>
            <a:spLocks noChangeArrowheads="1"/>
          </p:cNvSpPr>
          <p:nvPr/>
        </p:nvSpPr>
        <p:spPr bwMode="auto">
          <a:xfrm>
            <a:off x="921296" y="1392703"/>
            <a:ext cx="4442792" cy="54937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b="1" dirty="0" smtClean="0">
                <a:solidFill>
                  <a:schemeClr val="bg1"/>
                </a:solidFill>
                <a:latin typeface="Bookman Old Style" pitchFamily="18" charset="0"/>
                <a:ea typeface="华文新魏" pitchFamily="2" charset="-122"/>
              </a:rPr>
              <a:t>中国现代化支付系统特点</a:t>
            </a:r>
            <a:endParaRPr lang="zh-CN" altLang="en-US" sz="2800" b="1" dirty="0">
              <a:solidFill>
                <a:schemeClr val="bg1"/>
              </a:solidFill>
              <a:latin typeface="Bookman Old Style" pitchFamily="18" charset="0"/>
              <a:ea typeface="华文新魏" pitchFamily="2" charset="-122"/>
            </a:endParaRPr>
          </a:p>
        </p:txBody>
      </p:sp>
      <p:sp>
        <p:nvSpPr>
          <p:cNvPr id="6" name="Text Box 6"/>
          <p:cNvSpPr txBox="1">
            <a:spLocks noChangeArrowheads="1"/>
          </p:cNvSpPr>
          <p:nvPr/>
        </p:nvSpPr>
        <p:spPr bwMode="auto">
          <a:xfrm>
            <a:off x="683568" y="2260487"/>
            <a:ext cx="8064896" cy="42204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nSpc>
                <a:spcPts val="2400"/>
              </a:lnSpc>
              <a:spcBef>
                <a:spcPts val="1200"/>
              </a:spcBef>
            </a:pPr>
            <a:r>
              <a:rPr lang="zh-CN" altLang="en-US" dirty="0">
                <a:solidFill>
                  <a:srgbClr val="FF0000"/>
                </a:solidFill>
                <a:latin typeface="仿宋_GB2312" pitchFamily="49" charset="-122"/>
              </a:rPr>
              <a:t>业务特色。</a:t>
            </a:r>
            <a:r>
              <a:rPr lang="zh-CN" altLang="en-US" dirty="0">
                <a:latin typeface="仿宋_GB2312" pitchFamily="49" charset="-122"/>
              </a:rPr>
              <a:t>一是参与者覆盖面广，使用央行货币结算，信用风险低；二是实现“一点接入、一点清算”，为参与者提供全面的流动性管理风险和控制条件；三是报文设计参照国际标准（</a:t>
            </a:r>
            <a:r>
              <a:rPr lang="en-US" altLang="zh-CN" dirty="0">
                <a:latin typeface="仿宋_GB2312" pitchFamily="49" charset="-122"/>
              </a:rPr>
              <a:t>ISO20022</a:t>
            </a:r>
            <a:r>
              <a:rPr lang="zh-CN" altLang="en-US" dirty="0">
                <a:latin typeface="仿宋_GB2312" pitchFamily="49" charset="-122"/>
              </a:rPr>
              <a:t>），便于实现</a:t>
            </a:r>
            <a:r>
              <a:rPr lang="en-US" altLang="zh-CN" dirty="0">
                <a:latin typeface="仿宋_GB2312" pitchFamily="49" charset="-122"/>
              </a:rPr>
              <a:t>CNAPS</a:t>
            </a:r>
            <a:r>
              <a:rPr lang="zh-CN" altLang="en-US" dirty="0">
                <a:latin typeface="仿宋_GB2312" pitchFamily="49" charset="-122"/>
              </a:rPr>
              <a:t>与外围系统的互联互通，降低了各机构间的互联成本；四是业务处理能力高，满足客户全天候、多样化的支付需求，有效支持了新兴支付工具和电子商务的发展。</a:t>
            </a:r>
          </a:p>
          <a:p>
            <a:pPr>
              <a:lnSpc>
                <a:spcPts val="2400"/>
              </a:lnSpc>
              <a:spcBef>
                <a:spcPts val="1200"/>
              </a:spcBef>
            </a:pPr>
            <a:r>
              <a:rPr lang="zh-CN" altLang="en-US" dirty="0">
                <a:solidFill>
                  <a:srgbClr val="FF0000"/>
                </a:solidFill>
                <a:latin typeface="仿宋_GB2312" pitchFamily="49" charset="-122"/>
              </a:rPr>
              <a:t>技术特色</a:t>
            </a:r>
            <a:r>
              <a:rPr lang="zh-CN" altLang="en-US" dirty="0">
                <a:latin typeface="仿宋_GB2312" pitchFamily="49" charset="-122"/>
              </a:rPr>
              <a:t>。数据中心基础设施建设标准高，达到了国家标准（</a:t>
            </a:r>
            <a:r>
              <a:rPr lang="en-US" altLang="zh-CN" dirty="0">
                <a:latin typeface="仿宋_GB2312" pitchFamily="49" charset="-122"/>
              </a:rPr>
              <a:t>GB50174</a:t>
            </a:r>
            <a:r>
              <a:rPr lang="zh-CN" altLang="en-US" dirty="0">
                <a:latin typeface="仿宋_GB2312" pitchFamily="49" charset="-122"/>
              </a:rPr>
              <a:t>）定义的最高机房标准（</a:t>
            </a:r>
            <a:r>
              <a:rPr lang="en-US" altLang="zh-CN" dirty="0">
                <a:latin typeface="仿宋_GB2312" pitchFamily="49" charset="-122"/>
              </a:rPr>
              <a:t>A</a:t>
            </a:r>
            <a:r>
              <a:rPr lang="zh-CN" altLang="en-US" dirty="0">
                <a:latin typeface="仿宋_GB2312" pitchFamily="49" charset="-122"/>
              </a:rPr>
              <a:t>级）；计算、存储、网络均采用高可用架构设计，数据中心具备“双活”运行能力，部分业务可以实现“一键切换”；拥有因地制宜的城市处理中心（</a:t>
            </a:r>
            <a:r>
              <a:rPr lang="en-US" altLang="zh-CN" dirty="0">
                <a:latin typeface="仿宋_GB2312" pitchFamily="49" charset="-122"/>
              </a:rPr>
              <a:t>CCPC</a:t>
            </a:r>
            <a:r>
              <a:rPr lang="zh-CN" altLang="en-US" dirty="0">
                <a:latin typeface="仿宋_GB2312" pitchFamily="49" charset="-122"/>
              </a:rPr>
              <a:t>）备份网络，采用了同城备份、同城转接、集中备份等多种备份方式和策略，来确保系统的安全稳定和数据的安全完整；并利用业界主流的技术及产品，通过将各个独立系统的相关功能进行筛选、集成及优化，提取出更加高效、可靠的基础产品，并与系统网络形成了各子系统优势互补的有机整体。</a:t>
            </a:r>
          </a:p>
        </p:txBody>
      </p:sp>
    </p:spTree>
    <p:extLst>
      <p:ext uri="{BB962C8B-B14F-4D97-AF65-F5344CB8AC3E}">
        <p14:creationId xmlns:p14="http://schemas.microsoft.com/office/powerpoint/2010/main" val="319640600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a typeface="宋体" charset="-122"/>
              </a:rPr>
              <a:t>3.4</a:t>
            </a:r>
            <a:r>
              <a:rPr lang="zh-CN" altLang="en-US" dirty="0">
                <a:ea typeface="宋体" charset="-122"/>
              </a:rPr>
              <a:t>中国现代化支付</a:t>
            </a:r>
            <a:r>
              <a:rPr lang="zh-CN" altLang="en-US" dirty="0" smtClean="0">
                <a:ea typeface="宋体" charset="-122"/>
              </a:rPr>
              <a:t>系统</a:t>
            </a:r>
            <a:r>
              <a:rPr lang="en-US" altLang="zh-CN" dirty="0" smtClean="0">
                <a:ea typeface="宋体" charset="-122"/>
              </a:rPr>
              <a:t>(</a:t>
            </a:r>
            <a:r>
              <a:rPr lang="zh-CN" altLang="en-US" dirty="0" smtClean="0">
                <a:ea typeface="宋体" charset="-122"/>
              </a:rPr>
              <a:t>架构</a:t>
            </a:r>
            <a:r>
              <a:rPr lang="en-US" altLang="zh-CN" dirty="0" smtClean="0">
                <a:ea typeface="宋体" charset="-122"/>
              </a:rPr>
              <a:t>)</a:t>
            </a:r>
            <a:endParaRPr lang="zh-CN" altLang="en-US" dirty="0"/>
          </a:p>
        </p:txBody>
      </p:sp>
      <p:pic>
        <p:nvPicPr>
          <p:cNvPr id="5" name="图片 4"/>
          <p:cNvPicPr/>
          <p:nvPr/>
        </p:nvPicPr>
        <p:blipFill>
          <a:blip r:embed="rId2"/>
          <a:stretch>
            <a:fillRect/>
          </a:stretch>
        </p:blipFill>
        <p:spPr>
          <a:xfrm>
            <a:off x="2339752" y="1400709"/>
            <a:ext cx="6264696" cy="5062220"/>
          </a:xfrm>
          <a:prstGeom prst="rect">
            <a:avLst/>
          </a:prstGeom>
        </p:spPr>
      </p:pic>
      <p:sp>
        <p:nvSpPr>
          <p:cNvPr id="4" name="矩形 3"/>
          <p:cNvSpPr/>
          <p:nvPr/>
        </p:nvSpPr>
        <p:spPr>
          <a:xfrm>
            <a:off x="22537" y="1916832"/>
            <a:ext cx="2371891" cy="4609019"/>
          </a:xfrm>
          <a:prstGeom prst="rect">
            <a:avLst/>
          </a:prstGeom>
        </p:spPr>
        <p:txBody>
          <a:bodyPr wrap="square">
            <a:spAutoFit/>
          </a:bodyPr>
          <a:lstStyle/>
          <a:p>
            <a:pPr>
              <a:lnSpc>
                <a:spcPct val="150000"/>
              </a:lnSpc>
            </a:pPr>
            <a:r>
              <a:rPr lang="zh-CN" altLang="en-US" b="0" dirty="0"/>
              <a:t>中国现代化支付系统在物理结构上设立了</a:t>
            </a:r>
            <a:r>
              <a:rPr lang="zh-CN" altLang="en-US" b="0" dirty="0">
                <a:solidFill>
                  <a:srgbClr val="FF0000"/>
                </a:solidFill>
              </a:rPr>
              <a:t>两级处理中心</a:t>
            </a:r>
            <a:r>
              <a:rPr lang="zh-CN" altLang="en-US" b="0" dirty="0"/>
              <a:t>，</a:t>
            </a:r>
            <a:r>
              <a:rPr lang="zh-CN" altLang="en-US" b="0" dirty="0">
                <a:solidFill>
                  <a:srgbClr val="FF0000"/>
                </a:solidFill>
              </a:rPr>
              <a:t>即国家处理中心（</a:t>
            </a:r>
            <a:r>
              <a:rPr lang="en-US" altLang="zh-CN" b="0" dirty="0">
                <a:solidFill>
                  <a:srgbClr val="FF0000"/>
                </a:solidFill>
              </a:rPr>
              <a:t>NPC</a:t>
            </a:r>
            <a:r>
              <a:rPr lang="zh-CN" altLang="en-US" b="0" dirty="0">
                <a:solidFill>
                  <a:srgbClr val="FF0000"/>
                </a:solidFill>
              </a:rPr>
              <a:t>）和城市处理中心（</a:t>
            </a:r>
            <a:r>
              <a:rPr lang="en-US" altLang="zh-CN" b="0" dirty="0">
                <a:solidFill>
                  <a:srgbClr val="FF0000"/>
                </a:solidFill>
              </a:rPr>
              <a:t>CCPC</a:t>
            </a:r>
            <a:r>
              <a:rPr lang="zh-CN" altLang="en-US" b="0" dirty="0">
                <a:solidFill>
                  <a:srgbClr val="FF0000"/>
                </a:solidFill>
              </a:rPr>
              <a:t>）</a:t>
            </a:r>
            <a:r>
              <a:rPr lang="zh-CN" altLang="en-US" b="0" dirty="0"/>
              <a:t>。国家处理中心分别与各城市处理中心相连，其通信网络采用专用网络，以地面通信为主，卫星通信</a:t>
            </a:r>
            <a:r>
              <a:rPr lang="zh-CN" altLang="en-US" b="0" dirty="0" smtClean="0"/>
              <a:t>备份</a:t>
            </a:r>
            <a:r>
              <a:rPr lang="zh-CN" altLang="en-US" b="0" dirty="0"/>
              <a:t>。</a:t>
            </a:r>
          </a:p>
        </p:txBody>
      </p:sp>
    </p:spTree>
    <p:extLst>
      <p:ext uri="{BB962C8B-B14F-4D97-AF65-F5344CB8AC3E}">
        <p14:creationId xmlns:p14="http://schemas.microsoft.com/office/powerpoint/2010/main" val="7321386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3.4</a:t>
            </a:r>
            <a:r>
              <a:rPr lang="zh-CN" altLang="en-US" dirty="0" smtClean="0"/>
              <a:t>中国现代化支付系统（组成）</a:t>
            </a:r>
            <a:endParaRPr lang="zh-CN" altLang="en-US" dirty="0"/>
          </a:p>
        </p:txBody>
      </p:sp>
      <p:sp>
        <p:nvSpPr>
          <p:cNvPr id="3" name="Rectangle 5"/>
          <p:cNvSpPr>
            <a:spLocks noChangeArrowheads="1"/>
          </p:cNvSpPr>
          <p:nvPr/>
        </p:nvSpPr>
        <p:spPr bwMode="auto">
          <a:xfrm>
            <a:off x="921296" y="1392703"/>
            <a:ext cx="2498576" cy="54937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b="1" dirty="0" smtClean="0">
                <a:solidFill>
                  <a:schemeClr val="bg1"/>
                </a:solidFill>
                <a:latin typeface="Bookman Old Style" pitchFamily="18" charset="0"/>
                <a:ea typeface="华文新魏" pitchFamily="2" charset="-122"/>
              </a:rPr>
              <a:t>业务子系统</a:t>
            </a:r>
            <a:endParaRPr lang="zh-CN" altLang="en-US" sz="2800" b="1" dirty="0">
              <a:solidFill>
                <a:schemeClr val="bg1"/>
              </a:solidFill>
              <a:latin typeface="Bookman Old Style" pitchFamily="18" charset="0"/>
              <a:ea typeface="华文新魏" pitchFamily="2" charset="-122"/>
            </a:endParaRPr>
          </a:p>
        </p:txBody>
      </p:sp>
      <p:sp>
        <p:nvSpPr>
          <p:cNvPr id="4" name="Rectangle 5"/>
          <p:cNvSpPr>
            <a:spLocks noChangeArrowheads="1"/>
          </p:cNvSpPr>
          <p:nvPr/>
        </p:nvSpPr>
        <p:spPr bwMode="auto">
          <a:xfrm>
            <a:off x="5436096" y="1484784"/>
            <a:ext cx="2498576" cy="54937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a:solidFill>
                  <a:schemeClr val="bg1"/>
                </a:solidFill>
                <a:latin typeface="Bookman Old Style" pitchFamily="18" charset="0"/>
                <a:ea typeface="华文新魏" pitchFamily="2" charset="-122"/>
              </a:rPr>
              <a:t>辅助支撑系统</a:t>
            </a:r>
            <a:endParaRPr lang="zh-CN" altLang="en-US" sz="2800" b="1" dirty="0">
              <a:solidFill>
                <a:schemeClr val="bg1"/>
              </a:solidFill>
              <a:latin typeface="Bookman Old Style" pitchFamily="18" charset="0"/>
              <a:ea typeface="华文新魏" pitchFamily="2" charset="-122"/>
            </a:endParaRPr>
          </a:p>
        </p:txBody>
      </p:sp>
      <p:sp>
        <p:nvSpPr>
          <p:cNvPr id="5" name="Rectangle 3"/>
          <p:cNvSpPr txBox="1">
            <a:spLocks noChangeArrowheads="1"/>
          </p:cNvSpPr>
          <p:nvPr/>
        </p:nvSpPr>
        <p:spPr>
          <a:xfrm>
            <a:off x="539552" y="2516758"/>
            <a:ext cx="3816424" cy="4343400"/>
          </a:xfrm>
          <a:prstGeom prst="rect">
            <a:avLst/>
          </a:prstGeom>
        </p:spPr>
        <p:txBody>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90000"/>
              </a:lnSpc>
              <a:spcBef>
                <a:spcPts val="1800"/>
              </a:spcBef>
            </a:pPr>
            <a:r>
              <a:rPr lang="zh-CN" altLang="zh-CN" sz="2400" b="0" dirty="0"/>
              <a:t>大额实时支付</a:t>
            </a:r>
            <a:r>
              <a:rPr lang="zh-CN" altLang="zh-CN" sz="2400" b="0" dirty="0" smtClean="0"/>
              <a:t>系统</a:t>
            </a:r>
            <a:endParaRPr lang="en-US" altLang="zh-CN" sz="2400" b="0" dirty="0" smtClean="0"/>
          </a:p>
          <a:p>
            <a:pPr>
              <a:lnSpc>
                <a:spcPct val="90000"/>
              </a:lnSpc>
              <a:spcBef>
                <a:spcPts val="1800"/>
              </a:spcBef>
            </a:pPr>
            <a:r>
              <a:rPr lang="zh-CN" altLang="zh-CN" sz="2400" b="0" dirty="0" smtClean="0"/>
              <a:t>小额</a:t>
            </a:r>
            <a:r>
              <a:rPr lang="zh-CN" altLang="zh-CN" sz="2400" b="0" dirty="0"/>
              <a:t>批量支付</a:t>
            </a:r>
            <a:r>
              <a:rPr lang="zh-CN" altLang="zh-CN" sz="2400" b="0" dirty="0" smtClean="0"/>
              <a:t>系统</a:t>
            </a:r>
            <a:endParaRPr lang="en-US" altLang="zh-CN" sz="2400" b="0" dirty="0" smtClean="0"/>
          </a:p>
          <a:p>
            <a:pPr>
              <a:lnSpc>
                <a:spcPct val="90000"/>
              </a:lnSpc>
              <a:spcBef>
                <a:spcPts val="1800"/>
              </a:spcBef>
            </a:pPr>
            <a:r>
              <a:rPr lang="zh-CN" altLang="zh-CN" sz="2400" b="0" dirty="0" smtClean="0"/>
              <a:t>网上</a:t>
            </a:r>
            <a:r>
              <a:rPr lang="zh-CN" altLang="zh-CN" sz="2400" b="0" dirty="0"/>
              <a:t>支付跨行清算</a:t>
            </a:r>
            <a:r>
              <a:rPr lang="zh-CN" altLang="zh-CN" sz="2400" b="0" dirty="0" smtClean="0"/>
              <a:t>系统</a:t>
            </a:r>
            <a:endParaRPr lang="en-US" altLang="zh-CN" sz="2400" b="0" dirty="0" smtClean="0"/>
          </a:p>
          <a:p>
            <a:pPr>
              <a:lnSpc>
                <a:spcPct val="90000"/>
              </a:lnSpc>
              <a:spcBef>
                <a:spcPts val="1800"/>
              </a:spcBef>
            </a:pPr>
            <a:r>
              <a:rPr lang="zh-CN" altLang="zh-CN" sz="2400" b="0" dirty="0" smtClean="0"/>
              <a:t>支票</a:t>
            </a:r>
            <a:r>
              <a:rPr lang="zh-CN" altLang="zh-CN" sz="2400" b="0" dirty="0"/>
              <a:t>影像</a:t>
            </a:r>
            <a:r>
              <a:rPr lang="zh-CN" altLang="zh-CN" sz="2400" b="0" dirty="0" smtClean="0"/>
              <a:t>交换系统</a:t>
            </a:r>
            <a:endParaRPr lang="en-US" altLang="zh-CN" sz="2400" b="0" dirty="0" smtClean="0"/>
          </a:p>
          <a:p>
            <a:pPr>
              <a:lnSpc>
                <a:spcPct val="90000"/>
              </a:lnSpc>
              <a:spcBef>
                <a:spcPts val="1800"/>
              </a:spcBef>
            </a:pPr>
            <a:r>
              <a:rPr lang="zh-CN" altLang="zh-CN" sz="2400" b="0" dirty="0" smtClean="0"/>
              <a:t>境内</a:t>
            </a:r>
            <a:r>
              <a:rPr lang="zh-CN" altLang="zh-CN" sz="2400" b="0" dirty="0"/>
              <a:t>外币支付</a:t>
            </a:r>
            <a:r>
              <a:rPr lang="zh-CN" altLang="zh-CN" sz="2400" b="0" dirty="0" smtClean="0"/>
              <a:t>系统</a:t>
            </a:r>
            <a:endParaRPr lang="en-US" altLang="zh-CN" sz="2400" b="0" dirty="0" smtClean="0"/>
          </a:p>
          <a:p>
            <a:pPr>
              <a:lnSpc>
                <a:spcPct val="90000"/>
              </a:lnSpc>
              <a:spcBef>
                <a:spcPts val="1800"/>
              </a:spcBef>
            </a:pPr>
            <a:r>
              <a:rPr lang="zh-CN" altLang="zh-CN" sz="2400" b="0" dirty="0" smtClean="0"/>
              <a:t>电子</a:t>
            </a:r>
            <a:r>
              <a:rPr lang="zh-CN" altLang="zh-CN" sz="2400" b="0" dirty="0"/>
              <a:t>商业汇票</a:t>
            </a:r>
            <a:r>
              <a:rPr lang="zh-CN" altLang="zh-CN" sz="2400" b="0" dirty="0" smtClean="0"/>
              <a:t>系统</a:t>
            </a:r>
            <a:endParaRPr lang="en-US" altLang="zh-CN" sz="2400" b="0" dirty="0" smtClean="0"/>
          </a:p>
          <a:p>
            <a:pPr>
              <a:lnSpc>
                <a:spcPct val="90000"/>
              </a:lnSpc>
              <a:spcBef>
                <a:spcPts val="1800"/>
              </a:spcBef>
            </a:pPr>
            <a:r>
              <a:rPr lang="zh-CN" altLang="zh-CN" sz="2400" b="0" dirty="0" smtClean="0"/>
              <a:t>人民币</a:t>
            </a:r>
            <a:r>
              <a:rPr lang="zh-CN" altLang="zh-CN" sz="2400" b="0" dirty="0"/>
              <a:t>跨境支付系统（一期）</a:t>
            </a:r>
            <a:endParaRPr lang="zh-CN" altLang="en-US" sz="2400" b="0" kern="0" dirty="0"/>
          </a:p>
        </p:txBody>
      </p:sp>
      <p:sp>
        <p:nvSpPr>
          <p:cNvPr id="6" name="Rectangle 3"/>
          <p:cNvSpPr txBox="1">
            <a:spLocks noChangeArrowheads="1"/>
          </p:cNvSpPr>
          <p:nvPr/>
        </p:nvSpPr>
        <p:spPr>
          <a:xfrm>
            <a:off x="4932040" y="2496457"/>
            <a:ext cx="3816424" cy="4343400"/>
          </a:xfrm>
          <a:prstGeom prst="rect">
            <a:avLst/>
          </a:prstGeom>
        </p:spPr>
        <p:txBody>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90000"/>
              </a:lnSpc>
              <a:spcBef>
                <a:spcPts val="1800"/>
              </a:spcBef>
            </a:pPr>
            <a:r>
              <a:rPr lang="zh-CN" altLang="zh-CN" sz="2400" b="0" dirty="0"/>
              <a:t>清算账户</a:t>
            </a:r>
            <a:r>
              <a:rPr lang="zh-CN" altLang="zh-CN" sz="2400" b="0" dirty="0" smtClean="0"/>
              <a:t>管理系统</a:t>
            </a:r>
            <a:endParaRPr lang="en-US" altLang="zh-CN" sz="2400" b="0" dirty="0" smtClean="0"/>
          </a:p>
          <a:p>
            <a:pPr>
              <a:lnSpc>
                <a:spcPct val="90000"/>
              </a:lnSpc>
              <a:spcBef>
                <a:spcPts val="1800"/>
              </a:spcBef>
            </a:pPr>
            <a:r>
              <a:rPr lang="zh-CN" altLang="zh-CN" sz="2400" b="0" dirty="0" smtClean="0"/>
              <a:t>支付</a:t>
            </a:r>
            <a:r>
              <a:rPr lang="zh-CN" altLang="zh-CN" sz="2400" b="0" dirty="0"/>
              <a:t>管理信息系统</a:t>
            </a:r>
            <a:endParaRPr lang="zh-CN" altLang="en-US" sz="2400" b="0" kern="0" dirty="0"/>
          </a:p>
        </p:txBody>
      </p:sp>
    </p:spTree>
    <p:extLst>
      <p:ext uri="{BB962C8B-B14F-4D97-AF65-F5344CB8AC3E}">
        <p14:creationId xmlns:p14="http://schemas.microsoft.com/office/powerpoint/2010/main" val="62583520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3.4</a:t>
            </a:r>
            <a:r>
              <a:rPr lang="zh-CN" altLang="en-US" dirty="0" smtClean="0"/>
              <a:t>中国现代化支付系统组成</a:t>
            </a:r>
            <a:endParaRPr lang="zh-CN" altLang="en-US" dirty="0"/>
          </a:p>
        </p:txBody>
      </p:sp>
      <p:sp>
        <p:nvSpPr>
          <p:cNvPr id="3" name="Rectangle 4"/>
          <p:cNvSpPr>
            <a:spLocks noChangeArrowheads="1"/>
          </p:cNvSpPr>
          <p:nvPr/>
        </p:nvSpPr>
        <p:spPr bwMode="auto">
          <a:xfrm>
            <a:off x="731483" y="1268760"/>
            <a:ext cx="3120437" cy="49222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a:solidFill>
                  <a:schemeClr val="bg1"/>
                </a:solidFill>
                <a:latin typeface="Bookman Old Style" pitchFamily="18" charset="0"/>
                <a:ea typeface="华文新魏" pitchFamily="2" charset="-122"/>
              </a:rPr>
              <a:t>大额实时支付</a:t>
            </a:r>
            <a:r>
              <a:rPr lang="zh-CN" altLang="en-US" sz="2800" dirty="0" smtClean="0">
                <a:solidFill>
                  <a:schemeClr val="bg1"/>
                </a:solidFill>
                <a:latin typeface="Bookman Old Style" pitchFamily="18" charset="0"/>
                <a:ea typeface="华文新魏" pitchFamily="2" charset="-122"/>
              </a:rPr>
              <a:t>系统</a:t>
            </a:r>
            <a:endParaRPr lang="zh-CN" altLang="en-US" sz="2800" dirty="0">
              <a:solidFill>
                <a:schemeClr val="bg1"/>
              </a:solidFill>
              <a:latin typeface="Bookman Old Style" pitchFamily="18" charset="0"/>
              <a:ea typeface="华文新魏" pitchFamily="2" charset="-122"/>
            </a:endParaRPr>
          </a:p>
        </p:txBody>
      </p:sp>
      <p:sp>
        <p:nvSpPr>
          <p:cNvPr id="4" name="矩形 3"/>
          <p:cNvSpPr/>
          <p:nvPr/>
        </p:nvSpPr>
        <p:spPr>
          <a:xfrm>
            <a:off x="724292" y="2006345"/>
            <a:ext cx="7232084" cy="2308324"/>
          </a:xfrm>
          <a:prstGeom prst="rect">
            <a:avLst/>
          </a:prstGeom>
        </p:spPr>
        <p:txBody>
          <a:bodyPr wrap="square">
            <a:spAutoFit/>
          </a:bodyPr>
          <a:lstStyle/>
          <a:p>
            <a:pPr marL="285750" indent="-285750">
              <a:lnSpc>
                <a:spcPct val="150000"/>
              </a:lnSpc>
              <a:buFont typeface="Wingdings" pitchFamily="2" charset="2"/>
              <a:buChar char="l"/>
            </a:pPr>
            <a:r>
              <a:rPr lang="zh-CN" altLang="en-US" sz="2400" dirty="0">
                <a:solidFill>
                  <a:srgbClr val="0070C0"/>
                </a:solidFill>
              </a:rPr>
              <a:t>概念：</a:t>
            </a:r>
            <a:r>
              <a:rPr lang="zh-CN" altLang="en-US" dirty="0"/>
              <a:t>大额实时支付系统</a:t>
            </a:r>
            <a:r>
              <a:rPr lang="en-US" altLang="zh-CN" dirty="0"/>
              <a:t>( High Value Payment System</a:t>
            </a:r>
            <a:r>
              <a:rPr lang="zh-CN" altLang="en-US" dirty="0"/>
              <a:t>，</a:t>
            </a:r>
            <a:r>
              <a:rPr lang="en-US" altLang="zh-CN" dirty="0"/>
              <a:t>HVPS)</a:t>
            </a:r>
            <a:r>
              <a:rPr lang="zh-CN" altLang="en-US" dirty="0"/>
              <a:t>是中国人民银行按照我国支付清算需要，利用现代计算机技术和通信网络开发建设，</a:t>
            </a:r>
            <a:r>
              <a:rPr lang="zh-CN" altLang="en-US" dirty="0">
                <a:solidFill>
                  <a:srgbClr val="C00000"/>
                </a:solidFill>
              </a:rPr>
              <a:t>处理同城和异地跨行之间和行内的大额贷记及紧急小额贷记支付业务，人民银行系统的贷记支付业务以及即时转账业务等的应用系统</a:t>
            </a:r>
          </a:p>
        </p:txBody>
      </p:sp>
      <p:sp>
        <p:nvSpPr>
          <p:cNvPr id="5" name="矩形 4"/>
          <p:cNvSpPr/>
          <p:nvPr/>
        </p:nvSpPr>
        <p:spPr>
          <a:xfrm>
            <a:off x="693708" y="4725144"/>
            <a:ext cx="7232084" cy="461665"/>
          </a:xfrm>
          <a:prstGeom prst="rect">
            <a:avLst/>
          </a:prstGeom>
        </p:spPr>
        <p:txBody>
          <a:bodyPr wrap="square">
            <a:spAutoFit/>
          </a:bodyPr>
          <a:lstStyle/>
          <a:p>
            <a:pPr marL="285750" indent="-285750">
              <a:buFont typeface="Wingdings" pitchFamily="2" charset="2"/>
              <a:buChar char="l"/>
            </a:pPr>
            <a:r>
              <a:rPr lang="zh-CN" altLang="en-US" sz="2400" dirty="0">
                <a:solidFill>
                  <a:srgbClr val="0070C0"/>
                </a:solidFill>
              </a:rPr>
              <a:t>特点：</a:t>
            </a:r>
            <a:r>
              <a:rPr lang="zh-CN" altLang="en-US" dirty="0">
                <a:solidFill>
                  <a:srgbClr val="C00000"/>
                </a:solidFill>
              </a:rPr>
              <a:t>逐</a:t>
            </a:r>
            <a:r>
              <a:rPr lang="zh-CN" altLang="en-US" dirty="0" smtClean="0">
                <a:solidFill>
                  <a:srgbClr val="C00000"/>
                </a:solidFill>
              </a:rPr>
              <a:t>笔、实时</a:t>
            </a:r>
            <a:r>
              <a:rPr lang="zh-CN" altLang="en-US" dirty="0">
                <a:solidFill>
                  <a:srgbClr val="C00000"/>
                </a:solidFill>
              </a:rPr>
              <a:t>方式处理支付业务，全额清算资金</a:t>
            </a:r>
          </a:p>
        </p:txBody>
      </p:sp>
    </p:spTree>
    <p:extLst>
      <p:ext uri="{BB962C8B-B14F-4D97-AF65-F5344CB8AC3E}">
        <p14:creationId xmlns:p14="http://schemas.microsoft.com/office/powerpoint/2010/main" val="3495078850"/>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3.4</a:t>
            </a:r>
            <a:r>
              <a:rPr lang="zh-CN" altLang="en-US" sz="3200" dirty="0" smtClean="0"/>
              <a:t>中国</a:t>
            </a:r>
            <a:r>
              <a:rPr lang="zh-CN" altLang="en-US" sz="3200" dirty="0"/>
              <a:t>现代化支付系统组成</a:t>
            </a:r>
            <a:endParaRPr lang="zh-CN" altLang="en-US" dirty="0"/>
          </a:p>
        </p:txBody>
      </p:sp>
      <p:sp>
        <p:nvSpPr>
          <p:cNvPr id="4" name="Rectangle 4"/>
          <p:cNvSpPr>
            <a:spLocks noChangeArrowheads="1"/>
          </p:cNvSpPr>
          <p:nvPr/>
        </p:nvSpPr>
        <p:spPr bwMode="auto">
          <a:xfrm>
            <a:off x="731483" y="1170259"/>
            <a:ext cx="5544616" cy="49222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a:solidFill>
                  <a:schemeClr val="bg1"/>
                </a:solidFill>
                <a:latin typeface="Bookman Old Style" pitchFamily="18" charset="0"/>
                <a:ea typeface="华文新魏" pitchFamily="2" charset="-122"/>
              </a:rPr>
              <a:t>大额实时支付系统处理的支付业务</a:t>
            </a:r>
          </a:p>
        </p:txBody>
      </p:sp>
      <p:sp>
        <p:nvSpPr>
          <p:cNvPr id="5" name="Rectangle 3"/>
          <p:cNvSpPr txBox="1">
            <a:spLocks noChangeArrowheads="1"/>
          </p:cNvSpPr>
          <p:nvPr/>
        </p:nvSpPr>
        <p:spPr>
          <a:xfrm>
            <a:off x="323528" y="1686522"/>
            <a:ext cx="8640960" cy="5171478"/>
          </a:xfrm>
          <a:prstGeom prst="rect">
            <a:avLst/>
          </a:prstGeom>
        </p:spPr>
        <p:txBody>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marL="495300" indent="-495300">
              <a:lnSpc>
                <a:spcPct val="90000"/>
              </a:lnSpc>
              <a:spcBef>
                <a:spcPts val="1800"/>
              </a:spcBef>
            </a:pPr>
            <a:r>
              <a:rPr lang="zh-CN" altLang="en-US" sz="2400" kern="0" dirty="0" smtClean="0"/>
              <a:t>一般大额支付业务                         </a:t>
            </a:r>
          </a:p>
          <a:p>
            <a:pPr marL="495300" indent="-495300">
              <a:lnSpc>
                <a:spcPts val="2400"/>
              </a:lnSpc>
              <a:spcBef>
                <a:spcPts val="600"/>
              </a:spcBef>
              <a:buFont typeface="Wingdings 2" pitchFamily="18" charset="2"/>
              <a:buNone/>
            </a:pPr>
            <a:r>
              <a:rPr lang="zh-CN" altLang="en-US" sz="1800" b="0" kern="0" dirty="0" smtClean="0"/>
              <a:t>        </a:t>
            </a:r>
            <a:r>
              <a:rPr lang="en-US" altLang="zh-CN" sz="1800" b="0" kern="0" dirty="0" smtClean="0"/>
              <a:t>		</a:t>
            </a:r>
            <a:r>
              <a:rPr lang="zh-CN" altLang="en-US" sz="2000" b="0" dirty="0" smtClean="0">
                <a:latin typeface="楷体" panose="02010609060101010101" pitchFamily="49" charset="-122"/>
                <a:ea typeface="楷体" panose="02010609060101010101" pitchFamily="49" charset="-122"/>
              </a:rPr>
              <a:t>是</a:t>
            </a:r>
            <a:r>
              <a:rPr lang="zh-CN" altLang="en-US" sz="2000" b="0" dirty="0">
                <a:latin typeface="楷体" panose="02010609060101010101" pitchFamily="49" charset="-122"/>
                <a:ea typeface="楷体" panose="02010609060101010101" pitchFamily="49" charset="-122"/>
              </a:rPr>
              <a:t>指由付款行发起，逐笔实时发往国家处理中心，国家处理中心清算资金后，实时转发收款行的支付业务。主要包括汇兑、委托收款（划回）、托收承付（划回）、银行间同业拆借、外汇交易的人民币资金支付、国库资金划汇、城市商业银行银行汇票资金的移存和兑付资金的汇划及其他贷记转账业务等</a:t>
            </a:r>
            <a:endParaRPr lang="en-US" altLang="zh-CN" sz="2000" b="0" dirty="0">
              <a:latin typeface="楷体" panose="02010609060101010101" pitchFamily="49" charset="-122"/>
              <a:ea typeface="楷体" panose="02010609060101010101" pitchFamily="49" charset="-122"/>
            </a:endParaRPr>
          </a:p>
          <a:p>
            <a:pPr>
              <a:lnSpc>
                <a:spcPct val="90000"/>
              </a:lnSpc>
              <a:spcBef>
                <a:spcPts val="1800"/>
              </a:spcBef>
              <a:buFont typeface="Arial" pitchFamily="34" charset="0"/>
              <a:buChar char="•"/>
            </a:pPr>
            <a:r>
              <a:rPr lang="zh-CN" altLang="en-US" sz="2400" kern="0" dirty="0" smtClean="0">
                <a:latin typeface="仿宋_GB2312" pitchFamily="49" charset="-122"/>
              </a:rPr>
              <a:t>即时转账支付业务</a:t>
            </a:r>
          </a:p>
          <a:p>
            <a:pPr marL="495300" indent="-495300">
              <a:lnSpc>
                <a:spcPts val="2400"/>
              </a:lnSpc>
              <a:spcBef>
                <a:spcPts val="600"/>
              </a:spcBef>
              <a:buNone/>
            </a:pPr>
            <a:r>
              <a:rPr lang="zh-CN" altLang="en-US" sz="2000" b="0" dirty="0">
                <a:latin typeface="楷体" panose="02010609060101010101" pitchFamily="49" charset="-122"/>
                <a:ea typeface="楷体" panose="02010609060101010101" pitchFamily="49" charset="-122"/>
              </a:rPr>
              <a:t>      </a:t>
            </a:r>
            <a:r>
              <a:rPr lang="en-US" altLang="zh-CN" sz="2000" b="0" dirty="0" smtClean="0">
                <a:latin typeface="楷体" panose="02010609060101010101" pitchFamily="49" charset="-122"/>
                <a:ea typeface="楷体" panose="02010609060101010101" pitchFamily="49" charset="-122"/>
              </a:rPr>
              <a:t>	</a:t>
            </a:r>
            <a:r>
              <a:rPr lang="zh-CN" altLang="en-US" sz="2000" b="0" dirty="0" smtClean="0">
                <a:latin typeface="楷体" panose="02010609060101010101" pitchFamily="49" charset="-122"/>
                <a:ea typeface="楷体" panose="02010609060101010101" pitchFamily="49" charset="-122"/>
              </a:rPr>
              <a:t>即时</a:t>
            </a:r>
            <a:r>
              <a:rPr lang="zh-CN" altLang="en-US" sz="2000" b="0" dirty="0">
                <a:latin typeface="楷体" panose="02010609060101010101" pitchFamily="49" charset="-122"/>
                <a:ea typeface="楷体" panose="02010609060101010101" pitchFamily="49" charset="-122"/>
              </a:rPr>
              <a:t>转帐业务是由与支付系统国家处理中心直接连接的特许参与者（第三方）发起，通过国家处理中心实时清算资金后，通知被借记行和被贷记行的业务。目前主要由中央债券综合业务系统发起。</a:t>
            </a:r>
          </a:p>
          <a:p>
            <a:pPr marL="495300" indent="-495300">
              <a:lnSpc>
                <a:spcPct val="90000"/>
              </a:lnSpc>
              <a:spcBef>
                <a:spcPts val="1800"/>
              </a:spcBef>
            </a:pPr>
            <a:r>
              <a:rPr lang="zh-CN" altLang="en-US" sz="2400" kern="0" dirty="0" smtClean="0">
                <a:latin typeface="仿宋_GB2312" pitchFamily="49" charset="-122"/>
              </a:rPr>
              <a:t>城市商业银行银行汇票业务</a:t>
            </a:r>
          </a:p>
          <a:p>
            <a:pPr marL="495300" indent="-495300">
              <a:lnSpc>
                <a:spcPts val="2400"/>
              </a:lnSpc>
              <a:spcBef>
                <a:spcPts val="600"/>
              </a:spcBef>
              <a:buNone/>
            </a:pPr>
            <a:r>
              <a:rPr lang="zh-CN" altLang="en-US" sz="2000" b="0" kern="0" dirty="0" smtClean="0">
                <a:latin typeface="仿宋_GB2312" pitchFamily="49" charset="-122"/>
              </a:rPr>
              <a:t>      </a:t>
            </a:r>
            <a:r>
              <a:rPr lang="en-US" altLang="zh-CN" sz="2000" b="0" kern="0" dirty="0" smtClean="0">
                <a:latin typeface="仿宋_GB2312" pitchFamily="49" charset="-122"/>
              </a:rPr>
              <a:t>	</a:t>
            </a:r>
            <a:r>
              <a:rPr lang="zh-CN" altLang="en-US" sz="2000" b="0" dirty="0" smtClean="0">
                <a:latin typeface="楷体" panose="02010609060101010101" pitchFamily="49" charset="-122"/>
                <a:ea typeface="楷体" panose="02010609060101010101" pitchFamily="49" charset="-122"/>
              </a:rPr>
              <a:t>城市</a:t>
            </a:r>
            <a:r>
              <a:rPr lang="zh-CN" altLang="en-US" sz="2000" b="0" dirty="0">
                <a:latin typeface="楷体" panose="02010609060101010101" pitchFamily="49" charset="-122"/>
                <a:ea typeface="楷体" panose="02010609060101010101" pitchFamily="49" charset="-122"/>
              </a:rPr>
              <a:t>商业银行银行汇票业务是支付系统为支持中小金融机构结算和通汇而专门设计的支持城市商业银行银行汇票资金的移存和兑付的资金清算的业务。</a:t>
            </a:r>
          </a:p>
        </p:txBody>
      </p:sp>
    </p:spTree>
    <p:extLst>
      <p:ext uri="{BB962C8B-B14F-4D97-AF65-F5344CB8AC3E}">
        <p14:creationId xmlns:p14="http://schemas.microsoft.com/office/powerpoint/2010/main" val="141537047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3.4</a:t>
            </a:r>
            <a:r>
              <a:rPr lang="zh-CN" altLang="en-US" dirty="0" smtClean="0"/>
              <a:t>中国</a:t>
            </a:r>
            <a:r>
              <a:rPr lang="zh-CN" altLang="en-US" dirty="0"/>
              <a:t>现代化支付系统组成</a:t>
            </a:r>
          </a:p>
        </p:txBody>
      </p:sp>
      <p:sp>
        <p:nvSpPr>
          <p:cNvPr id="3" name="Rectangle 4"/>
          <p:cNvSpPr>
            <a:spLocks noChangeArrowheads="1"/>
          </p:cNvSpPr>
          <p:nvPr/>
        </p:nvSpPr>
        <p:spPr bwMode="auto">
          <a:xfrm>
            <a:off x="731483" y="1268760"/>
            <a:ext cx="3120437" cy="49222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smtClean="0">
                <a:solidFill>
                  <a:schemeClr val="bg1"/>
                </a:solidFill>
                <a:latin typeface="Bookman Old Style" pitchFamily="18" charset="0"/>
                <a:ea typeface="华文新魏" pitchFamily="2" charset="-122"/>
              </a:rPr>
              <a:t>小额批量支付系统</a:t>
            </a:r>
            <a:endParaRPr lang="zh-CN" altLang="en-US" sz="2800" dirty="0">
              <a:solidFill>
                <a:schemeClr val="bg1"/>
              </a:solidFill>
              <a:latin typeface="Bookman Old Style" pitchFamily="18" charset="0"/>
              <a:ea typeface="华文新魏" pitchFamily="2" charset="-122"/>
            </a:endParaRPr>
          </a:p>
        </p:txBody>
      </p:sp>
      <p:sp>
        <p:nvSpPr>
          <p:cNvPr id="4" name="矩形 3"/>
          <p:cNvSpPr/>
          <p:nvPr/>
        </p:nvSpPr>
        <p:spPr>
          <a:xfrm>
            <a:off x="724292" y="2006345"/>
            <a:ext cx="7232084" cy="1477328"/>
          </a:xfrm>
          <a:prstGeom prst="rect">
            <a:avLst/>
          </a:prstGeom>
        </p:spPr>
        <p:txBody>
          <a:bodyPr wrap="square">
            <a:spAutoFit/>
          </a:bodyPr>
          <a:lstStyle/>
          <a:p>
            <a:pPr marL="285750" indent="-285750">
              <a:lnSpc>
                <a:spcPct val="150000"/>
              </a:lnSpc>
              <a:buFont typeface="Wingdings" pitchFamily="2" charset="2"/>
              <a:buChar char="l"/>
            </a:pPr>
            <a:r>
              <a:rPr lang="zh-CN" altLang="en-US" sz="2400" dirty="0">
                <a:solidFill>
                  <a:srgbClr val="0070C0"/>
                </a:solidFill>
              </a:rPr>
              <a:t>概念：</a:t>
            </a:r>
            <a:r>
              <a:rPr lang="zh-CN" altLang="en-US" dirty="0"/>
              <a:t>主要处理</a:t>
            </a:r>
            <a:r>
              <a:rPr lang="zh-CN" altLang="en-US" dirty="0">
                <a:solidFill>
                  <a:srgbClr val="FF0000"/>
                </a:solidFill>
              </a:rPr>
              <a:t>同城和异地的借记支付业务以及每笔金额在规定起点以下的小额贷记支付</a:t>
            </a:r>
            <a:r>
              <a:rPr lang="zh-CN" altLang="en-US" dirty="0" smtClean="0">
                <a:solidFill>
                  <a:srgbClr val="FF0000"/>
                </a:solidFill>
              </a:rPr>
              <a:t>业务</a:t>
            </a:r>
            <a:r>
              <a:rPr lang="zh-CN" altLang="en-US" dirty="0" smtClean="0"/>
              <a:t>，</a:t>
            </a:r>
            <a:r>
              <a:rPr lang="zh-CN" altLang="zh-CN" dirty="0"/>
              <a:t>主要为社会提供低成本、大业务量的支付清算服务</a:t>
            </a:r>
            <a:endParaRPr lang="zh-CN" altLang="en-US" dirty="0"/>
          </a:p>
        </p:txBody>
      </p:sp>
      <p:sp>
        <p:nvSpPr>
          <p:cNvPr id="5" name="矩形 4"/>
          <p:cNvSpPr/>
          <p:nvPr/>
        </p:nvSpPr>
        <p:spPr>
          <a:xfrm>
            <a:off x="693708" y="4005064"/>
            <a:ext cx="7232084" cy="1061829"/>
          </a:xfrm>
          <a:prstGeom prst="rect">
            <a:avLst/>
          </a:prstGeom>
        </p:spPr>
        <p:txBody>
          <a:bodyPr wrap="square">
            <a:spAutoFit/>
          </a:bodyPr>
          <a:lstStyle/>
          <a:p>
            <a:pPr marL="285750" indent="-285750">
              <a:lnSpc>
                <a:spcPct val="150000"/>
              </a:lnSpc>
              <a:buFont typeface="Wingdings" pitchFamily="2" charset="2"/>
              <a:buChar char="l"/>
            </a:pPr>
            <a:r>
              <a:rPr lang="zh-CN" altLang="en-US" sz="2400" dirty="0">
                <a:solidFill>
                  <a:srgbClr val="0070C0"/>
                </a:solidFill>
              </a:rPr>
              <a:t>特点：</a:t>
            </a:r>
            <a:r>
              <a:rPr lang="zh-CN" altLang="en-US" dirty="0">
                <a:solidFill>
                  <a:srgbClr val="FF0000"/>
                </a:solidFill>
              </a:rPr>
              <a:t>支付指令批量发送，轧差净额清算</a:t>
            </a:r>
            <a:r>
              <a:rPr lang="zh-CN" altLang="en-US" dirty="0" smtClean="0">
                <a:solidFill>
                  <a:srgbClr val="FF0000"/>
                </a:solidFill>
              </a:rPr>
              <a:t>资金</a:t>
            </a:r>
            <a:endParaRPr lang="en-US" altLang="zh-CN" dirty="0" smtClean="0">
              <a:solidFill>
                <a:srgbClr val="FF0000"/>
              </a:solidFill>
            </a:endParaRPr>
          </a:p>
          <a:p>
            <a:pPr>
              <a:lnSpc>
                <a:spcPct val="150000"/>
              </a:lnSpc>
            </a:pPr>
            <a:r>
              <a:rPr lang="en-US" altLang="zh-CN" dirty="0" smtClean="0">
                <a:solidFill>
                  <a:srgbClr val="FF0000"/>
                </a:solidFill>
              </a:rPr>
              <a:t>	 </a:t>
            </a:r>
            <a:r>
              <a:rPr lang="zh-CN" altLang="en-US" dirty="0" smtClean="0">
                <a:solidFill>
                  <a:srgbClr val="FF0000"/>
                </a:solidFill>
              </a:rPr>
              <a:t>实行</a:t>
            </a:r>
            <a:r>
              <a:rPr lang="en-US" altLang="zh-CN" dirty="0">
                <a:solidFill>
                  <a:srgbClr val="FF0000"/>
                </a:solidFill>
              </a:rPr>
              <a:t>7×24</a:t>
            </a:r>
            <a:r>
              <a:rPr lang="zh-CN" altLang="en-US" dirty="0">
                <a:solidFill>
                  <a:srgbClr val="FF0000"/>
                </a:solidFill>
              </a:rPr>
              <a:t>小时连续运行</a:t>
            </a:r>
          </a:p>
        </p:txBody>
      </p:sp>
    </p:spTree>
    <p:extLst>
      <p:ext uri="{BB962C8B-B14F-4D97-AF65-F5344CB8AC3E}">
        <p14:creationId xmlns:p14="http://schemas.microsoft.com/office/powerpoint/2010/main" val="62083642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3.4</a:t>
            </a:r>
            <a:r>
              <a:rPr lang="zh-CN" altLang="en-US" sz="3200" dirty="0" smtClean="0"/>
              <a:t>中国</a:t>
            </a:r>
            <a:r>
              <a:rPr lang="zh-CN" altLang="en-US" sz="3200" dirty="0"/>
              <a:t>现代化支付系统组成</a:t>
            </a:r>
            <a:endParaRPr lang="zh-CN" altLang="en-US" dirty="0"/>
          </a:p>
        </p:txBody>
      </p:sp>
      <p:sp>
        <p:nvSpPr>
          <p:cNvPr id="3" name="Rectangle 3"/>
          <p:cNvSpPr txBox="1">
            <a:spLocks noChangeArrowheads="1"/>
          </p:cNvSpPr>
          <p:nvPr/>
        </p:nvSpPr>
        <p:spPr>
          <a:xfrm>
            <a:off x="288865" y="2060848"/>
            <a:ext cx="8820472" cy="4032448"/>
          </a:xfrm>
          <a:prstGeom prst="rect">
            <a:avLst/>
          </a:prstGeom>
        </p:spPr>
        <p:txBody>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150000"/>
              </a:lnSpc>
              <a:spcBef>
                <a:spcPts val="1200"/>
              </a:spcBef>
            </a:pPr>
            <a:r>
              <a:rPr lang="zh-CN" altLang="en-US" sz="1800" kern="0" dirty="0">
                <a:latin typeface="仿宋_GB2312" pitchFamily="49" charset="-122"/>
              </a:rPr>
              <a:t>普通贷记支付业务</a:t>
            </a:r>
            <a:r>
              <a:rPr lang="zh-CN" altLang="en-US" sz="1800" b="0" kern="0" dirty="0">
                <a:latin typeface="仿宋_GB2312" pitchFamily="49" charset="-122"/>
              </a:rPr>
              <a:t>：指付款行向收款行主动发起的付款业务。包括下列业务种类：汇兑、委托</a:t>
            </a:r>
            <a:r>
              <a:rPr lang="zh-CN" altLang="en-US" sz="1800" b="0" kern="0" dirty="0" smtClean="0">
                <a:latin typeface="仿宋_GB2312" pitchFamily="49" charset="-122"/>
              </a:rPr>
              <a:t>收款、托收承付、</a:t>
            </a:r>
            <a:r>
              <a:rPr lang="zh-CN" altLang="en-US" sz="1800" b="0" kern="0" dirty="0">
                <a:latin typeface="仿宋_GB2312" pitchFamily="49" charset="-122"/>
              </a:rPr>
              <a:t>国库贷记汇划业务、网银贷记支付业务、中国人民银行规定的其他普通贷记支付业务。</a:t>
            </a:r>
          </a:p>
          <a:p>
            <a:pPr>
              <a:lnSpc>
                <a:spcPct val="150000"/>
              </a:lnSpc>
              <a:spcBef>
                <a:spcPts val="1200"/>
              </a:spcBef>
            </a:pPr>
            <a:r>
              <a:rPr lang="zh-CN" altLang="en-US" sz="1800" kern="0" dirty="0">
                <a:latin typeface="仿宋_GB2312" pitchFamily="49" charset="-122"/>
              </a:rPr>
              <a:t>定期贷记支付业务</a:t>
            </a:r>
            <a:r>
              <a:rPr lang="zh-CN" altLang="en-US" sz="1800" b="0" kern="0" dirty="0">
                <a:latin typeface="仿宋_GB2312" pitchFamily="49" charset="-122"/>
              </a:rPr>
              <a:t>：指付款行依据当事各方事先签订的协议，定期向指定收款行发起的批量付款业务。包括下列业务种类：代付工资业务；代付保险金、养老金业务；中国人民银行规定的其他定期贷记支付业务。</a:t>
            </a:r>
          </a:p>
          <a:p>
            <a:pPr>
              <a:lnSpc>
                <a:spcPct val="150000"/>
              </a:lnSpc>
              <a:spcBef>
                <a:spcPts val="1200"/>
              </a:spcBef>
            </a:pPr>
            <a:r>
              <a:rPr lang="zh-CN" altLang="en-US" sz="1800" kern="0" dirty="0">
                <a:latin typeface="仿宋_GB2312" pitchFamily="49" charset="-122"/>
              </a:rPr>
              <a:t>实时贷记支付业务</a:t>
            </a:r>
            <a:r>
              <a:rPr lang="zh-CN" altLang="en-US" sz="1800" b="0" kern="0" dirty="0">
                <a:latin typeface="仿宋_GB2312" pitchFamily="49" charset="-122"/>
              </a:rPr>
              <a:t>：指付款行接受付款人委托发起的、将确定款项实时贷记指定收款人账户的业务。包括下列业务种类：个人储蓄通存业务、中国人民银行规定的其他实时贷记支付业务</a:t>
            </a:r>
            <a:r>
              <a:rPr lang="zh-CN" altLang="en-US" sz="1800" b="0" kern="0" dirty="0" smtClean="0">
                <a:latin typeface="仿宋_GB2312" pitchFamily="49" charset="-122"/>
              </a:rPr>
              <a:t>。</a:t>
            </a:r>
            <a:endParaRPr lang="zh-CN" altLang="en-US" sz="1800" b="0" kern="0" dirty="0">
              <a:latin typeface="仿宋_GB2312" pitchFamily="49" charset="-122"/>
            </a:endParaRPr>
          </a:p>
        </p:txBody>
      </p:sp>
      <p:sp>
        <p:nvSpPr>
          <p:cNvPr id="4" name="Rectangle 4"/>
          <p:cNvSpPr>
            <a:spLocks noChangeArrowheads="1"/>
          </p:cNvSpPr>
          <p:nvPr/>
        </p:nvSpPr>
        <p:spPr bwMode="auto">
          <a:xfrm>
            <a:off x="723730" y="1193259"/>
            <a:ext cx="5544616" cy="49222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smtClean="0">
                <a:solidFill>
                  <a:schemeClr val="bg1"/>
                </a:solidFill>
                <a:latin typeface="Bookman Old Style" pitchFamily="18" charset="0"/>
                <a:ea typeface="华文新魏" pitchFamily="2" charset="-122"/>
              </a:rPr>
              <a:t>小额批量</a:t>
            </a:r>
            <a:r>
              <a:rPr lang="zh-CN" altLang="en-US" sz="2800" dirty="0">
                <a:solidFill>
                  <a:schemeClr val="bg1"/>
                </a:solidFill>
                <a:latin typeface="Bookman Old Style" pitchFamily="18" charset="0"/>
                <a:ea typeface="华文新魏" pitchFamily="2" charset="-122"/>
              </a:rPr>
              <a:t>支付系统业务范围及种类 </a:t>
            </a:r>
          </a:p>
        </p:txBody>
      </p:sp>
    </p:spTree>
    <p:extLst>
      <p:ext uri="{BB962C8B-B14F-4D97-AF65-F5344CB8AC3E}">
        <p14:creationId xmlns:p14="http://schemas.microsoft.com/office/powerpoint/2010/main" val="294795831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3.4</a:t>
            </a:r>
            <a:r>
              <a:rPr lang="zh-CN" altLang="en-US" sz="3200" dirty="0" smtClean="0"/>
              <a:t>中国</a:t>
            </a:r>
            <a:r>
              <a:rPr lang="zh-CN" altLang="en-US" sz="3200" dirty="0"/>
              <a:t>现代化支付系统</a:t>
            </a:r>
            <a:r>
              <a:rPr lang="zh-CN" altLang="en-US" sz="3200" dirty="0" smtClean="0"/>
              <a:t>组成</a:t>
            </a:r>
            <a:endParaRPr lang="zh-CN" altLang="en-US" dirty="0"/>
          </a:p>
        </p:txBody>
      </p:sp>
      <p:sp>
        <p:nvSpPr>
          <p:cNvPr id="3" name="Rectangle 3"/>
          <p:cNvSpPr txBox="1">
            <a:spLocks noChangeArrowheads="1"/>
          </p:cNvSpPr>
          <p:nvPr/>
        </p:nvSpPr>
        <p:spPr>
          <a:xfrm>
            <a:off x="135" y="1844824"/>
            <a:ext cx="8820472" cy="4536504"/>
          </a:xfrm>
          <a:prstGeom prst="rect">
            <a:avLst/>
          </a:prstGeom>
        </p:spPr>
        <p:txBody>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150000"/>
              </a:lnSpc>
              <a:spcBef>
                <a:spcPts val="1200"/>
              </a:spcBef>
            </a:pPr>
            <a:r>
              <a:rPr lang="zh-CN" altLang="en-US" sz="1800" kern="0" dirty="0" smtClean="0">
                <a:latin typeface="仿宋_GB2312" pitchFamily="49" charset="-122"/>
              </a:rPr>
              <a:t>普通</a:t>
            </a:r>
            <a:r>
              <a:rPr lang="zh-CN" altLang="en-US" sz="1800" kern="0" dirty="0">
                <a:latin typeface="仿宋_GB2312" pitchFamily="49" charset="-122"/>
              </a:rPr>
              <a:t>借记支付业务</a:t>
            </a:r>
            <a:r>
              <a:rPr lang="zh-CN" altLang="en-US" sz="1800" b="0" kern="0" dirty="0">
                <a:solidFill>
                  <a:srgbClr val="FF0000"/>
                </a:solidFill>
                <a:latin typeface="仿宋_GB2312" pitchFamily="49" charset="-122"/>
              </a:rPr>
              <a:t>：</a:t>
            </a:r>
            <a:r>
              <a:rPr lang="zh-CN" altLang="en-US" sz="1800" b="0" kern="0" dirty="0">
                <a:latin typeface="仿宋_GB2312" pitchFamily="49" charset="-122"/>
              </a:rPr>
              <a:t>指收款行向付款行主动发起的收款业务。包括下列业务种类：中国人民银行机构间的借记业务、国库借记汇划业务、中国人民银行规定的其他普通借记支付业务。</a:t>
            </a:r>
          </a:p>
          <a:p>
            <a:pPr>
              <a:lnSpc>
                <a:spcPct val="150000"/>
              </a:lnSpc>
              <a:spcBef>
                <a:spcPts val="1200"/>
              </a:spcBef>
            </a:pPr>
            <a:r>
              <a:rPr lang="zh-CN" altLang="en-US" sz="1800" kern="0" dirty="0">
                <a:latin typeface="仿宋_GB2312" pitchFamily="49" charset="-122"/>
              </a:rPr>
              <a:t>定期借记支付业务</a:t>
            </a:r>
            <a:r>
              <a:rPr lang="zh-CN" altLang="en-US" sz="1800" b="0" kern="0" dirty="0">
                <a:solidFill>
                  <a:srgbClr val="FF0000"/>
                </a:solidFill>
                <a:latin typeface="仿宋_GB2312" pitchFamily="49" charset="-122"/>
              </a:rPr>
              <a:t>：</a:t>
            </a:r>
            <a:r>
              <a:rPr lang="zh-CN" altLang="en-US" sz="1800" b="0" kern="0" dirty="0">
                <a:latin typeface="仿宋_GB2312" pitchFamily="49" charset="-122"/>
              </a:rPr>
              <a:t>指收款行依据当事各方事先签订的协议，定期向指定付款行发起的批量收款业务。包括下列业务种类：代收水、电、煤气等公用事业费业务；国库批量扣税业务；中国人民银行规定的其他定期借记支付业务。</a:t>
            </a:r>
          </a:p>
          <a:p>
            <a:pPr>
              <a:lnSpc>
                <a:spcPct val="150000"/>
              </a:lnSpc>
              <a:spcBef>
                <a:spcPts val="1200"/>
              </a:spcBef>
            </a:pPr>
            <a:r>
              <a:rPr lang="zh-CN" altLang="en-US" sz="1800" kern="0" dirty="0">
                <a:latin typeface="仿宋_GB2312" pitchFamily="49" charset="-122"/>
              </a:rPr>
              <a:t>实时借记支付业务：</a:t>
            </a:r>
            <a:r>
              <a:rPr lang="zh-CN" altLang="en-US" sz="1800" b="0" kern="0" dirty="0">
                <a:latin typeface="仿宋_GB2312" pitchFamily="49" charset="-122"/>
              </a:rPr>
              <a:t>指收款行接受收款人委托发起的、将确定款项实时借记指定付款人账户的业务。包括下列业务种类：个人储蓄通兑业务、对公通兑业务、国库实时扣税业务、中国人民银行规定的其他实时借记支付业务。</a:t>
            </a:r>
          </a:p>
        </p:txBody>
      </p:sp>
      <p:sp>
        <p:nvSpPr>
          <p:cNvPr id="4" name="Rectangle 4"/>
          <p:cNvSpPr>
            <a:spLocks noChangeArrowheads="1"/>
          </p:cNvSpPr>
          <p:nvPr/>
        </p:nvSpPr>
        <p:spPr bwMode="auto">
          <a:xfrm>
            <a:off x="723730" y="1193259"/>
            <a:ext cx="5544616" cy="49222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smtClean="0">
                <a:solidFill>
                  <a:schemeClr val="bg1"/>
                </a:solidFill>
                <a:latin typeface="Bookman Old Style" pitchFamily="18" charset="0"/>
                <a:ea typeface="华文新魏" pitchFamily="2" charset="-122"/>
              </a:rPr>
              <a:t>小额批量</a:t>
            </a:r>
            <a:r>
              <a:rPr lang="zh-CN" altLang="en-US" sz="2800" dirty="0">
                <a:solidFill>
                  <a:schemeClr val="bg1"/>
                </a:solidFill>
                <a:latin typeface="Bookman Old Style" pitchFamily="18" charset="0"/>
                <a:ea typeface="华文新魏" pitchFamily="2" charset="-122"/>
              </a:rPr>
              <a:t>支付系统业务范围及种类 </a:t>
            </a:r>
          </a:p>
        </p:txBody>
      </p:sp>
    </p:spTree>
    <p:extLst>
      <p:ext uri="{BB962C8B-B14F-4D97-AF65-F5344CB8AC3E}">
        <p14:creationId xmlns:p14="http://schemas.microsoft.com/office/powerpoint/2010/main" val="59643297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3.4</a:t>
            </a:r>
            <a:r>
              <a:rPr lang="zh-CN" altLang="en-US" sz="3200" dirty="0" smtClean="0"/>
              <a:t>中国</a:t>
            </a:r>
            <a:r>
              <a:rPr lang="zh-CN" altLang="en-US" sz="3200" dirty="0"/>
              <a:t>现代化支付系统组成</a:t>
            </a:r>
            <a:endParaRPr lang="zh-CN" altLang="en-US" dirty="0"/>
          </a:p>
        </p:txBody>
      </p:sp>
      <p:sp>
        <p:nvSpPr>
          <p:cNvPr id="3" name="Rectangle 3"/>
          <p:cNvSpPr txBox="1">
            <a:spLocks noChangeArrowheads="1"/>
          </p:cNvSpPr>
          <p:nvPr/>
        </p:nvSpPr>
        <p:spPr>
          <a:xfrm>
            <a:off x="288865" y="1844824"/>
            <a:ext cx="8820472" cy="1656184"/>
          </a:xfrm>
          <a:prstGeom prst="rect">
            <a:avLst/>
          </a:prstGeom>
        </p:spPr>
        <p:txBody>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150000"/>
              </a:lnSpc>
            </a:pPr>
            <a:r>
              <a:rPr lang="zh-CN" altLang="en-US" sz="1800" b="0" kern="0" dirty="0">
                <a:latin typeface="仿宋_GB2312" pitchFamily="49" charset="-122"/>
              </a:rPr>
              <a:t>网上支付跨行清算系统主要是支持网上跨行零售支付业务的处理，</a:t>
            </a:r>
            <a:r>
              <a:rPr lang="zh-CN" altLang="en-US" sz="1800" b="0" kern="0" dirty="0">
                <a:solidFill>
                  <a:srgbClr val="FF0000"/>
                </a:solidFill>
                <a:latin typeface="仿宋_GB2312" pitchFamily="49" charset="-122"/>
              </a:rPr>
              <a:t>逐笔实时处理</a:t>
            </a:r>
            <a:r>
              <a:rPr lang="zh-CN" altLang="en-US" sz="1800" b="0" kern="0" dirty="0">
                <a:latin typeface="仿宋_GB2312" pitchFamily="49" charset="-122"/>
              </a:rPr>
              <a:t>支付业务，</a:t>
            </a:r>
            <a:r>
              <a:rPr lang="zh-CN" altLang="en-US" sz="1800" b="0" kern="0" dirty="0">
                <a:solidFill>
                  <a:srgbClr val="FF0000"/>
                </a:solidFill>
                <a:latin typeface="仿宋_GB2312" pitchFamily="49" charset="-122"/>
              </a:rPr>
              <a:t>轧差净额清算</a:t>
            </a:r>
            <a:r>
              <a:rPr lang="zh-CN" altLang="en-US" sz="1800" b="0" kern="0" dirty="0">
                <a:latin typeface="仿宋_GB2312" pitchFamily="49" charset="-122"/>
              </a:rPr>
              <a:t>资金。客户可通过在线方式提交支付业务，并可实时获取业务处理结果。系统支持商业银行以及经中国人民银行批准的非金融支付服务机构接入，并向客户提供</a:t>
            </a:r>
            <a:r>
              <a:rPr lang="en-US" altLang="zh-CN" sz="1800" b="0" kern="0" dirty="0">
                <a:solidFill>
                  <a:srgbClr val="FF0000"/>
                </a:solidFill>
                <a:latin typeface="仿宋_GB2312" pitchFamily="49" charset="-122"/>
              </a:rPr>
              <a:t>7×24</a:t>
            </a:r>
            <a:r>
              <a:rPr lang="zh-CN" altLang="en-US" sz="1800" b="0" kern="0" dirty="0">
                <a:solidFill>
                  <a:srgbClr val="FF0000"/>
                </a:solidFill>
                <a:latin typeface="仿宋_GB2312" pitchFamily="49" charset="-122"/>
              </a:rPr>
              <a:t>小时全天候支付</a:t>
            </a:r>
            <a:r>
              <a:rPr lang="zh-CN" altLang="en-US" sz="1800" b="0" kern="0" dirty="0">
                <a:latin typeface="仿宋_GB2312" pitchFamily="49" charset="-122"/>
              </a:rPr>
              <a:t>服务。</a:t>
            </a:r>
          </a:p>
        </p:txBody>
      </p:sp>
      <p:sp>
        <p:nvSpPr>
          <p:cNvPr id="4" name="Rectangle 4"/>
          <p:cNvSpPr>
            <a:spLocks noChangeArrowheads="1"/>
          </p:cNvSpPr>
          <p:nvPr/>
        </p:nvSpPr>
        <p:spPr bwMode="auto">
          <a:xfrm>
            <a:off x="723730" y="1193259"/>
            <a:ext cx="5544616" cy="49222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smtClean="0">
                <a:solidFill>
                  <a:schemeClr val="bg1"/>
                </a:solidFill>
                <a:latin typeface="Bookman Old Style" pitchFamily="18" charset="0"/>
                <a:ea typeface="华文新魏" pitchFamily="2" charset="-122"/>
              </a:rPr>
              <a:t>网上支付跨行清算系统</a:t>
            </a:r>
            <a:endParaRPr lang="zh-CN" altLang="en-US" sz="2800" dirty="0">
              <a:solidFill>
                <a:schemeClr val="bg1"/>
              </a:solidFill>
              <a:latin typeface="Bookman Old Style" pitchFamily="18" charset="0"/>
              <a:ea typeface="华文新魏" pitchFamily="2" charset="-122"/>
            </a:endParaRPr>
          </a:p>
        </p:txBody>
      </p:sp>
      <p:sp>
        <p:nvSpPr>
          <p:cNvPr id="5" name="矩形 4"/>
          <p:cNvSpPr/>
          <p:nvPr/>
        </p:nvSpPr>
        <p:spPr>
          <a:xfrm>
            <a:off x="300832" y="3501008"/>
            <a:ext cx="8856984" cy="2877134"/>
          </a:xfrm>
          <a:prstGeom prst="rect">
            <a:avLst/>
          </a:prstGeom>
        </p:spPr>
        <p:txBody>
          <a:bodyPr wrap="square">
            <a:spAutoFit/>
          </a:bodyPr>
          <a:lstStyle/>
          <a:p>
            <a:pPr>
              <a:lnSpc>
                <a:spcPts val="2300"/>
              </a:lnSpc>
              <a:spcBef>
                <a:spcPts val="600"/>
              </a:spcBef>
            </a:pPr>
            <a:r>
              <a:rPr lang="zh-CN" altLang="en-US" dirty="0" smtClean="0"/>
              <a:t>网</a:t>
            </a:r>
            <a:r>
              <a:rPr lang="zh-CN" altLang="en-US" dirty="0"/>
              <a:t>银贷记业务</a:t>
            </a:r>
            <a:r>
              <a:rPr lang="zh-CN" altLang="en-US" dirty="0" smtClean="0"/>
              <a:t>，</a:t>
            </a:r>
            <a:r>
              <a:rPr lang="zh-CN" altLang="en-US" b="0" dirty="0" smtClean="0"/>
              <a:t>是指</a:t>
            </a:r>
            <a:r>
              <a:rPr lang="zh-CN" altLang="en-US" b="0" dirty="0"/>
              <a:t>付款人通过付款行向收款行主动发起的付款业务。网银贷记业务可支持下列行为的资金支付：网银汇兑、投资理财、网银缴费、贷款还款、实时代付、网络购物、商旅服务、交易退款、慈善捐款、其他</a:t>
            </a:r>
            <a:r>
              <a:rPr lang="zh-CN" altLang="en-US" b="0" dirty="0" smtClean="0"/>
              <a:t>。</a:t>
            </a:r>
            <a:endParaRPr lang="zh-CN" altLang="en-US" b="0" dirty="0"/>
          </a:p>
          <a:p>
            <a:pPr>
              <a:lnSpc>
                <a:spcPts val="2300"/>
              </a:lnSpc>
              <a:spcBef>
                <a:spcPts val="600"/>
              </a:spcBef>
            </a:pPr>
            <a:r>
              <a:rPr lang="zh-CN" altLang="en-US" dirty="0"/>
              <a:t>网银借记业务，</a:t>
            </a:r>
            <a:r>
              <a:rPr lang="zh-CN" altLang="en-US" b="0" dirty="0"/>
              <a:t>是指收款人根据事先签订的协议，通过收款行向付款行发起的收款业务。网银借记业务可支持下列行为的资金支付：实时代收、贷款还款、其他。</a:t>
            </a:r>
          </a:p>
          <a:p>
            <a:pPr>
              <a:lnSpc>
                <a:spcPts val="2300"/>
              </a:lnSpc>
              <a:spcBef>
                <a:spcPts val="600"/>
              </a:spcBef>
            </a:pPr>
            <a:r>
              <a:rPr lang="zh-CN" altLang="en-US" dirty="0"/>
              <a:t>第三方贷记业务，</a:t>
            </a:r>
            <a:r>
              <a:rPr lang="zh-CN" altLang="en-US" b="0" dirty="0"/>
              <a:t>是指第三方机构接受付款人或收款人委托，通过网上支付跨行清算系统通知付款行向收款行付款的业务。第三方贷记业务可支持下列行为的资金支付：网络购物、商旅服务、网银缴费、贷款还款、实时代收、实时代付、投资理财、交易退款、慈善捐款、其他。</a:t>
            </a:r>
          </a:p>
        </p:txBody>
      </p:sp>
    </p:spTree>
    <p:extLst>
      <p:ext uri="{BB962C8B-B14F-4D97-AF65-F5344CB8AC3E}">
        <p14:creationId xmlns:p14="http://schemas.microsoft.com/office/powerpoint/2010/main" val="106201583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smtClean="0"/>
              <a:t>3.4</a:t>
            </a:r>
            <a:r>
              <a:rPr lang="zh-CN" altLang="en-US" sz="3200" dirty="0" smtClean="0"/>
              <a:t>中国</a:t>
            </a:r>
            <a:r>
              <a:rPr lang="zh-CN" altLang="en-US" sz="3200" dirty="0"/>
              <a:t>现代化支付系统组成</a:t>
            </a:r>
            <a:endParaRPr lang="zh-CN" altLang="en-US" dirty="0"/>
          </a:p>
        </p:txBody>
      </p:sp>
      <p:sp>
        <p:nvSpPr>
          <p:cNvPr id="3" name="Rectangle 3"/>
          <p:cNvSpPr txBox="1">
            <a:spLocks noChangeArrowheads="1"/>
          </p:cNvSpPr>
          <p:nvPr/>
        </p:nvSpPr>
        <p:spPr>
          <a:xfrm>
            <a:off x="143588" y="2204864"/>
            <a:ext cx="8964488" cy="3688432"/>
          </a:xfrm>
          <a:prstGeom prst="rect">
            <a:avLst/>
          </a:prstGeom>
        </p:spPr>
        <p:txBody>
          <a:bodyPr/>
          <a:lst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a:lstStyle>
          <a:p>
            <a:pPr>
              <a:lnSpc>
                <a:spcPct val="90000"/>
              </a:lnSpc>
              <a:buClr>
                <a:schemeClr val="tx1"/>
              </a:buClr>
              <a:buSzPct val="90000"/>
            </a:pPr>
            <a:r>
              <a:rPr lang="zh-CN" altLang="en-US" sz="2800" b="0" dirty="0">
                <a:latin typeface="华文楷体" panose="02010600040101010101" pitchFamily="2" charset="-122"/>
                <a:ea typeface="华文楷体" panose="02010600040101010101" pitchFamily="2" charset="-122"/>
              </a:rPr>
              <a:t>支票影像交换系统（</a:t>
            </a:r>
            <a:r>
              <a:rPr lang="en-US" altLang="zh-CN" sz="2800" b="0" dirty="0" err="1">
                <a:latin typeface="华文楷体" panose="02010600040101010101" pitchFamily="2" charset="-122"/>
                <a:ea typeface="华文楷体" panose="02010600040101010101" pitchFamily="2" charset="-122"/>
              </a:rPr>
              <a:t>Cheque</a:t>
            </a:r>
            <a:r>
              <a:rPr lang="en-US" altLang="zh-CN" sz="2800" b="0" dirty="0">
                <a:latin typeface="华文楷体" panose="02010600040101010101" pitchFamily="2" charset="-122"/>
                <a:ea typeface="华文楷体" panose="02010600040101010101" pitchFamily="2" charset="-122"/>
              </a:rPr>
              <a:t> Image System</a:t>
            </a:r>
            <a:r>
              <a:rPr lang="zh-CN" altLang="en-US" sz="2800" b="0" dirty="0">
                <a:latin typeface="华文楷体" panose="02010600040101010101" pitchFamily="2" charset="-122"/>
                <a:ea typeface="华文楷体" panose="02010600040101010101" pitchFamily="2" charset="-122"/>
              </a:rPr>
              <a:t>，</a:t>
            </a:r>
            <a:r>
              <a:rPr lang="en-US" altLang="zh-CN" sz="2800" b="0" dirty="0">
                <a:latin typeface="华文楷体" panose="02010600040101010101" pitchFamily="2" charset="-122"/>
                <a:ea typeface="华文楷体" panose="02010600040101010101" pitchFamily="2" charset="-122"/>
              </a:rPr>
              <a:t>CIS</a:t>
            </a:r>
            <a:r>
              <a:rPr lang="zh-CN" altLang="en-US" sz="2800" b="0" dirty="0">
                <a:latin typeface="华文楷体" panose="02010600040101010101" pitchFamily="2" charset="-122"/>
                <a:ea typeface="华文楷体" panose="02010600040101010101" pitchFamily="2" charset="-122"/>
              </a:rPr>
              <a:t>）是指运用影像技术将实物支票转换为支票影像信息，通过计算机及网络将影像信息传递至出票人开户银行提示付款的业务处理系统，它是中国人民银行继大、小额支付系统建成后的又一重要金融基础设施。影像交换系统定位于处理银行机构跨行和行内的支票影像信息交换，其资金清算通过中国人民银行覆盖全国的小额支付系统处理。支票影像业务处理遵循</a:t>
            </a:r>
            <a:r>
              <a:rPr lang="en-US" altLang="zh-CN" sz="2800" b="0" dirty="0">
                <a:latin typeface="华文楷体" panose="02010600040101010101" pitchFamily="2" charset="-122"/>
                <a:ea typeface="华文楷体" panose="02010600040101010101" pitchFamily="2" charset="-122"/>
              </a:rPr>
              <a:t>"</a:t>
            </a:r>
            <a:r>
              <a:rPr lang="zh-CN" altLang="en-US" sz="2800" b="0" dirty="0">
                <a:solidFill>
                  <a:srgbClr val="FF0000"/>
                </a:solidFill>
                <a:latin typeface="华文楷体" panose="02010600040101010101" pitchFamily="2" charset="-122"/>
                <a:ea typeface="华文楷体" panose="02010600040101010101" pitchFamily="2" charset="-122"/>
              </a:rPr>
              <a:t>先付后收、收妥抵用、全额清算、银行不垫款</a:t>
            </a:r>
            <a:r>
              <a:rPr lang="en-US" altLang="zh-CN" sz="2800" b="0" dirty="0">
                <a:latin typeface="华文楷体" panose="02010600040101010101" pitchFamily="2" charset="-122"/>
                <a:ea typeface="华文楷体" panose="02010600040101010101" pitchFamily="2" charset="-122"/>
              </a:rPr>
              <a:t>"</a:t>
            </a:r>
            <a:r>
              <a:rPr lang="zh-CN" altLang="en-US" sz="2800" b="0" dirty="0">
                <a:latin typeface="华文楷体" panose="02010600040101010101" pitchFamily="2" charset="-122"/>
                <a:ea typeface="华文楷体" panose="02010600040101010101" pitchFamily="2" charset="-122"/>
              </a:rPr>
              <a:t>的原则</a:t>
            </a:r>
            <a:r>
              <a:rPr lang="zh-CN" altLang="en-US" sz="2800" b="0" dirty="0" smtClean="0">
                <a:latin typeface="华文楷体" panose="02010600040101010101" pitchFamily="2" charset="-122"/>
                <a:ea typeface="华文楷体" panose="02010600040101010101" pitchFamily="2" charset="-122"/>
              </a:rPr>
              <a:t>。</a:t>
            </a:r>
            <a:endParaRPr lang="en-US" altLang="zh-CN" sz="2800" b="0" dirty="0" smtClean="0">
              <a:latin typeface="华文楷体" panose="02010600040101010101" pitchFamily="2" charset="-122"/>
              <a:ea typeface="华文楷体" panose="02010600040101010101" pitchFamily="2" charset="-122"/>
            </a:endParaRPr>
          </a:p>
        </p:txBody>
      </p:sp>
      <p:sp>
        <p:nvSpPr>
          <p:cNvPr id="5" name="Rectangle 4"/>
          <p:cNvSpPr>
            <a:spLocks noChangeArrowheads="1"/>
          </p:cNvSpPr>
          <p:nvPr/>
        </p:nvSpPr>
        <p:spPr bwMode="auto">
          <a:xfrm>
            <a:off x="731482" y="1178744"/>
            <a:ext cx="6440049" cy="49222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smtClean="0">
                <a:solidFill>
                  <a:schemeClr val="bg1"/>
                </a:solidFill>
                <a:latin typeface="Bookman Old Style" pitchFamily="18" charset="0"/>
                <a:ea typeface="华文新魏" pitchFamily="2" charset="-122"/>
              </a:rPr>
              <a:t>全国支票影像交换系统</a:t>
            </a:r>
            <a:endParaRPr lang="zh-CN" altLang="en-US" sz="2800" dirty="0">
              <a:solidFill>
                <a:schemeClr val="bg1"/>
              </a:solidFill>
              <a:latin typeface="Bookman Old Style" pitchFamily="18" charset="0"/>
              <a:ea typeface="华文新魏" pitchFamily="2" charset="-122"/>
            </a:endParaRPr>
          </a:p>
        </p:txBody>
      </p:sp>
    </p:spTree>
    <p:extLst>
      <p:ext uri="{BB962C8B-B14F-4D97-AF65-F5344CB8AC3E}">
        <p14:creationId xmlns:p14="http://schemas.microsoft.com/office/powerpoint/2010/main" val="5579405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zh-CN" altLang="en-US" dirty="0" smtClean="0"/>
              <a:t>引导案例</a:t>
            </a:r>
            <a:endParaRPr lang="zh-CN" altLang="en-US" dirty="0"/>
          </a:p>
        </p:txBody>
      </p:sp>
      <p:sp>
        <p:nvSpPr>
          <p:cNvPr id="2" name="矩形 1"/>
          <p:cNvSpPr/>
          <p:nvPr/>
        </p:nvSpPr>
        <p:spPr>
          <a:xfrm>
            <a:off x="539552" y="908720"/>
            <a:ext cx="7920880" cy="6555641"/>
          </a:xfrm>
          <a:prstGeom prst="rect">
            <a:avLst/>
          </a:prstGeom>
        </p:spPr>
        <p:txBody>
          <a:bodyPr wrap="square">
            <a:spAutoFit/>
          </a:bodyPr>
          <a:lstStyle/>
          <a:p>
            <a:pPr indent="457200">
              <a:lnSpc>
                <a:spcPct val="150000"/>
              </a:lnSpc>
            </a:pPr>
            <a:r>
              <a:rPr lang="zh-CN" altLang="en-US" sz="2000" dirty="0"/>
              <a:t>银行行内系统业务。二季度，银行行内支付系统处理业务 </a:t>
            </a:r>
            <a:r>
              <a:rPr lang="en-US" altLang="zh-CN" sz="2000" dirty="0"/>
              <a:t>45.63 </a:t>
            </a:r>
            <a:r>
              <a:rPr lang="zh-CN" altLang="en-US" sz="2000" dirty="0"/>
              <a:t>亿笔，金额 </a:t>
            </a:r>
            <a:r>
              <a:rPr lang="en-US" altLang="zh-CN" sz="2000" dirty="0"/>
              <a:t>488.03 </a:t>
            </a:r>
            <a:r>
              <a:rPr lang="zh-CN" altLang="en-US" sz="2000" dirty="0"/>
              <a:t>万亿元，同比分别增长 </a:t>
            </a:r>
            <a:r>
              <a:rPr lang="en-US" altLang="zh-CN" sz="2000" dirty="0"/>
              <a:t>9.01%</a:t>
            </a:r>
            <a:r>
              <a:rPr lang="zh-CN" altLang="en-US" sz="2000" dirty="0"/>
              <a:t>和 </a:t>
            </a:r>
            <a:r>
              <a:rPr lang="en-US" altLang="zh-CN" sz="2000" dirty="0"/>
              <a:t>44.27%</a:t>
            </a:r>
            <a:r>
              <a:rPr lang="zh-CN" altLang="en-US" sz="2000" dirty="0"/>
              <a:t>。日均处理业务 </a:t>
            </a:r>
            <a:r>
              <a:rPr lang="en-US" altLang="zh-CN" sz="2000" dirty="0"/>
              <a:t>5014.10 </a:t>
            </a:r>
            <a:r>
              <a:rPr lang="zh-CN" altLang="en-US" sz="2000" dirty="0"/>
              <a:t>万笔，金额 </a:t>
            </a:r>
            <a:r>
              <a:rPr lang="en-US" altLang="zh-CN" sz="2000" dirty="0"/>
              <a:t>5.36</a:t>
            </a:r>
            <a:r>
              <a:rPr lang="zh-CN" altLang="en-US" sz="2000" dirty="0"/>
              <a:t>万亿元。</a:t>
            </a:r>
          </a:p>
          <a:p>
            <a:pPr indent="457200">
              <a:lnSpc>
                <a:spcPct val="150000"/>
              </a:lnSpc>
            </a:pPr>
            <a:r>
              <a:rPr lang="zh-CN" altLang="en-US" sz="2000" dirty="0"/>
              <a:t>银行卡跨行支付系统业务量显著增长。二季度，银行卡跨行支付系统处理业务 </a:t>
            </a:r>
            <a:r>
              <a:rPr lang="en-US" altLang="zh-CN" sz="2000" dirty="0"/>
              <a:t>513.77 </a:t>
            </a:r>
            <a:r>
              <a:rPr lang="zh-CN" altLang="en-US" sz="2000" dirty="0"/>
              <a:t>亿笔</a:t>
            </a:r>
            <a:r>
              <a:rPr lang="en-US" altLang="zh-CN" sz="2000" dirty="0"/>
              <a:t>20</a:t>
            </a:r>
            <a:r>
              <a:rPr lang="zh-CN" altLang="en-US" sz="2000" dirty="0"/>
              <a:t>，金额 </a:t>
            </a:r>
            <a:r>
              <a:rPr lang="en-US" altLang="zh-CN" sz="2000" dirty="0"/>
              <a:t>54.76 </a:t>
            </a:r>
            <a:r>
              <a:rPr lang="zh-CN" altLang="en-US" sz="2000" dirty="0"/>
              <a:t>万亿元</a:t>
            </a:r>
            <a:r>
              <a:rPr lang="en-US" altLang="zh-CN" sz="2000" dirty="0"/>
              <a:t>, </a:t>
            </a:r>
            <a:r>
              <a:rPr lang="zh-CN" altLang="en-US" sz="2000" dirty="0"/>
              <a:t>同比分别增长 </a:t>
            </a:r>
            <a:r>
              <a:rPr lang="en-US" altLang="zh-CN" sz="2000" dirty="0"/>
              <a:t>48.04%</a:t>
            </a:r>
            <a:r>
              <a:rPr lang="zh-CN" altLang="en-US" sz="2000" dirty="0"/>
              <a:t>和 </a:t>
            </a:r>
            <a:r>
              <a:rPr lang="en-US" altLang="zh-CN" sz="2000" dirty="0"/>
              <a:t>18.05%</a:t>
            </a:r>
            <a:r>
              <a:rPr lang="zh-CN" altLang="en-US" sz="2000" dirty="0"/>
              <a:t>。日均处理业务 </a:t>
            </a:r>
            <a:r>
              <a:rPr lang="en-US" altLang="zh-CN" sz="2000" dirty="0"/>
              <a:t>5.65 </a:t>
            </a:r>
            <a:r>
              <a:rPr lang="zh-CN" altLang="en-US" sz="2000" dirty="0"/>
              <a:t>亿笔，金额 </a:t>
            </a:r>
            <a:r>
              <a:rPr lang="en-US" altLang="zh-CN" sz="2000" dirty="0"/>
              <a:t>6017.98 </a:t>
            </a:r>
            <a:r>
              <a:rPr lang="zh-CN" altLang="en-US" sz="2000" dirty="0"/>
              <a:t>亿元。</a:t>
            </a:r>
          </a:p>
          <a:p>
            <a:pPr indent="457200">
              <a:lnSpc>
                <a:spcPct val="150000"/>
              </a:lnSpc>
            </a:pPr>
            <a:r>
              <a:rPr lang="zh-CN" altLang="en-US" sz="2000" dirty="0"/>
              <a:t>城市商业银行汇票处理系统和支付清算系统业务量快速增长。二季度，城市商业银行汇票处理系统和支付清算系统处理业务</a:t>
            </a:r>
            <a:r>
              <a:rPr lang="en-US" altLang="zh-CN" sz="2000" dirty="0"/>
              <a:t>22390.57 </a:t>
            </a:r>
            <a:r>
              <a:rPr lang="zh-CN" altLang="en-US" sz="2000" dirty="0"/>
              <a:t>万笔，金额 </a:t>
            </a:r>
            <a:r>
              <a:rPr lang="en-US" altLang="zh-CN" sz="2000" dirty="0"/>
              <a:t>4551.49 </a:t>
            </a:r>
            <a:r>
              <a:rPr lang="zh-CN" altLang="en-US" sz="2000" dirty="0"/>
              <a:t>亿元，同比分别增长 </a:t>
            </a:r>
            <a:r>
              <a:rPr lang="en-US" altLang="zh-CN" sz="2000" dirty="0"/>
              <a:t>173.33%</a:t>
            </a:r>
            <a:r>
              <a:rPr lang="zh-CN" altLang="en-US" sz="2000" dirty="0"/>
              <a:t>和 </a:t>
            </a:r>
            <a:r>
              <a:rPr lang="en-US" altLang="zh-CN" sz="2000" dirty="0"/>
              <a:t>91.46%</a:t>
            </a:r>
            <a:r>
              <a:rPr lang="zh-CN" altLang="en-US" sz="2000" dirty="0"/>
              <a:t>。日均处理业务 </a:t>
            </a:r>
            <a:r>
              <a:rPr lang="en-US" altLang="zh-CN" sz="2000" dirty="0"/>
              <a:t>4.29 </a:t>
            </a:r>
            <a:r>
              <a:rPr lang="zh-CN" altLang="en-US" sz="2000" dirty="0"/>
              <a:t>万笔，金额 </a:t>
            </a:r>
            <a:r>
              <a:rPr lang="en-US" altLang="zh-CN" sz="2000" dirty="0"/>
              <a:t>50.02</a:t>
            </a:r>
            <a:r>
              <a:rPr lang="zh-CN" altLang="en-US" sz="2000" dirty="0"/>
              <a:t>亿元。</a:t>
            </a:r>
          </a:p>
          <a:p>
            <a:pPr indent="457200">
              <a:lnSpc>
                <a:spcPct val="150000"/>
              </a:lnSpc>
            </a:pPr>
            <a:r>
              <a:rPr lang="zh-CN" altLang="en-US" sz="2000" dirty="0"/>
              <a:t>农信银支付清算系统业务量持续增长。二季度，农信银支付清算系统处理业务 </a:t>
            </a:r>
            <a:r>
              <a:rPr lang="en-US" altLang="zh-CN" sz="2000" dirty="0"/>
              <a:t>6.48 </a:t>
            </a:r>
            <a:r>
              <a:rPr lang="zh-CN" altLang="en-US" sz="2000" dirty="0"/>
              <a:t>亿笔，金额 </a:t>
            </a:r>
            <a:r>
              <a:rPr lang="en-US" altLang="zh-CN" sz="2000" dirty="0"/>
              <a:t>8109.75 </a:t>
            </a:r>
            <a:r>
              <a:rPr lang="zh-CN" altLang="en-US" sz="2000" dirty="0"/>
              <a:t>亿元，同比分别增长 </a:t>
            </a:r>
            <a:r>
              <a:rPr lang="en-US" altLang="zh-CN" sz="2000" dirty="0"/>
              <a:t>42.62%</a:t>
            </a:r>
            <a:r>
              <a:rPr lang="zh-CN" altLang="en-US" sz="2000" dirty="0"/>
              <a:t>和 </a:t>
            </a:r>
            <a:r>
              <a:rPr lang="en-US" altLang="zh-CN" sz="2000" dirty="0"/>
              <a:t>26.15%</a:t>
            </a:r>
            <a:r>
              <a:rPr lang="zh-CN" altLang="en-US" sz="2000" dirty="0"/>
              <a:t>。日均处理业务 </a:t>
            </a:r>
            <a:r>
              <a:rPr lang="en-US" altLang="zh-CN" sz="2000" dirty="0"/>
              <a:t>711.71 </a:t>
            </a:r>
            <a:r>
              <a:rPr lang="zh-CN" altLang="en-US" sz="2000" dirty="0"/>
              <a:t>万笔，金额 </a:t>
            </a:r>
            <a:r>
              <a:rPr lang="en-US" altLang="zh-CN" sz="2000" dirty="0"/>
              <a:t>89.12 </a:t>
            </a:r>
            <a:r>
              <a:rPr lang="zh-CN" altLang="en-US" sz="2000" dirty="0"/>
              <a:t>亿元。</a:t>
            </a:r>
          </a:p>
          <a:p>
            <a:pPr indent="457200">
              <a:lnSpc>
                <a:spcPct val="150000"/>
              </a:lnSpc>
            </a:pPr>
            <a:endParaRPr lang="zh-CN" altLang="en-US" sz="2000" dirty="0"/>
          </a:p>
        </p:txBody>
      </p:sp>
    </p:spTree>
    <p:custDataLst>
      <p:tags r:id="rId1"/>
    </p:custDataLst>
    <p:extLst>
      <p:ext uri="{BB962C8B-B14F-4D97-AF65-F5344CB8AC3E}">
        <p14:creationId xmlns:p14="http://schemas.microsoft.com/office/powerpoint/2010/main" val="83154693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pPr>
              <a:defRPr/>
            </a:pPr>
            <a:r>
              <a:rPr lang="en-US" altLang="zh-CN" sz="3200" dirty="0" smtClean="0"/>
              <a:t>3.4</a:t>
            </a:r>
            <a:r>
              <a:rPr lang="zh-CN" altLang="en-US" sz="3200" dirty="0" smtClean="0"/>
              <a:t>中国</a:t>
            </a:r>
            <a:r>
              <a:rPr lang="zh-CN" altLang="en-US" sz="3200" dirty="0"/>
              <a:t>现代化支付系统组成</a:t>
            </a:r>
            <a:endParaRPr lang="en-US" altLang="zh-CN" sz="2800" dirty="0" smtClean="0">
              <a:ea typeface="宋体" charset="-122"/>
            </a:endParaRPr>
          </a:p>
        </p:txBody>
      </p:sp>
      <p:sp>
        <p:nvSpPr>
          <p:cNvPr id="43" name="Rectangle 4"/>
          <p:cNvSpPr>
            <a:spLocks noChangeArrowheads="1"/>
          </p:cNvSpPr>
          <p:nvPr/>
        </p:nvSpPr>
        <p:spPr bwMode="auto">
          <a:xfrm>
            <a:off x="731483" y="1178744"/>
            <a:ext cx="3696501" cy="49222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smtClean="0">
                <a:solidFill>
                  <a:schemeClr val="bg1"/>
                </a:solidFill>
                <a:latin typeface="Bookman Old Style" pitchFamily="18" charset="0"/>
                <a:ea typeface="华文新魏" pitchFamily="2" charset="-122"/>
              </a:rPr>
              <a:t>境内外币支付系统</a:t>
            </a:r>
            <a:endParaRPr lang="zh-CN" altLang="en-US" sz="2800" dirty="0">
              <a:solidFill>
                <a:schemeClr val="bg1"/>
              </a:solidFill>
              <a:latin typeface="Bookman Old Style" pitchFamily="18" charset="0"/>
              <a:ea typeface="华文新魏" pitchFamily="2" charset="-122"/>
            </a:endParaRPr>
          </a:p>
        </p:txBody>
      </p:sp>
      <p:sp>
        <p:nvSpPr>
          <p:cNvPr id="44" name="MH_Other_9"/>
          <p:cNvSpPr/>
          <p:nvPr>
            <p:custDataLst>
              <p:tags r:id="rId1"/>
            </p:custDataLst>
          </p:nvPr>
        </p:nvSpPr>
        <p:spPr>
          <a:xfrm>
            <a:off x="3779912" y="2359025"/>
            <a:ext cx="18000" cy="3780192"/>
          </a:xfrm>
          <a:prstGeom prst="rect">
            <a:avLst/>
          </a:prstGeom>
          <a:gradFill>
            <a:gsLst>
              <a:gs pos="25000">
                <a:schemeClr val="accent1"/>
              </a:gs>
              <a:gs pos="15000">
                <a:srgbClr val="FFFFFF">
                  <a:alpha val="0"/>
                </a:srgbClr>
              </a:gs>
              <a:gs pos="75000">
                <a:schemeClr val="accent1"/>
              </a:gs>
              <a:gs pos="85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j-lt"/>
            </a:endParaRPr>
          </a:p>
        </p:txBody>
      </p:sp>
      <p:sp>
        <p:nvSpPr>
          <p:cNvPr id="45" name="MH_Desc_1"/>
          <p:cNvSpPr txBox="1">
            <a:spLocks noChangeArrowheads="1"/>
          </p:cNvSpPr>
          <p:nvPr>
            <p:custDataLst>
              <p:tags r:id="rId2"/>
            </p:custDataLst>
          </p:nvPr>
        </p:nvSpPr>
        <p:spPr bwMode="auto">
          <a:xfrm>
            <a:off x="853692" y="2204864"/>
            <a:ext cx="240665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zh-CN" dirty="0"/>
              <a:t>境内外币支付</a:t>
            </a:r>
            <a:r>
              <a:rPr lang="zh-CN" altLang="zh-CN" dirty="0" smtClean="0"/>
              <a:t>系统由</a:t>
            </a:r>
            <a:r>
              <a:rPr lang="zh-CN" altLang="zh-CN" dirty="0"/>
              <a:t>中国人民银行牵头建设，于</a:t>
            </a:r>
            <a:r>
              <a:rPr lang="en-US" altLang="zh-CN" dirty="0"/>
              <a:t>2008</a:t>
            </a:r>
            <a:r>
              <a:rPr lang="zh-CN" altLang="zh-CN" dirty="0"/>
              <a:t>年</a:t>
            </a:r>
            <a:r>
              <a:rPr lang="en-US" altLang="zh-CN" dirty="0"/>
              <a:t>4</a:t>
            </a:r>
            <a:r>
              <a:rPr lang="zh-CN" altLang="zh-CN" dirty="0"/>
              <a:t>月</a:t>
            </a:r>
            <a:r>
              <a:rPr lang="en-US" altLang="zh-CN" dirty="0"/>
              <a:t>28</a:t>
            </a:r>
            <a:r>
              <a:rPr lang="zh-CN" altLang="zh-CN" dirty="0"/>
              <a:t>日投产，为中国境内的商业银行和外币清算机构提供外币支付服务的实时全额支付系统。</a:t>
            </a:r>
          </a:p>
        </p:txBody>
      </p:sp>
      <p:sp>
        <p:nvSpPr>
          <p:cNvPr id="3" name="矩形 2"/>
          <p:cNvSpPr/>
          <p:nvPr/>
        </p:nvSpPr>
        <p:spPr>
          <a:xfrm>
            <a:off x="3995936" y="1905932"/>
            <a:ext cx="4572000" cy="3877985"/>
          </a:xfrm>
          <a:prstGeom prst="rect">
            <a:avLst/>
          </a:prstGeom>
        </p:spPr>
        <p:txBody>
          <a:bodyPr>
            <a:spAutoFit/>
          </a:bodyPr>
          <a:lstStyle/>
          <a:p>
            <a:pPr marL="285750" indent="-285750">
              <a:spcBef>
                <a:spcPts val="1200"/>
              </a:spcBef>
              <a:buFont typeface="Wingdings" pitchFamily="2" charset="2"/>
              <a:buChar char="Ø"/>
            </a:pPr>
            <a:r>
              <a:rPr lang="zh-CN" altLang="zh-CN" b="0" dirty="0"/>
              <a:t>一是支持多币种结算。目前支持八个币种，分别是美元、港币、欧元、日元、加拿大元、澳大利亚元、英镑和瑞士法郎</a:t>
            </a:r>
            <a:r>
              <a:rPr lang="zh-CN" altLang="zh-CN" b="0" dirty="0" smtClean="0"/>
              <a:t>；</a:t>
            </a:r>
            <a:endParaRPr lang="en-US" altLang="zh-CN" b="0" dirty="0" smtClean="0"/>
          </a:p>
          <a:p>
            <a:pPr marL="285750" indent="-285750">
              <a:spcBef>
                <a:spcPts val="1200"/>
              </a:spcBef>
              <a:buFont typeface="Wingdings" pitchFamily="2" charset="2"/>
              <a:buChar char="Ø"/>
            </a:pPr>
            <a:r>
              <a:rPr lang="zh-CN" altLang="zh-CN" b="0" dirty="0" smtClean="0"/>
              <a:t>二</a:t>
            </a:r>
            <a:r>
              <a:rPr lang="zh-CN" altLang="zh-CN" b="0" dirty="0"/>
              <a:t>是采用“</a:t>
            </a:r>
            <a:r>
              <a:rPr lang="zh-CN" altLang="zh-CN" b="0" dirty="0">
                <a:solidFill>
                  <a:srgbClr val="FF0000"/>
                </a:solidFill>
              </a:rPr>
              <a:t>一点接入、一个账户</a:t>
            </a:r>
            <a:r>
              <a:rPr lang="zh-CN" altLang="zh-CN" b="0" dirty="0"/>
              <a:t>”架构。参与者一点接入系统，共用一个清算账户。参与者对其行内业务系统发起行或接收行实行资金统一管理</a:t>
            </a:r>
            <a:r>
              <a:rPr lang="zh-CN" altLang="zh-CN" b="0" dirty="0" smtClean="0"/>
              <a:t>；</a:t>
            </a:r>
            <a:endParaRPr lang="en-US" altLang="zh-CN" b="0" dirty="0" smtClean="0"/>
          </a:p>
          <a:p>
            <a:pPr marL="285750" indent="-285750">
              <a:spcBef>
                <a:spcPts val="1200"/>
              </a:spcBef>
              <a:buFont typeface="Wingdings" pitchFamily="2" charset="2"/>
              <a:buChar char="Ø"/>
            </a:pPr>
            <a:r>
              <a:rPr lang="zh-CN" altLang="zh-CN" b="0" dirty="0" smtClean="0"/>
              <a:t>三</a:t>
            </a:r>
            <a:r>
              <a:rPr lang="zh-CN" altLang="zh-CN" b="0" dirty="0"/>
              <a:t>是采用市场化原则运作，提高了系统的竞争力和发展潜力</a:t>
            </a:r>
            <a:r>
              <a:rPr lang="zh-CN" altLang="zh-CN" b="0" dirty="0" smtClean="0"/>
              <a:t>；</a:t>
            </a:r>
            <a:endParaRPr lang="en-US" altLang="zh-CN" b="0" dirty="0" smtClean="0"/>
          </a:p>
          <a:p>
            <a:pPr marL="285750" indent="-285750">
              <a:spcBef>
                <a:spcPts val="1200"/>
              </a:spcBef>
              <a:buFont typeface="Wingdings" pitchFamily="2" charset="2"/>
              <a:buChar char="Ø"/>
            </a:pPr>
            <a:r>
              <a:rPr lang="zh-CN" altLang="zh-CN" b="0" dirty="0" smtClean="0"/>
              <a:t>四</a:t>
            </a:r>
            <a:r>
              <a:rPr lang="zh-CN" altLang="zh-CN" b="0" dirty="0"/>
              <a:t>是严格遵循国际标准和管理，方便系统与国际接轨</a:t>
            </a:r>
            <a:r>
              <a:rPr lang="zh-CN" altLang="zh-CN" b="0" dirty="0" smtClean="0"/>
              <a:t>。</a:t>
            </a:r>
            <a:endParaRPr lang="zh-CN" altLang="zh-CN" b="0" dirty="0"/>
          </a:p>
        </p:txBody>
      </p:sp>
    </p:spTree>
    <p:extLst>
      <p:ext uri="{BB962C8B-B14F-4D97-AF65-F5344CB8AC3E}">
        <p14:creationId xmlns:p14="http://schemas.microsoft.com/office/powerpoint/2010/main" val="400618149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pPr>
              <a:defRPr/>
            </a:pPr>
            <a:r>
              <a:rPr lang="en-US" altLang="zh-CN" sz="3200" dirty="0" smtClean="0"/>
              <a:t>3.4</a:t>
            </a:r>
            <a:r>
              <a:rPr lang="zh-CN" altLang="en-US" sz="3200" dirty="0" smtClean="0"/>
              <a:t>中国</a:t>
            </a:r>
            <a:r>
              <a:rPr lang="zh-CN" altLang="en-US" sz="3200" dirty="0"/>
              <a:t>现代化支付系统组成</a:t>
            </a:r>
            <a:endParaRPr lang="en-US" altLang="zh-CN" sz="2800" dirty="0" smtClean="0">
              <a:ea typeface="宋体" charset="-122"/>
            </a:endParaRPr>
          </a:p>
        </p:txBody>
      </p:sp>
      <p:sp>
        <p:nvSpPr>
          <p:cNvPr id="43" name="Rectangle 4"/>
          <p:cNvSpPr>
            <a:spLocks noChangeArrowheads="1"/>
          </p:cNvSpPr>
          <p:nvPr/>
        </p:nvSpPr>
        <p:spPr bwMode="auto">
          <a:xfrm>
            <a:off x="731483" y="1178744"/>
            <a:ext cx="3696501" cy="49222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smtClean="0">
                <a:solidFill>
                  <a:schemeClr val="bg1"/>
                </a:solidFill>
                <a:latin typeface="Bookman Old Style" pitchFamily="18" charset="0"/>
                <a:ea typeface="华文新魏" pitchFamily="2" charset="-122"/>
              </a:rPr>
              <a:t>电子商业汇票系统</a:t>
            </a:r>
            <a:endParaRPr lang="zh-CN" altLang="en-US" sz="2800" dirty="0">
              <a:solidFill>
                <a:schemeClr val="bg1"/>
              </a:solidFill>
              <a:latin typeface="Bookman Old Style" pitchFamily="18" charset="0"/>
              <a:ea typeface="华文新魏" pitchFamily="2" charset="-122"/>
            </a:endParaRPr>
          </a:p>
        </p:txBody>
      </p:sp>
      <p:sp>
        <p:nvSpPr>
          <p:cNvPr id="44" name="MH_Other_9"/>
          <p:cNvSpPr/>
          <p:nvPr>
            <p:custDataLst>
              <p:tags r:id="rId1"/>
            </p:custDataLst>
          </p:nvPr>
        </p:nvSpPr>
        <p:spPr>
          <a:xfrm>
            <a:off x="3779912" y="2359025"/>
            <a:ext cx="18000" cy="3780192"/>
          </a:xfrm>
          <a:prstGeom prst="rect">
            <a:avLst/>
          </a:prstGeom>
          <a:gradFill>
            <a:gsLst>
              <a:gs pos="25000">
                <a:schemeClr val="accent1"/>
              </a:gs>
              <a:gs pos="15000">
                <a:srgbClr val="FFFFFF">
                  <a:alpha val="0"/>
                </a:srgbClr>
              </a:gs>
              <a:gs pos="75000">
                <a:schemeClr val="accent1"/>
              </a:gs>
              <a:gs pos="85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mj-lt"/>
            </a:endParaRPr>
          </a:p>
        </p:txBody>
      </p:sp>
      <p:sp>
        <p:nvSpPr>
          <p:cNvPr id="45" name="MH_Desc_1"/>
          <p:cNvSpPr txBox="1">
            <a:spLocks noChangeArrowheads="1"/>
          </p:cNvSpPr>
          <p:nvPr>
            <p:custDataLst>
              <p:tags r:id="rId2"/>
            </p:custDataLst>
          </p:nvPr>
        </p:nvSpPr>
        <p:spPr bwMode="auto">
          <a:xfrm>
            <a:off x="395536" y="2359024"/>
            <a:ext cx="3096344" cy="3950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fontScale="92500" lnSpcReduction="20000"/>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70000"/>
              </a:lnSpc>
            </a:pPr>
            <a:r>
              <a:rPr lang="zh-CN" altLang="zh-CN" dirty="0"/>
              <a:t>电子商业汇票是出票人以数据电文形式制作的，</a:t>
            </a:r>
            <a:r>
              <a:rPr lang="zh-CN" altLang="zh-CN" dirty="0">
                <a:solidFill>
                  <a:srgbClr val="FF0000"/>
                </a:solidFill>
              </a:rPr>
              <a:t>委托付款人在指定日期无条件支付确定的金额给收款人或者持票人的票据</a:t>
            </a:r>
            <a:r>
              <a:rPr lang="zh-CN" altLang="zh-CN" dirty="0"/>
              <a:t>。电子商业汇票又分为电子银行承兑汇票和电子商业承兑汇票。与纸质商业汇票相比，电子商务汇票具有以数据电文形式签发、流转、并以电子签名形式取代实体签章的两个突出特点</a:t>
            </a:r>
            <a:r>
              <a:rPr lang="zh-CN" altLang="zh-CN" dirty="0" smtClean="0"/>
              <a:t>。</a:t>
            </a:r>
            <a:endParaRPr lang="zh-CN" altLang="zh-CN" dirty="0"/>
          </a:p>
        </p:txBody>
      </p:sp>
      <p:sp>
        <p:nvSpPr>
          <p:cNvPr id="3" name="矩形 2"/>
          <p:cNvSpPr/>
          <p:nvPr/>
        </p:nvSpPr>
        <p:spPr>
          <a:xfrm>
            <a:off x="3995936" y="2324864"/>
            <a:ext cx="4572000" cy="2531527"/>
          </a:xfrm>
          <a:prstGeom prst="rect">
            <a:avLst/>
          </a:prstGeom>
        </p:spPr>
        <p:txBody>
          <a:bodyPr>
            <a:spAutoFit/>
          </a:bodyPr>
          <a:lstStyle/>
          <a:p>
            <a:pPr>
              <a:lnSpc>
                <a:spcPct val="150000"/>
              </a:lnSpc>
            </a:pPr>
            <a:r>
              <a:rPr lang="zh-CN" altLang="zh-CN" b="0" dirty="0"/>
              <a:t>电子商业汇票系统是由中国人民银行建设并管理的，依托网络和计算机技术，接收、登记、转发电子商业汇票数据电文，提供与电子商业汇票货币给付、资金清算行为相关服务并提供纸质商业汇票登记查询和商业汇票公开报价服务的综合性业务处理平台。</a:t>
            </a:r>
          </a:p>
        </p:txBody>
      </p:sp>
    </p:spTree>
    <p:extLst>
      <p:ext uri="{BB962C8B-B14F-4D97-AF65-F5344CB8AC3E}">
        <p14:creationId xmlns:p14="http://schemas.microsoft.com/office/powerpoint/2010/main" val="275920404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pPr>
              <a:defRPr/>
            </a:pPr>
            <a:r>
              <a:rPr lang="en-US" altLang="zh-CN" sz="3200" dirty="0" smtClean="0"/>
              <a:t>3.4</a:t>
            </a:r>
            <a:r>
              <a:rPr lang="zh-CN" altLang="en-US" sz="3200" dirty="0" smtClean="0"/>
              <a:t>中国</a:t>
            </a:r>
            <a:r>
              <a:rPr lang="zh-CN" altLang="en-US" sz="3200" dirty="0"/>
              <a:t>现代化支付系统组成</a:t>
            </a:r>
            <a:endParaRPr lang="en-US" altLang="zh-CN" sz="2800" dirty="0" smtClean="0">
              <a:ea typeface="宋体" charset="-122"/>
            </a:endParaRPr>
          </a:p>
        </p:txBody>
      </p:sp>
      <p:sp>
        <p:nvSpPr>
          <p:cNvPr id="43" name="Rectangle 4"/>
          <p:cNvSpPr>
            <a:spLocks noChangeArrowheads="1"/>
          </p:cNvSpPr>
          <p:nvPr/>
        </p:nvSpPr>
        <p:spPr bwMode="auto">
          <a:xfrm>
            <a:off x="1691680" y="1178744"/>
            <a:ext cx="4896544" cy="49222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smtClean="0">
                <a:solidFill>
                  <a:schemeClr val="bg1"/>
                </a:solidFill>
                <a:latin typeface="Bookman Old Style" pitchFamily="18" charset="0"/>
                <a:ea typeface="华文新魏" pitchFamily="2" charset="-122"/>
              </a:rPr>
              <a:t>人民币跨境支付系统（一期）</a:t>
            </a:r>
            <a:endParaRPr lang="zh-CN" altLang="en-US" sz="2800" dirty="0">
              <a:solidFill>
                <a:schemeClr val="bg1"/>
              </a:solidFill>
              <a:latin typeface="Bookman Old Style" pitchFamily="18" charset="0"/>
              <a:ea typeface="华文新魏" pitchFamily="2" charset="-122"/>
            </a:endParaRPr>
          </a:p>
        </p:txBody>
      </p:sp>
      <p:sp>
        <p:nvSpPr>
          <p:cNvPr id="45" name="MH_Desc_1"/>
          <p:cNvSpPr txBox="1">
            <a:spLocks noChangeArrowheads="1"/>
          </p:cNvSpPr>
          <p:nvPr>
            <p:custDataLst>
              <p:tags r:id="rId1"/>
            </p:custDataLst>
          </p:nvPr>
        </p:nvSpPr>
        <p:spPr bwMode="auto">
          <a:xfrm>
            <a:off x="683568" y="1791137"/>
            <a:ext cx="7344816" cy="1654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zh-CN" dirty="0"/>
              <a:t>人民币跨境支付系统（一期</a:t>
            </a:r>
            <a:r>
              <a:rPr lang="zh-CN" altLang="zh-CN" dirty="0" smtClean="0"/>
              <a:t>）主要</a:t>
            </a:r>
            <a:r>
              <a:rPr lang="zh-CN" altLang="zh-CN" dirty="0"/>
              <a:t>采用</a:t>
            </a:r>
            <a:r>
              <a:rPr lang="zh-CN" altLang="zh-CN" dirty="0">
                <a:solidFill>
                  <a:srgbClr val="FF0000"/>
                </a:solidFill>
              </a:rPr>
              <a:t>实时全额</a:t>
            </a:r>
            <a:r>
              <a:rPr lang="zh-CN" altLang="zh-CN" dirty="0"/>
              <a:t>结算方式，主要功能是便利跨境人民币业务处理，支持跨境货物贸易和服务贸易结算、跨境直接投资、跨境融资和跨境个人汇款等业务。</a:t>
            </a:r>
          </a:p>
        </p:txBody>
      </p:sp>
      <p:sp>
        <p:nvSpPr>
          <p:cNvPr id="4" name="矩形 3"/>
          <p:cNvSpPr/>
          <p:nvPr/>
        </p:nvSpPr>
        <p:spPr>
          <a:xfrm>
            <a:off x="533918" y="3284984"/>
            <a:ext cx="7992888" cy="3170099"/>
          </a:xfrm>
          <a:prstGeom prst="rect">
            <a:avLst/>
          </a:prstGeom>
        </p:spPr>
        <p:txBody>
          <a:bodyPr wrap="square">
            <a:spAutoFit/>
          </a:bodyPr>
          <a:lstStyle/>
          <a:p>
            <a:pPr marL="342900" indent="-342900">
              <a:spcBef>
                <a:spcPts val="1200"/>
              </a:spcBef>
              <a:buFont typeface="Wingdings" pitchFamily="2" charset="2"/>
              <a:buChar char="Ø"/>
            </a:pPr>
            <a:r>
              <a:rPr lang="zh-CN" altLang="zh-CN" sz="2000" b="0" dirty="0">
                <a:latin typeface="华文楷体" pitchFamily="2" charset="-122"/>
                <a:ea typeface="华文楷体" pitchFamily="2" charset="-122"/>
              </a:rPr>
              <a:t>一是采用</a:t>
            </a:r>
            <a:r>
              <a:rPr lang="zh-CN" altLang="zh-CN" sz="2000" b="0" dirty="0">
                <a:solidFill>
                  <a:srgbClr val="FF0000"/>
                </a:solidFill>
                <a:latin typeface="华文楷体" pitchFamily="2" charset="-122"/>
                <a:ea typeface="华文楷体" pitchFamily="2" charset="-122"/>
              </a:rPr>
              <a:t>实时全额结算方式</a:t>
            </a:r>
            <a:r>
              <a:rPr lang="zh-CN" altLang="zh-CN" sz="2000" b="0" dirty="0">
                <a:latin typeface="华文楷体" pitchFamily="2" charset="-122"/>
                <a:ea typeface="华文楷体" pitchFamily="2" charset="-122"/>
              </a:rPr>
              <a:t>处理客户汇款和金融机构汇款两类业务</a:t>
            </a:r>
            <a:r>
              <a:rPr lang="zh-CN" altLang="zh-CN" sz="2000" b="0" dirty="0" smtClean="0">
                <a:latin typeface="华文楷体" pitchFamily="2" charset="-122"/>
                <a:ea typeface="华文楷体" pitchFamily="2" charset="-122"/>
              </a:rPr>
              <a:t>；</a:t>
            </a:r>
            <a:endParaRPr lang="en-US" altLang="zh-CN" sz="2000" b="0" dirty="0" smtClean="0">
              <a:latin typeface="华文楷体" pitchFamily="2" charset="-122"/>
              <a:ea typeface="华文楷体" pitchFamily="2" charset="-122"/>
            </a:endParaRPr>
          </a:p>
          <a:p>
            <a:pPr marL="342900" indent="-342900">
              <a:spcBef>
                <a:spcPts val="1200"/>
              </a:spcBef>
              <a:buFont typeface="Wingdings" pitchFamily="2" charset="2"/>
              <a:buChar char="Ø"/>
            </a:pPr>
            <a:r>
              <a:rPr lang="zh-CN" altLang="zh-CN" sz="2000" b="0" dirty="0" smtClean="0">
                <a:latin typeface="华文楷体" pitchFamily="2" charset="-122"/>
                <a:ea typeface="华文楷体" pitchFamily="2" charset="-122"/>
              </a:rPr>
              <a:t>二</a:t>
            </a:r>
            <a:r>
              <a:rPr lang="zh-CN" altLang="zh-CN" sz="2000" b="0" dirty="0">
                <a:latin typeface="华文楷体" pitchFamily="2" charset="-122"/>
                <a:ea typeface="华文楷体" pitchFamily="2" charset="-122"/>
              </a:rPr>
              <a:t>是各直接参与者一点接入，集中清算业务，缩短清算路径，提高清算效率</a:t>
            </a:r>
            <a:r>
              <a:rPr lang="zh-CN" altLang="zh-CN" sz="2000" b="0" dirty="0" smtClean="0">
                <a:latin typeface="华文楷体" pitchFamily="2" charset="-122"/>
                <a:ea typeface="华文楷体" pitchFamily="2" charset="-122"/>
              </a:rPr>
              <a:t>；</a:t>
            </a:r>
            <a:endParaRPr lang="en-US" altLang="zh-CN" sz="2000" b="0" dirty="0" smtClean="0">
              <a:latin typeface="华文楷体" pitchFamily="2" charset="-122"/>
              <a:ea typeface="华文楷体" pitchFamily="2" charset="-122"/>
            </a:endParaRPr>
          </a:p>
          <a:p>
            <a:pPr marL="342900" indent="-342900">
              <a:spcBef>
                <a:spcPts val="1200"/>
              </a:spcBef>
              <a:buFont typeface="Wingdings" pitchFamily="2" charset="2"/>
              <a:buChar char="Ø"/>
            </a:pPr>
            <a:r>
              <a:rPr lang="zh-CN" altLang="zh-CN" sz="2000" b="0" dirty="0" smtClean="0">
                <a:latin typeface="华文楷体" pitchFamily="2" charset="-122"/>
                <a:ea typeface="华文楷体" pitchFamily="2" charset="-122"/>
              </a:rPr>
              <a:t>三</a:t>
            </a:r>
            <a:r>
              <a:rPr lang="zh-CN" altLang="zh-CN" sz="2000" b="0" dirty="0">
                <a:latin typeface="华文楷体" pitchFamily="2" charset="-122"/>
                <a:ea typeface="华文楷体" pitchFamily="2" charset="-122"/>
              </a:rPr>
              <a:t>是采用国际通用</a:t>
            </a:r>
            <a:r>
              <a:rPr lang="en-US" altLang="zh-CN" sz="2000" b="0" dirty="0">
                <a:latin typeface="华文楷体" pitchFamily="2" charset="-122"/>
                <a:ea typeface="华文楷体" pitchFamily="2" charset="-122"/>
              </a:rPr>
              <a:t>ISO20022</a:t>
            </a:r>
            <a:r>
              <a:rPr lang="zh-CN" altLang="zh-CN" sz="2000" b="0" dirty="0">
                <a:latin typeface="华文楷体" pitchFamily="2" charset="-122"/>
                <a:ea typeface="华文楷体" pitchFamily="2" charset="-122"/>
              </a:rPr>
              <a:t>报文标准</a:t>
            </a:r>
            <a:r>
              <a:rPr lang="zh-CN" altLang="zh-CN" sz="2000" b="0" dirty="0" smtClean="0">
                <a:latin typeface="华文楷体" pitchFamily="2" charset="-122"/>
                <a:ea typeface="华文楷体" pitchFamily="2" charset="-122"/>
              </a:rPr>
              <a:t>，支持</a:t>
            </a:r>
            <a:r>
              <a:rPr lang="zh-CN" altLang="zh-CN" sz="2000" b="0" dirty="0">
                <a:latin typeface="华文楷体" pitchFamily="2" charset="-122"/>
                <a:ea typeface="华文楷体" pitchFamily="2" charset="-122"/>
              </a:rPr>
              <a:t>中英文传输，在名称、地址、收费栏等位设置上更有利于人民币业务的自动处理</a:t>
            </a:r>
            <a:r>
              <a:rPr lang="zh-CN" altLang="zh-CN" sz="2000" b="0" dirty="0" smtClean="0">
                <a:latin typeface="华文楷体" pitchFamily="2" charset="-122"/>
                <a:ea typeface="华文楷体" pitchFamily="2" charset="-122"/>
              </a:rPr>
              <a:t>。</a:t>
            </a:r>
            <a:endParaRPr lang="en-US" altLang="zh-CN" sz="2000" b="0" dirty="0" smtClean="0">
              <a:latin typeface="华文楷体" pitchFamily="2" charset="-122"/>
              <a:ea typeface="华文楷体" pitchFamily="2" charset="-122"/>
            </a:endParaRPr>
          </a:p>
          <a:p>
            <a:pPr marL="342900" indent="-342900">
              <a:spcBef>
                <a:spcPts val="1200"/>
              </a:spcBef>
              <a:buFont typeface="Wingdings" pitchFamily="2" charset="2"/>
              <a:buChar char="Ø"/>
            </a:pPr>
            <a:r>
              <a:rPr lang="zh-CN" altLang="zh-CN" sz="2000" b="0" dirty="0" smtClean="0">
                <a:latin typeface="华文楷体" pitchFamily="2" charset="-122"/>
                <a:ea typeface="华文楷体" pitchFamily="2" charset="-122"/>
              </a:rPr>
              <a:t>四</a:t>
            </a:r>
            <a:r>
              <a:rPr lang="zh-CN" altLang="zh-CN" sz="2000" b="0" dirty="0">
                <a:latin typeface="华文楷体" pitchFamily="2" charset="-122"/>
                <a:ea typeface="华文楷体" pitchFamily="2" charset="-122"/>
              </a:rPr>
              <a:t>是运行时间覆盖亚洲、欧洲、非洲、大洋洲等人民币业务主要时区</a:t>
            </a:r>
            <a:r>
              <a:rPr lang="zh-CN" altLang="zh-CN" sz="2000" b="0" dirty="0" smtClean="0">
                <a:latin typeface="华文楷体" pitchFamily="2" charset="-122"/>
                <a:ea typeface="华文楷体" pitchFamily="2" charset="-122"/>
              </a:rPr>
              <a:t>；</a:t>
            </a:r>
            <a:endParaRPr lang="en-US" altLang="zh-CN" sz="2000" b="0" dirty="0" smtClean="0">
              <a:latin typeface="华文楷体" pitchFamily="2" charset="-122"/>
              <a:ea typeface="华文楷体" pitchFamily="2" charset="-122"/>
            </a:endParaRPr>
          </a:p>
          <a:p>
            <a:pPr marL="342900" indent="-342900">
              <a:spcBef>
                <a:spcPts val="1200"/>
              </a:spcBef>
              <a:buFont typeface="Wingdings" pitchFamily="2" charset="2"/>
              <a:buChar char="Ø"/>
            </a:pPr>
            <a:r>
              <a:rPr lang="zh-CN" altLang="zh-CN" sz="2000" b="0" dirty="0" smtClean="0">
                <a:latin typeface="华文楷体" pitchFamily="2" charset="-122"/>
                <a:ea typeface="华文楷体" pitchFamily="2" charset="-122"/>
              </a:rPr>
              <a:t>五</a:t>
            </a:r>
            <a:r>
              <a:rPr lang="zh-CN" altLang="zh-CN" sz="2000" b="0" dirty="0">
                <a:latin typeface="华文楷体" pitchFamily="2" charset="-122"/>
                <a:ea typeface="华文楷体" pitchFamily="2" charset="-122"/>
              </a:rPr>
              <a:t>是为境内直接参与者提供专线接入方式。</a:t>
            </a:r>
          </a:p>
        </p:txBody>
      </p:sp>
    </p:spTree>
    <p:extLst>
      <p:ext uri="{BB962C8B-B14F-4D97-AF65-F5344CB8AC3E}">
        <p14:creationId xmlns:p14="http://schemas.microsoft.com/office/powerpoint/2010/main" val="245227130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p:txBody>
          <a:bodyPr/>
          <a:lstStyle/>
          <a:p>
            <a:pPr>
              <a:defRPr/>
            </a:pPr>
            <a:r>
              <a:rPr lang="en-US" altLang="zh-CN" sz="3200" dirty="0" smtClean="0"/>
              <a:t>3.4</a:t>
            </a:r>
            <a:r>
              <a:rPr lang="zh-CN" altLang="en-US" sz="3200" dirty="0" smtClean="0"/>
              <a:t>中国</a:t>
            </a:r>
            <a:r>
              <a:rPr lang="zh-CN" altLang="en-US" sz="3200" dirty="0"/>
              <a:t>现代化支付系统组成</a:t>
            </a:r>
            <a:endParaRPr lang="en-US" altLang="zh-CN" sz="2800" dirty="0" smtClean="0">
              <a:ea typeface="宋体" charset="-122"/>
            </a:endParaRPr>
          </a:p>
        </p:txBody>
      </p:sp>
      <p:sp>
        <p:nvSpPr>
          <p:cNvPr id="43" name="Rectangle 4"/>
          <p:cNvSpPr>
            <a:spLocks noChangeArrowheads="1"/>
          </p:cNvSpPr>
          <p:nvPr/>
        </p:nvSpPr>
        <p:spPr bwMode="auto">
          <a:xfrm>
            <a:off x="1691680" y="1178744"/>
            <a:ext cx="4896544" cy="49222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smtClean="0">
                <a:solidFill>
                  <a:schemeClr val="bg1"/>
                </a:solidFill>
                <a:latin typeface="Bookman Old Style" pitchFamily="18" charset="0"/>
                <a:ea typeface="华文新魏" pitchFamily="2" charset="-122"/>
              </a:rPr>
              <a:t>人民币跨境支付系统（二期）</a:t>
            </a:r>
            <a:endParaRPr lang="zh-CN" altLang="en-US" sz="2800" dirty="0">
              <a:solidFill>
                <a:schemeClr val="bg1"/>
              </a:solidFill>
              <a:latin typeface="Bookman Old Style" pitchFamily="18" charset="0"/>
              <a:ea typeface="华文新魏" pitchFamily="2" charset="-122"/>
            </a:endParaRPr>
          </a:p>
        </p:txBody>
      </p:sp>
      <p:sp>
        <p:nvSpPr>
          <p:cNvPr id="3" name="矩形 2"/>
          <p:cNvSpPr/>
          <p:nvPr/>
        </p:nvSpPr>
        <p:spPr>
          <a:xfrm>
            <a:off x="581403" y="1916832"/>
            <a:ext cx="8388425" cy="1338828"/>
          </a:xfrm>
          <a:prstGeom prst="rect">
            <a:avLst/>
          </a:prstGeom>
        </p:spPr>
        <p:txBody>
          <a:bodyPr wrap="square">
            <a:spAutoFit/>
          </a:bodyPr>
          <a:lstStyle/>
          <a:p>
            <a:pPr>
              <a:lnSpc>
                <a:spcPct val="150000"/>
              </a:lnSpc>
            </a:pPr>
            <a:r>
              <a:rPr lang="zh-CN" altLang="en-US" dirty="0"/>
              <a:t>人民币跨境支付系统</a:t>
            </a:r>
            <a:r>
              <a:rPr lang="en-US" altLang="zh-CN" dirty="0"/>
              <a:t>(CIPS)</a:t>
            </a:r>
            <a:r>
              <a:rPr lang="zh-CN" altLang="en-US" dirty="0"/>
              <a:t>二</a:t>
            </a:r>
            <a:r>
              <a:rPr lang="zh-CN" altLang="en-US" dirty="0" smtClean="0"/>
              <a:t>期采用</a:t>
            </a:r>
            <a:r>
              <a:rPr lang="zh-CN" altLang="en-US" dirty="0"/>
              <a:t>更为节约流动性的</a:t>
            </a:r>
            <a:r>
              <a:rPr lang="zh-CN" altLang="en-US" dirty="0">
                <a:solidFill>
                  <a:srgbClr val="FF0000"/>
                </a:solidFill>
              </a:rPr>
              <a:t>混合结算方式，</a:t>
            </a:r>
            <a:r>
              <a:rPr lang="zh-CN" altLang="en-US" dirty="0"/>
              <a:t>提高人民币跨境和离岸资金的清算、结算效率。截至</a:t>
            </a:r>
            <a:r>
              <a:rPr lang="en-US" altLang="zh-CN" dirty="0"/>
              <a:t>2018</a:t>
            </a:r>
            <a:r>
              <a:rPr lang="zh-CN" altLang="en-US" dirty="0"/>
              <a:t>年</a:t>
            </a:r>
            <a:r>
              <a:rPr lang="en-US" altLang="zh-CN" dirty="0"/>
              <a:t>3</a:t>
            </a:r>
            <a:r>
              <a:rPr lang="zh-CN" altLang="en-US" dirty="0"/>
              <a:t>月底，</a:t>
            </a:r>
            <a:r>
              <a:rPr lang="en-US" altLang="zh-CN" dirty="0"/>
              <a:t>CIPS</a:t>
            </a:r>
            <a:r>
              <a:rPr lang="zh-CN" altLang="en-US" dirty="0"/>
              <a:t>共有</a:t>
            </a:r>
            <a:r>
              <a:rPr lang="en-US" altLang="zh-CN" dirty="0"/>
              <a:t>31</a:t>
            </a:r>
            <a:r>
              <a:rPr lang="zh-CN" altLang="en-US" dirty="0"/>
              <a:t>家境内外直接参与者，</a:t>
            </a:r>
            <a:r>
              <a:rPr lang="en-US" altLang="zh-CN" dirty="0"/>
              <a:t>695</a:t>
            </a:r>
            <a:r>
              <a:rPr lang="zh-CN" altLang="en-US" dirty="0"/>
              <a:t>家境内外间接参与者，实际业务范围已延伸到</a:t>
            </a:r>
            <a:r>
              <a:rPr lang="en-US" altLang="zh-CN" dirty="0"/>
              <a:t>148</a:t>
            </a:r>
            <a:r>
              <a:rPr lang="zh-CN" altLang="en-US" dirty="0"/>
              <a:t>个国家和地区。</a:t>
            </a:r>
            <a:endParaRPr lang="zh-CN" altLang="zh-CN" dirty="0"/>
          </a:p>
        </p:txBody>
      </p:sp>
      <p:sp>
        <p:nvSpPr>
          <p:cNvPr id="5" name="矩形 4"/>
          <p:cNvSpPr/>
          <p:nvPr/>
        </p:nvSpPr>
        <p:spPr>
          <a:xfrm>
            <a:off x="581403" y="3425294"/>
            <a:ext cx="8214253" cy="3170099"/>
          </a:xfrm>
          <a:prstGeom prst="rect">
            <a:avLst/>
          </a:prstGeom>
        </p:spPr>
        <p:txBody>
          <a:bodyPr wrap="square">
            <a:spAutoFit/>
          </a:bodyPr>
          <a:lstStyle/>
          <a:p>
            <a:pPr marL="342900" indent="-342900">
              <a:spcBef>
                <a:spcPts val="600"/>
              </a:spcBef>
              <a:buFont typeface="Wingdings" pitchFamily="2" charset="2"/>
              <a:buChar char="Ø"/>
            </a:pPr>
            <a:r>
              <a:rPr lang="zh-CN" altLang="zh-CN" sz="2000" b="0" dirty="0">
                <a:latin typeface="华文楷体" pitchFamily="2" charset="-122"/>
                <a:ea typeface="华文楷体" pitchFamily="2" charset="-122"/>
              </a:rPr>
              <a:t>一是运行时间由</a:t>
            </a:r>
            <a:r>
              <a:rPr lang="en-US" altLang="zh-CN" sz="2000" b="0" dirty="0">
                <a:latin typeface="华文楷体" pitchFamily="2" charset="-122"/>
                <a:ea typeface="华文楷体" pitchFamily="2" charset="-122"/>
              </a:rPr>
              <a:t>5</a:t>
            </a:r>
            <a:r>
              <a:rPr lang="zh-CN" altLang="zh-CN" sz="2000" b="0" dirty="0">
                <a:latin typeface="华文楷体" pitchFamily="2" charset="-122"/>
                <a:ea typeface="华文楷体" pitchFamily="2" charset="-122"/>
              </a:rPr>
              <a:t>×</a:t>
            </a:r>
            <a:r>
              <a:rPr lang="en-US" altLang="zh-CN" sz="2000" b="0" dirty="0">
                <a:latin typeface="华文楷体" pitchFamily="2" charset="-122"/>
                <a:ea typeface="华文楷体" pitchFamily="2" charset="-122"/>
              </a:rPr>
              <a:t>12</a:t>
            </a:r>
            <a:r>
              <a:rPr lang="zh-CN" altLang="zh-CN" sz="2000" b="0" dirty="0">
                <a:latin typeface="华文楷体" pitchFamily="2" charset="-122"/>
                <a:ea typeface="华文楷体" pitchFamily="2" charset="-122"/>
              </a:rPr>
              <a:t>小时延长至</a:t>
            </a:r>
            <a:r>
              <a:rPr lang="en-US" altLang="zh-CN" sz="2000" b="0" dirty="0">
                <a:latin typeface="华文楷体" pitchFamily="2" charset="-122"/>
                <a:ea typeface="华文楷体" pitchFamily="2" charset="-122"/>
              </a:rPr>
              <a:t>5</a:t>
            </a:r>
            <a:r>
              <a:rPr lang="zh-CN" altLang="zh-CN" sz="2000" b="0" dirty="0">
                <a:latin typeface="华文楷体" pitchFamily="2" charset="-122"/>
                <a:ea typeface="华文楷体" pitchFamily="2" charset="-122"/>
              </a:rPr>
              <a:t>×</a:t>
            </a:r>
            <a:r>
              <a:rPr lang="en-US" altLang="zh-CN" sz="2000" b="0" dirty="0">
                <a:latin typeface="华文楷体" pitchFamily="2" charset="-122"/>
                <a:ea typeface="华文楷体" pitchFamily="2" charset="-122"/>
              </a:rPr>
              <a:t>24</a:t>
            </a:r>
            <a:r>
              <a:rPr lang="zh-CN" altLang="zh-CN" sz="2000" b="0" dirty="0">
                <a:latin typeface="华文楷体" pitchFamily="2" charset="-122"/>
                <a:ea typeface="华文楷体" pitchFamily="2" charset="-122"/>
              </a:rPr>
              <a:t>小时</a:t>
            </a:r>
            <a:r>
              <a:rPr lang="en-US" altLang="zh-CN" sz="2000" b="0" dirty="0">
                <a:latin typeface="华文楷体" pitchFamily="2" charset="-122"/>
                <a:ea typeface="华文楷体" pitchFamily="2" charset="-122"/>
              </a:rPr>
              <a:t>+4</a:t>
            </a:r>
            <a:r>
              <a:rPr lang="zh-CN" altLang="zh-CN" sz="2000" b="0" dirty="0">
                <a:latin typeface="华文楷体" pitchFamily="2" charset="-122"/>
                <a:ea typeface="华文楷体" pitchFamily="2" charset="-122"/>
              </a:rPr>
              <a:t>小时，实现对全球各时区金融市场的全覆盖</a:t>
            </a:r>
            <a:r>
              <a:rPr lang="zh-CN" altLang="zh-CN" sz="2000" b="0" dirty="0" smtClean="0">
                <a:latin typeface="华文楷体" pitchFamily="2" charset="-122"/>
                <a:ea typeface="华文楷体" pitchFamily="2" charset="-122"/>
              </a:rPr>
              <a:t>；</a:t>
            </a:r>
            <a:endParaRPr lang="en-US" altLang="zh-CN" sz="2000" b="0" dirty="0" smtClean="0">
              <a:latin typeface="华文楷体" pitchFamily="2" charset="-122"/>
              <a:ea typeface="华文楷体" pitchFamily="2" charset="-122"/>
            </a:endParaRPr>
          </a:p>
          <a:p>
            <a:pPr marL="342900" indent="-342900">
              <a:spcBef>
                <a:spcPts val="600"/>
              </a:spcBef>
              <a:buFont typeface="Wingdings" pitchFamily="2" charset="2"/>
              <a:buChar char="Ø"/>
            </a:pPr>
            <a:r>
              <a:rPr lang="zh-CN" altLang="zh-CN" sz="2000" b="0" dirty="0" smtClean="0">
                <a:latin typeface="华文楷体" pitchFamily="2" charset="-122"/>
                <a:ea typeface="华文楷体" pitchFamily="2" charset="-122"/>
              </a:rPr>
              <a:t>二</a:t>
            </a:r>
            <a:r>
              <a:rPr lang="zh-CN" altLang="zh-CN" sz="2000" b="0" dirty="0">
                <a:latin typeface="华文楷体" pitchFamily="2" charset="-122"/>
                <a:ea typeface="华文楷体" pitchFamily="2" charset="-122"/>
              </a:rPr>
              <a:t>是在实时全额结算模式的基础上</a:t>
            </a:r>
            <a:r>
              <a:rPr lang="zh-CN" altLang="zh-CN" sz="2000" b="0" dirty="0">
                <a:solidFill>
                  <a:srgbClr val="FF0000"/>
                </a:solidFill>
                <a:latin typeface="华文楷体" pitchFamily="2" charset="-122"/>
                <a:ea typeface="华文楷体" pitchFamily="2" charset="-122"/>
              </a:rPr>
              <a:t>引入定时净额结算</a:t>
            </a:r>
            <a:r>
              <a:rPr lang="zh-CN" altLang="zh-CN" sz="2000" b="0" dirty="0">
                <a:latin typeface="华文楷体" pitchFamily="2" charset="-122"/>
                <a:ea typeface="华文楷体" pitchFamily="2" charset="-122"/>
              </a:rPr>
              <a:t>机制，满足参与者的差异化需求，便利跨境电子商务</a:t>
            </a:r>
            <a:r>
              <a:rPr lang="zh-CN" altLang="zh-CN" sz="2000" b="0" dirty="0" smtClean="0">
                <a:latin typeface="华文楷体" pitchFamily="2" charset="-122"/>
                <a:ea typeface="华文楷体" pitchFamily="2" charset="-122"/>
              </a:rPr>
              <a:t>；</a:t>
            </a:r>
            <a:endParaRPr lang="en-US" altLang="zh-CN" sz="2000" b="0" dirty="0" smtClean="0">
              <a:latin typeface="华文楷体" pitchFamily="2" charset="-122"/>
              <a:ea typeface="华文楷体" pitchFamily="2" charset="-122"/>
            </a:endParaRPr>
          </a:p>
          <a:p>
            <a:pPr marL="342900" indent="-342900">
              <a:spcBef>
                <a:spcPts val="600"/>
              </a:spcBef>
              <a:buFont typeface="Wingdings" pitchFamily="2" charset="2"/>
              <a:buChar char="Ø"/>
            </a:pPr>
            <a:r>
              <a:rPr lang="zh-CN" altLang="zh-CN" sz="2000" b="0" dirty="0" smtClean="0">
                <a:latin typeface="华文楷体" pitchFamily="2" charset="-122"/>
                <a:ea typeface="华文楷体" pitchFamily="2" charset="-122"/>
              </a:rPr>
              <a:t>三</a:t>
            </a:r>
            <a:r>
              <a:rPr lang="zh-CN" altLang="zh-CN" sz="2000" b="0" dirty="0">
                <a:latin typeface="华文楷体" pitchFamily="2" charset="-122"/>
                <a:ea typeface="华文楷体" pitchFamily="2" charset="-122"/>
              </a:rPr>
              <a:t>是业务模式设计既符合国际标准，又兼顾可推广可拓展要求，支持多种金融市场业务的资金结算</a:t>
            </a:r>
            <a:r>
              <a:rPr lang="zh-CN" altLang="zh-CN" sz="2000" b="0" dirty="0" smtClean="0">
                <a:latin typeface="华文楷体" pitchFamily="2" charset="-122"/>
                <a:ea typeface="华文楷体" pitchFamily="2" charset="-122"/>
              </a:rPr>
              <a:t>；</a:t>
            </a:r>
            <a:endParaRPr lang="en-US" altLang="zh-CN" sz="2000" b="0" dirty="0" smtClean="0">
              <a:latin typeface="华文楷体" pitchFamily="2" charset="-122"/>
              <a:ea typeface="华文楷体" pitchFamily="2" charset="-122"/>
            </a:endParaRPr>
          </a:p>
          <a:p>
            <a:pPr marL="342900" indent="-342900">
              <a:spcBef>
                <a:spcPts val="600"/>
              </a:spcBef>
              <a:buFont typeface="Wingdings" pitchFamily="2" charset="2"/>
              <a:buChar char="Ø"/>
            </a:pPr>
            <a:r>
              <a:rPr lang="zh-CN" altLang="zh-CN" sz="2000" b="0" dirty="0" smtClean="0">
                <a:latin typeface="华文楷体" pitchFamily="2" charset="-122"/>
                <a:ea typeface="华文楷体" pitchFamily="2" charset="-122"/>
              </a:rPr>
              <a:t>四</a:t>
            </a:r>
            <a:r>
              <a:rPr lang="zh-CN" altLang="zh-CN" sz="2000" b="0" dirty="0">
                <a:latin typeface="华文楷体" pitchFamily="2" charset="-122"/>
                <a:ea typeface="华文楷体" pitchFamily="2" charset="-122"/>
              </a:rPr>
              <a:t>是丰富参与者类型，引入金融市场基础设施类直接参与者</a:t>
            </a:r>
            <a:r>
              <a:rPr lang="zh-CN" altLang="zh-CN" sz="2000" b="0" dirty="0" smtClean="0">
                <a:latin typeface="华文楷体" pitchFamily="2" charset="-122"/>
                <a:ea typeface="华文楷体" pitchFamily="2" charset="-122"/>
              </a:rPr>
              <a:t>；</a:t>
            </a:r>
            <a:endParaRPr lang="en-US" altLang="zh-CN" sz="2000" b="0" dirty="0" smtClean="0">
              <a:latin typeface="华文楷体" pitchFamily="2" charset="-122"/>
              <a:ea typeface="华文楷体" pitchFamily="2" charset="-122"/>
            </a:endParaRPr>
          </a:p>
          <a:p>
            <a:pPr marL="342900" indent="-342900">
              <a:spcBef>
                <a:spcPts val="600"/>
              </a:spcBef>
              <a:buFont typeface="Wingdings" pitchFamily="2" charset="2"/>
              <a:buChar char="Ø"/>
            </a:pPr>
            <a:r>
              <a:rPr lang="zh-CN" altLang="zh-CN" sz="2000" b="0" dirty="0" smtClean="0">
                <a:latin typeface="华文楷体" pitchFamily="2" charset="-122"/>
                <a:ea typeface="华文楷体" pitchFamily="2" charset="-122"/>
              </a:rPr>
              <a:t>五</a:t>
            </a:r>
            <a:r>
              <a:rPr lang="zh-CN" altLang="zh-CN" sz="2000" b="0" dirty="0">
                <a:latin typeface="华文楷体" pitchFamily="2" charset="-122"/>
                <a:ea typeface="华文楷体" pitchFamily="2" charset="-122"/>
              </a:rPr>
              <a:t>是系统功能支持境外直接参与者扩容，为引入更多符合条件的境外机构做好准备。</a:t>
            </a:r>
          </a:p>
        </p:txBody>
      </p:sp>
    </p:spTree>
    <p:extLst>
      <p:ext uri="{BB962C8B-B14F-4D97-AF65-F5344CB8AC3E}">
        <p14:creationId xmlns:p14="http://schemas.microsoft.com/office/powerpoint/2010/main" val="182220539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3.4</a:t>
            </a:r>
            <a:r>
              <a:rPr lang="zh-CN" altLang="en-US" dirty="0" smtClean="0"/>
              <a:t>中国</a:t>
            </a:r>
            <a:r>
              <a:rPr lang="zh-CN" altLang="en-US" dirty="0"/>
              <a:t>现代化支付系统组成</a:t>
            </a:r>
          </a:p>
        </p:txBody>
      </p:sp>
      <p:sp>
        <p:nvSpPr>
          <p:cNvPr id="4" name="Rectangle 4"/>
          <p:cNvSpPr>
            <a:spLocks noChangeArrowheads="1"/>
          </p:cNvSpPr>
          <p:nvPr/>
        </p:nvSpPr>
        <p:spPr bwMode="auto">
          <a:xfrm>
            <a:off x="395536" y="1471486"/>
            <a:ext cx="3696501" cy="49222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smtClean="0">
                <a:solidFill>
                  <a:schemeClr val="bg1"/>
                </a:solidFill>
                <a:latin typeface="Bookman Old Style" pitchFamily="18" charset="0"/>
                <a:ea typeface="华文新魏" pitchFamily="2" charset="-122"/>
              </a:rPr>
              <a:t>清算账户管理系统</a:t>
            </a:r>
            <a:endParaRPr lang="zh-CN" altLang="en-US" sz="2800" dirty="0">
              <a:solidFill>
                <a:schemeClr val="bg1"/>
              </a:solidFill>
              <a:latin typeface="Bookman Old Style" pitchFamily="18" charset="0"/>
              <a:ea typeface="华文新魏" pitchFamily="2" charset="-122"/>
            </a:endParaRPr>
          </a:p>
        </p:txBody>
      </p:sp>
      <p:sp>
        <p:nvSpPr>
          <p:cNvPr id="5" name="Rectangle 4"/>
          <p:cNvSpPr>
            <a:spLocks noChangeArrowheads="1"/>
          </p:cNvSpPr>
          <p:nvPr/>
        </p:nvSpPr>
        <p:spPr bwMode="auto">
          <a:xfrm>
            <a:off x="4644008" y="1462515"/>
            <a:ext cx="3696501" cy="49222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smtClean="0">
                <a:solidFill>
                  <a:schemeClr val="bg1"/>
                </a:solidFill>
                <a:latin typeface="Bookman Old Style" pitchFamily="18" charset="0"/>
                <a:ea typeface="华文新魏" pitchFamily="2" charset="-122"/>
              </a:rPr>
              <a:t>支付管理信息系统</a:t>
            </a:r>
            <a:endParaRPr lang="zh-CN" altLang="en-US" sz="2800" dirty="0">
              <a:solidFill>
                <a:schemeClr val="bg1"/>
              </a:solidFill>
              <a:latin typeface="Bookman Old Style" pitchFamily="18" charset="0"/>
              <a:ea typeface="华文新魏" pitchFamily="2" charset="-122"/>
            </a:endParaRPr>
          </a:p>
        </p:txBody>
      </p:sp>
      <p:sp>
        <p:nvSpPr>
          <p:cNvPr id="6" name="MH_Desc_1"/>
          <p:cNvSpPr txBox="1">
            <a:spLocks noChangeArrowheads="1"/>
          </p:cNvSpPr>
          <p:nvPr>
            <p:custDataLst>
              <p:tags r:id="rId1"/>
            </p:custDataLst>
          </p:nvPr>
        </p:nvSpPr>
        <p:spPr bwMode="auto">
          <a:xfrm>
            <a:off x="611560" y="2348880"/>
            <a:ext cx="2953320"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zh-CN" dirty="0"/>
              <a:t>清算账户管理系统</a:t>
            </a:r>
            <a:r>
              <a:rPr lang="en-US" altLang="zh-CN" dirty="0"/>
              <a:t>(SAPS)</a:t>
            </a:r>
            <a:r>
              <a:rPr lang="zh-CN" altLang="zh-CN" dirty="0"/>
              <a:t>是支付系统的核心支持系统，通过集中存储清算账户，处理支付业务的资金清算，并对清算账户进行管理。支付系统对资金清算的处理采用集中清算模式，在账户设置上采用“物理上集中摆设，逻辑上分散管理”的方法</a:t>
            </a:r>
          </a:p>
        </p:txBody>
      </p:sp>
      <p:sp>
        <p:nvSpPr>
          <p:cNvPr id="7" name="MH_Desc_1"/>
          <p:cNvSpPr txBox="1">
            <a:spLocks noChangeArrowheads="1"/>
          </p:cNvSpPr>
          <p:nvPr>
            <p:custDataLst>
              <p:tags r:id="rId2"/>
            </p:custDataLst>
          </p:nvPr>
        </p:nvSpPr>
        <p:spPr bwMode="auto">
          <a:xfrm>
            <a:off x="4644008" y="2276872"/>
            <a:ext cx="3312368"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zh-CN" dirty="0"/>
              <a:t>支付管理信息系统是支付系统的支持系统，集中管理支付系统的基础数据，负责行名行号、应用软件的下载，提供支付业务的查询查复、报表统计分析和计费服务等。支付管理信息系统包括支付业务统计分析子系统、支付业务监控子系统、计费管理子系统。</a:t>
            </a:r>
          </a:p>
        </p:txBody>
      </p:sp>
    </p:spTree>
    <p:extLst>
      <p:ext uri="{BB962C8B-B14F-4D97-AF65-F5344CB8AC3E}">
        <p14:creationId xmlns:p14="http://schemas.microsoft.com/office/powerpoint/2010/main" val="271570711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601272" cy="838200"/>
          </a:xfrm>
        </p:spPr>
        <p:txBody>
          <a:bodyPr/>
          <a:lstStyle/>
          <a:p>
            <a:r>
              <a:rPr lang="zh-CN" altLang="en-US" sz="3200" dirty="0" smtClean="0"/>
              <a:t>案例：中国</a:t>
            </a:r>
            <a:r>
              <a:rPr lang="zh-CN" altLang="en-US" sz="3200" dirty="0"/>
              <a:t>银联银行卡跨行交易清算系统</a:t>
            </a:r>
          </a:p>
        </p:txBody>
      </p:sp>
      <p:sp>
        <p:nvSpPr>
          <p:cNvPr id="4" name="Rectangle 4"/>
          <p:cNvSpPr>
            <a:spLocks noChangeArrowheads="1"/>
          </p:cNvSpPr>
          <p:nvPr/>
        </p:nvSpPr>
        <p:spPr bwMode="auto">
          <a:xfrm>
            <a:off x="395536" y="1225374"/>
            <a:ext cx="3696501" cy="49222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smtClean="0">
                <a:solidFill>
                  <a:schemeClr val="bg1"/>
                </a:solidFill>
                <a:latin typeface="Bookman Old Style" pitchFamily="18" charset="0"/>
                <a:ea typeface="华文新魏" pitchFamily="2" charset="-122"/>
              </a:rPr>
              <a:t>中国银联</a:t>
            </a:r>
            <a:endParaRPr lang="zh-CN" altLang="en-US" sz="2800" dirty="0">
              <a:solidFill>
                <a:schemeClr val="bg1"/>
              </a:solidFill>
              <a:latin typeface="Bookman Old Style" pitchFamily="18" charset="0"/>
              <a:ea typeface="华文新魏" pitchFamily="2" charset="-122"/>
            </a:endParaRPr>
          </a:p>
        </p:txBody>
      </p:sp>
      <p:sp>
        <p:nvSpPr>
          <p:cNvPr id="6" name="MH_Desc_1"/>
          <p:cNvSpPr txBox="1">
            <a:spLocks noChangeArrowheads="1"/>
          </p:cNvSpPr>
          <p:nvPr>
            <p:custDataLst>
              <p:tags r:id="rId1"/>
            </p:custDataLst>
          </p:nvPr>
        </p:nvSpPr>
        <p:spPr bwMode="auto">
          <a:xfrm>
            <a:off x="179512" y="2344755"/>
            <a:ext cx="8784976" cy="3744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000" dirty="0"/>
              <a:t>中国银联（</a:t>
            </a:r>
            <a:r>
              <a:rPr lang="en-US" altLang="zh-CN" sz="2000" dirty="0"/>
              <a:t>China </a:t>
            </a:r>
            <a:r>
              <a:rPr lang="en-US" altLang="zh-CN" sz="2000" dirty="0" err="1"/>
              <a:t>UnionPay</a:t>
            </a:r>
            <a:r>
              <a:rPr lang="zh-CN" altLang="en-US" sz="2000" dirty="0"/>
              <a:t>）成立于</a:t>
            </a:r>
            <a:r>
              <a:rPr lang="en-US" altLang="zh-CN" sz="2000" dirty="0"/>
              <a:t>2002</a:t>
            </a:r>
            <a:r>
              <a:rPr lang="zh-CN" altLang="en-US" sz="2000" dirty="0"/>
              <a:t>年</a:t>
            </a:r>
            <a:r>
              <a:rPr lang="en-US" altLang="zh-CN" sz="2000" dirty="0"/>
              <a:t>3</a:t>
            </a:r>
            <a:r>
              <a:rPr lang="zh-CN" altLang="en-US" sz="2000" dirty="0"/>
              <a:t>月，是经中国人民银行批准设立的中国银行卡联合组织，总部设置于上海，性质类似于国外的</a:t>
            </a:r>
            <a:r>
              <a:rPr lang="en-US" altLang="zh-CN" sz="2000" dirty="0"/>
              <a:t>Visa</a:t>
            </a:r>
            <a:r>
              <a:rPr lang="zh-CN" altLang="en-US" sz="2000" dirty="0"/>
              <a:t>或者</a:t>
            </a:r>
            <a:r>
              <a:rPr lang="en-US" altLang="zh-CN" sz="2000" dirty="0"/>
              <a:t>Master</a:t>
            </a:r>
            <a:r>
              <a:rPr lang="zh-CN" altLang="en-US" sz="2000" dirty="0"/>
              <a:t>等银行卡组织，但因其由政府主导，故在中国会享受较为特殊的</a:t>
            </a:r>
            <a:r>
              <a:rPr lang="zh-CN" altLang="en-US" sz="2000" dirty="0" smtClean="0"/>
              <a:t>权利。</a:t>
            </a:r>
            <a:endParaRPr lang="zh-CN" altLang="en-US" sz="2000" dirty="0"/>
          </a:p>
          <a:p>
            <a:pPr>
              <a:lnSpc>
                <a:spcPct val="150000"/>
              </a:lnSpc>
              <a:spcBef>
                <a:spcPts val="1200"/>
              </a:spcBef>
            </a:pPr>
            <a:r>
              <a:rPr lang="zh-CN" altLang="en-US" sz="2000" dirty="0"/>
              <a:t>中国银联核心使命有以下几点</a:t>
            </a:r>
            <a:r>
              <a:rPr lang="zh-CN" altLang="en-US" sz="2000" dirty="0" smtClean="0"/>
              <a:t>：</a:t>
            </a:r>
            <a:endParaRPr lang="zh-CN" altLang="en-US" sz="2000" dirty="0"/>
          </a:p>
          <a:p>
            <a:pPr marL="285750" indent="-285750">
              <a:lnSpc>
                <a:spcPct val="150000"/>
              </a:lnSpc>
              <a:buFont typeface="Wingdings" panose="05000000000000000000" pitchFamily="2" charset="2"/>
              <a:buChar char="Ø"/>
            </a:pPr>
            <a:r>
              <a:rPr lang="zh-CN" altLang="en-US" sz="2000" dirty="0"/>
              <a:t>建设和运营银联跨行交易清算系统（</a:t>
            </a:r>
            <a:r>
              <a:rPr lang="en-US" altLang="zh-CN" sz="2000" dirty="0"/>
              <a:t>CUPS</a:t>
            </a:r>
            <a:r>
              <a:rPr lang="zh-CN" altLang="en-US" sz="2000" dirty="0"/>
              <a:t>）并以该系统为依托，推广统一的银行卡标准规范，为商业银行、特约商户、持卡人提供便捷银行卡支付收单业务。</a:t>
            </a:r>
          </a:p>
          <a:p>
            <a:pPr marL="285750" indent="-285750">
              <a:lnSpc>
                <a:spcPct val="150000"/>
              </a:lnSpc>
              <a:buFont typeface="Wingdings" panose="05000000000000000000" pitchFamily="2" charset="2"/>
              <a:buChar char="Ø"/>
            </a:pPr>
            <a:r>
              <a:rPr lang="zh-CN" altLang="en-US" sz="2000" dirty="0"/>
              <a:t>实现各银行系统间的互联互通和资源共享，保证银行卡跨行、跨地区和跨境的使用。</a:t>
            </a:r>
          </a:p>
          <a:p>
            <a:pPr marL="285750" indent="-285750">
              <a:lnSpc>
                <a:spcPct val="150000"/>
              </a:lnSpc>
              <a:buFont typeface="Wingdings" panose="05000000000000000000" pitchFamily="2" charset="2"/>
              <a:buChar char="Ø"/>
            </a:pPr>
            <a:r>
              <a:rPr lang="zh-CN" altLang="en-US" sz="2000" dirty="0"/>
              <a:t>联合商业银行，创建银行卡自主品牌。</a:t>
            </a:r>
            <a:endParaRPr lang="zh-CN" altLang="zh-CN" sz="2000" dirty="0"/>
          </a:p>
        </p:txBody>
      </p:sp>
    </p:spTree>
    <p:extLst>
      <p:ext uri="{BB962C8B-B14F-4D97-AF65-F5344CB8AC3E}">
        <p14:creationId xmlns:p14="http://schemas.microsoft.com/office/powerpoint/2010/main" val="168444365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529264" cy="838200"/>
          </a:xfrm>
        </p:spPr>
        <p:txBody>
          <a:bodyPr/>
          <a:lstStyle/>
          <a:p>
            <a:r>
              <a:rPr lang="zh-CN" altLang="en-US" sz="3200" dirty="0"/>
              <a:t>案例：中国银联银行卡跨行交易清算</a:t>
            </a:r>
            <a:r>
              <a:rPr lang="zh-CN" altLang="en-US" sz="3200" dirty="0" smtClean="0"/>
              <a:t>系统</a:t>
            </a:r>
            <a:endParaRPr lang="zh-CN" altLang="en-US" sz="3200" dirty="0"/>
          </a:p>
        </p:txBody>
      </p:sp>
      <p:sp>
        <p:nvSpPr>
          <p:cNvPr id="4" name="Rectangle 4"/>
          <p:cNvSpPr>
            <a:spLocks noChangeArrowheads="1"/>
          </p:cNvSpPr>
          <p:nvPr/>
        </p:nvSpPr>
        <p:spPr bwMode="auto">
          <a:xfrm>
            <a:off x="539552" y="1448631"/>
            <a:ext cx="5040560" cy="49222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smtClean="0">
                <a:solidFill>
                  <a:schemeClr val="bg1"/>
                </a:solidFill>
                <a:latin typeface="Bookman Old Style" pitchFamily="18" charset="0"/>
                <a:ea typeface="华文新魏" pitchFamily="2" charset="-122"/>
              </a:rPr>
              <a:t>中国银联支付清算系统（</a:t>
            </a:r>
            <a:r>
              <a:rPr lang="en-US" altLang="zh-CN" sz="2800" dirty="0" smtClean="0">
                <a:solidFill>
                  <a:schemeClr val="bg1"/>
                </a:solidFill>
                <a:latin typeface="Bookman Old Style" pitchFamily="18" charset="0"/>
                <a:ea typeface="华文新魏" pitchFamily="2" charset="-122"/>
              </a:rPr>
              <a:t>CUPS</a:t>
            </a:r>
            <a:r>
              <a:rPr lang="zh-CN" altLang="en-US" sz="2800" dirty="0" smtClean="0">
                <a:solidFill>
                  <a:schemeClr val="bg1"/>
                </a:solidFill>
                <a:latin typeface="Bookman Old Style" pitchFamily="18" charset="0"/>
                <a:ea typeface="华文新魏" pitchFamily="2" charset="-122"/>
              </a:rPr>
              <a:t>）</a:t>
            </a:r>
            <a:endParaRPr lang="zh-CN" altLang="en-US" sz="2800" dirty="0">
              <a:solidFill>
                <a:schemeClr val="bg1"/>
              </a:solidFill>
              <a:latin typeface="Bookman Old Style" pitchFamily="18" charset="0"/>
              <a:ea typeface="华文新魏" pitchFamily="2" charset="-122"/>
            </a:endParaRPr>
          </a:p>
        </p:txBody>
      </p:sp>
      <p:sp>
        <p:nvSpPr>
          <p:cNvPr id="6" name="MH_Desc_1"/>
          <p:cNvSpPr txBox="1">
            <a:spLocks noChangeArrowheads="1"/>
          </p:cNvSpPr>
          <p:nvPr>
            <p:custDataLst>
              <p:tags r:id="rId1"/>
            </p:custDataLst>
          </p:nvPr>
        </p:nvSpPr>
        <p:spPr bwMode="auto">
          <a:xfrm>
            <a:off x="179512" y="1844825"/>
            <a:ext cx="8784976" cy="11521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no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000" dirty="0"/>
              <a:t>CUPS</a:t>
            </a:r>
            <a:r>
              <a:rPr lang="zh-CN" altLang="en-US" sz="2000" dirty="0"/>
              <a:t>是实现全国范围内所有跨行银行卡业务的信息转接、资金清算、数据收集、清分和下发等工作的</a:t>
            </a:r>
            <a:r>
              <a:rPr lang="zh-CN" altLang="en-US" sz="2000" dirty="0" smtClean="0"/>
              <a:t>系统。</a:t>
            </a:r>
            <a:endParaRPr lang="zh-CN" altLang="en-US" sz="2000" dirty="0"/>
          </a:p>
        </p:txBody>
      </p:sp>
      <p:pic>
        <p:nvPicPr>
          <p:cNvPr id="132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196752"/>
            <a:ext cx="8784975" cy="56612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14423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32098"/>
                                        </p:tgtEl>
                                        <p:attrNameLst>
                                          <p:attrName>style.visibility</p:attrName>
                                        </p:attrNameLst>
                                      </p:cBhvr>
                                      <p:to>
                                        <p:strVal val="visible"/>
                                      </p:to>
                                    </p:set>
                                    <p:animEffect transition="in" filter="fade">
                                      <p:cBhvr>
                                        <p:cTn id="7" dur="1000"/>
                                        <p:tgtEl>
                                          <p:spTgt spid="132098"/>
                                        </p:tgtEl>
                                      </p:cBhvr>
                                    </p:animEffect>
                                    <p:anim calcmode="lin" valueType="num">
                                      <p:cBhvr>
                                        <p:cTn id="8" dur="1000" fill="hold"/>
                                        <p:tgtEl>
                                          <p:spTgt spid="132098"/>
                                        </p:tgtEl>
                                        <p:attrNameLst>
                                          <p:attrName>ppt_x</p:attrName>
                                        </p:attrNameLst>
                                      </p:cBhvr>
                                      <p:tavLst>
                                        <p:tav tm="0">
                                          <p:val>
                                            <p:strVal val="#ppt_x"/>
                                          </p:val>
                                        </p:tav>
                                        <p:tav tm="100000">
                                          <p:val>
                                            <p:strVal val="#ppt_x"/>
                                          </p:val>
                                        </p:tav>
                                      </p:tavLst>
                                    </p:anim>
                                    <p:anim calcmode="lin" valueType="num">
                                      <p:cBhvr>
                                        <p:cTn id="9" dur="1000" fill="hold"/>
                                        <p:tgtEl>
                                          <p:spTgt spid="13209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601272" cy="838200"/>
          </a:xfrm>
        </p:spPr>
        <p:txBody>
          <a:bodyPr/>
          <a:lstStyle/>
          <a:p>
            <a:r>
              <a:rPr lang="zh-CN" altLang="en-US" sz="3200" dirty="0"/>
              <a:t>案例：中国银联银行卡跨行交易清算</a:t>
            </a:r>
            <a:r>
              <a:rPr lang="zh-CN" altLang="en-US" sz="3200" dirty="0" smtClean="0"/>
              <a:t>系统</a:t>
            </a:r>
            <a:endParaRPr lang="zh-CN" altLang="en-US" sz="3200" dirty="0"/>
          </a:p>
        </p:txBody>
      </p:sp>
      <p:sp>
        <p:nvSpPr>
          <p:cNvPr id="3" name="矩形 2"/>
          <p:cNvSpPr/>
          <p:nvPr/>
        </p:nvSpPr>
        <p:spPr>
          <a:xfrm>
            <a:off x="419494" y="1916832"/>
            <a:ext cx="8568952" cy="4093428"/>
          </a:xfrm>
          <a:prstGeom prst="rect">
            <a:avLst/>
          </a:prstGeom>
        </p:spPr>
        <p:txBody>
          <a:bodyPr wrap="square">
            <a:spAutoFit/>
          </a:bodyPr>
          <a:lstStyle/>
          <a:p>
            <a:pPr>
              <a:lnSpc>
                <a:spcPts val="3000"/>
              </a:lnSpc>
              <a:spcBef>
                <a:spcPts val="1200"/>
              </a:spcBef>
            </a:pPr>
            <a:r>
              <a:rPr lang="zh-CN" altLang="en-US" sz="2400" dirty="0">
                <a:latin typeface="+mn-lt"/>
                <a:ea typeface="宋体" panose="02010600030101010101" pitchFamily="2" charset="-122"/>
              </a:rPr>
              <a:t>收单接入系统：</a:t>
            </a:r>
            <a:r>
              <a:rPr lang="zh-CN" altLang="en-US" b="0" dirty="0">
                <a:latin typeface="+mn-lt"/>
                <a:ea typeface="宋体" panose="02010600030101010101" pitchFamily="2" charset="-122"/>
              </a:rPr>
              <a:t>该系统主要负责对接外部第三方收单机构、收单银行、以及各类支付终端机渠道，并负责收单机构管理、设备管理、商户管理等，并通过内部网络与交易转接系统、风险管理系统、联盟营销支持系统等进行连接。平时市面上常见的第三方收单机构如银联商务、银联电子等即先于该系统进行对接。</a:t>
            </a:r>
          </a:p>
          <a:p>
            <a:pPr>
              <a:lnSpc>
                <a:spcPts val="3000"/>
              </a:lnSpc>
              <a:spcBef>
                <a:spcPts val="1200"/>
              </a:spcBef>
            </a:pPr>
            <a:r>
              <a:rPr lang="zh-CN" altLang="en-US" sz="2400" dirty="0">
                <a:latin typeface="+mn-lt"/>
                <a:ea typeface="宋体" panose="02010600030101010101" pitchFamily="2" charset="-122"/>
              </a:rPr>
              <a:t>交易转接系统：</a:t>
            </a:r>
            <a:r>
              <a:rPr lang="zh-CN" altLang="en-US" b="0" dirty="0">
                <a:latin typeface="+mn-lt"/>
                <a:ea typeface="宋体" panose="02010600030101010101" pitchFamily="2" charset="-122"/>
              </a:rPr>
              <a:t>该系统主要负责接受收单接入系统相关报文并根据相关路由规则进行交易转接，并通过清算系统（跨行清算、收单清算）清分收单机构、银联、银行、商户在此交易中相关债权债务关系，最后再通过对接央行的</a:t>
            </a:r>
            <a:r>
              <a:rPr lang="en-US" altLang="zh-CN" b="0" dirty="0">
                <a:latin typeface="+mn-lt"/>
                <a:ea typeface="宋体" panose="02010600030101010101" pitchFamily="2" charset="-122"/>
              </a:rPr>
              <a:t>CNAPS</a:t>
            </a:r>
            <a:r>
              <a:rPr lang="zh-CN" altLang="en-US" b="0" dirty="0">
                <a:latin typeface="+mn-lt"/>
                <a:ea typeface="宋体" panose="02010600030101010101" pitchFamily="2" charset="-122"/>
              </a:rPr>
              <a:t>并通过其大小额支付系统进行资金的最终清算和结算。同时提供了差错处理相关平台对相关交易进行后台业务服务（差错裁判、调账等），该系统核心功能为提供交易路由和转接及清算服务</a:t>
            </a:r>
            <a:r>
              <a:rPr lang="zh-CN" altLang="en-US" b="0" dirty="0" smtClean="0">
                <a:latin typeface="+mn-lt"/>
                <a:ea typeface="宋体" panose="02010600030101010101" pitchFamily="2" charset="-122"/>
              </a:rPr>
              <a:t>。</a:t>
            </a:r>
          </a:p>
        </p:txBody>
      </p:sp>
    </p:spTree>
    <p:extLst>
      <p:ext uri="{BB962C8B-B14F-4D97-AF65-F5344CB8AC3E}">
        <p14:creationId xmlns:p14="http://schemas.microsoft.com/office/powerpoint/2010/main" val="1063504479"/>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601272" cy="838200"/>
          </a:xfrm>
        </p:spPr>
        <p:txBody>
          <a:bodyPr/>
          <a:lstStyle/>
          <a:p>
            <a:r>
              <a:rPr lang="zh-CN" altLang="en-US" sz="3200" dirty="0"/>
              <a:t>案例：中国银联银行卡跨行交易清算</a:t>
            </a:r>
            <a:r>
              <a:rPr lang="zh-CN" altLang="en-US" sz="3200" dirty="0" smtClean="0"/>
              <a:t>系统</a:t>
            </a:r>
            <a:endParaRPr lang="zh-CN" altLang="en-US" sz="3200" dirty="0"/>
          </a:p>
        </p:txBody>
      </p:sp>
      <p:sp>
        <p:nvSpPr>
          <p:cNvPr id="3" name="矩形 2"/>
          <p:cNvSpPr/>
          <p:nvPr/>
        </p:nvSpPr>
        <p:spPr>
          <a:xfrm>
            <a:off x="386521" y="1628800"/>
            <a:ext cx="8568952" cy="4247317"/>
          </a:xfrm>
          <a:prstGeom prst="rect">
            <a:avLst/>
          </a:prstGeom>
        </p:spPr>
        <p:txBody>
          <a:bodyPr wrap="square">
            <a:spAutoFit/>
          </a:bodyPr>
          <a:lstStyle/>
          <a:p>
            <a:pPr>
              <a:lnSpc>
                <a:spcPts val="3000"/>
              </a:lnSpc>
              <a:spcBef>
                <a:spcPts val="1200"/>
              </a:spcBef>
            </a:pPr>
            <a:r>
              <a:rPr lang="zh-CN" altLang="en-US" sz="2400" dirty="0" smtClean="0"/>
              <a:t>风险管理系统：</a:t>
            </a:r>
            <a:r>
              <a:rPr lang="zh-CN" altLang="en-US" b="0" dirty="0" smtClean="0"/>
              <a:t>该系统主要针对交易主体（商户、收单机构、收单银行等）进行风控管理，包括交易风险管理、商户资质风险管理、联盟营销风险管理等，该系统通过内部网络与收单接入系统、数据仓库、联盟营销支持系统进行连接，实现数据和信息的同步及共享。</a:t>
            </a:r>
          </a:p>
          <a:p>
            <a:pPr>
              <a:lnSpc>
                <a:spcPts val="3000"/>
              </a:lnSpc>
              <a:spcBef>
                <a:spcPts val="1200"/>
              </a:spcBef>
            </a:pPr>
            <a:r>
              <a:rPr lang="zh-CN" altLang="en-US" sz="2400" dirty="0" smtClean="0"/>
              <a:t>联盟营销支持系统：</a:t>
            </a:r>
            <a:r>
              <a:rPr lang="zh-CN" altLang="en-US" b="0" dirty="0" smtClean="0"/>
              <a:t>该系统主要为银联成员机构、商户进行银行卡支付营销提供服务，包括营销活动、联盟积分及相关营销数据服务，目前各大银行通过银联云闪付推出的针对其持卡人的营销活动均基于该系统。</a:t>
            </a:r>
          </a:p>
          <a:p>
            <a:pPr>
              <a:lnSpc>
                <a:spcPts val="3000"/>
              </a:lnSpc>
              <a:spcBef>
                <a:spcPts val="1200"/>
              </a:spcBef>
            </a:pPr>
            <a:r>
              <a:rPr lang="zh-CN" altLang="en-US" sz="2400" dirty="0" smtClean="0"/>
              <a:t>数据仓库：</a:t>
            </a:r>
            <a:r>
              <a:rPr lang="zh-CN" altLang="en-US" b="0" dirty="0" smtClean="0"/>
              <a:t>以上所有系统产生的历史数据均会通过数据总线同步至该系统，并通过综合管理信息系统为机构内用户提供相关数据查询服务，目前银联针对其机构成员推出的数据服务基本基于该数据仓库实现。</a:t>
            </a:r>
            <a:endParaRPr lang="zh-CN" altLang="en-US" b="0" dirty="0"/>
          </a:p>
        </p:txBody>
      </p:sp>
    </p:spTree>
    <p:extLst>
      <p:ext uri="{BB962C8B-B14F-4D97-AF65-F5344CB8AC3E}">
        <p14:creationId xmlns:p14="http://schemas.microsoft.com/office/powerpoint/2010/main" val="169536350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WordArt 2"/>
          <p:cNvSpPr>
            <a:spLocks noChangeArrowheads="1" noChangeShapeType="1" noTextEdit="1"/>
          </p:cNvSpPr>
          <p:nvPr/>
        </p:nvSpPr>
        <p:spPr bwMode="gray">
          <a:xfrm>
            <a:off x="4572000" y="2868613"/>
            <a:ext cx="4343400" cy="560387"/>
          </a:xfrm>
          <a:prstGeom prst="rect">
            <a:avLst/>
          </a:prstGeom>
        </p:spPr>
        <p:txBody>
          <a:bodyPr wrap="none" fromWordArt="1">
            <a:prstTxWarp prst="textPlain">
              <a:avLst>
                <a:gd name="adj" fmla="val 50000"/>
              </a:avLst>
            </a:prstTxWarp>
          </a:bodyPr>
          <a:lstStyle/>
          <a:p>
            <a:pPr algn="ctr"/>
            <a:r>
              <a:rPr lang="en-US" altLang="zh-CN" sz="3600" kern="10">
                <a:ln w="19050">
                  <a:solidFill>
                    <a:srgbClr val="FFFFFF"/>
                  </a:solidFill>
                  <a:round/>
                  <a:headEnd/>
                  <a:tailEnd/>
                </a:ln>
                <a:solidFill>
                  <a:schemeClr val="tx2"/>
                </a:solidFill>
                <a:effectLst>
                  <a:outerShdw dist="63500" dir="3187806" algn="ctr" rotWithShape="0">
                    <a:schemeClr val="bg2">
                      <a:alpha val="50000"/>
                    </a:schemeClr>
                  </a:outerShdw>
                </a:effectLst>
                <a:latin typeface="Verdana"/>
                <a:ea typeface="Verdana"/>
                <a:cs typeface="Verdana"/>
              </a:rPr>
              <a:t>Thank You!</a:t>
            </a:r>
            <a:endParaRPr lang="zh-CN" altLang="en-US" sz="3600" kern="10">
              <a:ln w="19050">
                <a:solidFill>
                  <a:srgbClr val="FFFFFF"/>
                </a:solidFill>
                <a:round/>
                <a:headEnd/>
                <a:tailEnd/>
              </a:ln>
              <a:solidFill>
                <a:schemeClr val="tx2"/>
              </a:solidFill>
              <a:effectLst>
                <a:outerShdw dist="63500" dir="3187806" algn="ctr" rotWithShape="0">
                  <a:schemeClr val="bg2">
                    <a:alpha val="50000"/>
                  </a:schemeClr>
                </a:outerShdw>
              </a:effectLst>
              <a:latin typeface="Verdana"/>
              <a:cs typeface="Verdan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zh-CN" altLang="en-US" dirty="0" smtClean="0"/>
              <a:t>引导案例</a:t>
            </a:r>
            <a:endParaRPr lang="zh-CN" altLang="en-US" dirty="0"/>
          </a:p>
        </p:txBody>
      </p:sp>
      <p:sp>
        <p:nvSpPr>
          <p:cNvPr id="2" name="矩形 1"/>
          <p:cNvSpPr/>
          <p:nvPr/>
        </p:nvSpPr>
        <p:spPr>
          <a:xfrm>
            <a:off x="539552" y="1124744"/>
            <a:ext cx="7920880" cy="3323987"/>
          </a:xfrm>
          <a:prstGeom prst="rect">
            <a:avLst/>
          </a:prstGeom>
        </p:spPr>
        <p:txBody>
          <a:bodyPr wrap="square">
            <a:spAutoFit/>
          </a:bodyPr>
          <a:lstStyle/>
          <a:p>
            <a:pPr indent="457200">
              <a:lnSpc>
                <a:spcPct val="150000"/>
              </a:lnSpc>
            </a:pPr>
            <a:r>
              <a:rPr lang="zh-CN" altLang="en-US" sz="2000" dirty="0"/>
              <a:t>人民币跨境支付系统业务量快速增长。。二季度，人民币跨境支付系统处理业务 </a:t>
            </a:r>
            <a:r>
              <a:rPr lang="en-US" altLang="zh-CN" sz="2000" dirty="0"/>
              <a:t>80.59 </a:t>
            </a:r>
            <a:r>
              <a:rPr lang="zh-CN" altLang="en-US" sz="2000" dirty="0"/>
              <a:t>万笔，金额 </a:t>
            </a:r>
            <a:r>
              <a:rPr lang="en-US" altLang="zh-CN" sz="2000" dirty="0"/>
              <a:t>19.14 </a:t>
            </a:r>
            <a:r>
              <a:rPr lang="zh-CN" altLang="en-US" sz="2000" dirty="0"/>
              <a:t>万亿元，同比分别增长 </a:t>
            </a:r>
            <a:r>
              <a:rPr lang="en-US" altLang="zh-CN" sz="2000" dirty="0"/>
              <a:t>63.82%</a:t>
            </a:r>
            <a:r>
              <a:rPr lang="zh-CN" altLang="en-US" sz="2000" dirty="0"/>
              <a:t>和 </a:t>
            </a:r>
            <a:r>
              <a:rPr lang="en-US" altLang="zh-CN" sz="2000" dirty="0"/>
              <a:t>90.46%</a:t>
            </a:r>
            <a:r>
              <a:rPr lang="zh-CN" altLang="en-US" sz="2000" dirty="0"/>
              <a:t>。日均处理业务 </a:t>
            </a:r>
            <a:r>
              <a:rPr lang="en-US" altLang="zh-CN" sz="2000" dirty="0"/>
              <a:t>1.30 </a:t>
            </a:r>
            <a:r>
              <a:rPr lang="zh-CN" altLang="en-US" sz="2000" dirty="0"/>
              <a:t>万笔，金额 </a:t>
            </a:r>
            <a:r>
              <a:rPr lang="en-US" altLang="zh-CN" sz="2000" dirty="0"/>
              <a:t>3086.65 </a:t>
            </a:r>
            <a:r>
              <a:rPr lang="zh-CN" altLang="en-US" sz="2000" dirty="0"/>
              <a:t>亿元。</a:t>
            </a:r>
          </a:p>
          <a:p>
            <a:pPr indent="457200">
              <a:lnSpc>
                <a:spcPct val="150000"/>
              </a:lnSpc>
            </a:pPr>
            <a:r>
              <a:rPr lang="zh-CN" altLang="en-US" sz="2000" dirty="0"/>
              <a:t>网联清算平台业务量保持较快增长。二季度，网联平台处理业务</a:t>
            </a:r>
            <a:r>
              <a:rPr lang="en-US" altLang="zh-CN" sz="2000" dirty="0"/>
              <a:t>261629.55 </a:t>
            </a:r>
            <a:r>
              <a:rPr lang="zh-CN" altLang="en-US" sz="2000" dirty="0"/>
              <a:t>亿笔，金额 </a:t>
            </a:r>
            <a:r>
              <a:rPr lang="en-US" altLang="zh-CN" sz="2000" dirty="0"/>
              <a:t>111.98 </a:t>
            </a:r>
            <a:r>
              <a:rPr lang="zh-CN" altLang="en-US" sz="2000" dirty="0"/>
              <a:t>万亿元，同比分别增长 </a:t>
            </a:r>
            <a:r>
              <a:rPr lang="en-US" altLang="zh-CN" sz="2000" dirty="0"/>
              <a:t>27.84%</a:t>
            </a:r>
            <a:r>
              <a:rPr lang="zh-CN" altLang="en-US" sz="2000" dirty="0"/>
              <a:t>和 </a:t>
            </a:r>
            <a:r>
              <a:rPr lang="en-US" altLang="zh-CN" sz="2000" dirty="0"/>
              <a:t>42.38%</a:t>
            </a:r>
            <a:r>
              <a:rPr lang="zh-CN" altLang="en-US" sz="2000" dirty="0"/>
              <a:t>。日均处理业务 </a:t>
            </a:r>
            <a:r>
              <a:rPr lang="en-US" altLang="zh-CN" sz="2000" dirty="0"/>
              <a:t>17.91 </a:t>
            </a:r>
            <a:r>
              <a:rPr lang="zh-CN" altLang="en-US" sz="2000" dirty="0"/>
              <a:t>亿笔，金额 </a:t>
            </a:r>
            <a:r>
              <a:rPr lang="en-US" altLang="zh-CN" sz="2000" dirty="0"/>
              <a:t>1.23</a:t>
            </a:r>
            <a:r>
              <a:rPr lang="zh-CN" altLang="en-US" sz="2000" dirty="0"/>
              <a:t>万亿元。</a:t>
            </a:r>
          </a:p>
          <a:p>
            <a:pPr indent="457200">
              <a:lnSpc>
                <a:spcPct val="150000"/>
              </a:lnSpc>
            </a:pPr>
            <a:endParaRPr lang="zh-CN" altLang="en-US" sz="2000" dirty="0"/>
          </a:p>
        </p:txBody>
      </p:sp>
    </p:spTree>
    <p:custDataLst>
      <p:tags r:id="rId1"/>
    </p:custDataLst>
    <p:extLst>
      <p:ext uri="{BB962C8B-B14F-4D97-AF65-F5344CB8AC3E}">
        <p14:creationId xmlns:p14="http://schemas.microsoft.com/office/powerpoint/2010/main" val="31055756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89" name="Picture 49" descr="arrow_metal01"/>
          <p:cNvPicPr>
            <a:picLocks noChangeAspect="1" noChangeArrowheads="1"/>
          </p:cNvPicPr>
          <p:nvPr/>
        </p:nvPicPr>
        <p:blipFill>
          <a:blip r:embed="rId2">
            <a:lum contrast="6000"/>
            <a:extLst>
              <a:ext uri="{28A0092B-C50C-407E-A947-70E740481C1C}">
                <a14:useLocalDpi xmlns:a14="http://schemas.microsoft.com/office/drawing/2010/main" val="0"/>
              </a:ext>
            </a:extLst>
          </a:blip>
          <a:srcRect/>
          <a:stretch>
            <a:fillRect/>
          </a:stretch>
        </p:blipFill>
        <p:spPr bwMode="auto">
          <a:xfrm rot="10800000">
            <a:off x="0" y="2285992"/>
            <a:ext cx="2741613" cy="3657600"/>
          </a:xfrm>
          <a:prstGeom prst="rect">
            <a:avLst/>
          </a:prstGeom>
          <a:noFill/>
          <a:extLst>
            <a:ext uri="{909E8E84-426E-40DD-AFC4-6F175D3DCCD1}">
              <a14:hiddenFill xmlns:a14="http://schemas.microsoft.com/office/drawing/2010/main">
                <a:solidFill>
                  <a:srgbClr val="FFFFFF"/>
                </a:solidFill>
              </a14:hiddenFill>
            </a:ext>
          </a:extLst>
        </p:spPr>
      </p:pic>
      <p:sp>
        <p:nvSpPr>
          <p:cNvPr id="35847" name="Rectangle 7"/>
          <p:cNvSpPr>
            <a:spLocks noGrp="1" noChangeArrowheads="1"/>
          </p:cNvSpPr>
          <p:nvPr>
            <p:ph type="title"/>
          </p:nvPr>
        </p:nvSpPr>
        <p:spPr/>
        <p:txBody>
          <a:bodyPr/>
          <a:lstStyle/>
          <a:p>
            <a:r>
              <a:rPr lang="zh-CN" altLang="zh-CN" dirty="0" smtClean="0"/>
              <a:t>第</a:t>
            </a:r>
            <a:r>
              <a:rPr lang="en-US" altLang="zh-CN" dirty="0" smtClean="0"/>
              <a:t>3</a:t>
            </a:r>
            <a:r>
              <a:rPr lang="zh-CN" altLang="zh-CN" dirty="0" smtClean="0"/>
              <a:t>章 电子支付系统</a:t>
            </a:r>
            <a:endParaRPr lang="en-US" altLang="zh-CN" dirty="0">
              <a:ea typeface="宋体" charset="-122"/>
            </a:endParaRPr>
          </a:p>
        </p:txBody>
      </p:sp>
      <p:sp>
        <p:nvSpPr>
          <p:cNvPr id="35849" name="Line 9"/>
          <p:cNvSpPr>
            <a:spLocks noChangeShapeType="1"/>
          </p:cNvSpPr>
          <p:nvPr/>
        </p:nvSpPr>
        <p:spPr bwMode="black">
          <a:xfrm>
            <a:off x="3462338" y="3429000"/>
            <a:ext cx="4800600" cy="0"/>
          </a:xfrm>
          <a:prstGeom prst="line">
            <a:avLst/>
          </a:prstGeom>
          <a:noFill/>
          <a:ln w="2857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FFF00"/>
              </a:solidFill>
            </a:endParaRPr>
          </a:p>
        </p:txBody>
      </p:sp>
      <p:sp>
        <p:nvSpPr>
          <p:cNvPr id="35850" name="Rectangle 10"/>
          <p:cNvSpPr>
            <a:spLocks noChangeArrowheads="1"/>
          </p:cNvSpPr>
          <p:nvPr/>
        </p:nvSpPr>
        <p:spPr bwMode="black">
          <a:xfrm>
            <a:off x="4114800" y="3048000"/>
            <a:ext cx="35528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zh-CN" sz="2400" dirty="0" smtClean="0">
                <a:ea typeface="宋体" charset="-122"/>
              </a:rPr>
              <a:t>3.1ATM</a:t>
            </a:r>
            <a:r>
              <a:rPr lang="zh-CN" altLang="en-US" sz="2400" dirty="0" smtClean="0">
                <a:ea typeface="宋体" charset="-122"/>
              </a:rPr>
              <a:t>系统</a:t>
            </a:r>
            <a:endParaRPr lang="en-US" altLang="zh-CN" sz="2400" dirty="0">
              <a:ea typeface="宋体" charset="-122"/>
            </a:endParaRPr>
          </a:p>
        </p:txBody>
      </p:sp>
      <p:sp>
        <p:nvSpPr>
          <p:cNvPr id="35851" name="Line 11"/>
          <p:cNvSpPr>
            <a:spLocks noChangeShapeType="1"/>
          </p:cNvSpPr>
          <p:nvPr/>
        </p:nvSpPr>
        <p:spPr bwMode="black">
          <a:xfrm>
            <a:off x="3657600" y="4154488"/>
            <a:ext cx="4800600" cy="0"/>
          </a:xfrm>
          <a:prstGeom prst="line">
            <a:avLst/>
          </a:prstGeom>
          <a:noFill/>
          <a:ln w="2857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FFF00"/>
              </a:solidFill>
            </a:endParaRPr>
          </a:p>
        </p:txBody>
      </p:sp>
      <p:sp>
        <p:nvSpPr>
          <p:cNvPr id="35852" name="Rectangle 12"/>
          <p:cNvSpPr>
            <a:spLocks noChangeArrowheads="1"/>
          </p:cNvSpPr>
          <p:nvPr/>
        </p:nvSpPr>
        <p:spPr bwMode="black">
          <a:xfrm>
            <a:off x="4343400" y="3773488"/>
            <a:ext cx="35528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zh-CN" sz="2400" dirty="0" smtClean="0">
                <a:ea typeface="宋体" charset="-122"/>
              </a:rPr>
              <a:t>3.2POS</a:t>
            </a:r>
            <a:r>
              <a:rPr lang="zh-CN" altLang="en-US" sz="2400" dirty="0" smtClean="0">
                <a:ea typeface="宋体" charset="-122"/>
              </a:rPr>
              <a:t>系统</a:t>
            </a:r>
            <a:endParaRPr lang="en-US" altLang="zh-CN" sz="2400" dirty="0">
              <a:ea typeface="宋体" charset="-122"/>
            </a:endParaRPr>
          </a:p>
        </p:txBody>
      </p:sp>
      <p:sp>
        <p:nvSpPr>
          <p:cNvPr id="35853" name="Line 13"/>
          <p:cNvSpPr>
            <a:spLocks noChangeShapeType="1"/>
          </p:cNvSpPr>
          <p:nvPr/>
        </p:nvSpPr>
        <p:spPr bwMode="black">
          <a:xfrm>
            <a:off x="3462338" y="4876800"/>
            <a:ext cx="4800600" cy="0"/>
          </a:xfrm>
          <a:prstGeom prst="line">
            <a:avLst/>
          </a:prstGeom>
          <a:noFill/>
          <a:ln w="2857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FFF00"/>
              </a:solidFill>
            </a:endParaRPr>
          </a:p>
        </p:txBody>
      </p:sp>
      <p:sp>
        <p:nvSpPr>
          <p:cNvPr id="35854" name="Rectangle 14"/>
          <p:cNvSpPr>
            <a:spLocks noChangeArrowheads="1"/>
          </p:cNvSpPr>
          <p:nvPr/>
        </p:nvSpPr>
        <p:spPr bwMode="black">
          <a:xfrm>
            <a:off x="4114800" y="4495800"/>
            <a:ext cx="35528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zh-CN" sz="2400" dirty="0" smtClean="0">
                <a:ea typeface="宋体" charset="-122"/>
              </a:rPr>
              <a:t>3.3</a:t>
            </a:r>
            <a:r>
              <a:rPr lang="zh-CN" altLang="en-US" sz="2400" dirty="0" smtClean="0">
                <a:ea typeface="宋体" charset="-122"/>
              </a:rPr>
              <a:t>中国现代化支付系统</a:t>
            </a:r>
            <a:endParaRPr lang="en-US" altLang="zh-CN" sz="2400" dirty="0">
              <a:ea typeface="宋体" charset="-122"/>
            </a:endParaRPr>
          </a:p>
        </p:txBody>
      </p:sp>
      <p:grpSp>
        <p:nvGrpSpPr>
          <p:cNvPr id="35933" name="Group 93"/>
          <p:cNvGrpSpPr>
            <a:grpSpLocks/>
          </p:cNvGrpSpPr>
          <p:nvPr/>
        </p:nvGrpSpPr>
        <p:grpSpPr bwMode="auto">
          <a:xfrm>
            <a:off x="3325813" y="3049588"/>
            <a:ext cx="393700" cy="393700"/>
            <a:chOff x="3071" y="1006"/>
            <a:chExt cx="416" cy="416"/>
          </a:xfrm>
        </p:grpSpPr>
        <p:sp>
          <p:nvSpPr>
            <p:cNvPr id="35902" name="Oval 62"/>
            <p:cNvSpPr>
              <a:spLocks noChangeArrowheads="1"/>
            </p:cNvSpPr>
            <p:nvPr/>
          </p:nvSpPr>
          <p:spPr bwMode="gray">
            <a:xfrm>
              <a:off x="3071"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solidFill>
                  <a:srgbClr val="FFFF00"/>
                </a:solidFill>
              </a:endParaRPr>
            </a:p>
          </p:txBody>
        </p:sp>
        <p:grpSp>
          <p:nvGrpSpPr>
            <p:cNvPr id="35903" name="Group 63"/>
            <p:cNvGrpSpPr>
              <a:grpSpLocks/>
            </p:cNvGrpSpPr>
            <p:nvPr/>
          </p:nvGrpSpPr>
          <p:grpSpPr bwMode="auto">
            <a:xfrm rot="-2288454">
              <a:off x="3106" y="1034"/>
              <a:ext cx="348" cy="356"/>
              <a:chOff x="887" y="2040"/>
              <a:chExt cx="433" cy="422"/>
            </a:xfrm>
          </p:grpSpPr>
          <p:pic>
            <p:nvPicPr>
              <p:cNvPr id="35904" name="Picture 6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887" y="2040"/>
                <a:ext cx="430" cy="420"/>
              </a:xfrm>
              <a:prstGeom prst="rect">
                <a:avLst/>
              </a:prstGeom>
              <a:noFill/>
              <a:extLst>
                <a:ext uri="{909E8E84-426E-40DD-AFC4-6F175D3DCCD1}">
                  <a14:hiddenFill xmlns:a14="http://schemas.microsoft.com/office/drawing/2010/main">
                    <a:solidFill>
                      <a:srgbClr val="FFFFFF"/>
                    </a:solidFill>
                  </a14:hiddenFill>
                </a:ext>
              </a:extLst>
            </p:spPr>
          </p:pic>
          <p:sp>
            <p:nvSpPr>
              <p:cNvPr id="35905" name="Oval 65"/>
              <p:cNvSpPr>
                <a:spLocks noChangeArrowheads="1"/>
              </p:cNvSpPr>
              <p:nvPr/>
            </p:nvSpPr>
            <p:spPr bwMode="gray">
              <a:xfrm>
                <a:off x="887" y="2040"/>
                <a:ext cx="433" cy="422"/>
              </a:xfrm>
              <a:prstGeom prst="ellipse">
                <a:avLst/>
              </a:prstGeom>
              <a:gradFill rotWithShape="1">
                <a:gsLst>
                  <a:gs pos="0">
                    <a:schemeClr val="accent2">
                      <a:gamma/>
                      <a:shade val="34902"/>
                      <a:invGamma/>
                      <a:alpha val="89999"/>
                    </a:schemeClr>
                  </a:gs>
                  <a:gs pos="50000">
                    <a:schemeClr val="accent2">
                      <a:alpha val="75000"/>
                    </a:schemeClr>
                  </a:gs>
                  <a:gs pos="100000">
                    <a:schemeClr val="accent2">
                      <a:gamma/>
                      <a:shade val="34902"/>
                      <a:invGamma/>
                      <a:alpha val="89999"/>
                    </a:schemeClr>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00"/>
                  </a:solidFill>
                </a:endParaRPr>
              </a:p>
            </p:txBody>
          </p:sp>
          <p:pic>
            <p:nvPicPr>
              <p:cNvPr id="35906" name="Picture 66"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930" y="2044"/>
                <a:ext cx="345" cy="149"/>
              </a:xfrm>
              <a:prstGeom prst="rect">
                <a:avLst/>
              </a:prstGeom>
              <a:noFill/>
              <a:extLst>
                <a:ext uri="{909E8E84-426E-40DD-AFC4-6F175D3DCCD1}">
                  <a14:hiddenFill xmlns:a14="http://schemas.microsoft.com/office/drawing/2010/main">
                    <a:solidFill>
                      <a:srgbClr val="FFFFFF"/>
                    </a:solidFill>
                  </a14:hiddenFill>
                </a:ext>
              </a:extLst>
            </p:spPr>
          </p:pic>
        </p:grpSp>
        <p:pic>
          <p:nvPicPr>
            <p:cNvPr id="35926" name="Picture 86"/>
            <p:cNvPicPr>
              <a:picLocks noChangeAspect="1" noChangeArrowheads="1"/>
            </p:cNvPicPr>
            <p:nvPr/>
          </p:nvPicPr>
          <p:blipFill>
            <a:blip r:embed="rId5" cstate="print">
              <a:extLst>
                <a:ext uri="{28A0092B-C50C-407E-A947-70E740481C1C}">
                  <a14:useLocalDpi xmlns:a14="http://schemas.microsoft.com/office/drawing/2010/main" val="0"/>
                </a:ext>
              </a:extLst>
            </a:blip>
            <a:srcRect l="12015" t="9302" r="12404" b="12598"/>
            <a:stretch>
              <a:fillRect/>
            </a:stretch>
          </p:blipFill>
          <p:spPr bwMode="gray">
            <a:xfrm>
              <a:off x="3098" y="1020"/>
              <a:ext cx="359"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932" name="Group 92"/>
          <p:cNvGrpSpPr>
            <a:grpSpLocks/>
          </p:cNvGrpSpPr>
          <p:nvPr/>
        </p:nvGrpSpPr>
        <p:grpSpPr bwMode="auto">
          <a:xfrm>
            <a:off x="3494088" y="3771900"/>
            <a:ext cx="393700" cy="393700"/>
            <a:chOff x="3647" y="1006"/>
            <a:chExt cx="416" cy="416"/>
          </a:xfrm>
        </p:grpSpPr>
        <p:sp>
          <p:nvSpPr>
            <p:cNvPr id="35907" name="Oval 67"/>
            <p:cNvSpPr>
              <a:spLocks noChangeArrowheads="1"/>
            </p:cNvSpPr>
            <p:nvPr/>
          </p:nvSpPr>
          <p:spPr bwMode="gray">
            <a:xfrm>
              <a:off x="3647"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solidFill>
                  <a:srgbClr val="FFFF00"/>
                </a:solidFill>
              </a:endParaRPr>
            </a:p>
          </p:txBody>
        </p:sp>
        <p:grpSp>
          <p:nvGrpSpPr>
            <p:cNvPr id="35908" name="Group 68"/>
            <p:cNvGrpSpPr>
              <a:grpSpLocks/>
            </p:cNvGrpSpPr>
            <p:nvPr/>
          </p:nvGrpSpPr>
          <p:grpSpPr bwMode="auto">
            <a:xfrm rot="-2288454">
              <a:off x="3682" y="1034"/>
              <a:ext cx="348" cy="356"/>
              <a:chOff x="887" y="2040"/>
              <a:chExt cx="433" cy="422"/>
            </a:xfrm>
          </p:grpSpPr>
          <p:pic>
            <p:nvPicPr>
              <p:cNvPr id="35909" name="Picture 69"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887" y="2040"/>
                <a:ext cx="430" cy="420"/>
              </a:xfrm>
              <a:prstGeom prst="rect">
                <a:avLst/>
              </a:prstGeom>
              <a:noFill/>
              <a:extLst>
                <a:ext uri="{909E8E84-426E-40DD-AFC4-6F175D3DCCD1}">
                  <a14:hiddenFill xmlns:a14="http://schemas.microsoft.com/office/drawing/2010/main">
                    <a:solidFill>
                      <a:srgbClr val="FFFFFF"/>
                    </a:solidFill>
                  </a14:hiddenFill>
                </a:ext>
              </a:extLst>
            </p:spPr>
          </p:pic>
          <p:sp>
            <p:nvSpPr>
              <p:cNvPr id="35910" name="Oval 70"/>
              <p:cNvSpPr>
                <a:spLocks noChangeArrowheads="1"/>
              </p:cNvSpPr>
              <p:nvPr/>
            </p:nvSpPr>
            <p:spPr bwMode="gray">
              <a:xfrm>
                <a:off x="887" y="2040"/>
                <a:ext cx="433" cy="422"/>
              </a:xfrm>
              <a:prstGeom prst="ellipse">
                <a:avLst/>
              </a:prstGeom>
              <a:gradFill rotWithShape="1">
                <a:gsLst>
                  <a:gs pos="0">
                    <a:schemeClr val="hlink">
                      <a:gamma/>
                      <a:shade val="34902"/>
                      <a:invGamma/>
                      <a:alpha val="89999"/>
                    </a:schemeClr>
                  </a:gs>
                  <a:gs pos="50000">
                    <a:schemeClr val="hlink">
                      <a:alpha val="75000"/>
                    </a:schemeClr>
                  </a:gs>
                  <a:gs pos="100000">
                    <a:schemeClr val="hlink">
                      <a:gamma/>
                      <a:shade val="34902"/>
                      <a:invGamma/>
                      <a:alpha val="89999"/>
                    </a:schemeClr>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00"/>
                  </a:solidFill>
                </a:endParaRPr>
              </a:p>
            </p:txBody>
          </p:sp>
          <p:pic>
            <p:nvPicPr>
              <p:cNvPr id="35911" name="Picture 71"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930" y="2044"/>
                <a:ext cx="345" cy="149"/>
              </a:xfrm>
              <a:prstGeom prst="rect">
                <a:avLst/>
              </a:prstGeom>
              <a:noFill/>
              <a:extLst>
                <a:ext uri="{909E8E84-426E-40DD-AFC4-6F175D3DCCD1}">
                  <a14:hiddenFill xmlns:a14="http://schemas.microsoft.com/office/drawing/2010/main">
                    <a:solidFill>
                      <a:srgbClr val="FFFFFF"/>
                    </a:solidFill>
                  </a14:hiddenFill>
                </a:ext>
              </a:extLst>
            </p:spPr>
          </p:pic>
        </p:grpSp>
        <p:pic>
          <p:nvPicPr>
            <p:cNvPr id="35927" name="Picture 87"/>
            <p:cNvPicPr>
              <a:picLocks noChangeAspect="1" noChangeArrowheads="1"/>
            </p:cNvPicPr>
            <p:nvPr/>
          </p:nvPicPr>
          <p:blipFill>
            <a:blip r:embed="rId5" cstate="print">
              <a:extLst>
                <a:ext uri="{28A0092B-C50C-407E-A947-70E740481C1C}">
                  <a14:useLocalDpi xmlns:a14="http://schemas.microsoft.com/office/drawing/2010/main" val="0"/>
                </a:ext>
              </a:extLst>
            </a:blip>
            <a:srcRect l="12015" t="9302" r="12404" b="12598"/>
            <a:stretch>
              <a:fillRect/>
            </a:stretch>
          </p:blipFill>
          <p:spPr bwMode="gray">
            <a:xfrm>
              <a:off x="3676" y="1020"/>
              <a:ext cx="359"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931" name="Group 91"/>
          <p:cNvGrpSpPr>
            <a:grpSpLocks/>
          </p:cNvGrpSpPr>
          <p:nvPr/>
        </p:nvGrpSpPr>
        <p:grpSpPr bwMode="auto">
          <a:xfrm>
            <a:off x="3309938" y="4484688"/>
            <a:ext cx="393700" cy="393700"/>
            <a:chOff x="4213" y="1006"/>
            <a:chExt cx="416" cy="416"/>
          </a:xfrm>
        </p:grpSpPr>
        <p:sp>
          <p:nvSpPr>
            <p:cNvPr id="35912" name="Oval 72"/>
            <p:cNvSpPr>
              <a:spLocks noChangeArrowheads="1"/>
            </p:cNvSpPr>
            <p:nvPr/>
          </p:nvSpPr>
          <p:spPr bwMode="gray">
            <a:xfrm>
              <a:off x="421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solidFill>
                  <a:srgbClr val="FFFF00"/>
                </a:solidFill>
              </a:endParaRPr>
            </a:p>
          </p:txBody>
        </p:sp>
        <p:grpSp>
          <p:nvGrpSpPr>
            <p:cNvPr id="35913" name="Group 73"/>
            <p:cNvGrpSpPr>
              <a:grpSpLocks/>
            </p:cNvGrpSpPr>
            <p:nvPr/>
          </p:nvGrpSpPr>
          <p:grpSpPr bwMode="auto">
            <a:xfrm rot="-2288454">
              <a:off x="4248" y="1034"/>
              <a:ext cx="348" cy="356"/>
              <a:chOff x="887" y="2040"/>
              <a:chExt cx="433" cy="422"/>
            </a:xfrm>
          </p:grpSpPr>
          <p:pic>
            <p:nvPicPr>
              <p:cNvPr id="35914" name="Picture 7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887" y="2040"/>
                <a:ext cx="430" cy="420"/>
              </a:xfrm>
              <a:prstGeom prst="rect">
                <a:avLst/>
              </a:prstGeom>
              <a:noFill/>
              <a:extLst>
                <a:ext uri="{909E8E84-426E-40DD-AFC4-6F175D3DCCD1}">
                  <a14:hiddenFill xmlns:a14="http://schemas.microsoft.com/office/drawing/2010/main">
                    <a:solidFill>
                      <a:srgbClr val="FFFFFF"/>
                    </a:solidFill>
                  </a14:hiddenFill>
                </a:ext>
              </a:extLst>
            </p:spPr>
          </p:pic>
          <p:sp>
            <p:nvSpPr>
              <p:cNvPr id="35915" name="Oval 75"/>
              <p:cNvSpPr>
                <a:spLocks noChangeArrowheads="1"/>
              </p:cNvSpPr>
              <p:nvPr/>
            </p:nvSpPr>
            <p:spPr bwMode="gray">
              <a:xfrm>
                <a:off x="887" y="2040"/>
                <a:ext cx="433" cy="422"/>
              </a:xfrm>
              <a:prstGeom prst="ellipse">
                <a:avLst/>
              </a:prstGeom>
              <a:gradFill rotWithShape="1">
                <a:gsLst>
                  <a:gs pos="0">
                    <a:schemeClr val="folHlink">
                      <a:gamma/>
                      <a:shade val="34902"/>
                      <a:invGamma/>
                      <a:alpha val="89999"/>
                    </a:schemeClr>
                  </a:gs>
                  <a:gs pos="50000">
                    <a:schemeClr val="folHlink">
                      <a:alpha val="75000"/>
                    </a:schemeClr>
                  </a:gs>
                  <a:gs pos="100000">
                    <a:schemeClr val="folHlink">
                      <a:gamma/>
                      <a:shade val="34902"/>
                      <a:invGamma/>
                      <a:alpha val="89999"/>
                    </a:schemeClr>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FFFF00"/>
                  </a:solidFill>
                </a:endParaRPr>
              </a:p>
            </p:txBody>
          </p:sp>
          <p:pic>
            <p:nvPicPr>
              <p:cNvPr id="35916" name="Picture 76"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930" y="2044"/>
                <a:ext cx="345" cy="149"/>
              </a:xfrm>
              <a:prstGeom prst="rect">
                <a:avLst/>
              </a:prstGeom>
              <a:noFill/>
              <a:extLst>
                <a:ext uri="{909E8E84-426E-40DD-AFC4-6F175D3DCCD1}">
                  <a14:hiddenFill xmlns:a14="http://schemas.microsoft.com/office/drawing/2010/main">
                    <a:solidFill>
                      <a:srgbClr val="FFFFFF"/>
                    </a:solidFill>
                  </a14:hiddenFill>
                </a:ext>
              </a:extLst>
            </p:spPr>
          </p:pic>
        </p:grpSp>
        <p:pic>
          <p:nvPicPr>
            <p:cNvPr id="35928" name="Picture 88"/>
            <p:cNvPicPr>
              <a:picLocks noChangeAspect="1" noChangeArrowheads="1"/>
            </p:cNvPicPr>
            <p:nvPr/>
          </p:nvPicPr>
          <p:blipFill>
            <a:blip r:embed="rId5" cstate="print">
              <a:extLst>
                <a:ext uri="{28A0092B-C50C-407E-A947-70E740481C1C}">
                  <a14:useLocalDpi xmlns:a14="http://schemas.microsoft.com/office/drawing/2010/main" val="0"/>
                </a:ext>
              </a:extLst>
            </a:blip>
            <a:srcRect l="12015" t="9302" r="12404" b="12598"/>
            <a:stretch>
              <a:fillRect/>
            </a:stretch>
          </p:blipFill>
          <p:spPr bwMode="gray">
            <a:xfrm>
              <a:off x="4240" y="1020"/>
              <a:ext cx="359"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140410591"/>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电子支付系统</a:t>
            </a:r>
            <a:r>
              <a:rPr lang="zh-CN" altLang="en-US" dirty="0"/>
              <a:t>概念</a:t>
            </a:r>
          </a:p>
        </p:txBody>
      </p:sp>
      <p:sp>
        <p:nvSpPr>
          <p:cNvPr id="5" name="Rectangle 21"/>
          <p:cNvSpPr>
            <a:spLocks noChangeArrowheads="1"/>
          </p:cNvSpPr>
          <p:nvPr/>
        </p:nvSpPr>
        <p:spPr bwMode="auto">
          <a:xfrm>
            <a:off x="755650" y="2051343"/>
            <a:ext cx="7751762" cy="823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31775" indent="-231775"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lnSpc>
                <a:spcPct val="125000"/>
              </a:lnSpc>
              <a:buClr>
                <a:srgbClr val="CC3300"/>
              </a:buClr>
              <a:buSzPct val="95000"/>
              <a:buFont typeface="Arial" pitchFamily="34" charset="0"/>
              <a:buChar char="●"/>
            </a:pPr>
            <a:r>
              <a:rPr lang="zh-CN" altLang="en-US" b="1" dirty="0">
                <a:solidFill>
                  <a:srgbClr val="FF0000"/>
                </a:solidFill>
                <a:latin typeface="Arial" pitchFamily="34" charset="0"/>
                <a:cs typeface="Arial" pitchFamily="34" charset="0"/>
              </a:rPr>
              <a:t>电子</a:t>
            </a:r>
            <a:r>
              <a:rPr lang="zh-CN" altLang="en-US" b="1" dirty="0" smtClean="0">
                <a:solidFill>
                  <a:srgbClr val="FF0000"/>
                </a:solidFill>
                <a:latin typeface="Arial" pitchFamily="34" charset="0"/>
                <a:cs typeface="Arial" pitchFamily="34" charset="0"/>
              </a:rPr>
              <a:t>支付</a:t>
            </a:r>
            <a:r>
              <a:rPr lang="zh-CN" altLang="en-US" b="1" dirty="0" smtClean="0">
                <a:solidFill>
                  <a:srgbClr val="000000"/>
                </a:solidFill>
                <a:latin typeface="Arial" pitchFamily="34" charset="0"/>
                <a:cs typeface="Arial" pitchFamily="34" charset="0"/>
              </a:rPr>
              <a:t>是指单位、个人直接或授权他人通过电子终端发出支付指令，实现货币支付与资金转移的行为。</a:t>
            </a:r>
            <a:endParaRPr lang="en-US" altLang="zh-CN" sz="2000" b="1" dirty="0">
              <a:solidFill>
                <a:srgbClr val="000000"/>
              </a:solidFill>
              <a:latin typeface="Arial" pitchFamily="34" charset="0"/>
              <a:cs typeface="Arial" pitchFamily="34" charset="0"/>
            </a:endParaRPr>
          </a:p>
        </p:txBody>
      </p:sp>
      <p:sp>
        <p:nvSpPr>
          <p:cNvPr id="23" name="Rectangle 1"/>
          <p:cNvSpPr>
            <a:spLocks noChangeArrowheads="1"/>
          </p:cNvSpPr>
          <p:nvPr/>
        </p:nvSpPr>
        <p:spPr bwMode="auto">
          <a:xfrm>
            <a:off x="323850" y="1165641"/>
            <a:ext cx="43195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latinLnBrk="1"/>
            <a:r>
              <a:rPr lang="zh-CN" altLang="en-US" sz="2800" b="1" dirty="0" smtClean="0">
                <a:solidFill>
                  <a:srgbClr val="CC3300"/>
                </a:solidFill>
                <a:latin typeface="黑体" pitchFamily="49" charset="-122"/>
                <a:ea typeface="黑体" pitchFamily="49" charset="-122"/>
              </a:rPr>
              <a:t>电子</a:t>
            </a:r>
            <a:r>
              <a:rPr lang="zh-CN" altLang="en-US" sz="2800" b="1" dirty="0">
                <a:solidFill>
                  <a:srgbClr val="CC3300"/>
                </a:solidFill>
                <a:latin typeface="黑体" pitchFamily="49" charset="-122"/>
                <a:ea typeface="黑体" pitchFamily="49" charset="-122"/>
              </a:rPr>
              <a:t>支付的概念</a:t>
            </a:r>
            <a:endParaRPr lang="zh-CN" altLang="en-US" sz="4000" b="1" dirty="0">
              <a:solidFill>
                <a:srgbClr val="CC3300"/>
              </a:solidFill>
              <a:latin typeface="黑体" pitchFamily="49" charset="-122"/>
              <a:ea typeface="黑体" pitchFamily="49" charset="-122"/>
            </a:endParaRPr>
          </a:p>
        </p:txBody>
      </p:sp>
      <p:graphicFrame>
        <p:nvGraphicFramePr>
          <p:cNvPr id="25" name="Group 4"/>
          <p:cNvGraphicFramePr>
            <a:graphicFrameLocks noGrp="1"/>
          </p:cNvGraphicFramePr>
          <p:nvPr>
            <p:extLst>
              <p:ext uri="{D42A27DB-BD31-4B8C-83A1-F6EECF244321}">
                <p14:modId xmlns:p14="http://schemas.microsoft.com/office/powerpoint/2010/main" val="3557314943"/>
              </p:ext>
            </p:extLst>
          </p:nvPr>
        </p:nvGraphicFramePr>
        <p:xfrm>
          <a:off x="563562" y="2831919"/>
          <a:ext cx="8135937" cy="3765433"/>
        </p:xfrm>
        <a:graphic>
          <a:graphicData uri="http://schemas.openxmlformats.org/drawingml/2006/table">
            <a:tbl>
              <a:tblPr/>
              <a:tblGrid>
                <a:gridCol w="1882775"/>
                <a:gridCol w="2941637"/>
                <a:gridCol w="3311525"/>
              </a:tblGrid>
              <a:tr h="626347">
                <a:tc>
                  <a:txBody>
                    <a:bodyPr/>
                    <a:lstStyle>
                      <a:lvl1pPr eaLnBrk="0" latinLnBrk="1" hangingPunct="0">
                        <a:spcBef>
                          <a:spcPct val="20000"/>
                        </a:spcBef>
                        <a:buClr>
                          <a:schemeClr val="accent2"/>
                        </a:buClr>
                        <a:buSzPct val="75000"/>
                        <a:buFont typeface="Wingdings" pitchFamily="2" charset="2"/>
                        <a:defRPr sz="2400">
                          <a:solidFill>
                            <a:schemeClr val="tx1"/>
                          </a:solidFill>
                          <a:latin typeface="Gulim" pitchFamily="34" charset="-127"/>
                          <a:ea typeface="Gulim" pitchFamily="34" charset="-127"/>
                        </a:defRPr>
                      </a:lvl1pPr>
                      <a:lvl2pPr marL="742950" indent="-285750" eaLnBrk="0" latinLnBrk="1" hangingPunct="0">
                        <a:spcBef>
                          <a:spcPct val="20000"/>
                        </a:spcBef>
                        <a:buClr>
                          <a:schemeClr val="accent1"/>
                        </a:buClr>
                        <a:buSzPct val="75000"/>
                        <a:buFont typeface="Wingdings" pitchFamily="2" charset="2"/>
                        <a:defRPr sz="2000">
                          <a:solidFill>
                            <a:schemeClr val="tx1"/>
                          </a:solidFill>
                          <a:latin typeface="Gulim" pitchFamily="34" charset="-127"/>
                          <a:ea typeface="Gulim" pitchFamily="34" charset="-127"/>
                        </a:defRPr>
                      </a:lvl2pPr>
                      <a:lvl3pPr marL="1143000" indent="-228600" eaLnBrk="0" latinLnBrk="1" hangingPunct="0">
                        <a:spcBef>
                          <a:spcPct val="20000"/>
                        </a:spcBef>
                        <a:buClr>
                          <a:schemeClr val="accent2"/>
                        </a:buClr>
                        <a:buSzPct val="75000"/>
                        <a:buFont typeface="Wingdings" pitchFamily="2" charset="2"/>
                        <a:defRPr>
                          <a:solidFill>
                            <a:schemeClr val="tx1"/>
                          </a:solidFill>
                          <a:latin typeface="Gulim" pitchFamily="34" charset="-127"/>
                          <a:ea typeface="Gulim" pitchFamily="34" charset="-127"/>
                        </a:defRPr>
                      </a:lvl3pPr>
                      <a:lvl4pPr marL="1600200" indent="-228600" eaLnBrk="0" latinLnBrk="1" hangingPunct="0">
                        <a:spcBef>
                          <a:spcPct val="20000"/>
                        </a:spcBef>
                        <a:buClr>
                          <a:schemeClr val="accent1"/>
                        </a:buClr>
                        <a:buSzPct val="80000"/>
                        <a:buFont typeface="Wingdings" pitchFamily="2" charset="2"/>
                        <a:defRPr>
                          <a:solidFill>
                            <a:schemeClr val="tx1"/>
                          </a:solidFill>
                          <a:latin typeface="Gulim" pitchFamily="34" charset="-127"/>
                          <a:ea typeface="Gulim" pitchFamily="34" charset="-127"/>
                        </a:defRPr>
                      </a:lvl4pPr>
                      <a:lvl5pPr marL="2057400" indent="-228600" eaLnBrk="0" latinLnBrk="1" hangingPunct="0">
                        <a:spcBef>
                          <a:spcPct val="20000"/>
                        </a:spcBef>
                        <a:buClr>
                          <a:schemeClr val="accent2"/>
                        </a:buClr>
                        <a:buSzPct val="65000"/>
                        <a:buFont typeface="Wingdings" pitchFamily="2" charset="2"/>
                        <a:defRPr>
                          <a:solidFill>
                            <a:schemeClr val="tx1"/>
                          </a:solidFill>
                          <a:latin typeface="Gulim" pitchFamily="34" charset="-127"/>
                          <a:ea typeface="Gulim" pitchFamily="34" charset="-127"/>
                        </a:defRPr>
                      </a:lvl5pPr>
                      <a:lvl6pPr marL="25146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6pPr>
                      <a:lvl7pPr marL="29718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7pPr>
                      <a:lvl8pPr marL="34290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8pPr>
                      <a:lvl9pPr marL="38862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9pPr>
                    </a:lstStyle>
                    <a:p>
                      <a:pPr marL="0" marR="0" lvl="0" indent="0" algn="ctr" defTabSz="914400" rtl="0" eaLnBrk="1" fontAlgn="base" latinLnBrk="1" hangingPunct="1">
                        <a:lnSpc>
                          <a:spcPct val="100000"/>
                        </a:lnSpc>
                        <a:spcBef>
                          <a:spcPct val="20000"/>
                        </a:spcBef>
                        <a:spcAft>
                          <a:spcPct val="0"/>
                        </a:spcAft>
                        <a:buClr>
                          <a:schemeClr val="accent1"/>
                        </a:buClr>
                        <a:buSzPct val="150000"/>
                        <a:buFont typeface="Arial" pitchFamily="34" charset="0"/>
                        <a:buNone/>
                        <a:tabLst/>
                      </a:pPr>
                      <a:endParaRPr kumimoji="0" lang="zh-CN" altLang="en-US" sz="2000" b="0" i="0" u="none" strike="noStrike" cap="none" normalizeH="0" baseline="0" smtClean="0">
                        <a:ln>
                          <a:noFill/>
                        </a:ln>
                        <a:solidFill>
                          <a:schemeClr val="tx1"/>
                        </a:solidFill>
                        <a:effectLst/>
                        <a:latin typeface="楷体" pitchFamily="49" charset="-122"/>
                        <a:ea typeface="楷体" pitchFamily="49" charset="-122"/>
                      </a:endParaRP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eaLnBrk="0" latinLnBrk="1" hangingPunct="0">
                        <a:spcBef>
                          <a:spcPct val="20000"/>
                        </a:spcBef>
                        <a:buClr>
                          <a:schemeClr val="accent2"/>
                        </a:buClr>
                        <a:buSzPct val="75000"/>
                        <a:buFont typeface="Wingdings" pitchFamily="2" charset="2"/>
                        <a:defRPr sz="2400">
                          <a:solidFill>
                            <a:schemeClr val="tx1"/>
                          </a:solidFill>
                          <a:latin typeface="Gulim" pitchFamily="34" charset="-127"/>
                          <a:ea typeface="Gulim" pitchFamily="34" charset="-127"/>
                        </a:defRPr>
                      </a:lvl1pPr>
                      <a:lvl2pPr marL="742950" indent="-285750" eaLnBrk="0" latinLnBrk="1" hangingPunct="0">
                        <a:spcBef>
                          <a:spcPct val="20000"/>
                        </a:spcBef>
                        <a:buClr>
                          <a:schemeClr val="accent1"/>
                        </a:buClr>
                        <a:buSzPct val="75000"/>
                        <a:buFont typeface="Wingdings" pitchFamily="2" charset="2"/>
                        <a:defRPr sz="2000">
                          <a:solidFill>
                            <a:schemeClr val="tx1"/>
                          </a:solidFill>
                          <a:latin typeface="Gulim" pitchFamily="34" charset="-127"/>
                          <a:ea typeface="Gulim" pitchFamily="34" charset="-127"/>
                        </a:defRPr>
                      </a:lvl2pPr>
                      <a:lvl3pPr marL="1143000" indent="-228600" eaLnBrk="0" latinLnBrk="1" hangingPunct="0">
                        <a:spcBef>
                          <a:spcPct val="20000"/>
                        </a:spcBef>
                        <a:buClr>
                          <a:schemeClr val="accent2"/>
                        </a:buClr>
                        <a:buSzPct val="75000"/>
                        <a:buFont typeface="Wingdings" pitchFamily="2" charset="2"/>
                        <a:defRPr>
                          <a:solidFill>
                            <a:schemeClr val="tx1"/>
                          </a:solidFill>
                          <a:latin typeface="Gulim" pitchFamily="34" charset="-127"/>
                          <a:ea typeface="Gulim" pitchFamily="34" charset="-127"/>
                        </a:defRPr>
                      </a:lvl3pPr>
                      <a:lvl4pPr marL="1600200" indent="-228600" eaLnBrk="0" latinLnBrk="1" hangingPunct="0">
                        <a:spcBef>
                          <a:spcPct val="20000"/>
                        </a:spcBef>
                        <a:buClr>
                          <a:schemeClr val="accent1"/>
                        </a:buClr>
                        <a:buSzPct val="80000"/>
                        <a:buFont typeface="Wingdings" pitchFamily="2" charset="2"/>
                        <a:defRPr>
                          <a:solidFill>
                            <a:schemeClr val="tx1"/>
                          </a:solidFill>
                          <a:latin typeface="Gulim" pitchFamily="34" charset="-127"/>
                          <a:ea typeface="Gulim" pitchFamily="34" charset="-127"/>
                        </a:defRPr>
                      </a:lvl4pPr>
                      <a:lvl5pPr marL="2057400" indent="-228600" eaLnBrk="0" latinLnBrk="1" hangingPunct="0">
                        <a:spcBef>
                          <a:spcPct val="20000"/>
                        </a:spcBef>
                        <a:buClr>
                          <a:schemeClr val="accent2"/>
                        </a:buClr>
                        <a:buSzPct val="65000"/>
                        <a:buFont typeface="Wingdings" pitchFamily="2" charset="2"/>
                        <a:defRPr>
                          <a:solidFill>
                            <a:schemeClr val="tx1"/>
                          </a:solidFill>
                          <a:latin typeface="Gulim" pitchFamily="34" charset="-127"/>
                          <a:ea typeface="Gulim" pitchFamily="34" charset="-127"/>
                        </a:defRPr>
                      </a:lvl5pPr>
                      <a:lvl6pPr marL="25146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6pPr>
                      <a:lvl7pPr marL="29718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7pPr>
                      <a:lvl8pPr marL="34290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8pPr>
                      <a:lvl9pPr marL="38862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9pPr>
                    </a:lstStyle>
                    <a:p>
                      <a:pPr marL="0" marR="0" lvl="0" indent="0" algn="ctr" defTabSz="914400" rtl="0" eaLnBrk="1" fontAlgn="base" latinLnBrk="1" hangingPunct="1">
                        <a:lnSpc>
                          <a:spcPct val="100000"/>
                        </a:lnSpc>
                        <a:spcBef>
                          <a:spcPct val="20000"/>
                        </a:spcBef>
                        <a:spcAft>
                          <a:spcPct val="0"/>
                        </a:spcAft>
                        <a:buClr>
                          <a:schemeClr val="accent1"/>
                        </a:buClr>
                        <a:buSzPct val="150000"/>
                        <a:buFont typeface="Arial" pitchFamily="34" charset="0"/>
                        <a:buNone/>
                        <a:tabLst/>
                      </a:pPr>
                      <a:r>
                        <a:rPr kumimoji="0" lang="zh-CN" altLang="en-US" sz="2000" b="1" i="0" u="none" strike="noStrike" cap="none" normalizeH="0" baseline="0" smtClean="0">
                          <a:ln>
                            <a:noFill/>
                          </a:ln>
                          <a:solidFill>
                            <a:srgbClr val="FF1919"/>
                          </a:solidFill>
                          <a:effectLst/>
                          <a:latin typeface="Verdana" pitchFamily="34" charset="0"/>
                          <a:ea typeface="楷体" pitchFamily="49" charset="-122"/>
                          <a:sym typeface="Arial" pitchFamily="34" charset="0"/>
                        </a:rPr>
                        <a:t>电子支付</a:t>
                      </a: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eaLnBrk="0" latinLnBrk="1" hangingPunct="0">
                        <a:spcBef>
                          <a:spcPct val="20000"/>
                        </a:spcBef>
                        <a:buClr>
                          <a:schemeClr val="accent2"/>
                        </a:buClr>
                        <a:buSzPct val="75000"/>
                        <a:buFont typeface="Wingdings" pitchFamily="2" charset="2"/>
                        <a:defRPr sz="2400">
                          <a:solidFill>
                            <a:schemeClr val="tx1"/>
                          </a:solidFill>
                          <a:latin typeface="Gulim" pitchFamily="34" charset="-127"/>
                          <a:ea typeface="Gulim" pitchFamily="34" charset="-127"/>
                        </a:defRPr>
                      </a:lvl1pPr>
                      <a:lvl2pPr marL="742950" indent="-285750" eaLnBrk="0" latinLnBrk="1" hangingPunct="0">
                        <a:spcBef>
                          <a:spcPct val="20000"/>
                        </a:spcBef>
                        <a:buClr>
                          <a:schemeClr val="accent1"/>
                        </a:buClr>
                        <a:buSzPct val="75000"/>
                        <a:buFont typeface="Wingdings" pitchFamily="2" charset="2"/>
                        <a:defRPr sz="2000">
                          <a:solidFill>
                            <a:schemeClr val="tx1"/>
                          </a:solidFill>
                          <a:latin typeface="Gulim" pitchFamily="34" charset="-127"/>
                          <a:ea typeface="Gulim" pitchFamily="34" charset="-127"/>
                        </a:defRPr>
                      </a:lvl2pPr>
                      <a:lvl3pPr marL="1143000" indent="-228600" eaLnBrk="0" latinLnBrk="1" hangingPunct="0">
                        <a:spcBef>
                          <a:spcPct val="20000"/>
                        </a:spcBef>
                        <a:buClr>
                          <a:schemeClr val="accent2"/>
                        </a:buClr>
                        <a:buSzPct val="75000"/>
                        <a:buFont typeface="Wingdings" pitchFamily="2" charset="2"/>
                        <a:defRPr>
                          <a:solidFill>
                            <a:schemeClr val="tx1"/>
                          </a:solidFill>
                          <a:latin typeface="Gulim" pitchFamily="34" charset="-127"/>
                          <a:ea typeface="Gulim" pitchFamily="34" charset="-127"/>
                        </a:defRPr>
                      </a:lvl3pPr>
                      <a:lvl4pPr marL="1600200" indent="-228600" eaLnBrk="0" latinLnBrk="1" hangingPunct="0">
                        <a:spcBef>
                          <a:spcPct val="20000"/>
                        </a:spcBef>
                        <a:buClr>
                          <a:schemeClr val="accent1"/>
                        </a:buClr>
                        <a:buSzPct val="80000"/>
                        <a:buFont typeface="Wingdings" pitchFamily="2" charset="2"/>
                        <a:defRPr>
                          <a:solidFill>
                            <a:schemeClr val="tx1"/>
                          </a:solidFill>
                          <a:latin typeface="Gulim" pitchFamily="34" charset="-127"/>
                          <a:ea typeface="Gulim" pitchFamily="34" charset="-127"/>
                        </a:defRPr>
                      </a:lvl4pPr>
                      <a:lvl5pPr marL="2057400" indent="-228600" eaLnBrk="0" latinLnBrk="1" hangingPunct="0">
                        <a:spcBef>
                          <a:spcPct val="20000"/>
                        </a:spcBef>
                        <a:buClr>
                          <a:schemeClr val="accent2"/>
                        </a:buClr>
                        <a:buSzPct val="65000"/>
                        <a:buFont typeface="Wingdings" pitchFamily="2" charset="2"/>
                        <a:defRPr>
                          <a:solidFill>
                            <a:schemeClr val="tx1"/>
                          </a:solidFill>
                          <a:latin typeface="Gulim" pitchFamily="34" charset="-127"/>
                          <a:ea typeface="Gulim" pitchFamily="34" charset="-127"/>
                        </a:defRPr>
                      </a:lvl5pPr>
                      <a:lvl6pPr marL="25146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6pPr>
                      <a:lvl7pPr marL="29718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7pPr>
                      <a:lvl8pPr marL="34290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8pPr>
                      <a:lvl9pPr marL="38862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9pPr>
                    </a:lstStyle>
                    <a:p>
                      <a:pPr marL="0" marR="0" lvl="0" indent="0" algn="ctr" defTabSz="914400" rtl="0" eaLnBrk="1" fontAlgn="base" latinLnBrk="1" hangingPunct="1">
                        <a:lnSpc>
                          <a:spcPct val="100000"/>
                        </a:lnSpc>
                        <a:spcBef>
                          <a:spcPct val="20000"/>
                        </a:spcBef>
                        <a:spcAft>
                          <a:spcPct val="0"/>
                        </a:spcAft>
                        <a:buClr>
                          <a:schemeClr val="accent1"/>
                        </a:buClr>
                        <a:buSzPct val="150000"/>
                        <a:buFont typeface="Arial" pitchFamily="34" charset="0"/>
                        <a:buNone/>
                        <a:tabLst/>
                      </a:pPr>
                      <a:r>
                        <a:rPr kumimoji="0" lang="zh-CN" altLang="en-US" sz="2000" b="1" i="0" u="none" strike="noStrike" cap="none" normalizeH="0" baseline="0" smtClean="0">
                          <a:ln>
                            <a:noFill/>
                          </a:ln>
                          <a:solidFill>
                            <a:srgbClr val="FF1919"/>
                          </a:solidFill>
                          <a:effectLst/>
                          <a:latin typeface="Verdana" pitchFamily="34" charset="0"/>
                          <a:ea typeface="楷体" pitchFamily="49" charset="-122"/>
                          <a:sym typeface="Arial" pitchFamily="34" charset="0"/>
                        </a:rPr>
                        <a:t>传统支付</a:t>
                      </a: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r h="888060">
                <a:tc>
                  <a:txBody>
                    <a:bodyPr/>
                    <a:lstStyle>
                      <a:lvl1pPr eaLnBrk="0" latinLnBrk="1" hangingPunct="0">
                        <a:spcBef>
                          <a:spcPct val="20000"/>
                        </a:spcBef>
                        <a:buClr>
                          <a:schemeClr val="accent2"/>
                        </a:buClr>
                        <a:buSzPct val="75000"/>
                        <a:buFont typeface="Wingdings" pitchFamily="2" charset="2"/>
                        <a:defRPr sz="2400">
                          <a:solidFill>
                            <a:schemeClr val="tx1"/>
                          </a:solidFill>
                          <a:latin typeface="Gulim" pitchFamily="34" charset="-127"/>
                          <a:ea typeface="Gulim" pitchFamily="34" charset="-127"/>
                        </a:defRPr>
                      </a:lvl1pPr>
                      <a:lvl2pPr marL="742950" indent="-285750" eaLnBrk="0" latinLnBrk="1" hangingPunct="0">
                        <a:spcBef>
                          <a:spcPct val="20000"/>
                        </a:spcBef>
                        <a:buClr>
                          <a:schemeClr val="accent1"/>
                        </a:buClr>
                        <a:buSzPct val="75000"/>
                        <a:buFont typeface="Wingdings" pitchFamily="2" charset="2"/>
                        <a:defRPr sz="2000">
                          <a:solidFill>
                            <a:schemeClr val="tx1"/>
                          </a:solidFill>
                          <a:latin typeface="Gulim" pitchFamily="34" charset="-127"/>
                          <a:ea typeface="Gulim" pitchFamily="34" charset="-127"/>
                        </a:defRPr>
                      </a:lvl2pPr>
                      <a:lvl3pPr marL="1143000" indent="-228600" eaLnBrk="0" latinLnBrk="1" hangingPunct="0">
                        <a:spcBef>
                          <a:spcPct val="20000"/>
                        </a:spcBef>
                        <a:buClr>
                          <a:schemeClr val="accent2"/>
                        </a:buClr>
                        <a:buSzPct val="75000"/>
                        <a:buFont typeface="Wingdings" pitchFamily="2" charset="2"/>
                        <a:defRPr>
                          <a:solidFill>
                            <a:schemeClr val="tx1"/>
                          </a:solidFill>
                          <a:latin typeface="Gulim" pitchFamily="34" charset="-127"/>
                          <a:ea typeface="Gulim" pitchFamily="34" charset="-127"/>
                        </a:defRPr>
                      </a:lvl3pPr>
                      <a:lvl4pPr marL="1600200" indent="-228600" eaLnBrk="0" latinLnBrk="1" hangingPunct="0">
                        <a:spcBef>
                          <a:spcPct val="20000"/>
                        </a:spcBef>
                        <a:buClr>
                          <a:schemeClr val="accent1"/>
                        </a:buClr>
                        <a:buSzPct val="80000"/>
                        <a:buFont typeface="Wingdings" pitchFamily="2" charset="2"/>
                        <a:defRPr>
                          <a:solidFill>
                            <a:schemeClr val="tx1"/>
                          </a:solidFill>
                          <a:latin typeface="Gulim" pitchFamily="34" charset="-127"/>
                          <a:ea typeface="Gulim" pitchFamily="34" charset="-127"/>
                        </a:defRPr>
                      </a:lvl4pPr>
                      <a:lvl5pPr marL="2057400" indent="-228600" eaLnBrk="0" latinLnBrk="1" hangingPunct="0">
                        <a:spcBef>
                          <a:spcPct val="20000"/>
                        </a:spcBef>
                        <a:buClr>
                          <a:schemeClr val="accent2"/>
                        </a:buClr>
                        <a:buSzPct val="65000"/>
                        <a:buFont typeface="Wingdings" pitchFamily="2" charset="2"/>
                        <a:defRPr>
                          <a:solidFill>
                            <a:schemeClr val="tx1"/>
                          </a:solidFill>
                          <a:latin typeface="Gulim" pitchFamily="34" charset="-127"/>
                          <a:ea typeface="Gulim" pitchFamily="34" charset="-127"/>
                        </a:defRPr>
                      </a:lvl5pPr>
                      <a:lvl6pPr marL="25146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6pPr>
                      <a:lvl7pPr marL="29718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7pPr>
                      <a:lvl8pPr marL="34290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8pPr>
                      <a:lvl9pPr marL="38862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9pPr>
                    </a:lstStyle>
                    <a:p>
                      <a:pPr marL="0" marR="0" lvl="0" indent="0" algn="ctr" defTabSz="914400" rtl="0" eaLnBrk="1" fontAlgn="base" latinLnBrk="1" hangingPunct="1">
                        <a:lnSpc>
                          <a:spcPct val="100000"/>
                        </a:lnSpc>
                        <a:spcBef>
                          <a:spcPct val="20000"/>
                        </a:spcBef>
                        <a:spcAft>
                          <a:spcPct val="0"/>
                        </a:spcAft>
                        <a:buClr>
                          <a:schemeClr val="accent1"/>
                        </a:buClr>
                        <a:buSzPct val="150000"/>
                        <a:buFont typeface="Arial" pitchFamily="34" charset="0"/>
                        <a:buNone/>
                        <a:tabLst/>
                      </a:pPr>
                      <a:r>
                        <a:rPr kumimoji="0" lang="zh-CN" altLang="en-US" sz="2000" b="1" i="0" u="none" strike="noStrike" cap="none" normalizeH="0" baseline="0" smtClean="0">
                          <a:ln>
                            <a:noFill/>
                          </a:ln>
                          <a:solidFill>
                            <a:srgbClr val="FF1919"/>
                          </a:solidFill>
                          <a:effectLst/>
                          <a:latin typeface="Verdana" pitchFamily="34" charset="0"/>
                          <a:ea typeface="楷体" pitchFamily="49" charset="-122"/>
                        </a:rPr>
                        <a:t>款项支付方式</a:t>
                      </a: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eaLnBrk="0" latinLnBrk="1" hangingPunct="0">
                        <a:spcBef>
                          <a:spcPct val="20000"/>
                        </a:spcBef>
                        <a:buClr>
                          <a:schemeClr val="accent2"/>
                        </a:buClr>
                        <a:buSzPct val="75000"/>
                        <a:buFont typeface="Wingdings" pitchFamily="2" charset="2"/>
                        <a:defRPr sz="2400">
                          <a:solidFill>
                            <a:schemeClr val="tx1"/>
                          </a:solidFill>
                          <a:latin typeface="Gulim" pitchFamily="34" charset="-127"/>
                          <a:ea typeface="Gulim" pitchFamily="34" charset="-127"/>
                        </a:defRPr>
                      </a:lvl1pPr>
                      <a:lvl2pPr marL="742950" indent="-285750" eaLnBrk="0" latinLnBrk="1" hangingPunct="0">
                        <a:spcBef>
                          <a:spcPct val="20000"/>
                        </a:spcBef>
                        <a:buClr>
                          <a:schemeClr val="accent1"/>
                        </a:buClr>
                        <a:buSzPct val="75000"/>
                        <a:buFont typeface="Wingdings" pitchFamily="2" charset="2"/>
                        <a:defRPr sz="2000">
                          <a:solidFill>
                            <a:schemeClr val="tx1"/>
                          </a:solidFill>
                          <a:latin typeface="Gulim" pitchFamily="34" charset="-127"/>
                          <a:ea typeface="Gulim" pitchFamily="34" charset="-127"/>
                        </a:defRPr>
                      </a:lvl2pPr>
                      <a:lvl3pPr marL="1143000" indent="-228600" eaLnBrk="0" latinLnBrk="1" hangingPunct="0">
                        <a:spcBef>
                          <a:spcPct val="20000"/>
                        </a:spcBef>
                        <a:buClr>
                          <a:schemeClr val="accent2"/>
                        </a:buClr>
                        <a:buSzPct val="75000"/>
                        <a:buFont typeface="Wingdings" pitchFamily="2" charset="2"/>
                        <a:defRPr>
                          <a:solidFill>
                            <a:schemeClr val="tx1"/>
                          </a:solidFill>
                          <a:latin typeface="Gulim" pitchFamily="34" charset="-127"/>
                          <a:ea typeface="Gulim" pitchFamily="34" charset="-127"/>
                        </a:defRPr>
                      </a:lvl3pPr>
                      <a:lvl4pPr marL="1600200" indent="-228600" eaLnBrk="0" latinLnBrk="1" hangingPunct="0">
                        <a:spcBef>
                          <a:spcPct val="20000"/>
                        </a:spcBef>
                        <a:buClr>
                          <a:schemeClr val="accent1"/>
                        </a:buClr>
                        <a:buSzPct val="80000"/>
                        <a:buFont typeface="Wingdings" pitchFamily="2" charset="2"/>
                        <a:defRPr>
                          <a:solidFill>
                            <a:schemeClr val="tx1"/>
                          </a:solidFill>
                          <a:latin typeface="Gulim" pitchFamily="34" charset="-127"/>
                          <a:ea typeface="Gulim" pitchFamily="34" charset="-127"/>
                        </a:defRPr>
                      </a:lvl4pPr>
                      <a:lvl5pPr marL="2057400" indent="-228600" eaLnBrk="0" latinLnBrk="1" hangingPunct="0">
                        <a:spcBef>
                          <a:spcPct val="20000"/>
                        </a:spcBef>
                        <a:buClr>
                          <a:schemeClr val="accent2"/>
                        </a:buClr>
                        <a:buSzPct val="65000"/>
                        <a:buFont typeface="Wingdings" pitchFamily="2" charset="2"/>
                        <a:defRPr>
                          <a:solidFill>
                            <a:schemeClr val="tx1"/>
                          </a:solidFill>
                          <a:latin typeface="Gulim" pitchFamily="34" charset="-127"/>
                          <a:ea typeface="Gulim" pitchFamily="34" charset="-127"/>
                        </a:defRPr>
                      </a:lvl5pPr>
                      <a:lvl6pPr marL="25146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6pPr>
                      <a:lvl7pPr marL="29718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7pPr>
                      <a:lvl8pPr marL="34290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8pPr>
                      <a:lvl9pPr marL="38862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9pPr>
                    </a:lstStyle>
                    <a:p>
                      <a:pPr marL="0" marR="0" lvl="0" indent="0" algn="ctr" defTabSz="914400" rtl="0" eaLnBrk="1" fontAlgn="base" latinLnBrk="1" hangingPunct="1">
                        <a:lnSpc>
                          <a:spcPct val="100000"/>
                        </a:lnSpc>
                        <a:spcBef>
                          <a:spcPct val="20000"/>
                        </a:spcBef>
                        <a:spcAft>
                          <a:spcPct val="0"/>
                        </a:spcAft>
                        <a:buClr>
                          <a:schemeClr val="accent1"/>
                        </a:buClr>
                        <a:buSzPct val="150000"/>
                        <a:buFont typeface="Arial" pitchFamily="34" charset="0"/>
                        <a:buNone/>
                        <a:tabLst/>
                      </a:pPr>
                      <a:r>
                        <a:rPr kumimoji="0" lang="zh-CN" altLang="en-US" sz="2000" b="0" i="0" u="none" strike="noStrike" cap="none" normalizeH="0" baseline="0" smtClean="0">
                          <a:ln>
                            <a:noFill/>
                          </a:ln>
                          <a:solidFill>
                            <a:schemeClr val="tx1"/>
                          </a:solidFill>
                          <a:effectLst/>
                          <a:latin typeface="Verdana" pitchFamily="34" charset="0"/>
                          <a:ea typeface="楷体" pitchFamily="49" charset="-122"/>
                        </a:rPr>
                        <a:t>电子、数字化方式流转</a:t>
                      </a: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eaLnBrk="0" latinLnBrk="1" hangingPunct="0">
                        <a:spcBef>
                          <a:spcPct val="20000"/>
                        </a:spcBef>
                        <a:buClr>
                          <a:schemeClr val="accent2"/>
                        </a:buClr>
                        <a:buSzPct val="75000"/>
                        <a:buFont typeface="Wingdings" pitchFamily="2" charset="2"/>
                        <a:defRPr sz="2400">
                          <a:solidFill>
                            <a:schemeClr val="tx1"/>
                          </a:solidFill>
                          <a:latin typeface="Gulim" pitchFamily="34" charset="-127"/>
                          <a:ea typeface="Gulim" pitchFamily="34" charset="-127"/>
                        </a:defRPr>
                      </a:lvl1pPr>
                      <a:lvl2pPr marL="742950" indent="-285750" eaLnBrk="0" latinLnBrk="1" hangingPunct="0">
                        <a:spcBef>
                          <a:spcPct val="20000"/>
                        </a:spcBef>
                        <a:buClr>
                          <a:schemeClr val="accent1"/>
                        </a:buClr>
                        <a:buSzPct val="75000"/>
                        <a:buFont typeface="Wingdings" pitchFamily="2" charset="2"/>
                        <a:defRPr sz="2000">
                          <a:solidFill>
                            <a:schemeClr val="tx1"/>
                          </a:solidFill>
                          <a:latin typeface="Gulim" pitchFamily="34" charset="-127"/>
                          <a:ea typeface="Gulim" pitchFamily="34" charset="-127"/>
                        </a:defRPr>
                      </a:lvl2pPr>
                      <a:lvl3pPr marL="1143000" indent="-228600" eaLnBrk="0" latinLnBrk="1" hangingPunct="0">
                        <a:spcBef>
                          <a:spcPct val="20000"/>
                        </a:spcBef>
                        <a:buClr>
                          <a:schemeClr val="accent2"/>
                        </a:buClr>
                        <a:buSzPct val="75000"/>
                        <a:buFont typeface="Wingdings" pitchFamily="2" charset="2"/>
                        <a:defRPr>
                          <a:solidFill>
                            <a:schemeClr val="tx1"/>
                          </a:solidFill>
                          <a:latin typeface="Gulim" pitchFamily="34" charset="-127"/>
                          <a:ea typeface="Gulim" pitchFamily="34" charset="-127"/>
                        </a:defRPr>
                      </a:lvl3pPr>
                      <a:lvl4pPr marL="1600200" indent="-228600" eaLnBrk="0" latinLnBrk="1" hangingPunct="0">
                        <a:spcBef>
                          <a:spcPct val="20000"/>
                        </a:spcBef>
                        <a:buClr>
                          <a:schemeClr val="accent1"/>
                        </a:buClr>
                        <a:buSzPct val="80000"/>
                        <a:buFont typeface="Wingdings" pitchFamily="2" charset="2"/>
                        <a:defRPr>
                          <a:solidFill>
                            <a:schemeClr val="tx1"/>
                          </a:solidFill>
                          <a:latin typeface="Gulim" pitchFamily="34" charset="-127"/>
                          <a:ea typeface="Gulim" pitchFamily="34" charset="-127"/>
                        </a:defRPr>
                      </a:lvl4pPr>
                      <a:lvl5pPr marL="2057400" indent="-228600" eaLnBrk="0" latinLnBrk="1" hangingPunct="0">
                        <a:spcBef>
                          <a:spcPct val="20000"/>
                        </a:spcBef>
                        <a:buClr>
                          <a:schemeClr val="accent2"/>
                        </a:buClr>
                        <a:buSzPct val="65000"/>
                        <a:buFont typeface="Wingdings" pitchFamily="2" charset="2"/>
                        <a:defRPr>
                          <a:solidFill>
                            <a:schemeClr val="tx1"/>
                          </a:solidFill>
                          <a:latin typeface="Gulim" pitchFamily="34" charset="-127"/>
                          <a:ea typeface="Gulim" pitchFamily="34" charset="-127"/>
                        </a:defRPr>
                      </a:lvl5pPr>
                      <a:lvl6pPr marL="25146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6pPr>
                      <a:lvl7pPr marL="29718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7pPr>
                      <a:lvl8pPr marL="34290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8pPr>
                      <a:lvl9pPr marL="38862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9pPr>
                    </a:lstStyle>
                    <a:p>
                      <a:pPr marL="0" marR="0" lvl="0" indent="0" algn="ctr" defTabSz="914400" rtl="0" eaLnBrk="1" fontAlgn="base" latinLnBrk="1" hangingPunct="1">
                        <a:lnSpc>
                          <a:spcPct val="100000"/>
                        </a:lnSpc>
                        <a:spcBef>
                          <a:spcPct val="20000"/>
                        </a:spcBef>
                        <a:spcAft>
                          <a:spcPct val="0"/>
                        </a:spcAft>
                        <a:buClr>
                          <a:schemeClr val="accent1"/>
                        </a:buClr>
                        <a:buSzPct val="150000"/>
                        <a:buFont typeface="Arial" pitchFamily="34" charset="0"/>
                        <a:buNone/>
                        <a:tabLst/>
                      </a:pPr>
                      <a:r>
                        <a:rPr kumimoji="0" lang="zh-CN" altLang="en-US" sz="2000" b="0" i="0" u="none" strike="noStrike" cap="none" normalizeH="0" baseline="0" smtClean="0">
                          <a:ln>
                            <a:noFill/>
                          </a:ln>
                          <a:solidFill>
                            <a:schemeClr val="tx1"/>
                          </a:solidFill>
                          <a:effectLst/>
                          <a:latin typeface="Verdana" pitchFamily="34" charset="0"/>
                          <a:ea typeface="楷体" pitchFamily="49" charset="-122"/>
                        </a:rPr>
                        <a:t>现金流转、票据转让、银行汇兑等物理实体的流转</a:t>
                      </a: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r h="638109">
                <a:tc>
                  <a:txBody>
                    <a:bodyPr/>
                    <a:lstStyle>
                      <a:lvl1pPr eaLnBrk="0" latinLnBrk="1" hangingPunct="0">
                        <a:spcBef>
                          <a:spcPct val="20000"/>
                        </a:spcBef>
                        <a:buClr>
                          <a:schemeClr val="accent2"/>
                        </a:buClr>
                        <a:buSzPct val="75000"/>
                        <a:buFont typeface="Wingdings" pitchFamily="2" charset="2"/>
                        <a:defRPr sz="2400">
                          <a:solidFill>
                            <a:schemeClr val="tx1"/>
                          </a:solidFill>
                          <a:latin typeface="Gulim" pitchFamily="34" charset="-127"/>
                          <a:ea typeface="Gulim" pitchFamily="34" charset="-127"/>
                        </a:defRPr>
                      </a:lvl1pPr>
                      <a:lvl2pPr marL="742950" indent="-285750" eaLnBrk="0" latinLnBrk="1" hangingPunct="0">
                        <a:spcBef>
                          <a:spcPct val="20000"/>
                        </a:spcBef>
                        <a:buClr>
                          <a:schemeClr val="accent1"/>
                        </a:buClr>
                        <a:buSzPct val="75000"/>
                        <a:buFont typeface="Wingdings" pitchFamily="2" charset="2"/>
                        <a:defRPr sz="2000">
                          <a:solidFill>
                            <a:schemeClr val="tx1"/>
                          </a:solidFill>
                          <a:latin typeface="Gulim" pitchFamily="34" charset="-127"/>
                          <a:ea typeface="Gulim" pitchFamily="34" charset="-127"/>
                        </a:defRPr>
                      </a:lvl2pPr>
                      <a:lvl3pPr marL="1143000" indent="-228600" eaLnBrk="0" latinLnBrk="1" hangingPunct="0">
                        <a:spcBef>
                          <a:spcPct val="20000"/>
                        </a:spcBef>
                        <a:buClr>
                          <a:schemeClr val="accent2"/>
                        </a:buClr>
                        <a:buSzPct val="75000"/>
                        <a:buFont typeface="Wingdings" pitchFamily="2" charset="2"/>
                        <a:defRPr>
                          <a:solidFill>
                            <a:schemeClr val="tx1"/>
                          </a:solidFill>
                          <a:latin typeface="Gulim" pitchFamily="34" charset="-127"/>
                          <a:ea typeface="Gulim" pitchFamily="34" charset="-127"/>
                        </a:defRPr>
                      </a:lvl3pPr>
                      <a:lvl4pPr marL="1600200" indent="-228600" eaLnBrk="0" latinLnBrk="1" hangingPunct="0">
                        <a:spcBef>
                          <a:spcPct val="20000"/>
                        </a:spcBef>
                        <a:buClr>
                          <a:schemeClr val="accent1"/>
                        </a:buClr>
                        <a:buSzPct val="80000"/>
                        <a:buFont typeface="Wingdings" pitchFamily="2" charset="2"/>
                        <a:defRPr>
                          <a:solidFill>
                            <a:schemeClr val="tx1"/>
                          </a:solidFill>
                          <a:latin typeface="Gulim" pitchFamily="34" charset="-127"/>
                          <a:ea typeface="Gulim" pitchFamily="34" charset="-127"/>
                        </a:defRPr>
                      </a:lvl4pPr>
                      <a:lvl5pPr marL="2057400" indent="-228600" eaLnBrk="0" latinLnBrk="1" hangingPunct="0">
                        <a:spcBef>
                          <a:spcPct val="20000"/>
                        </a:spcBef>
                        <a:buClr>
                          <a:schemeClr val="accent2"/>
                        </a:buClr>
                        <a:buSzPct val="65000"/>
                        <a:buFont typeface="Wingdings" pitchFamily="2" charset="2"/>
                        <a:defRPr>
                          <a:solidFill>
                            <a:schemeClr val="tx1"/>
                          </a:solidFill>
                          <a:latin typeface="Gulim" pitchFamily="34" charset="-127"/>
                          <a:ea typeface="Gulim" pitchFamily="34" charset="-127"/>
                        </a:defRPr>
                      </a:lvl5pPr>
                      <a:lvl6pPr marL="25146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6pPr>
                      <a:lvl7pPr marL="29718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7pPr>
                      <a:lvl8pPr marL="34290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8pPr>
                      <a:lvl9pPr marL="38862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9pPr>
                    </a:lstStyle>
                    <a:p>
                      <a:pPr marL="0" marR="0" lvl="0" indent="0" algn="ctr" defTabSz="914400" rtl="0" eaLnBrk="1" fontAlgn="base" latinLnBrk="1" hangingPunct="1">
                        <a:lnSpc>
                          <a:spcPct val="100000"/>
                        </a:lnSpc>
                        <a:spcBef>
                          <a:spcPct val="20000"/>
                        </a:spcBef>
                        <a:spcAft>
                          <a:spcPct val="0"/>
                        </a:spcAft>
                        <a:buClr>
                          <a:schemeClr val="accent1"/>
                        </a:buClr>
                        <a:buSzPct val="150000"/>
                        <a:buFont typeface="Arial" pitchFamily="34" charset="0"/>
                        <a:buNone/>
                        <a:tabLst/>
                      </a:pPr>
                      <a:r>
                        <a:rPr kumimoji="0" lang="zh-CN" altLang="en-US" sz="2000" b="1" i="0" u="none" strike="noStrike" cap="none" normalizeH="0" baseline="0" smtClean="0">
                          <a:ln>
                            <a:noFill/>
                          </a:ln>
                          <a:solidFill>
                            <a:srgbClr val="FF1919"/>
                          </a:solidFill>
                          <a:effectLst/>
                          <a:latin typeface="Verdana" pitchFamily="34" charset="0"/>
                          <a:ea typeface="楷体" pitchFamily="49" charset="-122"/>
                          <a:sym typeface="Arial" pitchFamily="34" charset="0"/>
                        </a:rPr>
                        <a:t>工作环境</a:t>
                      </a: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eaLnBrk="0" latinLnBrk="1" hangingPunct="0">
                        <a:spcBef>
                          <a:spcPct val="20000"/>
                        </a:spcBef>
                        <a:buClr>
                          <a:schemeClr val="accent2"/>
                        </a:buClr>
                        <a:buSzPct val="75000"/>
                        <a:buFont typeface="Wingdings" pitchFamily="2" charset="2"/>
                        <a:defRPr sz="2400">
                          <a:solidFill>
                            <a:schemeClr val="tx1"/>
                          </a:solidFill>
                          <a:latin typeface="Gulim" pitchFamily="34" charset="-127"/>
                          <a:ea typeface="Gulim" pitchFamily="34" charset="-127"/>
                        </a:defRPr>
                      </a:lvl1pPr>
                      <a:lvl2pPr marL="742950" indent="-285750" eaLnBrk="0" latinLnBrk="1" hangingPunct="0">
                        <a:spcBef>
                          <a:spcPct val="20000"/>
                        </a:spcBef>
                        <a:buClr>
                          <a:schemeClr val="accent1"/>
                        </a:buClr>
                        <a:buSzPct val="75000"/>
                        <a:buFont typeface="Wingdings" pitchFamily="2" charset="2"/>
                        <a:defRPr sz="2000">
                          <a:solidFill>
                            <a:schemeClr val="tx1"/>
                          </a:solidFill>
                          <a:latin typeface="Gulim" pitchFamily="34" charset="-127"/>
                          <a:ea typeface="Gulim" pitchFamily="34" charset="-127"/>
                        </a:defRPr>
                      </a:lvl2pPr>
                      <a:lvl3pPr marL="1143000" indent="-228600" eaLnBrk="0" latinLnBrk="1" hangingPunct="0">
                        <a:spcBef>
                          <a:spcPct val="20000"/>
                        </a:spcBef>
                        <a:buClr>
                          <a:schemeClr val="accent2"/>
                        </a:buClr>
                        <a:buSzPct val="75000"/>
                        <a:buFont typeface="Wingdings" pitchFamily="2" charset="2"/>
                        <a:defRPr>
                          <a:solidFill>
                            <a:schemeClr val="tx1"/>
                          </a:solidFill>
                          <a:latin typeface="Gulim" pitchFamily="34" charset="-127"/>
                          <a:ea typeface="Gulim" pitchFamily="34" charset="-127"/>
                        </a:defRPr>
                      </a:lvl3pPr>
                      <a:lvl4pPr marL="1600200" indent="-228600" eaLnBrk="0" latinLnBrk="1" hangingPunct="0">
                        <a:spcBef>
                          <a:spcPct val="20000"/>
                        </a:spcBef>
                        <a:buClr>
                          <a:schemeClr val="accent1"/>
                        </a:buClr>
                        <a:buSzPct val="80000"/>
                        <a:buFont typeface="Wingdings" pitchFamily="2" charset="2"/>
                        <a:defRPr>
                          <a:solidFill>
                            <a:schemeClr val="tx1"/>
                          </a:solidFill>
                          <a:latin typeface="Gulim" pitchFamily="34" charset="-127"/>
                          <a:ea typeface="Gulim" pitchFamily="34" charset="-127"/>
                        </a:defRPr>
                      </a:lvl4pPr>
                      <a:lvl5pPr marL="2057400" indent="-228600" eaLnBrk="0" latinLnBrk="1" hangingPunct="0">
                        <a:spcBef>
                          <a:spcPct val="20000"/>
                        </a:spcBef>
                        <a:buClr>
                          <a:schemeClr val="accent2"/>
                        </a:buClr>
                        <a:buSzPct val="65000"/>
                        <a:buFont typeface="Wingdings" pitchFamily="2" charset="2"/>
                        <a:defRPr>
                          <a:solidFill>
                            <a:schemeClr val="tx1"/>
                          </a:solidFill>
                          <a:latin typeface="Gulim" pitchFamily="34" charset="-127"/>
                          <a:ea typeface="Gulim" pitchFamily="34" charset="-127"/>
                        </a:defRPr>
                      </a:lvl5pPr>
                      <a:lvl6pPr marL="25146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6pPr>
                      <a:lvl7pPr marL="29718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7pPr>
                      <a:lvl8pPr marL="34290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8pPr>
                      <a:lvl9pPr marL="38862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9pPr>
                    </a:lstStyle>
                    <a:p>
                      <a:pPr marL="0" marR="0" lvl="0" indent="0" algn="ctr" defTabSz="914400" rtl="0" eaLnBrk="1" fontAlgn="base" latinLnBrk="1" hangingPunct="1">
                        <a:lnSpc>
                          <a:spcPct val="100000"/>
                        </a:lnSpc>
                        <a:spcBef>
                          <a:spcPct val="20000"/>
                        </a:spcBef>
                        <a:spcAft>
                          <a:spcPct val="0"/>
                        </a:spcAft>
                        <a:buClr>
                          <a:schemeClr val="accent1"/>
                        </a:buClr>
                        <a:buSzPct val="150000"/>
                        <a:buFont typeface="Arial" pitchFamily="34" charset="0"/>
                        <a:buNone/>
                        <a:tabLst/>
                      </a:pPr>
                      <a:r>
                        <a:rPr kumimoji="0" lang="zh-CN" altLang="en-US" sz="2000" b="0" i="0" u="none" strike="noStrike" cap="none" normalizeH="0" baseline="0" smtClean="0">
                          <a:ln>
                            <a:noFill/>
                          </a:ln>
                          <a:solidFill>
                            <a:schemeClr val="tx1"/>
                          </a:solidFill>
                          <a:effectLst/>
                          <a:latin typeface="Verdana" pitchFamily="34" charset="0"/>
                          <a:ea typeface="楷体" pitchFamily="49" charset="-122"/>
                        </a:rPr>
                        <a:t>开放的系统平台</a:t>
                      </a: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eaLnBrk="0" latinLnBrk="1" hangingPunct="0">
                        <a:spcBef>
                          <a:spcPct val="20000"/>
                        </a:spcBef>
                        <a:buClr>
                          <a:schemeClr val="accent2"/>
                        </a:buClr>
                        <a:buSzPct val="75000"/>
                        <a:buFont typeface="Wingdings" pitchFamily="2" charset="2"/>
                        <a:defRPr sz="2400">
                          <a:solidFill>
                            <a:schemeClr val="tx1"/>
                          </a:solidFill>
                          <a:latin typeface="Gulim" pitchFamily="34" charset="-127"/>
                          <a:ea typeface="Gulim" pitchFamily="34" charset="-127"/>
                        </a:defRPr>
                      </a:lvl1pPr>
                      <a:lvl2pPr marL="742950" indent="-285750" eaLnBrk="0" latinLnBrk="1" hangingPunct="0">
                        <a:spcBef>
                          <a:spcPct val="20000"/>
                        </a:spcBef>
                        <a:buClr>
                          <a:schemeClr val="accent1"/>
                        </a:buClr>
                        <a:buSzPct val="75000"/>
                        <a:buFont typeface="Wingdings" pitchFamily="2" charset="2"/>
                        <a:defRPr sz="2000">
                          <a:solidFill>
                            <a:schemeClr val="tx1"/>
                          </a:solidFill>
                          <a:latin typeface="Gulim" pitchFamily="34" charset="-127"/>
                          <a:ea typeface="Gulim" pitchFamily="34" charset="-127"/>
                        </a:defRPr>
                      </a:lvl2pPr>
                      <a:lvl3pPr marL="1143000" indent="-228600" eaLnBrk="0" latinLnBrk="1" hangingPunct="0">
                        <a:spcBef>
                          <a:spcPct val="20000"/>
                        </a:spcBef>
                        <a:buClr>
                          <a:schemeClr val="accent2"/>
                        </a:buClr>
                        <a:buSzPct val="75000"/>
                        <a:buFont typeface="Wingdings" pitchFamily="2" charset="2"/>
                        <a:defRPr>
                          <a:solidFill>
                            <a:schemeClr val="tx1"/>
                          </a:solidFill>
                          <a:latin typeface="Gulim" pitchFamily="34" charset="-127"/>
                          <a:ea typeface="Gulim" pitchFamily="34" charset="-127"/>
                        </a:defRPr>
                      </a:lvl3pPr>
                      <a:lvl4pPr marL="1600200" indent="-228600" eaLnBrk="0" latinLnBrk="1" hangingPunct="0">
                        <a:spcBef>
                          <a:spcPct val="20000"/>
                        </a:spcBef>
                        <a:buClr>
                          <a:schemeClr val="accent1"/>
                        </a:buClr>
                        <a:buSzPct val="80000"/>
                        <a:buFont typeface="Wingdings" pitchFamily="2" charset="2"/>
                        <a:defRPr>
                          <a:solidFill>
                            <a:schemeClr val="tx1"/>
                          </a:solidFill>
                          <a:latin typeface="Gulim" pitchFamily="34" charset="-127"/>
                          <a:ea typeface="Gulim" pitchFamily="34" charset="-127"/>
                        </a:defRPr>
                      </a:lvl4pPr>
                      <a:lvl5pPr marL="2057400" indent="-228600" eaLnBrk="0" latinLnBrk="1" hangingPunct="0">
                        <a:spcBef>
                          <a:spcPct val="20000"/>
                        </a:spcBef>
                        <a:buClr>
                          <a:schemeClr val="accent2"/>
                        </a:buClr>
                        <a:buSzPct val="65000"/>
                        <a:buFont typeface="Wingdings" pitchFamily="2" charset="2"/>
                        <a:defRPr>
                          <a:solidFill>
                            <a:schemeClr val="tx1"/>
                          </a:solidFill>
                          <a:latin typeface="Gulim" pitchFamily="34" charset="-127"/>
                          <a:ea typeface="Gulim" pitchFamily="34" charset="-127"/>
                        </a:defRPr>
                      </a:lvl5pPr>
                      <a:lvl6pPr marL="25146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6pPr>
                      <a:lvl7pPr marL="29718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7pPr>
                      <a:lvl8pPr marL="34290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8pPr>
                      <a:lvl9pPr marL="38862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9pPr>
                    </a:lstStyle>
                    <a:p>
                      <a:pPr marL="0" marR="0" lvl="0" indent="0" algn="ctr" defTabSz="914400" rtl="0" eaLnBrk="1" fontAlgn="base" latinLnBrk="1" hangingPunct="1">
                        <a:lnSpc>
                          <a:spcPct val="100000"/>
                        </a:lnSpc>
                        <a:spcBef>
                          <a:spcPct val="20000"/>
                        </a:spcBef>
                        <a:spcAft>
                          <a:spcPct val="0"/>
                        </a:spcAft>
                        <a:buClr>
                          <a:schemeClr val="accent1"/>
                        </a:buClr>
                        <a:buSzPct val="150000"/>
                        <a:buFont typeface="Arial" pitchFamily="34" charset="0"/>
                        <a:buNone/>
                        <a:tabLst/>
                      </a:pPr>
                      <a:r>
                        <a:rPr kumimoji="0" lang="zh-CN" altLang="en-US" sz="2000" b="0" i="0" u="none" strike="noStrike" cap="none" normalizeH="0" baseline="0" smtClean="0">
                          <a:ln>
                            <a:noFill/>
                          </a:ln>
                          <a:solidFill>
                            <a:schemeClr val="tx1"/>
                          </a:solidFill>
                          <a:effectLst/>
                          <a:latin typeface="Verdana" pitchFamily="34" charset="0"/>
                          <a:ea typeface="楷体" pitchFamily="49" charset="-122"/>
                        </a:rPr>
                        <a:t>封闭的系统</a:t>
                      </a: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r h="886590">
                <a:tc>
                  <a:txBody>
                    <a:bodyPr/>
                    <a:lstStyle>
                      <a:lvl1pPr eaLnBrk="0" latinLnBrk="1" hangingPunct="0">
                        <a:spcBef>
                          <a:spcPct val="20000"/>
                        </a:spcBef>
                        <a:buClr>
                          <a:schemeClr val="accent2"/>
                        </a:buClr>
                        <a:buSzPct val="75000"/>
                        <a:buFont typeface="Wingdings" pitchFamily="2" charset="2"/>
                        <a:defRPr sz="2400">
                          <a:solidFill>
                            <a:schemeClr val="tx1"/>
                          </a:solidFill>
                          <a:latin typeface="Gulim" pitchFamily="34" charset="-127"/>
                          <a:ea typeface="Gulim" pitchFamily="34" charset="-127"/>
                        </a:defRPr>
                      </a:lvl1pPr>
                      <a:lvl2pPr marL="742950" indent="-285750" eaLnBrk="0" latinLnBrk="1" hangingPunct="0">
                        <a:spcBef>
                          <a:spcPct val="20000"/>
                        </a:spcBef>
                        <a:buClr>
                          <a:schemeClr val="accent1"/>
                        </a:buClr>
                        <a:buSzPct val="75000"/>
                        <a:buFont typeface="Wingdings" pitchFamily="2" charset="2"/>
                        <a:defRPr sz="2000">
                          <a:solidFill>
                            <a:schemeClr val="tx1"/>
                          </a:solidFill>
                          <a:latin typeface="Gulim" pitchFamily="34" charset="-127"/>
                          <a:ea typeface="Gulim" pitchFamily="34" charset="-127"/>
                        </a:defRPr>
                      </a:lvl2pPr>
                      <a:lvl3pPr marL="1143000" indent="-228600" eaLnBrk="0" latinLnBrk="1" hangingPunct="0">
                        <a:spcBef>
                          <a:spcPct val="20000"/>
                        </a:spcBef>
                        <a:buClr>
                          <a:schemeClr val="accent2"/>
                        </a:buClr>
                        <a:buSzPct val="75000"/>
                        <a:buFont typeface="Wingdings" pitchFamily="2" charset="2"/>
                        <a:defRPr>
                          <a:solidFill>
                            <a:schemeClr val="tx1"/>
                          </a:solidFill>
                          <a:latin typeface="Gulim" pitchFamily="34" charset="-127"/>
                          <a:ea typeface="Gulim" pitchFamily="34" charset="-127"/>
                        </a:defRPr>
                      </a:lvl3pPr>
                      <a:lvl4pPr marL="1600200" indent="-228600" eaLnBrk="0" latinLnBrk="1" hangingPunct="0">
                        <a:spcBef>
                          <a:spcPct val="20000"/>
                        </a:spcBef>
                        <a:buClr>
                          <a:schemeClr val="accent1"/>
                        </a:buClr>
                        <a:buSzPct val="80000"/>
                        <a:buFont typeface="Wingdings" pitchFamily="2" charset="2"/>
                        <a:defRPr>
                          <a:solidFill>
                            <a:schemeClr val="tx1"/>
                          </a:solidFill>
                          <a:latin typeface="Gulim" pitchFamily="34" charset="-127"/>
                          <a:ea typeface="Gulim" pitchFamily="34" charset="-127"/>
                        </a:defRPr>
                      </a:lvl4pPr>
                      <a:lvl5pPr marL="2057400" indent="-228600" eaLnBrk="0" latinLnBrk="1" hangingPunct="0">
                        <a:spcBef>
                          <a:spcPct val="20000"/>
                        </a:spcBef>
                        <a:buClr>
                          <a:schemeClr val="accent2"/>
                        </a:buClr>
                        <a:buSzPct val="65000"/>
                        <a:buFont typeface="Wingdings" pitchFamily="2" charset="2"/>
                        <a:defRPr>
                          <a:solidFill>
                            <a:schemeClr val="tx1"/>
                          </a:solidFill>
                          <a:latin typeface="Gulim" pitchFamily="34" charset="-127"/>
                          <a:ea typeface="Gulim" pitchFamily="34" charset="-127"/>
                        </a:defRPr>
                      </a:lvl5pPr>
                      <a:lvl6pPr marL="25146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6pPr>
                      <a:lvl7pPr marL="29718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7pPr>
                      <a:lvl8pPr marL="34290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8pPr>
                      <a:lvl9pPr marL="38862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9pPr>
                    </a:lstStyle>
                    <a:p>
                      <a:pPr marL="0" marR="0" lvl="0" indent="0" algn="ctr" defTabSz="914400" rtl="0" eaLnBrk="1" fontAlgn="base" latinLnBrk="1" hangingPunct="1">
                        <a:lnSpc>
                          <a:spcPct val="100000"/>
                        </a:lnSpc>
                        <a:spcBef>
                          <a:spcPct val="20000"/>
                        </a:spcBef>
                        <a:spcAft>
                          <a:spcPct val="0"/>
                        </a:spcAft>
                        <a:buClr>
                          <a:schemeClr val="accent1"/>
                        </a:buClr>
                        <a:buSzPct val="150000"/>
                        <a:buFont typeface="Arial" pitchFamily="34" charset="0"/>
                        <a:buNone/>
                        <a:tabLst/>
                      </a:pPr>
                      <a:r>
                        <a:rPr kumimoji="0" lang="zh-CN" altLang="en-US" sz="2000" b="1" i="0" u="none" strike="noStrike" cap="none" normalizeH="0" baseline="0" smtClean="0">
                          <a:ln>
                            <a:noFill/>
                          </a:ln>
                          <a:solidFill>
                            <a:srgbClr val="FF1919"/>
                          </a:solidFill>
                          <a:effectLst/>
                          <a:latin typeface="Verdana" pitchFamily="34" charset="0"/>
                          <a:ea typeface="楷体" pitchFamily="49" charset="-122"/>
                          <a:sym typeface="Arial" pitchFamily="34" charset="0"/>
                        </a:rPr>
                        <a:t>通信手段</a:t>
                      </a: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eaLnBrk="0" latinLnBrk="1" hangingPunct="0">
                        <a:spcBef>
                          <a:spcPct val="20000"/>
                        </a:spcBef>
                        <a:buClr>
                          <a:schemeClr val="accent2"/>
                        </a:buClr>
                        <a:buSzPct val="75000"/>
                        <a:buFont typeface="Wingdings" pitchFamily="2" charset="2"/>
                        <a:defRPr sz="2400">
                          <a:solidFill>
                            <a:schemeClr val="tx1"/>
                          </a:solidFill>
                          <a:latin typeface="Gulim" pitchFamily="34" charset="-127"/>
                          <a:ea typeface="Gulim" pitchFamily="34" charset="-127"/>
                        </a:defRPr>
                      </a:lvl1pPr>
                      <a:lvl2pPr marL="742950" indent="-285750" eaLnBrk="0" latinLnBrk="1" hangingPunct="0">
                        <a:spcBef>
                          <a:spcPct val="20000"/>
                        </a:spcBef>
                        <a:buClr>
                          <a:schemeClr val="accent1"/>
                        </a:buClr>
                        <a:buSzPct val="75000"/>
                        <a:buFont typeface="Wingdings" pitchFamily="2" charset="2"/>
                        <a:defRPr sz="2000">
                          <a:solidFill>
                            <a:schemeClr val="tx1"/>
                          </a:solidFill>
                          <a:latin typeface="Gulim" pitchFamily="34" charset="-127"/>
                          <a:ea typeface="Gulim" pitchFamily="34" charset="-127"/>
                        </a:defRPr>
                      </a:lvl2pPr>
                      <a:lvl3pPr marL="1143000" indent="-228600" eaLnBrk="0" latinLnBrk="1" hangingPunct="0">
                        <a:spcBef>
                          <a:spcPct val="20000"/>
                        </a:spcBef>
                        <a:buClr>
                          <a:schemeClr val="accent2"/>
                        </a:buClr>
                        <a:buSzPct val="75000"/>
                        <a:buFont typeface="Wingdings" pitchFamily="2" charset="2"/>
                        <a:defRPr>
                          <a:solidFill>
                            <a:schemeClr val="tx1"/>
                          </a:solidFill>
                          <a:latin typeface="Gulim" pitchFamily="34" charset="-127"/>
                          <a:ea typeface="Gulim" pitchFamily="34" charset="-127"/>
                        </a:defRPr>
                      </a:lvl3pPr>
                      <a:lvl4pPr marL="1600200" indent="-228600" eaLnBrk="0" latinLnBrk="1" hangingPunct="0">
                        <a:spcBef>
                          <a:spcPct val="20000"/>
                        </a:spcBef>
                        <a:buClr>
                          <a:schemeClr val="accent1"/>
                        </a:buClr>
                        <a:buSzPct val="80000"/>
                        <a:buFont typeface="Wingdings" pitchFamily="2" charset="2"/>
                        <a:defRPr>
                          <a:solidFill>
                            <a:schemeClr val="tx1"/>
                          </a:solidFill>
                          <a:latin typeface="Gulim" pitchFamily="34" charset="-127"/>
                          <a:ea typeface="Gulim" pitchFamily="34" charset="-127"/>
                        </a:defRPr>
                      </a:lvl4pPr>
                      <a:lvl5pPr marL="2057400" indent="-228600" eaLnBrk="0" latinLnBrk="1" hangingPunct="0">
                        <a:spcBef>
                          <a:spcPct val="20000"/>
                        </a:spcBef>
                        <a:buClr>
                          <a:schemeClr val="accent2"/>
                        </a:buClr>
                        <a:buSzPct val="65000"/>
                        <a:buFont typeface="Wingdings" pitchFamily="2" charset="2"/>
                        <a:defRPr>
                          <a:solidFill>
                            <a:schemeClr val="tx1"/>
                          </a:solidFill>
                          <a:latin typeface="Gulim" pitchFamily="34" charset="-127"/>
                          <a:ea typeface="Gulim" pitchFamily="34" charset="-127"/>
                        </a:defRPr>
                      </a:lvl5pPr>
                      <a:lvl6pPr marL="25146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6pPr>
                      <a:lvl7pPr marL="29718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7pPr>
                      <a:lvl8pPr marL="34290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8pPr>
                      <a:lvl9pPr marL="38862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9pPr>
                    </a:lstStyle>
                    <a:p>
                      <a:pPr marL="0" marR="0" lvl="0" indent="0" algn="ctr" defTabSz="914400" rtl="0" eaLnBrk="1" fontAlgn="base" latinLnBrk="1" hangingPunct="1">
                        <a:lnSpc>
                          <a:spcPct val="100000"/>
                        </a:lnSpc>
                        <a:spcBef>
                          <a:spcPct val="20000"/>
                        </a:spcBef>
                        <a:spcAft>
                          <a:spcPct val="0"/>
                        </a:spcAft>
                        <a:buClr>
                          <a:schemeClr val="accent1"/>
                        </a:buClr>
                        <a:buSzPct val="150000"/>
                        <a:buFont typeface="Arial" pitchFamily="34" charset="0"/>
                        <a:buNone/>
                        <a:tabLst/>
                      </a:pPr>
                      <a:r>
                        <a:rPr kumimoji="0" lang="zh-CN" altLang="en-US" sz="2000" b="0" i="0" u="none" strike="noStrike" cap="none" normalizeH="0" baseline="0" smtClean="0">
                          <a:ln>
                            <a:noFill/>
                          </a:ln>
                          <a:solidFill>
                            <a:schemeClr val="tx1"/>
                          </a:solidFill>
                          <a:effectLst/>
                          <a:latin typeface="楷体" pitchFamily="49" charset="-122"/>
                          <a:ea typeface="楷体" pitchFamily="49" charset="-122"/>
                        </a:rPr>
                        <a:t>先进的现代计算机网络技术，对软/硬件要求高</a:t>
                      </a: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eaLnBrk="0" latinLnBrk="1" hangingPunct="0">
                        <a:spcBef>
                          <a:spcPct val="20000"/>
                        </a:spcBef>
                        <a:buClr>
                          <a:schemeClr val="accent2"/>
                        </a:buClr>
                        <a:buSzPct val="75000"/>
                        <a:buFont typeface="Wingdings" pitchFamily="2" charset="2"/>
                        <a:defRPr sz="2400">
                          <a:solidFill>
                            <a:schemeClr val="tx1"/>
                          </a:solidFill>
                          <a:latin typeface="Gulim" pitchFamily="34" charset="-127"/>
                          <a:ea typeface="Gulim" pitchFamily="34" charset="-127"/>
                        </a:defRPr>
                      </a:lvl1pPr>
                      <a:lvl2pPr marL="742950" indent="-285750" eaLnBrk="0" latinLnBrk="1" hangingPunct="0">
                        <a:spcBef>
                          <a:spcPct val="20000"/>
                        </a:spcBef>
                        <a:buClr>
                          <a:schemeClr val="accent1"/>
                        </a:buClr>
                        <a:buSzPct val="75000"/>
                        <a:buFont typeface="Wingdings" pitchFamily="2" charset="2"/>
                        <a:defRPr sz="2000">
                          <a:solidFill>
                            <a:schemeClr val="tx1"/>
                          </a:solidFill>
                          <a:latin typeface="Gulim" pitchFamily="34" charset="-127"/>
                          <a:ea typeface="Gulim" pitchFamily="34" charset="-127"/>
                        </a:defRPr>
                      </a:lvl2pPr>
                      <a:lvl3pPr marL="1143000" indent="-228600" eaLnBrk="0" latinLnBrk="1" hangingPunct="0">
                        <a:spcBef>
                          <a:spcPct val="20000"/>
                        </a:spcBef>
                        <a:buClr>
                          <a:schemeClr val="accent2"/>
                        </a:buClr>
                        <a:buSzPct val="75000"/>
                        <a:buFont typeface="Wingdings" pitchFamily="2" charset="2"/>
                        <a:defRPr>
                          <a:solidFill>
                            <a:schemeClr val="tx1"/>
                          </a:solidFill>
                          <a:latin typeface="Gulim" pitchFamily="34" charset="-127"/>
                          <a:ea typeface="Gulim" pitchFamily="34" charset="-127"/>
                        </a:defRPr>
                      </a:lvl3pPr>
                      <a:lvl4pPr marL="1600200" indent="-228600" eaLnBrk="0" latinLnBrk="1" hangingPunct="0">
                        <a:spcBef>
                          <a:spcPct val="20000"/>
                        </a:spcBef>
                        <a:buClr>
                          <a:schemeClr val="accent1"/>
                        </a:buClr>
                        <a:buSzPct val="80000"/>
                        <a:buFont typeface="Wingdings" pitchFamily="2" charset="2"/>
                        <a:defRPr>
                          <a:solidFill>
                            <a:schemeClr val="tx1"/>
                          </a:solidFill>
                          <a:latin typeface="Gulim" pitchFamily="34" charset="-127"/>
                          <a:ea typeface="Gulim" pitchFamily="34" charset="-127"/>
                        </a:defRPr>
                      </a:lvl4pPr>
                      <a:lvl5pPr marL="2057400" indent="-228600" eaLnBrk="0" latinLnBrk="1" hangingPunct="0">
                        <a:spcBef>
                          <a:spcPct val="20000"/>
                        </a:spcBef>
                        <a:buClr>
                          <a:schemeClr val="accent2"/>
                        </a:buClr>
                        <a:buSzPct val="65000"/>
                        <a:buFont typeface="Wingdings" pitchFamily="2" charset="2"/>
                        <a:defRPr>
                          <a:solidFill>
                            <a:schemeClr val="tx1"/>
                          </a:solidFill>
                          <a:latin typeface="Gulim" pitchFamily="34" charset="-127"/>
                          <a:ea typeface="Gulim" pitchFamily="34" charset="-127"/>
                        </a:defRPr>
                      </a:lvl5pPr>
                      <a:lvl6pPr marL="25146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6pPr>
                      <a:lvl7pPr marL="29718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7pPr>
                      <a:lvl8pPr marL="34290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8pPr>
                      <a:lvl9pPr marL="38862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9pPr>
                    </a:lstStyle>
                    <a:p>
                      <a:pPr marL="0" marR="0" lvl="0" indent="0" algn="ctr" defTabSz="914400" rtl="0" eaLnBrk="1" fontAlgn="base" latinLnBrk="1" hangingPunct="1">
                        <a:lnSpc>
                          <a:spcPct val="100000"/>
                        </a:lnSpc>
                        <a:spcBef>
                          <a:spcPct val="20000"/>
                        </a:spcBef>
                        <a:spcAft>
                          <a:spcPct val="0"/>
                        </a:spcAft>
                        <a:buClr>
                          <a:schemeClr val="accent1"/>
                        </a:buClr>
                        <a:buSzPct val="150000"/>
                        <a:buFont typeface="Arial" pitchFamily="34" charset="0"/>
                        <a:buNone/>
                        <a:tabLst/>
                      </a:pPr>
                      <a:r>
                        <a:rPr kumimoji="0" lang="zh-CN" altLang="en-US" sz="2000" b="0" i="0" u="none" strike="noStrike" cap="none" normalizeH="0" baseline="0" smtClean="0">
                          <a:ln>
                            <a:noFill/>
                          </a:ln>
                          <a:solidFill>
                            <a:schemeClr val="tx1"/>
                          </a:solidFill>
                          <a:effectLst/>
                          <a:latin typeface="Verdana" pitchFamily="34" charset="0"/>
                          <a:ea typeface="楷体" pitchFamily="49" charset="-122"/>
                        </a:rPr>
                        <a:t>传统的通信媒介</a:t>
                      </a: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r h="726327">
                <a:tc>
                  <a:txBody>
                    <a:bodyPr/>
                    <a:lstStyle>
                      <a:lvl1pPr eaLnBrk="0" latinLnBrk="1" hangingPunct="0">
                        <a:spcBef>
                          <a:spcPct val="20000"/>
                        </a:spcBef>
                        <a:buClr>
                          <a:schemeClr val="accent2"/>
                        </a:buClr>
                        <a:buSzPct val="75000"/>
                        <a:buFont typeface="Wingdings" pitchFamily="2" charset="2"/>
                        <a:defRPr sz="2400">
                          <a:solidFill>
                            <a:schemeClr val="tx1"/>
                          </a:solidFill>
                          <a:latin typeface="Gulim" pitchFamily="34" charset="-127"/>
                          <a:ea typeface="Gulim" pitchFamily="34" charset="-127"/>
                        </a:defRPr>
                      </a:lvl1pPr>
                      <a:lvl2pPr marL="742950" indent="-285750" eaLnBrk="0" latinLnBrk="1" hangingPunct="0">
                        <a:spcBef>
                          <a:spcPct val="20000"/>
                        </a:spcBef>
                        <a:buClr>
                          <a:schemeClr val="accent1"/>
                        </a:buClr>
                        <a:buSzPct val="75000"/>
                        <a:buFont typeface="Wingdings" pitchFamily="2" charset="2"/>
                        <a:defRPr sz="2000">
                          <a:solidFill>
                            <a:schemeClr val="tx1"/>
                          </a:solidFill>
                          <a:latin typeface="Gulim" pitchFamily="34" charset="-127"/>
                          <a:ea typeface="Gulim" pitchFamily="34" charset="-127"/>
                        </a:defRPr>
                      </a:lvl2pPr>
                      <a:lvl3pPr marL="1143000" indent="-228600" eaLnBrk="0" latinLnBrk="1" hangingPunct="0">
                        <a:spcBef>
                          <a:spcPct val="20000"/>
                        </a:spcBef>
                        <a:buClr>
                          <a:schemeClr val="accent2"/>
                        </a:buClr>
                        <a:buSzPct val="75000"/>
                        <a:buFont typeface="Wingdings" pitchFamily="2" charset="2"/>
                        <a:defRPr>
                          <a:solidFill>
                            <a:schemeClr val="tx1"/>
                          </a:solidFill>
                          <a:latin typeface="Gulim" pitchFamily="34" charset="-127"/>
                          <a:ea typeface="Gulim" pitchFamily="34" charset="-127"/>
                        </a:defRPr>
                      </a:lvl3pPr>
                      <a:lvl4pPr marL="1600200" indent="-228600" eaLnBrk="0" latinLnBrk="1" hangingPunct="0">
                        <a:spcBef>
                          <a:spcPct val="20000"/>
                        </a:spcBef>
                        <a:buClr>
                          <a:schemeClr val="accent1"/>
                        </a:buClr>
                        <a:buSzPct val="80000"/>
                        <a:buFont typeface="Wingdings" pitchFamily="2" charset="2"/>
                        <a:defRPr>
                          <a:solidFill>
                            <a:schemeClr val="tx1"/>
                          </a:solidFill>
                          <a:latin typeface="Gulim" pitchFamily="34" charset="-127"/>
                          <a:ea typeface="Gulim" pitchFamily="34" charset="-127"/>
                        </a:defRPr>
                      </a:lvl4pPr>
                      <a:lvl5pPr marL="2057400" indent="-228600" eaLnBrk="0" latinLnBrk="1" hangingPunct="0">
                        <a:spcBef>
                          <a:spcPct val="20000"/>
                        </a:spcBef>
                        <a:buClr>
                          <a:schemeClr val="accent2"/>
                        </a:buClr>
                        <a:buSzPct val="65000"/>
                        <a:buFont typeface="Wingdings" pitchFamily="2" charset="2"/>
                        <a:defRPr>
                          <a:solidFill>
                            <a:schemeClr val="tx1"/>
                          </a:solidFill>
                          <a:latin typeface="Gulim" pitchFamily="34" charset="-127"/>
                          <a:ea typeface="Gulim" pitchFamily="34" charset="-127"/>
                        </a:defRPr>
                      </a:lvl5pPr>
                      <a:lvl6pPr marL="25146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6pPr>
                      <a:lvl7pPr marL="29718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7pPr>
                      <a:lvl8pPr marL="34290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8pPr>
                      <a:lvl9pPr marL="38862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9pPr>
                    </a:lstStyle>
                    <a:p>
                      <a:pPr marL="0" marR="0" lvl="0" indent="0" algn="ctr" defTabSz="914400" rtl="0" eaLnBrk="1" fontAlgn="base" latinLnBrk="1" hangingPunct="1">
                        <a:lnSpc>
                          <a:spcPct val="100000"/>
                        </a:lnSpc>
                        <a:spcBef>
                          <a:spcPct val="20000"/>
                        </a:spcBef>
                        <a:spcAft>
                          <a:spcPct val="0"/>
                        </a:spcAft>
                        <a:buClr>
                          <a:schemeClr val="accent1"/>
                        </a:buClr>
                        <a:buSzPct val="150000"/>
                        <a:buFont typeface="Arial" pitchFamily="34" charset="0"/>
                        <a:buNone/>
                        <a:tabLst/>
                      </a:pPr>
                      <a:r>
                        <a:rPr kumimoji="0" lang="zh-CN" altLang="en-US" sz="2000" b="1" i="0" u="none" strike="noStrike" cap="none" normalizeH="0" baseline="0" smtClean="0">
                          <a:ln>
                            <a:noFill/>
                          </a:ln>
                          <a:solidFill>
                            <a:srgbClr val="FF1919"/>
                          </a:solidFill>
                          <a:effectLst/>
                          <a:latin typeface="Verdana" pitchFamily="34" charset="0"/>
                          <a:ea typeface="楷体" pitchFamily="49" charset="-122"/>
                          <a:sym typeface="Arial" pitchFamily="34" charset="0"/>
                        </a:rPr>
                        <a:t>优势</a:t>
                      </a: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eaLnBrk="0" latinLnBrk="1" hangingPunct="0">
                        <a:spcBef>
                          <a:spcPct val="20000"/>
                        </a:spcBef>
                        <a:buClr>
                          <a:schemeClr val="accent2"/>
                        </a:buClr>
                        <a:buSzPct val="75000"/>
                        <a:buFont typeface="Wingdings" pitchFamily="2" charset="2"/>
                        <a:defRPr sz="2400">
                          <a:solidFill>
                            <a:schemeClr val="tx1"/>
                          </a:solidFill>
                          <a:latin typeface="Gulim" pitchFamily="34" charset="-127"/>
                          <a:ea typeface="Gulim" pitchFamily="34" charset="-127"/>
                        </a:defRPr>
                      </a:lvl1pPr>
                      <a:lvl2pPr marL="742950" indent="-285750" eaLnBrk="0" latinLnBrk="1" hangingPunct="0">
                        <a:spcBef>
                          <a:spcPct val="20000"/>
                        </a:spcBef>
                        <a:buClr>
                          <a:schemeClr val="accent1"/>
                        </a:buClr>
                        <a:buSzPct val="75000"/>
                        <a:buFont typeface="Wingdings" pitchFamily="2" charset="2"/>
                        <a:defRPr sz="2000">
                          <a:solidFill>
                            <a:schemeClr val="tx1"/>
                          </a:solidFill>
                          <a:latin typeface="Gulim" pitchFamily="34" charset="-127"/>
                          <a:ea typeface="Gulim" pitchFamily="34" charset="-127"/>
                        </a:defRPr>
                      </a:lvl2pPr>
                      <a:lvl3pPr marL="1143000" indent="-228600" eaLnBrk="0" latinLnBrk="1" hangingPunct="0">
                        <a:spcBef>
                          <a:spcPct val="20000"/>
                        </a:spcBef>
                        <a:buClr>
                          <a:schemeClr val="accent2"/>
                        </a:buClr>
                        <a:buSzPct val="75000"/>
                        <a:buFont typeface="Wingdings" pitchFamily="2" charset="2"/>
                        <a:defRPr>
                          <a:solidFill>
                            <a:schemeClr val="tx1"/>
                          </a:solidFill>
                          <a:latin typeface="Gulim" pitchFamily="34" charset="-127"/>
                          <a:ea typeface="Gulim" pitchFamily="34" charset="-127"/>
                        </a:defRPr>
                      </a:lvl3pPr>
                      <a:lvl4pPr marL="1600200" indent="-228600" eaLnBrk="0" latinLnBrk="1" hangingPunct="0">
                        <a:spcBef>
                          <a:spcPct val="20000"/>
                        </a:spcBef>
                        <a:buClr>
                          <a:schemeClr val="accent1"/>
                        </a:buClr>
                        <a:buSzPct val="80000"/>
                        <a:buFont typeface="Wingdings" pitchFamily="2" charset="2"/>
                        <a:defRPr>
                          <a:solidFill>
                            <a:schemeClr val="tx1"/>
                          </a:solidFill>
                          <a:latin typeface="Gulim" pitchFamily="34" charset="-127"/>
                          <a:ea typeface="Gulim" pitchFamily="34" charset="-127"/>
                        </a:defRPr>
                      </a:lvl4pPr>
                      <a:lvl5pPr marL="2057400" indent="-228600" eaLnBrk="0" latinLnBrk="1" hangingPunct="0">
                        <a:spcBef>
                          <a:spcPct val="20000"/>
                        </a:spcBef>
                        <a:buClr>
                          <a:schemeClr val="accent2"/>
                        </a:buClr>
                        <a:buSzPct val="65000"/>
                        <a:buFont typeface="Wingdings" pitchFamily="2" charset="2"/>
                        <a:defRPr>
                          <a:solidFill>
                            <a:schemeClr val="tx1"/>
                          </a:solidFill>
                          <a:latin typeface="Gulim" pitchFamily="34" charset="-127"/>
                          <a:ea typeface="Gulim" pitchFamily="34" charset="-127"/>
                        </a:defRPr>
                      </a:lvl5pPr>
                      <a:lvl6pPr marL="25146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6pPr>
                      <a:lvl7pPr marL="29718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7pPr>
                      <a:lvl8pPr marL="34290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8pPr>
                      <a:lvl9pPr marL="38862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9pPr>
                    </a:lstStyle>
                    <a:p>
                      <a:pPr marL="0" marR="0" lvl="0" indent="0" algn="ctr" defTabSz="914400" rtl="0" eaLnBrk="1" fontAlgn="base" latinLnBrk="1" hangingPunct="1">
                        <a:lnSpc>
                          <a:spcPct val="100000"/>
                        </a:lnSpc>
                        <a:spcBef>
                          <a:spcPct val="20000"/>
                        </a:spcBef>
                        <a:spcAft>
                          <a:spcPct val="0"/>
                        </a:spcAft>
                        <a:buClr>
                          <a:schemeClr val="accent1"/>
                        </a:buClr>
                        <a:buSzPct val="150000"/>
                        <a:buFont typeface="Arial" pitchFamily="34" charset="0"/>
                        <a:buNone/>
                        <a:tabLst/>
                      </a:pPr>
                      <a:r>
                        <a:rPr kumimoji="0" lang="zh-CN" altLang="en-US" sz="2000" b="0" i="0" u="none" strike="noStrike" cap="none" normalizeH="0" baseline="0" smtClean="0">
                          <a:ln>
                            <a:noFill/>
                          </a:ln>
                          <a:solidFill>
                            <a:schemeClr val="tx1"/>
                          </a:solidFill>
                          <a:effectLst/>
                          <a:latin typeface="Verdana" pitchFamily="34" charset="0"/>
                          <a:ea typeface="楷体" pitchFamily="49" charset="-122"/>
                        </a:rPr>
                        <a:t>方便、快捷、高效、经济</a:t>
                      </a: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lvl1pPr eaLnBrk="0" latinLnBrk="1" hangingPunct="0">
                        <a:spcBef>
                          <a:spcPct val="20000"/>
                        </a:spcBef>
                        <a:buClr>
                          <a:schemeClr val="accent2"/>
                        </a:buClr>
                        <a:buSzPct val="75000"/>
                        <a:buFont typeface="Wingdings" pitchFamily="2" charset="2"/>
                        <a:defRPr sz="2400">
                          <a:solidFill>
                            <a:schemeClr val="tx1"/>
                          </a:solidFill>
                          <a:latin typeface="Gulim" pitchFamily="34" charset="-127"/>
                          <a:ea typeface="Gulim" pitchFamily="34" charset="-127"/>
                        </a:defRPr>
                      </a:lvl1pPr>
                      <a:lvl2pPr marL="742950" indent="-285750" eaLnBrk="0" latinLnBrk="1" hangingPunct="0">
                        <a:spcBef>
                          <a:spcPct val="20000"/>
                        </a:spcBef>
                        <a:buClr>
                          <a:schemeClr val="accent1"/>
                        </a:buClr>
                        <a:buSzPct val="75000"/>
                        <a:buFont typeface="Wingdings" pitchFamily="2" charset="2"/>
                        <a:defRPr sz="2000">
                          <a:solidFill>
                            <a:schemeClr val="tx1"/>
                          </a:solidFill>
                          <a:latin typeface="Gulim" pitchFamily="34" charset="-127"/>
                          <a:ea typeface="Gulim" pitchFamily="34" charset="-127"/>
                        </a:defRPr>
                      </a:lvl2pPr>
                      <a:lvl3pPr marL="1143000" indent="-228600" eaLnBrk="0" latinLnBrk="1" hangingPunct="0">
                        <a:spcBef>
                          <a:spcPct val="20000"/>
                        </a:spcBef>
                        <a:buClr>
                          <a:schemeClr val="accent2"/>
                        </a:buClr>
                        <a:buSzPct val="75000"/>
                        <a:buFont typeface="Wingdings" pitchFamily="2" charset="2"/>
                        <a:defRPr>
                          <a:solidFill>
                            <a:schemeClr val="tx1"/>
                          </a:solidFill>
                          <a:latin typeface="Gulim" pitchFamily="34" charset="-127"/>
                          <a:ea typeface="Gulim" pitchFamily="34" charset="-127"/>
                        </a:defRPr>
                      </a:lvl3pPr>
                      <a:lvl4pPr marL="1600200" indent="-228600" eaLnBrk="0" latinLnBrk="1" hangingPunct="0">
                        <a:spcBef>
                          <a:spcPct val="20000"/>
                        </a:spcBef>
                        <a:buClr>
                          <a:schemeClr val="accent1"/>
                        </a:buClr>
                        <a:buSzPct val="80000"/>
                        <a:buFont typeface="Wingdings" pitchFamily="2" charset="2"/>
                        <a:defRPr>
                          <a:solidFill>
                            <a:schemeClr val="tx1"/>
                          </a:solidFill>
                          <a:latin typeface="Gulim" pitchFamily="34" charset="-127"/>
                          <a:ea typeface="Gulim" pitchFamily="34" charset="-127"/>
                        </a:defRPr>
                      </a:lvl4pPr>
                      <a:lvl5pPr marL="2057400" indent="-228600" eaLnBrk="0" latinLnBrk="1" hangingPunct="0">
                        <a:spcBef>
                          <a:spcPct val="20000"/>
                        </a:spcBef>
                        <a:buClr>
                          <a:schemeClr val="accent2"/>
                        </a:buClr>
                        <a:buSzPct val="65000"/>
                        <a:buFont typeface="Wingdings" pitchFamily="2" charset="2"/>
                        <a:defRPr>
                          <a:solidFill>
                            <a:schemeClr val="tx1"/>
                          </a:solidFill>
                          <a:latin typeface="Gulim" pitchFamily="34" charset="-127"/>
                          <a:ea typeface="Gulim" pitchFamily="34" charset="-127"/>
                        </a:defRPr>
                      </a:lvl5pPr>
                      <a:lvl6pPr marL="25146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6pPr>
                      <a:lvl7pPr marL="29718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7pPr>
                      <a:lvl8pPr marL="34290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8pPr>
                      <a:lvl9pPr marL="3886200" indent="-228600" eaLnBrk="0" fontAlgn="base" latinLnBrk="1" hangingPunct="0">
                        <a:spcBef>
                          <a:spcPct val="20000"/>
                        </a:spcBef>
                        <a:spcAft>
                          <a:spcPct val="0"/>
                        </a:spcAft>
                        <a:buClr>
                          <a:schemeClr val="accent2"/>
                        </a:buClr>
                        <a:buSzPct val="65000"/>
                        <a:buFont typeface="Wingdings" pitchFamily="2" charset="2"/>
                        <a:defRPr>
                          <a:solidFill>
                            <a:schemeClr val="tx1"/>
                          </a:solidFill>
                          <a:latin typeface="Gulim" pitchFamily="34" charset="-127"/>
                          <a:ea typeface="Gulim" pitchFamily="34" charset="-127"/>
                        </a:defRPr>
                      </a:lvl9pPr>
                    </a:lstStyle>
                    <a:p>
                      <a:pPr marL="0" marR="0" lvl="0" indent="0" algn="ctr" defTabSz="914400" rtl="0" eaLnBrk="1" fontAlgn="base" latinLnBrk="1" hangingPunct="1">
                        <a:lnSpc>
                          <a:spcPct val="100000"/>
                        </a:lnSpc>
                        <a:spcBef>
                          <a:spcPct val="20000"/>
                        </a:spcBef>
                        <a:spcAft>
                          <a:spcPct val="0"/>
                        </a:spcAft>
                        <a:buClr>
                          <a:schemeClr val="accent1"/>
                        </a:buClr>
                        <a:buSzPct val="150000"/>
                        <a:buFont typeface="Arial" pitchFamily="34" charset="0"/>
                        <a:buNone/>
                        <a:tabLst/>
                      </a:pPr>
                      <a:r>
                        <a:rPr kumimoji="0" lang="zh-CN" altLang="en-US" sz="2000" b="0" i="0" u="none" strike="noStrike" cap="none" normalizeH="0" baseline="0" dirty="0" smtClean="0">
                          <a:ln>
                            <a:noFill/>
                          </a:ln>
                          <a:solidFill>
                            <a:schemeClr val="tx1"/>
                          </a:solidFill>
                          <a:effectLst/>
                          <a:latin typeface="楷体" pitchFamily="49" charset="-122"/>
                          <a:ea typeface="楷体" pitchFamily="49" charset="-122"/>
                        </a:rPr>
                        <a:t>使用、流通比较方便 </a:t>
                      </a:r>
                    </a:p>
                  </a:txBody>
                  <a:tcPr anchor="ctr" horzOverflow="overflow">
                    <a:lnL w="12700" cap="flat" cmpd="sng" algn="ctr">
                      <a:solidFill>
                        <a:schemeClr val="accent1"/>
                      </a:solidFill>
                      <a:prstDash val="solid"/>
                      <a:round/>
                      <a:headEnd type="none" w="med" len="med"/>
                      <a:tailEnd type="none" w="med" len="med"/>
                    </a:lnL>
                    <a:lnR w="12700" cap="flat" cmpd="sng" algn="ctr">
                      <a:solidFill>
                        <a:schemeClr val="accent1"/>
                      </a:solid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10064254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电子支付系统概念</a:t>
            </a:r>
            <a:endParaRPr lang="zh-CN" altLang="en-US" dirty="0"/>
          </a:p>
        </p:txBody>
      </p:sp>
      <p:sp>
        <p:nvSpPr>
          <p:cNvPr id="3" name="Rectangle 1"/>
          <p:cNvSpPr>
            <a:spLocks noChangeArrowheads="1"/>
          </p:cNvSpPr>
          <p:nvPr/>
        </p:nvSpPr>
        <p:spPr bwMode="auto">
          <a:xfrm>
            <a:off x="323850" y="1362014"/>
            <a:ext cx="43195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latinLnBrk="1"/>
            <a:r>
              <a:rPr lang="zh-CN" altLang="en-US" sz="2800" b="1" dirty="0" smtClean="0">
                <a:solidFill>
                  <a:srgbClr val="CC3300"/>
                </a:solidFill>
                <a:latin typeface="黑体" pitchFamily="49" charset="-122"/>
                <a:ea typeface="黑体" pitchFamily="49" charset="-122"/>
              </a:rPr>
              <a:t>电子</a:t>
            </a:r>
            <a:r>
              <a:rPr lang="zh-CN" altLang="en-US" sz="2800" b="1" dirty="0">
                <a:solidFill>
                  <a:srgbClr val="CC3300"/>
                </a:solidFill>
                <a:latin typeface="黑体" pitchFamily="49" charset="-122"/>
                <a:ea typeface="黑体" pitchFamily="49" charset="-122"/>
              </a:rPr>
              <a:t>支付</a:t>
            </a:r>
            <a:r>
              <a:rPr lang="zh-CN" altLang="en-US" sz="2800" b="1" dirty="0" smtClean="0">
                <a:solidFill>
                  <a:srgbClr val="CC3300"/>
                </a:solidFill>
                <a:latin typeface="黑体" pitchFamily="49" charset="-122"/>
                <a:ea typeface="黑体" pitchFamily="49" charset="-122"/>
              </a:rPr>
              <a:t>系统的概念</a:t>
            </a:r>
            <a:endParaRPr lang="zh-CN" altLang="en-US" sz="4000" b="1" dirty="0">
              <a:solidFill>
                <a:srgbClr val="CC3300"/>
              </a:solidFill>
              <a:latin typeface="黑体" pitchFamily="49" charset="-122"/>
              <a:ea typeface="黑体" pitchFamily="49" charset="-122"/>
            </a:endParaRPr>
          </a:p>
        </p:txBody>
      </p:sp>
      <p:sp>
        <p:nvSpPr>
          <p:cNvPr id="32" name="AutoShape 4"/>
          <p:cNvSpPr>
            <a:spLocks noChangeArrowheads="1"/>
          </p:cNvSpPr>
          <p:nvPr/>
        </p:nvSpPr>
        <p:spPr bwMode="auto">
          <a:xfrm>
            <a:off x="637282" y="2387376"/>
            <a:ext cx="7777360" cy="3705920"/>
          </a:xfrm>
          <a:prstGeom prst="roundRect">
            <a:avLst>
              <a:gd name="adj" fmla="val 10347"/>
            </a:avLst>
          </a:prstGeom>
          <a:solidFill>
            <a:srgbClr val="FFFFFF"/>
          </a:solidFill>
          <a:ln w="50800" cmpd="sng">
            <a:solidFill>
              <a:srgbClr val="99CC00"/>
            </a:solidFill>
            <a:round/>
            <a:headEnd/>
            <a:tailEnd/>
          </a:ln>
          <a:effectLst>
            <a:outerShdw dist="107763" dir="8100000" algn="ctr" rotWithShape="0">
              <a:srgbClr val="808080">
                <a:alpha val="50000"/>
              </a:srgbClr>
            </a:outerShdw>
          </a:effec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solidFill>
                <a:srgbClr val="000000"/>
              </a:solidFill>
              <a:latin typeface="Arial" pitchFamily="34" charset="0"/>
            </a:endParaRPr>
          </a:p>
        </p:txBody>
      </p:sp>
      <p:sp>
        <p:nvSpPr>
          <p:cNvPr id="33" name="Text Box 8"/>
          <p:cNvSpPr txBox="1">
            <a:spLocks noChangeArrowheads="1"/>
          </p:cNvSpPr>
          <p:nvPr/>
        </p:nvSpPr>
        <p:spPr bwMode="auto">
          <a:xfrm>
            <a:off x="1009650" y="2460401"/>
            <a:ext cx="7032625" cy="3462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lnSpc>
                <a:spcPct val="150000"/>
              </a:lnSpc>
            </a:pPr>
            <a:r>
              <a:rPr lang="zh-CN" altLang="en-US" dirty="0"/>
              <a:t>    </a:t>
            </a:r>
            <a:r>
              <a:rPr lang="zh-CN" altLang="en-US" dirty="0" smtClean="0">
                <a:solidFill>
                  <a:srgbClr val="FF0000"/>
                </a:solidFill>
              </a:rPr>
              <a:t>电子</a:t>
            </a:r>
            <a:r>
              <a:rPr lang="zh-CN" altLang="en-US" sz="2000" b="1" dirty="0" smtClean="0">
                <a:solidFill>
                  <a:srgbClr val="FF0000"/>
                </a:solidFill>
              </a:rPr>
              <a:t>支付系统</a:t>
            </a:r>
            <a:r>
              <a:rPr lang="zh-CN" altLang="en-US" dirty="0" smtClean="0"/>
              <a:t>是</a:t>
            </a:r>
            <a:r>
              <a:rPr lang="zh-CN" altLang="en-US" dirty="0"/>
              <a:t>指</a:t>
            </a:r>
            <a:r>
              <a:rPr lang="zh-CN" altLang="en-US" dirty="0">
                <a:solidFill>
                  <a:srgbClr val="FF0000"/>
                </a:solidFill>
              </a:rPr>
              <a:t>由提供支付服务的中介机构、管理货币转移的法律法规以及实现支付的电子信息技术手段共同组成的，用来清偿经济活动参加者在获取实物资产或金融资产时所承担的债务</a:t>
            </a:r>
            <a:r>
              <a:rPr lang="zh-CN" altLang="en-US" dirty="0"/>
              <a:t>。即把新型的支付工具包括电子现金（</a:t>
            </a:r>
            <a:r>
              <a:rPr lang="en-US" altLang="zh-CN" dirty="0"/>
              <a:t>e-cash</a:t>
            </a:r>
            <a:r>
              <a:rPr lang="zh-CN" altLang="en-US" dirty="0"/>
              <a:t>）、信用卡（</a:t>
            </a:r>
            <a:r>
              <a:rPr lang="en-US" altLang="zh-CN" dirty="0"/>
              <a:t>credit card</a:t>
            </a:r>
            <a:r>
              <a:rPr lang="zh-CN" altLang="en-US" dirty="0"/>
              <a:t>）、电子支票（</a:t>
            </a:r>
            <a:r>
              <a:rPr lang="en-US" altLang="zh-CN" dirty="0"/>
              <a:t>e-</a:t>
            </a:r>
            <a:r>
              <a:rPr lang="en-US" altLang="zh-CN" dirty="0" err="1"/>
              <a:t>cheque</a:t>
            </a:r>
            <a:r>
              <a:rPr lang="zh-CN" altLang="en-US" dirty="0"/>
              <a:t>）、智能卡等支付信息通过网络安全的传送到银行或相应的处理机构，来实现电子支付。因此，电子支付系统是融购物流程、支付工具、安全技术、认证体系、信用体系、法律法规以及现在的金融体系为一体的综合大系统。</a:t>
            </a:r>
            <a:endParaRPr lang="zh-CN" altLang="en-US" sz="1400" dirty="0">
              <a:solidFill>
                <a:srgbClr val="FF0000"/>
              </a:solidFill>
              <a:latin typeface="Arial" pitchFamily="34" charset="0"/>
            </a:endParaRPr>
          </a:p>
        </p:txBody>
      </p:sp>
    </p:spTree>
    <p:extLst>
      <p:ext uri="{BB962C8B-B14F-4D97-AF65-F5344CB8AC3E}">
        <p14:creationId xmlns:p14="http://schemas.microsoft.com/office/powerpoint/2010/main" val="107874098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电子支付系统概念</a:t>
            </a:r>
            <a:endParaRPr lang="zh-CN" altLang="en-US" dirty="0"/>
          </a:p>
        </p:txBody>
      </p:sp>
      <p:sp>
        <p:nvSpPr>
          <p:cNvPr id="3" name="Rectangle 1"/>
          <p:cNvSpPr>
            <a:spLocks noChangeArrowheads="1"/>
          </p:cNvSpPr>
          <p:nvPr/>
        </p:nvSpPr>
        <p:spPr bwMode="auto">
          <a:xfrm>
            <a:off x="323850" y="1573812"/>
            <a:ext cx="43195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latinLnBrk="1"/>
            <a:r>
              <a:rPr lang="zh-CN" altLang="en-US" sz="2800" b="1" dirty="0" smtClean="0">
                <a:solidFill>
                  <a:srgbClr val="CC3300"/>
                </a:solidFill>
                <a:latin typeface="黑体" pitchFamily="49" charset="-122"/>
                <a:ea typeface="黑体" pitchFamily="49" charset="-122"/>
              </a:rPr>
              <a:t>电子</a:t>
            </a:r>
            <a:r>
              <a:rPr lang="zh-CN" altLang="en-US" sz="2800" b="1" dirty="0">
                <a:solidFill>
                  <a:srgbClr val="CC3300"/>
                </a:solidFill>
                <a:latin typeface="黑体" pitchFamily="49" charset="-122"/>
                <a:ea typeface="黑体" pitchFamily="49" charset="-122"/>
              </a:rPr>
              <a:t>支付系统</a:t>
            </a:r>
            <a:endParaRPr lang="zh-CN" altLang="en-US" sz="4000" b="1" dirty="0">
              <a:solidFill>
                <a:srgbClr val="CC3300"/>
              </a:solidFill>
              <a:latin typeface="黑体" pitchFamily="49" charset="-122"/>
              <a:ea typeface="黑体" pitchFamily="49" charset="-122"/>
            </a:endParaRPr>
          </a:p>
        </p:txBody>
      </p:sp>
      <p:sp>
        <p:nvSpPr>
          <p:cNvPr id="5" name="Rectangle 3"/>
          <p:cNvSpPr>
            <a:spLocks noChangeArrowheads="1"/>
          </p:cNvSpPr>
          <p:nvPr/>
        </p:nvSpPr>
        <p:spPr bwMode="auto">
          <a:xfrm rot="2595630">
            <a:off x="5908675" y="3245371"/>
            <a:ext cx="923925" cy="1003300"/>
          </a:xfrm>
          <a:prstGeom prst="rect">
            <a:avLst/>
          </a:prstGeom>
          <a:gradFill rotWithShape="1">
            <a:gsLst>
              <a:gs pos="0">
                <a:srgbClr val="5CB1FE"/>
              </a:gs>
              <a:gs pos="100000">
                <a:srgbClr val="2B5276"/>
              </a:gs>
            </a:gsLst>
            <a:lin ang="5400000" scaled="1"/>
          </a:gradFill>
          <a:ln w="38100" cmpd="sng">
            <a:solidFill>
              <a:srgbClr val="FFFFFF"/>
            </a:solidFill>
            <a:miter lim="800000"/>
            <a:headEnd/>
            <a:tailEnd/>
          </a:ln>
          <a:effectLst>
            <a:outerShdw dist="179605" dir="487806" algn="ctr" rotWithShape="0">
              <a:srgbClr val="000000">
                <a:alpha val="50000"/>
              </a:srgbClr>
            </a:outerShdw>
          </a:effec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sp>
        <p:nvSpPr>
          <p:cNvPr id="6" name="Rectangle 5"/>
          <p:cNvSpPr>
            <a:spLocks noChangeArrowheads="1"/>
          </p:cNvSpPr>
          <p:nvPr/>
        </p:nvSpPr>
        <p:spPr bwMode="auto">
          <a:xfrm rot="2516440">
            <a:off x="363538" y="3258071"/>
            <a:ext cx="923925" cy="1003300"/>
          </a:xfrm>
          <a:prstGeom prst="rect">
            <a:avLst/>
          </a:prstGeom>
          <a:gradFill rotWithShape="1">
            <a:gsLst>
              <a:gs pos="0">
                <a:srgbClr val="CC3300"/>
              </a:gs>
              <a:gs pos="100000">
                <a:srgbClr val="5E1800"/>
              </a:gs>
            </a:gsLst>
            <a:lin ang="5400000" scaled="1"/>
          </a:gradFill>
          <a:ln w="38100" cmpd="sng">
            <a:solidFill>
              <a:srgbClr val="FFFFFF"/>
            </a:solidFill>
            <a:miter lim="800000"/>
            <a:headEnd/>
            <a:tailEnd/>
          </a:ln>
          <a:effectLst>
            <a:outerShdw dist="179605" dir="487806" algn="ctr" rotWithShape="0">
              <a:srgbClr val="000000">
                <a:alpha val="50000"/>
              </a:srgbClr>
            </a:outerShdw>
          </a:effec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sp>
        <p:nvSpPr>
          <p:cNvPr id="7" name="Text Box 6"/>
          <p:cNvSpPr txBox="1">
            <a:spLocks noChangeArrowheads="1"/>
          </p:cNvSpPr>
          <p:nvPr/>
        </p:nvSpPr>
        <p:spPr bwMode="auto">
          <a:xfrm>
            <a:off x="390525" y="3615259"/>
            <a:ext cx="87471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a:r>
              <a:rPr lang="zh-CN" altLang="en-US" b="1">
                <a:solidFill>
                  <a:srgbClr val="FFFFFF"/>
                </a:solidFill>
                <a:latin typeface="Arial" pitchFamily="34" charset="0"/>
              </a:rPr>
              <a:t>一阶段</a:t>
            </a:r>
          </a:p>
        </p:txBody>
      </p:sp>
      <p:sp>
        <p:nvSpPr>
          <p:cNvPr id="8" name="Rectangle 7"/>
          <p:cNvSpPr>
            <a:spLocks noChangeArrowheads="1"/>
          </p:cNvSpPr>
          <p:nvPr/>
        </p:nvSpPr>
        <p:spPr bwMode="auto">
          <a:xfrm rot="2613743">
            <a:off x="2136775" y="3289821"/>
            <a:ext cx="923925" cy="1003300"/>
          </a:xfrm>
          <a:prstGeom prst="rect">
            <a:avLst/>
          </a:prstGeom>
          <a:gradFill rotWithShape="1">
            <a:gsLst>
              <a:gs pos="0">
                <a:srgbClr val="FF6161"/>
              </a:gs>
              <a:gs pos="100000">
                <a:srgbClr val="762D2D"/>
              </a:gs>
            </a:gsLst>
            <a:lin ang="5400000" scaled="1"/>
          </a:gradFill>
          <a:ln w="38100" cmpd="sng">
            <a:solidFill>
              <a:srgbClr val="FFFFFF"/>
            </a:solidFill>
            <a:miter lim="800000"/>
            <a:headEnd/>
            <a:tailEnd/>
          </a:ln>
          <a:effectLst>
            <a:outerShdw dist="179605" dir="487806" algn="ctr" rotWithShape="0">
              <a:srgbClr val="000000">
                <a:alpha val="50000"/>
              </a:srgbClr>
            </a:outerShdw>
          </a:effec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sp>
        <p:nvSpPr>
          <p:cNvPr id="9" name="Text Box 8"/>
          <p:cNvSpPr txBox="1">
            <a:spLocks noChangeArrowheads="1"/>
          </p:cNvSpPr>
          <p:nvPr/>
        </p:nvSpPr>
        <p:spPr bwMode="auto">
          <a:xfrm>
            <a:off x="2022475" y="5120209"/>
            <a:ext cx="6921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a:r>
              <a:rPr lang="en-US" altLang="zh-CN" b="1">
                <a:solidFill>
                  <a:srgbClr val="FFFFFF"/>
                </a:solidFill>
                <a:latin typeface="Arial" pitchFamily="34" charset="0"/>
              </a:rPr>
              <a:t>2003</a:t>
            </a:r>
          </a:p>
        </p:txBody>
      </p:sp>
      <p:sp>
        <p:nvSpPr>
          <p:cNvPr id="10" name="Rectangle 9"/>
          <p:cNvSpPr>
            <a:spLocks noChangeArrowheads="1"/>
          </p:cNvSpPr>
          <p:nvPr/>
        </p:nvSpPr>
        <p:spPr bwMode="auto">
          <a:xfrm rot="2280355">
            <a:off x="4008438" y="3289821"/>
            <a:ext cx="923925" cy="1003300"/>
          </a:xfrm>
          <a:prstGeom prst="rect">
            <a:avLst/>
          </a:prstGeom>
          <a:gradFill rotWithShape="1">
            <a:gsLst>
              <a:gs pos="0">
                <a:srgbClr val="A8D02A"/>
              </a:gs>
              <a:gs pos="100000">
                <a:srgbClr val="4E6013"/>
              </a:gs>
            </a:gsLst>
            <a:lin ang="5400000" scaled="1"/>
          </a:gradFill>
          <a:ln w="38100" cmpd="sng">
            <a:solidFill>
              <a:srgbClr val="FFFFFF"/>
            </a:solidFill>
            <a:miter lim="800000"/>
            <a:headEnd/>
            <a:tailEnd/>
          </a:ln>
          <a:effectLst>
            <a:outerShdw dist="179605" dir="487806" algn="ctr" rotWithShape="0">
              <a:srgbClr val="000000">
                <a:alpha val="50000"/>
              </a:srgbClr>
            </a:outerShdw>
          </a:effec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sp>
        <p:nvSpPr>
          <p:cNvPr id="11" name="Line 12"/>
          <p:cNvSpPr>
            <a:spLocks noChangeShapeType="1"/>
          </p:cNvSpPr>
          <p:nvPr/>
        </p:nvSpPr>
        <p:spPr bwMode="auto">
          <a:xfrm>
            <a:off x="1547813" y="3789884"/>
            <a:ext cx="360362" cy="0"/>
          </a:xfrm>
          <a:prstGeom prst="line">
            <a:avLst/>
          </a:prstGeom>
          <a:noFill/>
          <a:ln w="57150" cap="rnd" cmpd="sng">
            <a:solidFill>
              <a:srgbClr val="80808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 name="Line 13"/>
          <p:cNvSpPr>
            <a:spLocks noChangeShapeType="1"/>
          </p:cNvSpPr>
          <p:nvPr/>
        </p:nvSpPr>
        <p:spPr bwMode="auto">
          <a:xfrm>
            <a:off x="3348038" y="3789884"/>
            <a:ext cx="503237" cy="71437"/>
          </a:xfrm>
          <a:prstGeom prst="line">
            <a:avLst/>
          </a:prstGeom>
          <a:noFill/>
          <a:ln w="57150" cap="rnd" cmpd="sng">
            <a:solidFill>
              <a:srgbClr val="80808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 name="Line 14"/>
          <p:cNvSpPr>
            <a:spLocks noChangeShapeType="1"/>
          </p:cNvSpPr>
          <p:nvPr/>
        </p:nvSpPr>
        <p:spPr bwMode="auto">
          <a:xfrm>
            <a:off x="5292725" y="3789884"/>
            <a:ext cx="503238" cy="17462"/>
          </a:xfrm>
          <a:prstGeom prst="line">
            <a:avLst/>
          </a:prstGeom>
          <a:noFill/>
          <a:ln w="57150" cap="rnd" cmpd="sng">
            <a:solidFill>
              <a:srgbClr val="80808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4" name="Text Box 15"/>
          <p:cNvSpPr txBox="1">
            <a:spLocks noChangeArrowheads="1"/>
          </p:cNvSpPr>
          <p:nvPr/>
        </p:nvSpPr>
        <p:spPr bwMode="auto">
          <a:xfrm>
            <a:off x="2555875" y="2492896"/>
            <a:ext cx="4114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a:r>
              <a:rPr lang="zh-CN" altLang="en-US" sz="2000" b="1" dirty="0">
                <a:solidFill>
                  <a:srgbClr val="000000"/>
                </a:solidFill>
                <a:effectLst>
                  <a:outerShdw blurRad="38100" dist="38100" dir="2700000" algn="tl">
                    <a:srgbClr val="C0C0C0"/>
                  </a:outerShdw>
                </a:effectLst>
                <a:latin typeface="Arial" pitchFamily="34" charset="0"/>
              </a:rPr>
              <a:t>支付系统发展阶段</a:t>
            </a:r>
          </a:p>
        </p:txBody>
      </p:sp>
      <p:sp>
        <p:nvSpPr>
          <p:cNvPr id="15" name="Text Box 16"/>
          <p:cNvSpPr txBox="1">
            <a:spLocks noChangeArrowheads="1"/>
          </p:cNvSpPr>
          <p:nvPr/>
        </p:nvSpPr>
        <p:spPr bwMode="auto">
          <a:xfrm>
            <a:off x="250825" y="4724921"/>
            <a:ext cx="1368425"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r>
              <a:rPr lang="zh-CN" altLang="en-US"/>
              <a:t>银行利用计算机处理</a:t>
            </a:r>
            <a:r>
              <a:rPr lang="zh-CN" altLang="en-US" b="1">
                <a:solidFill>
                  <a:srgbClr val="FF1919"/>
                </a:solidFill>
              </a:rPr>
              <a:t>银行之间</a:t>
            </a:r>
            <a:r>
              <a:rPr lang="zh-CN" altLang="en-US"/>
              <a:t>的业务，办理结算</a:t>
            </a:r>
          </a:p>
        </p:txBody>
      </p:sp>
      <p:sp>
        <p:nvSpPr>
          <p:cNvPr id="16" name="Rectangle 9"/>
          <p:cNvSpPr>
            <a:spLocks noChangeArrowheads="1"/>
          </p:cNvSpPr>
          <p:nvPr/>
        </p:nvSpPr>
        <p:spPr bwMode="auto">
          <a:xfrm rot="2490671">
            <a:off x="7713663" y="3316809"/>
            <a:ext cx="923925" cy="1003300"/>
          </a:xfrm>
          <a:prstGeom prst="rect">
            <a:avLst/>
          </a:prstGeom>
          <a:gradFill rotWithShape="1">
            <a:gsLst>
              <a:gs pos="0">
                <a:schemeClr val="hlink"/>
              </a:gs>
              <a:gs pos="100000">
                <a:srgbClr val="4E6013"/>
              </a:gs>
            </a:gsLst>
            <a:lin ang="5400000" scaled="1"/>
          </a:gradFill>
          <a:ln w="38100" cmpd="sng">
            <a:solidFill>
              <a:srgbClr val="FFFFFF"/>
            </a:solidFill>
            <a:miter lim="800000"/>
            <a:headEnd/>
            <a:tailEnd/>
          </a:ln>
          <a:effectLst>
            <a:outerShdw dist="179605" dir="487806" algn="ctr" rotWithShape="0">
              <a:srgbClr val="000000">
                <a:alpha val="50000"/>
              </a:srgbClr>
            </a:outerShdw>
          </a:effec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sp>
        <p:nvSpPr>
          <p:cNvPr id="17" name="Line 14"/>
          <p:cNvSpPr>
            <a:spLocks noChangeShapeType="1"/>
          </p:cNvSpPr>
          <p:nvPr/>
        </p:nvSpPr>
        <p:spPr bwMode="auto">
          <a:xfrm>
            <a:off x="6948488" y="3716859"/>
            <a:ext cx="792162" cy="90487"/>
          </a:xfrm>
          <a:prstGeom prst="line">
            <a:avLst/>
          </a:prstGeom>
          <a:noFill/>
          <a:ln w="57150" cap="rnd" cmpd="sng">
            <a:solidFill>
              <a:srgbClr val="80808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8" name="Text Box 6"/>
          <p:cNvSpPr txBox="1">
            <a:spLocks noChangeArrowheads="1"/>
          </p:cNvSpPr>
          <p:nvPr/>
        </p:nvSpPr>
        <p:spPr bwMode="auto">
          <a:xfrm>
            <a:off x="2195513" y="3573984"/>
            <a:ext cx="87471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a:r>
              <a:rPr lang="zh-CN" altLang="en-US" b="1">
                <a:solidFill>
                  <a:srgbClr val="FFFFFF"/>
                </a:solidFill>
                <a:latin typeface="Arial" pitchFamily="34" charset="0"/>
              </a:rPr>
              <a:t>二阶段</a:t>
            </a:r>
          </a:p>
        </p:txBody>
      </p:sp>
      <p:sp>
        <p:nvSpPr>
          <p:cNvPr id="19" name="Text Box 6"/>
          <p:cNvSpPr txBox="1">
            <a:spLocks noChangeArrowheads="1"/>
          </p:cNvSpPr>
          <p:nvPr/>
        </p:nvSpPr>
        <p:spPr bwMode="auto">
          <a:xfrm>
            <a:off x="4068763" y="3573984"/>
            <a:ext cx="87471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a:r>
              <a:rPr lang="zh-CN" altLang="en-US" b="1">
                <a:solidFill>
                  <a:srgbClr val="FFFFFF"/>
                </a:solidFill>
                <a:latin typeface="Arial" pitchFamily="34" charset="0"/>
              </a:rPr>
              <a:t>三阶段</a:t>
            </a:r>
          </a:p>
        </p:txBody>
      </p:sp>
      <p:sp>
        <p:nvSpPr>
          <p:cNvPr id="20" name="Text Box 6"/>
          <p:cNvSpPr txBox="1">
            <a:spLocks noChangeArrowheads="1"/>
          </p:cNvSpPr>
          <p:nvPr/>
        </p:nvSpPr>
        <p:spPr bwMode="auto">
          <a:xfrm>
            <a:off x="5940425" y="3573984"/>
            <a:ext cx="87471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a:r>
              <a:rPr lang="zh-CN" altLang="en-US" b="1">
                <a:solidFill>
                  <a:srgbClr val="FFFFFF"/>
                </a:solidFill>
                <a:latin typeface="Arial" pitchFamily="34" charset="0"/>
              </a:rPr>
              <a:t>四阶段</a:t>
            </a:r>
          </a:p>
        </p:txBody>
      </p:sp>
      <p:sp>
        <p:nvSpPr>
          <p:cNvPr id="21" name="Text Box 6"/>
          <p:cNvSpPr txBox="1">
            <a:spLocks noChangeArrowheads="1"/>
          </p:cNvSpPr>
          <p:nvPr/>
        </p:nvSpPr>
        <p:spPr bwMode="auto">
          <a:xfrm>
            <a:off x="7740650" y="3573984"/>
            <a:ext cx="87471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a:r>
              <a:rPr lang="zh-CN" altLang="en-US" b="1">
                <a:solidFill>
                  <a:srgbClr val="FFFFFF"/>
                </a:solidFill>
                <a:latin typeface="Arial" pitchFamily="34" charset="0"/>
              </a:rPr>
              <a:t>五阶段</a:t>
            </a:r>
          </a:p>
        </p:txBody>
      </p:sp>
      <p:sp>
        <p:nvSpPr>
          <p:cNvPr id="22" name="Rectangle 51"/>
          <p:cNvSpPr>
            <a:spLocks noChangeArrowheads="1"/>
          </p:cNvSpPr>
          <p:nvPr/>
        </p:nvSpPr>
        <p:spPr bwMode="auto">
          <a:xfrm>
            <a:off x="2052638" y="4566171"/>
            <a:ext cx="1511300"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latinLnBrk="1"/>
            <a:r>
              <a:rPr lang="zh-CN" altLang="en-US" b="1">
                <a:solidFill>
                  <a:srgbClr val="FF1919"/>
                </a:solidFill>
              </a:rPr>
              <a:t>银行计算机与其他机构</a:t>
            </a:r>
            <a:r>
              <a:rPr lang="zh-CN" altLang="en-US"/>
              <a:t>的计算机之间资金的汇划，如代发工资</a:t>
            </a:r>
          </a:p>
        </p:txBody>
      </p:sp>
      <p:sp>
        <p:nvSpPr>
          <p:cNvPr id="23" name="Rectangle 52"/>
          <p:cNvSpPr>
            <a:spLocks noChangeArrowheads="1"/>
          </p:cNvSpPr>
          <p:nvPr/>
        </p:nvSpPr>
        <p:spPr bwMode="auto">
          <a:xfrm>
            <a:off x="3927475" y="4585221"/>
            <a:ext cx="1365250" cy="173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latinLnBrk="1"/>
            <a:r>
              <a:rPr lang="zh-CN" altLang="en-US"/>
              <a:t>通过</a:t>
            </a:r>
            <a:r>
              <a:rPr lang="zh-CN" altLang="en-US" b="1">
                <a:solidFill>
                  <a:srgbClr val="FF1919"/>
                </a:solidFill>
              </a:rPr>
              <a:t>网络终端</a:t>
            </a:r>
            <a:r>
              <a:rPr lang="zh-CN" altLang="en-US"/>
              <a:t>向客户提供各项自助银行服务，如</a:t>
            </a:r>
            <a:r>
              <a:rPr lang="zh-CN" altLang="en-US">
                <a:latin typeface="宋体" pitchFamily="2" charset="-122"/>
              </a:rPr>
              <a:t>ATM（自动取款机）</a:t>
            </a:r>
            <a:endParaRPr lang="zh-CN" altLang="en-US"/>
          </a:p>
        </p:txBody>
      </p:sp>
      <p:sp>
        <p:nvSpPr>
          <p:cNvPr id="24" name="Rectangle 53"/>
          <p:cNvSpPr>
            <a:spLocks noChangeArrowheads="1"/>
          </p:cNvSpPr>
          <p:nvPr/>
        </p:nvSpPr>
        <p:spPr bwMode="auto">
          <a:xfrm>
            <a:off x="5651500" y="4588396"/>
            <a:ext cx="1584325" cy="173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latinLnBrk="1"/>
            <a:r>
              <a:rPr lang="zh-CN" altLang="en-US"/>
              <a:t>利用</a:t>
            </a:r>
            <a:r>
              <a:rPr lang="zh-CN" altLang="en-US" b="1">
                <a:solidFill>
                  <a:srgbClr val="FF1919"/>
                </a:solidFill>
                <a:sym typeface="Arial" pitchFamily="34" charset="0"/>
              </a:rPr>
              <a:t>银行销售终端</a:t>
            </a:r>
            <a:r>
              <a:rPr lang="zh-CN" altLang="en-US"/>
              <a:t>为普通大众在商户消费时提供自动的扣款服务  </a:t>
            </a:r>
            <a:r>
              <a:rPr lang="zh-CN" altLang="en-US">
                <a:latin typeface="宋体" pitchFamily="2" charset="-122"/>
              </a:rPr>
              <a:t>POS</a:t>
            </a:r>
          </a:p>
        </p:txBody>
      </p:sp>
      <p:sp>
        <p:nvSpPr>
          <p:cNvPr id="25" name="Rectangle 54"/>
          <p:cNvSpPr>
            <a:spLocks noChangeArrowheads="1"/>
          </p:cNvSpPr>
          <p:nvPr/>
        </p:nvSpPr>
        <p:spPr bwMode="auto">
          <a:xfrm>
            <a:off x="7632700" y="4724921"/>
            <a:ext cx="154781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latinLnBrk="1"/>
            <a:r>
              <a:rPr lang="zh-CN" altLang="en-US"/>
              <a:t>网上支付方式的发展 </a:t>
            </a:r>
          </a:p>
        </p:txBody>
      </p:sp>
      <p:sp>
        <p:nvSpPr>
          <p:cNvPr id="26" name="Rectangle 13"/>
          <p:cNvSpPr>
            <a:spLocks noChangeArrowheads="1"/>
          </p:cNvSpPr>
          <p:nvPr/>
        </p:nvSpPr>
        <p:spPr bwMode="auto">
          <a:xfrm>
            <a:off x="179388" y="4653484"/>
            <a:ext cx="1439862" cy="1728787"/>
          </a:xfrm>
          <a:prstGeom prst="rect">
            <a:avLst/>
          </a:prstGeom>
          <a:noFill/>
          <a:ln w="38100" cap="rnd" cmpd="sng">
            <a:solidFill>
              <a:schemeClr val="bg2"/>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sp>
        <p:nvSpPr>
          <p:cNvPr id="27" name="Rectangle 13"/>
          <p:cNvSpPr>
            <a:spLocks noChangeArrowheads="1"/>
          </p:cNvSpPr>
          <p:nvPr/>
        </p:nvSpPr>
        <p:spPr bwMode="auto">
          <a:xfrm>
            <a:off x="1979613" y="4653484"/>
            <a:ext cx="1439862" cy="1728787"/>
          </a:xfrm>
          <a:prstGeom prst="rect">
            <a:avLst/>
          </a:prstGeom>
          <a:noFill/>
          <a:ln w="38100" cap="rnd" cmpd="sng">
            <a:solidFill>
              <a:schemeClr val="bg2"/>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sp>
        <p:nvSpPr>
          <p:cNvPr id="28" name="Rectangle 13"/>
          <p:cNvSpPr>
            <a:spLocks noChangeArrowheads="1"/>
          </p:cNvSpPr>
          <p:nvPr/>
        </p:nvSpPr>
        <p:spPr bwMode="auto">
          <a:xfrm>
            <a:off x="3851275" y="4653484"/>
            <a:ext cx="1439863" cy="1728787"/>
          </a:xfrm>
          <a:prstGeom prst="rect">
            <a:avLst/>
          </a:prstGeom>
          <a:noFill/>
          <a:ln w="38100" cap="rnd" cmpd="sng">
            <a:solidFill>
              <a:schemeClr val="bg2"/>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sp>
        <p:nvSpPr>
          <p:cNvPr id="29" name="Rectangle 13"/>
          <p:cNvSpPr>
            <a:spLocks noChangeArrowheads="1"/>
          </p:cNvSpPr>
          <p:nvPr/>
        </p:nvSpPr>
        <p:spPr bwMode="auto">
          <a:xfrm>
            <a:off x="5651500" y="4653484"/>
            <a:ext cx="1584325" cy="1728787"/>
          </a:xfrm>
          <a:prstGeom prst="rect">
            <a:avLst/>
          </a:prstGeom>
          <a:noFill/>
          <a:ln w="38100" cap="rnd" cmpd="sng">
            <a:solidFill>
              <a:schemeClr val="bg2"/>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sp>
        <p:nvSpPr>
          <p:cNvPr id="30" name="Rectangle 13"/>
          <p:cNvSpPr>
            <a:spLocks noChangeArrowheads="1"/>
          </p:cNvSpPr>
          <p:nvPr/>
        </p:nvSpPr>
        <p:spPr bwMode="auto">
          <a:xfrm>
            <a:off x="7524750" y="4653484"/>
            <a:ext cx="1439863" cy="1728787"/>
          </a:xfrm>
          <a:prstGeom prst="rect">
            <a:avLst/>
          </a:prstGeom>
          <a:noFill/>
          <a:ln w="38100" cap="rnd" cmpd="sng">
            <a:solidFill>
              <a:schemeClr val="bg2"/>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spTree>
    <p:extLst>
      <p:ext uri="{BB962C8B-B14F-4D97-AF65-F5344CB8AC3E}">
        <p14:creationId xmlns:p14="http://schemas.microsoft.com/office/powerpoint/2010/main" val="309760795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80906131637"/>
  <p:tag name="MH_LIBRARY" val="GRAPHIC"/>
</p:tagLst>
</file>

<file path=ppt/tags/tag11.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PageTitle"/>
  <p:tag name="MH_ORDER" val="PageTitle"/>
</p:tagLst>
</file>

<file path=ppt/tags/tag12.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Other"/>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Other"/>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Other"/>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Other"/>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Other"/>
  <p:tag name="MH_ORDER" val="5"/>
</p:tagLst>
</file>

<file path=ppt/tags/tag17.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Text"/>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SubTitle"/>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Other"/>
  <p:tag name="MH_ORDER" val="6"/>
</p:tagLst>
</file>

<file path=ppt/tags/tag2.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20.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Other"/>
  <p:tag name="MH_ORDER" val="7"/>
</p:tagLst>
</file>

<file path=ppt/tags/tag21.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Other"/>
  <p:tag name="MH_ORDER" val="8"/>
</p:tagLst>
</file>

<file path=ppt/tags/tag22.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Other"/>
  <p:tag name="MH_ORDER" val="9"/>
</p:tagLst>
</file>

<file path=ppt/tags/tag23.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Other"/>
  <p:tag name="MH_ORDER" val="10"/>
</p:tagLst>
</file>

<file path=ppt/tags/tag24.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Text"/>
  <p:tag name="MH_ORDER" val="3"/>
</p:tagLst>
</file>

<file path=ppt/tags/tag25.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SubTitle"/>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Other"/>
  <p:tag name="MH_ORDER" val="11"/>
</p:tagLst>
</file>

<file path=ppt/tags/tag27.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Other"/>
  <p:tag name="MH_ORDER" val="12"/>
</p:tagLst>
</file>

<file path=ppt/tags/tag28.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Other"/>
  <p:tag name="MH_ORDER" val="13"/>
</p:tagLst>
</file>

<file path=ppt/tags/tag29.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Other"/>
  <p:tag name="MH_ORDER" val="14"/>
</p:tagLst>
</file>

<file path=ppt/tags/tag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30.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Other"/>
  <p:tag name="MH_ORDER" val="15"/>
</p:tagLst>
</file>

<file path=ppt/tags/tag31.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Text"/>
  <p:tag name="MH_ORDER" val="2"/>
</p:tagLst>
</file>

<file path=ppt/tags/tag32.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SubTitle"/>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Other"/>
  <p:tag name="MH_ORDER" val="16"/>
</p:tagLst>
</file>

<file path=ppt/tags/tag34.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Other"/>
  <p:tag name="MH_ORDER" val="17"/>
</p:tagLst>
</file>

<file path=ppt/tags/tag35.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Other"/>
  <p:tag name="MH_ORDER" val="18"/>
</p:tagLst>
</file>

<file path=ppt/tags/tag36.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Other"/>
  <p:tag name="MH_ORDER" val="19"/>
</p:tagLst>
</file>

<file path=ppt/tags/tag37.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Other"/>
  <p:tag name="MH_ORDER" val="20"/>
</p:tagLst>
</file>

<file path=ppt/tags/tag38.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Text"/>
  <p:tag name="MH_ORDER" val="4"/>
</p:tagLst>
</file>

<file path=ppt/tags/tag39.xml><?xml version="1.0" encoding="utf-8"?>
<p:tagLst xmlns:a="http://schemas.openxmlformats.org/drawingml/2006/main" xmlns:r="http://schemas.openxmlformats.org/officeDocument/2006/relationships" xmlns:p="http://schemas.openxmlformats.org/presentationml/2006/main">
  <p:tag name="MH" val="20180906131637"/>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40.xml><?xml version="1.0" encoding="utf-8"?>
<p:tagLst xmlns:a="http://schemas.openxmlformats.org/drawingml/2006/main" xmlns:r="http://schemas.openxmlformats.org/officeDocument/2006/relationships" xmlns:p="http://schemas.openxmlformats.org/presentationml/2006/main">
  <p:tag name="MH" val="20190920090250"/>
  <p:tag name="MH_LIBRARY" val="GRAPHIC"/>
  <p:tag name="MH_TYPE" val="Other"/>
  <p:tag name="MH_ORDER" val="9"/>
</p:tagLst>
</file>

<file path=ppt/tags/tag41.xml><?xml version="1.0" encoding="utf-8"?>
<p:tagLst xmlns:a="http://schemas.openxmlformats.org/drawingml/2006/main" xmlns:r="http://schemas.openxmlformats.org/officeDocument/2006/relationships" xmlns:p="http://schemas.openxmlformats.org/presentationml/2006/main">
  <p:tag name="MH" val="20190920090250"/>
  <p:tag name="MH_LIBRARY" val="GRAPHIC"/>
  <p:tag name="MH_TYPE" val="Desc"/>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90920090250"/>
  <p:tag name="MH_LIBRARY" val="GRAPHIC"/>
  <p:tag name="MH_TYPE" val="Other"/>
  <p:tag name="MH_ORDER" val="9"/>
</p:tagLst>
</file>

<file path=ppt/tags/tag43.xml><?xml version="1.0" encoding="utf-8"?>
<p:tagLst xmlns:a="http://schemas.openxmlformats.org/drawingml/2006/main" xmlns:r="http://schemas.openxmlformats.org/officeDocument/2006/relationships" xmlns:p="http://schemas.openxmlformats.org/presentationml/2006/main">
  <p:tag name="MH" val="20190920090250"/>
  <p:tag name="MH_LIBRARY" val="GRAPHIC"/>
  <p:tag name="MH_TYPE" val="Desc"/>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90920090250"/>
  <p:tag name="MH_LIBRARY" val="GRAPHIC"/>
  <p:tag name="MH_TYPE" val="Desc"/>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90920090250"/>
  <p:tag name="MH_LIBRARY" val="GRAPHIC"/>
  <p:tag name="MH_TYPE" val="Desc"/>
  <p:tag name="MH_ORDER" val="1"/>
</p:tagLst>
</file>

<file path=ppt/tags/tag46.xml><?xml version="1.0" encoding="utf-8"?>
<p:tagLst xmlns:a="http://schemas.openxmlformats.org/drawingml/2006/main" xmlns:r="http://schemas.openxmlformats.org/officeDocument/2006/relationships" xmlns:p="http://schemas.openxmlformats.org/presentationml/2006/main">
  <p:tag name="MH" val="20190920090250"/>
  <p:tag name="MH_LIBRARY" val="GRAPHIC"/>
  <p:tag name="MH_TYPE" val="Desc"/>
  <p:tag name="MH_ORDER" val="1"/>
</p:tagLst>
</file>

<file path=ppt/tags/tag47.xml><?xml version="1.0" encoding="utf-8"?>
<p:tagLst xmlns:a="http://schemas.openxmlformats.org/drawingml/2006/main" xmlns:r="http://schemas.openxmlformats.org/officeDocument/2006/relationships" xmlns:p="http://schemas.openxmlformats.org/presentationml/2006/main">
  <p:tag name="MH" val="20190920090250"/>
  <p:tag name="MH_LIBRARY" val="GRAPHIC"/>
  <p:tag name="MH_TYPE" val="Desc"/>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90920090250"/>
  <p:tag name="MH_LIBRARY" val="GRAPHIC"/>
  <p:tag name="MH_TYPE" val="Desc"/>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6.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7.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8.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9.xml><?xml version="1.0" encoding="utf-8"?>
<p:tagLst xmlns:a="http://schemas.openxmlformats.org/drawingml/2006/main" xmlns:r="http://schemas.openxmlformats.org/officeDocument/2006/relationships" xmlns:p="http://schemas.openxmlformats.org/presentationml/2006/main">
  <p:tag name="MH" val="20180915093056"/>
  <p:tag name="MH_LIBRARY" val="GRAPHIC"/>
  <p:tag name="MH_TYPE" val="Desc"/>
  <p:tag name="MH_ORDER" val="1"/>
</p:tagLst>
</file>

<file path=ppt/theme/theme1.xml><?xml version="1.0" encoding="utf-8"?>
<a:theme xmlns:a="http://schemas.openxmlformats.org/drawingml/2006/main" name="电子安全ppt">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电子安全ppt">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电子安全ppt">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电子安全ppt</Template>
  <TotalTime>2672</TotalTime>
  <Words>6288</Words>
  <Application>Microsoft Office PowerPoint</Application>
  <PresentationFormat>全屏显示(4:3)</PresentationFormat>
  <Paragraphs>315</Paragraphs>
  <Slides>49</Slides>
  <Notes>0</Notes>
  <HiddenSlides>0</HiddenSlides>
  <MMClips>0</MMClips>
  <ScaleCrop>false</ScaleCrop>
  <HeadingPairs>
    <vt:vector size="6" baseType="variant">
      <vt:variant>
        <vt:lpstr>主题</vt:lpstr>
      </vt:variant>
      <vt:variant>
        <vt:i4>4</vt:i4>
      </vt:variant>
      <vt:variant>
        <vt:lpstr>嵌入 OLE 服务器</vt:lpstr>
      </vt:variant>
      <vt:variant>
        <vt:i4>1</vt:i4>
      </vt:variant>
      <vt:variant>
        <vt:lpstr>幻灯片标题</vt:lpstr>
      </vt:variant>
      <vt:variant>
        <vt:i4>49</vt:i4>
      </vt:variant>
    </vt:vector>
  </HeadingPairs>
  <TitlesOfParts>
    <vt:vector size="54" baseType="lpstr">
      <vt:lpstr>电子安全ppt</vt:lpstr>
      <vt:lpstr>1_电子安全ppt</vt:lpstr>
      <vt:lpstr>2_电子安全ppt</vt:lpstr>
      <vt:lpstr>自定义设计方案</vt:lpstr>
      <vt:lpstr>Picture</vt:lpstr>
      <vt:lpstr>第3章 电子支付系统</vt:lpstr>
      <vt:lpstr>引导案例</vt:lpstr>
      <vt:lpstr>引导案例</vt:lpstr>
      <vt:lpstr>引导案例</vt:lpstr>
      <vt:lpstr>引导案例</vt:lpstr>
      <vt:lpstr>第3章 电子支付系统</vt:lpstr>
      <vt:lpstr>电子支付系统概念</vt:lpstr>
      <vt:lpstr>电子支付系统概念</vt:lpstr>
      <vt:lpstr>电子支付系统概念</vt:lpstr>
      <vt:lpstr>电子支付系统概念</vt:lpstr>
      <vt:lpstr>电子支付系统概念</vt:lpstr>
      <vt:lpstr>3.1ATM</vt:lpstr>
      <vt:lpstr>3.1ATM</vt:lpstr>
      <vt:lpstr>3.1ATM</vt:lpstr>
      <vt:lpstr> 3.2 POS</vt:lpstr>
      <vt:lpstr> 3.2 POS </vt:lpstr>
      <vt:lpstr> 3.2 POS </vt:lpstr>
      <vt:lpstr>PowerPoint 演示文稿</vt:lpstr>
      <vt:lpstr>3.3 电话银行</vt:lpstr>
      <vt:lpstr>3.4中国现代化支付系统</vt:lpstr>
      <vt:lpstr>3.4中国现代化支付系统</vt:lpstr>
      <vt:lpstr>3.4中国现代化支付系统</vt:lpstr>
      <vt:lpstr>3.4中国现代化支付系统</vt:lpstr>
      <vt:lpstr>3.4中国现代化支付系统</vt:lpstr>
      <vt:lpstr>3.4中国现代化支付系统</vt:lpstr>
      <vt:lpstr>3.4中国现代化支付系统</vt:lpstr>
      <vt:lpstr>3.4中国现代化支付系统</vt:lpstr>
      <vt:lpstr>3.4中国现代化支付系统</vt:lpstr>
      <vt:lpstr>3.4中国现代化支付系统</vt:lpstr>
      <vt:lpstr>3.4中国现代化支付系统</vt:lpstr>
      <vt:lpstr>3.4中国现代化支付系统(架构)</vt:lpstr>
      <vt:lpstr>3.4中国现代化支付系统（组成）</vt:lpstr>
      <vt:lpstr>3.4中国现代化支付系统组成</vt:lpstr>
      <vt:lpstr>3.4中国现代化支付系统组成</vt:lpstr>
      <vt:lpstr>3.4中国现代化支付系统组成</vt:lpstr>
      <vt:lpstr>3.4中国现代化支付系统组成</vt:lpstr>
      <vt:lpstr>3.4中国现代化支付系统组成</vt:lpstr>
      <vt:lpstr>3.4中国现代化支付系统组成</vt:lpstr>
      <vt:lpstr>3.4中国现代化支付系统组成</vt:lpstr>
      <vt:lpstr>3.4中国现代化支付系统组成</vt:lpstr>
      <vt:lpstr>3.4中国现代化支付系统组成</vt:lpstr>
      <vt:lpstr>3.4中国现代化支付系统组成</vt:lpstr>
      <vt:lpstr>3.4中国现代化支付系统组成</vt:lpstr>
      <vt:lpstr>3.4中国现代化支付系统组成</vt:lpstr>
      <vt:lpstr>案例：中国银联银行卡跨行交易清算系统</vt:lpstr>
      <vt:lpstr>案例：中国银联银行卡跨行交易清算系统</vt:lpstr>
      <vt:lpstr>案例：中国银联银行卡跨行交易清算系统</vt:lpstr>
      <vt:lpstr>案例：中国银联银行卡跨行交易清算系统</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第五章 电子支付系统</dc:title>
  <dc:creator>leo</dc:creator>
  <cp:lastModifiedBy>马洪</cp:lastModifiedBy>
  <cp:revision>300</cp:revision>
  <cp:lastPrinted>2019-11-08T11:11:42Z</cp:lastPrinted>
  <dcterms:created xsi:type="dcterms:W3CDTF">2011-04-19T10:42:16Z</dcterms:created>
  <dcterms:modified xsi:type="dcterms:W3CDTF">2023-07-21T05:22:18Z</dcterms:modified>
</cp:coreProperties>
</file>