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111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84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4381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2197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99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0" y="1358900"/>
            <a:ext cx="10579735" cy="501650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52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08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46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4041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5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619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680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1174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95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B38D3F-E99D-4708-BCF1-4ECD3320C2F1}" type="datetimeFigureOut">
              <a:rPr lang="zh-CN" altLang="en-US" smtClean="0"/>
              <a:t>2021/8/29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DFF04-4D29-40AD-BEF5-55CE110B9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424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0"/>
            <a:ext cx="1079563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4680" y="858484"/>
            <a:ext cx="8890689" cy="1211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987" y="205090"/>
            <a:ext cx="1066667" cy="55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429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内容占位符 3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0" name="文本框 39"/>
          <p:cNvSpPr txBox="1"/>
          <p:nvPr/>
        </p:nvSpPr>
        <p:spPr>
          <a:xfrm>
            <a:off x="0" y="34207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第四章  运用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 2016</a:t>
            </a:r>
            <a:r>
              <a:rPr lang="zh-CN" altLang="en-US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编制和分析财务报表</a:t>
            </a:r>
          </a:p>
        </p:txBody>
      </p:sp>
    </p:spTree>
    <p:extLst>
      <p:ext uri="{BB962C8B-B14F-4D97-AF65-F5344CB8AC3E}">
        <p14:creationId xmlns:p14="http://schemas.microsoft.com/office/powerpoint/2010/main" val="413212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科目余额表中公式的使用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四、删除公式</a:t>
            </a:r>
          </a:p>
          <a:p>
            <a:r>
              <a:rPr lang="zh-CN" altLang="en-US"/>
              <a:t>当不需要公式时,可以将其删除。删除公式分以下两种情况:</a:t>
            </a:r>
          </a:p>
          <a:p>
            <a:r>
              <a:rPr lang="zh-CN" altLang="en-US"/>
              <a:t>(1)完全删除,按【Delete】键即可直接删除。</a:t>
            </a:r>
          </a:p>
          <a:p>
            <a:r>
              <a:rPr lang="zh-CN" altLang="en-US"/>
              <a:t>(2)仅删除公式,但保留计算结果。选择单元格,在“剪贴板”组中,单击“复制”按钮,然后单击“粘贴”,在下拉列表中选择“粘贴数值”的“值”按钮,将计算结果保留。</a:t>
            </a:r>
          </a:p>
        </p:txBody>
      </p:sp>
    </p:spTree>
    <p:extLst>
      <p:ext uri="{BB962C8B-B14F-4D97-AF65-F5344CB8AC3E}">
        <p14:creationId xmlns:p14="http://schemas.microsoft.com/office/powerpoint/2010/main" val="385407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一、相对引用</a:t>
            </a:r>
          </a:p>
          <a:p>
            <a:r>
              <a:rPr lang="zh-CN" altLang="en-US"/>
              <a:t>相对引用的格式是直接使用单元格或单元格区域名。</a:t>
            </a:r>
          </a:p>
          <a:p>
            <a:r>
              <a:rPr lang="zh-CN" altLang="en-US"/>
              <a:t>使用相对引用后,系统会记住建立公式的单元格与被引用单元格的相对位置关系,在粘贴这个公式时,新的公式单元格与被引用的单元格仍保持这种相对位置。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3462020"/>
            <a:ext cx="7219950" cy="22606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67075" y="5722620"/>
            <a:ext cx="33381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4-13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相对引用</a:t>
            </a:r>
          </a:p>
        </p:txBody>
      </p:sp>
    </p:spTree>
    <p:extLst>
      <p:ext uri="{BB962C8B-B14F-4D97-AF65-F5344CB8AC3E}">
        <p14:creationId xmlns:p14="http://schemas.microsoft.com/office/powerpoint/2010/main" val="4041742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二、绝对引用</a:t>
            </a:r>
          </a:p>
          <a:p>
            <a:r>
              <a:rPr lang="zh-CN" altLang="en-US"/>
              <a:t>绝对引用是指被引用的单元格与引用的单元格的位置关系是绝对的,无论将这个公式粘贴到任何单元格,公式所引用的总是原来单元格的数据。</a:t>
            </a:r>
          </a:p>
          <a:p>
            <a:r>
              <a:rPr lang="zh-CN" altLang="en-US"/>
              <a:t>在列号与行号前添加“$”符号,如$E$4,表示绝对引用单元格E4,“$”称为绝对符号。</a:t>
            </a:r>
          </a:p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8320" y="3353435"/>
            <a:ext cx="8007985" cy="257810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29505" y="5931535"/>
            <a:ext cx="25615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4-15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绝对引用</a:t>
            </a:r>
          </a:p>
        </p:txBody>
      </p:sp>
    </p:spTree>
    <p:extLst>
      <p:ext uri="{BB962C8B-B14F-4D97-AF65-F5344CB8AC3E}">
        <p14:creationId xmlns:p14="http://schemas.microsoft.com/office/powerpoint/2010/main" val="232168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三、混合引用</a:t>
            </a:r>
          </a:p>
          <a:p>
            <a:r>
              <a:rPr lang="zh-CN" altLang="en-US"/>
              <a:t>混合引用是指单元格地址的引用中,既有绝对地址引用,又有相对地址引用。如列采用相对引用,行采用绝对引用,如C$3;或行采用相对引用,列采用绝对引用,如$C3。</a:t>
            </a:r>
          </a:p>
          <a:p>
            <a:r>
              <a:rPr lang="zh-CN" altLang="en-US"/>
              <a:t>例如,在“科目余额表”中的单元格G7中输入公式“=$C7+D$7-$E$7”,如图4-17所示,向下复制公式时,单元格G8中的公式变为“=”,此时相对引用的行7变为8,而绝对引用的行不发生变化,如图4-18所示。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7760" y="3768725"/>
            <a:ext cx="7656195" cy="24320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417820" y="6203950"/>
            <a:ext cx="26612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4-17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混合引用</a:t>
            </a:r>
          </a:p>
        </p:txBody>
      </p:sp>
    </p:spTree>
    <p:extLst>
      <p:ext uri="{BB962C8B-B14F-4D97-AF65-F5344CB8AC3E}">
        <p14:creationId xmlns:p14="http://schemas.microsoft.com/office/powerpoint/2010/main" val="2913791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四、三维引用</a:t>
            </a:r>
          </a:p>
          <a:p>
            <a:r>
              <a:rPr lang="zh-CN" altLang="en-US"/>
              <a:t>三维引用是指引用其他工作表中的单元格。三维引用的格式为:工作表名!单元格地址,工作表名后的“!”是系统自动添加的。</a:t>
            </a:r>
          </a:p>
          <a:p>
            <a:r>
              <a:rPr lang="zh-CN" altLang="en-US"/>
              <a:t>因此,在“资产负债表”D6中输入“=”,然后单击“科目余额表”工作表标签,在“科目余额表”工作表中依次选择G4、G5、G6单元格,如图4-19所示。按下【Enter】键后返回“资产负债表”工作表,此时单元格D6中显示的即为三维引用的值,如图4-20所示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475" y="3998595"/>
            <a:ext cx="7131050" cy="202565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71365" y="6024245"/>
            <a:ext cx="37769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4-19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设置公式计算货币资金</a:t>
            </a:r>
          </a:p>
        </p:txBody>
      </p:sp>
    </p:spTree>
    <p:extLst>
      <p:ext uri="{BB962C8B-B14F-4D97-AF65-F5344CB8AC3E}">
        <p14:creationId xmlns:p14="http://schemas.microsoft.com/office/powerpoint/2010/main" val="231249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87650" y="2237105"/>
            <a:ext cx="6617335" cy="308800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09820" y="5384800"/>
            <a:ext cx="26809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4-20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引用数据</a:t>
            </a:r>
          </a:p>
        </p:txBody>
      </p:sp>
    </p:spTree>
    <p:extLst>
      <p:ext uri="{BB962C8B-B14F-4D97-AF65-F5344CB8AC3E}">
        <p14:creationId xmlns:p14="http://schemas.microsoft.com/office/powerpoint/2010/main" val="314560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科目余额表中对单元格的引用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五、在公式中使用名称</a:t>
            </a:r>
          </a:p>
          <a:p>
            <a:r>
              <a:rPr lang="zh-CN" altLang="en-US"/>
              <a:t>在公式中,我们也可以直接使用单元格名称,这也是实现绝对引用的方法之一。我们可以根据前面定义G4、G5单元格名称的方法,定义D6单元格名称为“货币资金”,并且以上名称的范围均为“工作簿”,这样在进行数据引用时,可以直接使用名称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9245" y="3133725"/>
            <a:ext cx="6414135" cy="32416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740275" y="6375400"/>
            <a:ext cx="30600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图</a:t>
            </a:r>
            <a:r>
              <a:rPr lang="en-US" altLang="zh-CN">
                <a:solidFill>
                  <a:srgbClr val="000000"/>
                </a:solidFill>
                <a:cs typeface="方正书宋_GBK" charset="0"/>
              </a:rPr>
              <a:t>4-21</a:t>
            </a:r>
            <a:r>
              <a:rPr lang="zh-CN" altLang="en-US">
                <a:solidFill>
                  <a:srgbClr val="000000"/>
                </a:solidFill>
                <a:cs typeface="方正书宋_GBK" charset="0"/>
              </a:rPr>
              <a:t>　在公式中使用名称</a:t>
            </a:r>
          </a:p>
        </p:txBody>
      </p:sp>
    </p:spTree>
    <p:extLst>
      <p:ext uri="{BB962C8B-B14F-4D97-AF65-F5344CB8AC3E}">
        <p14:creationId xmlns:p14="http://schemas.microsoft.com/office/powerpoint/2010/main" val="206448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资产负债表中SUM函数的使用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一、函数的结构</a:t>
            </a:r>
          </a:p>
          <a:p>
            <a:r>
              <a:rPr lang="zh-CN" altLang="en-US"/>
              <a:t>函数的结构以函数名称开始,后面是一对圆括号,圆括号内各参数间用逗号分隔,若函数以公式的形式使用,则需在函数名称前输入等号,如:=SUM(A1,A2,A3)。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60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资产负债表中SUM函数的使用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二、函数的种类</a:t>
            </a:r>
          </a:p>
          <a:p>
            <a:r>
              <a:rPr lang="zh-CN" altLang="en-US"/>
              <a:t>函数是一种特定的对应关系,对于任意符合条件的变量,都有唯一的值与之相对应,我们称为函数值。</a:t>
            </a:r>
          </a:p>
          <a:p>
            <a:r>
              <a:rPr lang="zh-CN" altLang="en-US"/>
              <a:t>Excel中提供11类函数,包括数据库函数、日期与时间函数、工程函数、财务函数、信息函数、逻辑函数、查询和引用函数、数学与三角函数、统计函数、文本函数以及用户自定义函数,共约410个函数。掌握一些常用函数的使用方法,能提高我们的运算和分析能力,为学习和掌握复杂函数打下基础。</a:t>
            </a:r>
          </a:p>
        </p:txBody>
      </p:sp>
    </p:spTree>
    <p:extLst>
      <p:ext uri="{BB962C8B-B14F-4D97-AF65-F5344CB8AC3E}">
        <p14:creationId xmlns:p14="http://schemas.microsoft.com/office/powerpoint/2010/main" val="310804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第四节　资产负债表中SUM函数的使用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三、SUM函数在资产负债表中的应用</a:t>
            </a:r>
          </a:p>
          <a:p>
            <a:r>
              <a:rPr lang="zh-CN" altLang="en-US"/>
              <a:t>在资产负债表中,我们根据会计恒等式“资产=负债+所有者权益”来验证资产负债表是否平衡。</a:t>
            </a:r>
          </a:p>
          <a:p>
            <a:r>
              <a:rPr lang="zh-CN" altLang="en-US"/>
              <a:t>在完成资产负债表中的各个数据后,计算各个项目合计时,可以使用SUM函数。</a:t>
            </a:r>
          </a:p>
        </p:txBody>
      </p:sp>
    </p:spTree>
    <p:extLst>
      <p:ext uri="{BB962C8B-B14F-4D97-AF65-F5344CB8AC3E}">
        <p14:creationId xmlns:p14="http://schemas.microsoft.com/office/powerpoint/2010/main" val="972802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/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>
                <a:solidFill>
                  <a:srgbClr val="000000"/>
                </a:solidFill>
              </a:rPr>
              <a:t>目   录</a:t>
            </a:r>
            <a:endParaRPr lang="zh-CN" altLang="en-US" sz="2800" dirty="0">
              <a:solidFill>
                <a:srgbClr val="0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57356" y="2032754"/>
            <a:ext cx="6403183" cy="3870564"/>
            <a:chOff x="1857356" y="2032754"/>
            <a:chExt cx="6403183" cy="3870564"/>
          </a:xfrm>
        </p:grpSpPr>
        <p:grpSp>
          <p:nvGrpSpPr>
            <p:cNvPr id="17" name="组合 16"/>
            <p:cNvGrpSpPr/>
            <p:nvPr/>
          </p:nvGrpSpPr>
          <p:grpSpPr>
            <a:xfrm>
              <a:off x="1870430" y="2032754"/>
              <a:ext cx="6390109" cy="3075029"/>
              <a:chOff x="3009756" y="1946691"/>
              <a:chExt cx="6390109" cy="3075029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009756" y="1946691"/>
                <a:ext cx="6390109" cy="2279494"/>
                <a:chOff x="2488640" y="2139114"/>
                <a:chExt cx="6390109" cy="2279494"/>
              </a:xfrm>
            </p:grpSpPr>
            <p:grpSp>
              <p:nvGrpSpPr>
                <p:cNvPr id="24" name="Group 4"/>
                <p:cNvGrpSpPr/>
                <p:nvPr/>
              </p:nvGrpSpPr>
              <p:grpSpPr bwMode="auto">
                <a:xfrm>
                  <a:off x="2488640" y="2139114"/>
                  <a:ext cx="6390109" cy="639332"/>
                  <a:chOff x="0" y="0"/>
                  <a:chExt cx="2982" cy="288"/>
                </a:xfrm>
              </p:grpSpPr>
              <p:sp>
                <p:nvSpPr>
                  <p:cNvPr id="33" name="AutoShape 5"/>
                  <p:cNvSpPr>
                    <a:spLocks noChangeArrowheads="1"/>
                  </p:cNvSpPr>
                  <p:nvPr/>
                </p:nvSpPr>
                <p:spPr bwMode="auto">
                  <a:xfrm>
                    <a:off x="54" y="0"/>
                    <a:ext cx="2928" cy="288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19050" cap="rnd" cmpd="sng">
                    <a:solidFill>
                      <a:schemeClr val="tx1"/>
                    </a:solidFill>
                    <a:prstDash val="sysDot"/>
                    <a:round/>
                  </a:ln>
                  <a:effectLst>
                    <a:outerShdw dist="107763" dir="2700000" algn="ctr" rotWithShape="0">
                      <a:schemeClr val="bg1">
                        <a:alpha val="5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34" name="Rectangle 6"/>
                  <p:cNvSpPr>
                    <a:spLocks noChangeArrowheads="1"/>
                  </p:cNvSpPr>
                  <p:nvPr/>
                </p:nvSpPr>
                <p:spPr bwMode="auto">
                  <a:xfrm>
                    <a:off x="299" y="67"/>
                    <a:ext cx="2423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zh-CN" altLang="en-US" sz="2000" b="1" dirty="0">
                        <a:solidFill>
                          <a:srgbClr val="000000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rPr>
                      <a:t>第一节　在科目余额表中定义名称</a:t>
                    </a:r>
                  </a:p>
                </p:txBody>
              </p:sp>
              <p:sp>
                <p:nvSpPr>
                  <p:cNvPr id="35" name="Oval 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6"/>
                    <a:ext cx="144" cy="1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E96E29"/>
                      </a:gs>
                      <a:gs pos="100000">
                        <a:srgbClr val="9B491B"/>
                      </a:gs>
                    </a:gsLst>
                    <a:path path="shape">
                      <a:fillToRect l="50000" t="50000" r="50000" b="50000"/>
                    </a:path>
                  </a:gradFill>
                  <a:ln w="19050" cmpd="sng">
                    <a:solidFill>
                      <a:schemeClr val="tx1"/>
                    </a:solidFill>
                    <a:round/>
                  </a:ln>
                  <a:effectLst>
                    <a:outerShdw dist="63500" dir="2212194" algn="ctr" rotWithShape="0">
                      <a:schemeClr val="bg1">
                        <a:alpha val="50000"/>
                      </a:schemeClr>
                    </a:outerShdw>
                  </a:effec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25" name="Group 8"/>
                <p:cNvGrpSpPr/>
                <p:nvPr/>
              </p:nvGrpSpPr>
              <p:grpSpPr bwMode="auto">
                <a:xfrm>
                  <a:off x="2488640" y="2975707"/>
                  <a:ext cx="6390109" cy="639332"/>
                  <a:chOff x="0" y="0"/>
                  <a:chExt cx="2982" cy="288"/>
                </a:xfrm>
              </p:grpSpPr>
              <p:sp>
                <p:nvSpPr>
                  <p:cNvPr id="30" name="AutoShape 9"/>
                  <p:cNvSpPr>
                    <a:spLocks noChangeArrowheads="1"/>
                  </p:cNvSpPr>
                  <p:nvPr/>
                </p:nvSpPr>
                <p:spPr bwMode="auto">
                  <a:xfrm>
                    <a:off x="54" y="0"/>
                    <a:ext cx="2928" cy="288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19050" cap="rnd" cmpd="sng">
                    <a:solidFill>
                      <a:schemeClr val="tx1"/>
                    </a:solidFill>
                    <a:prstDash val="sysDot"/>
                    <a:round/>
                  </a:ln>
                  <a:effectLst>
                    <a:outerShdw dist="107763" dir="2700000" algn="ctr" rotWithShape="0">
                      <a:schemeClr val="bg1">
                        <a:alpha val="5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3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99" y="60"/>
                    <a:ext cx="2423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zh-CN" altLang="en-US" sz="2000" b="1" dirty="0">
                        <a:solidFill>
                          <a:srgbClr val="000000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rPr>
                      <a:t>第二节　科目余额表中公式的使用</a:t>
                    </a:r>
                  </a:p>
                </p:txBody>
              </p:sp>
              <p:sp>
                <p:nvSpPr>
                  <p:cNvPr id="32" name="Oval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0"/>
                    <a:ext cx="144" cy="1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DCDC48"/>
                      </a:gs>
                      <a:gs pos="100000">
                        <a:srgbClr val="939330"/>
                      </a:gs>
                    </a:gsLst>
                    <a:path path="shape">
                      <a:fillToRect l="50000" t="50000" r="50000" b="50000"/>
                    </a:path>
                  </a:gradFill>
                  <a:ln w="19050" cmpd="sng">
                    <a:solidFill>
                      <a:schemeClr val="tx1"/>
                    </a:solidFill>
                    <a:round/>
                  </a:ln>
                  <a:effectLst>
                    <a:outerShdw dist="63500" dir="2212194" algn="ctr" rotWithShape="0">
                      <a:schemeClr val="bg1">
                        <a:alpha val="50000"/>
                      </a:schemeClr>
                    </a:outerShdw>
                  </a:effec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</p:grpSp>
            <p:grpSp>
              <p:nvGrpSpPr>
                <p:cNvPr id="26" name="Group 12"/>
                <p:cNvGrpSpPr/>
                <p:nvPr/>
              </p:nvGrpSpPr>
              <p:grpSpPr bwMode="auto">
                <a:xfrm>
                  <a:off x="2488640" y="3779276"/>
                  <a:ext cx="6390109" cy="639332"/>
                  <a:chOff x="0" y="0"/>
                  <a:chExt cx="2982" cy="288"/>
                </a:xfrm>
              </p:grpSpPr>
              <p:sp>
                <p:nvSpPr>
                  <p:cNvPr id="27" name="AutoShape 13"/>
                  <p:cNvSpPr>
                    <a:spLocks noChangeArrowheads="1"/>
                  </p:cNvSpPr>
                  <p:nvPr/>
                </p:nvSpPr>
                <p:spPr bwMode="auto">
                  <a:xfrm>
                    <a:off x="54" y="0"/>
                    <a:ext cx="2928" cy="288"/>
                  </a:xfrm>
                  <a:prstGeom prst="roundRect">
                    <a:avLst>
                      <a:gd name="adj" fmla="val 50000"/>
                    </a:avLst>
                  </a:prstGeom>
                  <a:noFill/>
                  <a:ln w="19050" cap="rnd" cmpd="sng">
                    <a:solidFill>
                      <a:schemeClr val="tx1"/>
                    </a:solidFill>
                    <a:prstDash val="sysDot"/>
                    <a:round/>
                  </a:ln>
                  <a:effectLst>
                    <a:outerShdw dist="107763" dir="2700000" algn="ctr" rotWithShape="0">
                      <a:schemeClr val="bg1">
                        <a:alpha val="50000"/>
                      </a:schemeClr>
                    </a:outerShdw>
                  </a:effectLst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  <p:sp>
                <p:nvSpPr>
                  <p:cNvPr id="28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299" y="55"/>
                    <a:ext cx="2423" cy="1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zh-CN" altLang="en-US" sz="2000" b="1" dirty="0">
                        <a:solidFill>
                          <a:srgbClr val="000000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</a:rPr>
                      <a:t>第三节　科目余额表中对单元格的引用</a:t>
                    </a:r>
                  </a:p>
                </p:txBody>
              </p:sp>
              <p:sp>
                <p:nvSpPr>
                  <p:cNvPr id="29" name="Oval 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6"/>
                    <a:ext cx="144" cy="14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accent2"/>
                      </a:gs>
                      <a:gs pos="100000">
                        <a:srgbClr val="98630D"/>
                      </a:gs>
                    </a:gsLst>
                    <a:path path="shape">
                      <a:fillToRect l="50000" t="50000" r="50000" b="50000"/>
                    </a:path>
                  </a:gradFill>
                  <a:ln w="19050" cmpd="sng">
                    <a:solidFill>
                      <a:schemeClr val="tx1"/>
                    </a:solidFill>
                    <a:round/>
                  </a:ln>
                  <a:effectLst>
                    <a:outerShdw dist="63500" dir="2212194" algn="ctr" rotWithShape="0">
                      <a:schemeClr val="bg1">
                        <a:alpha val="50000"/>
                      </a:schemeClr>
                    </a:outerShdw>
                  </a:effectLst>
                </p:spPr>
                <p:txBody>
                  <a:bodyPr wrap="none" anchor="ctr"/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endParaRPr lang="zh-CN" altLang="en-US" b="1">
                      <a:solidFill>
                        <a:prstClr val="black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endParaRPr>
                  </a:p>
                </p:txBody>
              </p:sp>
            </p:grpSp>
          </p:grpSp>
          <p:grpSp>
            <p:nvGrpSpPr>
              <p:cNvPr id="20" name="Group 4"/>
              <p:cNvGrpSpPr/>
              <p:nvPr/>
            </p:nvGrpSpPr>
            <p:grpSpPr bwMode="auto">
              <a:xfrm>
                <a:off x="3009756" y="4382388"/>
                <a:ext cx="6390109" cy="639332"/>
                <a:chOff x="0" y="0"/>
                <a:chExt cx="2982" cy="288"/>
              </a:xfrm>
            </p:grpSpPr>
            <p:sp>
              <p:nvSpPr>
                <p:cNvPr id="21" name="AutoShape 5"/>
                <p:cNvSpPr>
                  <a:spLocks noChangeArrowheads="1"/>
                </p:cNvSpPr>
                <p:nvPr/>
              </p:nvSpPr>
              <p:spPr bwMode="auto">
                <a:xfrm>
                  <a:off x="54" y="0"/>
                  <a:ext cx="2928" cy="288"/>
                </a:xfrm>
                <a:prstGeom prst="roundRect">
                  <a:avLst>
                    <a:gd name="adj" fmla="val 50000"/>
                  </a:avLst>
                </a:prstGeom>
                <a:noFill/>
                <a:ln w="19050" cap="rnd" cmpd="sng">
                  <a:solidFill>
                    <a:schemeClr val="tx1"/>
                  </a:solidFill>
                  <a:prstDash val="sysDot"/>
                  <a:round/>
                </a:ln>
                <a:effectLst>
                  <a:outerShdw dist="107763" dir="2700000" algn="ctr" rotWithShape="0">
                    <a:schemeClr val="bg1">
                      <a:alpha val="50000"/>
                    </a:scheme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2" name="Rectangle 6"/>
                <p:cNvSpPr>
                  <a:spLocks noChangeArrowheads="1"/>
                </p:cNvSpPr>
                <p:nvPr/>
              </p:nvSpPr>
              <p:spPr bwMode="auto">
                <a:xfrm>
                  <a:off x="299" y="67"/>
                  <a:ext cx="2423" cy="1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zh-CN" altLang="en-US" sz="2000" b="1" dirty="0">
                      <a:solidFill>
                        <a:srgbClr val="000000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rPr>
                    <a:t>第四节　资产负债表中SUM函数的使用</a:t>
                  </a:r>
                </a:p>
              </p:txBody>
            </p:sp>
            <p:sp>
              <p:nvSpPr>
                <p:cNvPr id="23" name="Oval 7"/>
                <p:cNvSpPr>
                  <a:spLocks noChangeArrowheads="1"/>
                </p:cNvSpPr>
                <p:nvPr/>
              </p:nvSpPr>
              <p:spPr bwMode="auto">
                <a:xfrm>
                  <a:off x="0" y="66"/>
                  <a:ext cx="144" cy="14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96E29"/>
                    </a:gs>
                    <a:gs pos="100000">
                      <a:srgbClr val="9B491B"/>
                    </a:gs>
                  </a:gsLst>
                  <a:path path="shape">
                    <a:fillToRect l="50000" t="50000" r="50000" b="50000"/>
                  </a:path>
                </a:gradFill>
                <a:ln w="19050" cmpd="sng">
                  <a:solidFill>
                    <a:schemeClr val="tx1"/>
                  </a:solidFill>
                  <a:round/>
                </a:ln>
                <a:effectLst>
                  <a:outerShdw dist="63500" dir="2212194" algn="ctr" rotWithShape="0">
                    <a:schemeClr val="bg1">
                      <a:alpha val="50000"/>
                    </a:schemeClr>
                  </a:outerShdw>
                </a:effec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1">
                    <a:solidFill>
                      <a:prstClr val="black"/>
                    </a:solidFill>
                    <a:latin typeface="等线" panose="02010600030101010101" pitchFamily="2" charset="-122"/>
                    <a:ea typeface="等线" panose="02010600030101010101" pitchFamily="2" charset="-122"/>
                  </a:endParaRPr>
                </a:p>
              </p:txBody>
            </p:sp>
          </p:grpSp>
        </p:grpSp>
        <p:sp>
          <p:nvSpPr>
            <p:cNvPr id="39" name="AutoShape 9"/>
            <p:cNvSpPr>
              <a:spLocks noChangeArrowheads="1"/>
            </p:cNvSpPr>
            <p:nvPr/>
          </p:nvSpPr>
          <p:spPr bwMode="auto">
            <a:xfrm>
              <a:off x="1973072" y="5263986"/>
              <a:ext cx="6274393" cy="639332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2498081" y="5397180"/>
              <a:ext cx="5192231" cy="398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dirty="0">
                  <a:solidFill>
                    <a:srgbClr val="000000"/>
                  </a:solidFill>
                  <a:latin typeface="等线" panose="02010600030101010101" pitchFamily="2" charset="-122"/>
                  <a:ea typeface="等线" panose="02010600030101010101" pitchFamily="2" charset="-122"/>
                </a:rPr>
                <a:t>第五节　现金流量表的查看方式</a:t>
              </a:r>
            </a:p>
          </p:txBody>
        </p:sp>
        <p:sp>
          <p:nvSpPr>
            <p:cNvPr id="41" name="Oval 11"/>
            <p:cNvSpPr>
              <a:spLocks noChangeArrowheads="1"/>
            </p:cNvSpPr>
            <p:nvPr/>
          </p:nvSpPr>
          <p:spPr bwMode="auto">
            <a:xfrm>
              <a:off x="1857356" y="5397180"/>
              <a:ext cx="308577" cy="319666"/>
            </a:xfrm>
            <a:prstGeom prst="ellipse">
              <a:avLst/>
            </a:prstGeom>
            <a:gradFill rotWithShape="1">
              <a:gsLst>
                <a:gs pos="0">
                  <a:srgbClr val="DCDC48"/>
                </a:gs>
                <a:gs pos="100000">
                  <a:srgbClr val="939330"/>
                </a:gs>
              </a:gsLst>
              <a:path path="shape">
                <a:fillToRect l="50000" t="50000" r="50000" b="50000"/>
              </a:path>
            </a:gradFill>
            <a:ln w="19050" cmpd="sng">
              <a:solidFill>
                <a:schemeClr val="tx1"/>
              </a:solidFill>
              <a:round/>
            </a:ln>
            <a:effectLst>
              <a:outerShdw dist="63500" dir="2212194" algn="ctr" rotWithShape="0">
                <a:schemeClr val="bg1">
                  <a:alpha val="50000"/>
                </a:scheme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1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629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现金流量表的查看方式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一、Excel 2016的视图方式</a:t>
            </a:r>
          </a:p>
          <a:p>
            <a:r>
              <a:rPr lang="zh-CN" altLang="en-US"/>
              <a:t>在Excel 2016中查看现金流量表有多种视图方式:普通视图、页面布局视图、分页预览视图和全屏显示视图等,一般情况下的默认视图方式为普通视图。</a:t>
            </a:r>
          </a:p>
          <a:p>
            <a:r>
              <a:rPr lang="zh-CN" altLang="en-US"/>
              <a:t>用户可以根据需要在“视图”选项卡“工作簿视图”组中选择不同的视图方式,也可以在视图工具栏中快速切换“普通视图”“页面布局视图”“分页预览视图”这三种视图方式。</a:t>
            </a:r>
          </a:p>
          <a:p>
            <a:r>
              <a:rPr lang="zh-CN" altLang="en-US"/>
              <a:t>1.普通视图 </a:t>
            </a:r>
          </a:p>
          <a:p>
            <a:r>
              <a:rPr lang="zh-CN" altLang="en-US"/>
              <a:t>2.页面布局视图 </a:t>
            </a:r>
          </a:p>
          <a:p>
            <a:r>
              <a:rPr lang="zh-CN" altLang="en-US"/>
              <a:t>3.分页预览视图</a:t>
            </a:r>
          </a:p>
          <a:p>
            <a:r>
              <a:rPr lang="zh-CN" altLang="en-US"/>
              <a:t>4.全屏显示视图</a:t>
            </a:r>
          </a:p>
        </p:txBody>
      </p:sp>
    </p:spTree>
    <p:extLst>
      <p:ext uri="{BB962C8B-B14F-4D97-AF65-F5344CB8AC3E}">
        <p14:creationId xmlns:p14="http://schemas.microsoft.com/office/powerpoint/2010/main" val="8691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现金流量表的查看方式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二、工作表的显示比例</a:t>
            </a:r>
          </a:p>
          <a:p>
            <a:r>
              <a:rPr lang="zh-CN" altLang="en-US"/>
              <a:t>在默认情况下,工作表的显示比例为100%,用户可以根据需要缩放显示比例。</a:t>
            </a:r>
          </a:p>
          <a:p>
            <a:r>
              <a:rPr lang="zh-CN" altLang="en-US"/>
              <a:t>1.通过“视图”选项卡设置显示比例</a:t>
            </a:r>
          </a:p>
          <a:p>
            <a:r>
              <a:rPr lang="zh-CN" altLang="en-US"/>
              <a:t>2.通过“显示比例”滑块设置显示比例</a:t>
            </a:r>
          </a:p>
        </p:txBody>
      </p:sp>
    </p:spTree>
    <p:extLst>
      <p:ext uri="{BB962C8B-B14F-4D97-AF65-F5344CB8AC3E}">
        <p14:creationId xmlns:p14="http://schemas.microsoft.com/office/powerpoint/2010/main" val="3833677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第五节　现金流量表的查看方式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三、拆分和冻结窗口</a:t>
            </a:r>
          </a:p>
          <a:p>
            <a:r>
              <a:rPr lang="zh-CN" altLang="en-US"/>
              <a:t>当处理数据量比较庞大的工作表时,可以通过拆分和冻结窗口显示和比较在工作表中不同区域的数据。</a:t>
            </a:r>
          </a:p>
          <a:p>
            <a:r>
              <a:rPr lang="zh-CN" altLang="en-US"/>
              <a:t>1.拆分</a:t>
            </a:r>
          </a:p>
          <a:p>
            <a:r>
              <a:rPr lang="zh-CN" altLang="en-US"/>
              <a:t>(1)使用拆分线。</a:t>
            </a:r>
          </a:p>
          <a:p>
            <a:r>
              <a:rPr lang="zh-CN" altLang="en-US"/>
              <a:t>(2)使用命令。</a:t>
            </a:r>
          </a:p>
          <a:p>
            <a:r>
              <a:rPr lang="zh-CN" altLang="en-US"/>
              <a:t>2.冻结</a:t>
            </a:r>
          </a:p>
        </p:txBody>
      </p:sp>
    </p:spTree>
    <p:extLst>
      <p:ext uri="{BB962C8B-B14F-4D97-AF65-F5344CB8AC3E}">
        <p14:creationId xmlns:p14="http://schemas.microsoft.com/office/powerpoint/2010/main" val="2026533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在科目余额表中定义名称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一、名称的命名规则</a:t>
            </a:r>
          </a:p>
          <a:p>
            <a:r>
              <a:rPr lang="zh-CN" altLang="en-US"/>
              <a:t>(1)名称中第一个字符必须是字母、汉字、下划线(_)或反斜杠(\),名称中其余字符可以是数字、字母、汉字、句点、下划线或反斜杠,但不允许使用空格。</a:t>
            </a:r>
          </a:p>
          <a:p>
            <a:r>
              <a:rPr lang="zh-CN" altLang="en-US"/>
              <a:t>(2)在Excel中,一个名称最多可以包含255个字符,字母不区分大小写。</a:t>
            </a:r>
          </a:p>
          <a:p>
            <a:r>
              <a:rPr lang="zh-CN" altLang="en-US"/>
              <a:t>(3)名称不能与单元格地址相同。</a:t>
            </a:r>
          </a:p>
        </p:txBody>
      </p:sp>
    </p:spTree>
    <p:extLst>
      <p:ext uri="{BB962C8B-B14F-4D97-AF65-F5344CB8AC3E}">
        <p14:creationId xmlns:p14="http://schemas.microsoft.com/office/powerpoint/2010/main" val="130467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在科目余额表中定义名称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二、使用对话框创建名称</a:t>
            </a:r>
          </a:p>
          <a:p>
            <a:r>
              <a:rPr lang="zh-CN" altLang="en-US"/>
              <a:t>单元格名称的有效范围有工作簿和工作表两种,工作簿范围的单元格名称在多个工作簿中都有效,工作表范围的单元格名称只在当前工作表中有效,同一工作表中不能存在两个或两个以上相同的单元格名称。</a:t>
            </a:r>
          </a:p>
        </p:txBody>
      </p:sp>
    </p:spTree>
    <p:extLst>
      <p:ext uri="{BB962C8B-B14F-4D97-AF65-F5344CB8AC3E}">
        <p14:creationId xmlns:p14="http://schemas.microsoft.com/office/powerpoint/2010/main" val="81102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在科目余额表中定义名称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三、使用名称框创建名称</a:t>
            </a:r>
          </a:p>
          <a:p>
            <a:r>
              <a:rPr lang="zh-CN" altLang="en-US"/>
              <a:t>(1)选取要定义名称的单元格或单元格区域,如G5,在工作表区域左上角的名称框中输入名称“存款”,如图4-5所示。 </a:t>
            </a:r>
          </a:p>
          <a:p>
            <a:r>
              <a:rPr lang="zh-CN" altLang="en-US"/>
              <a:t>(2)按下【Enter】键确定该名称,创建名称完成,如图4-6所示。</a:t>
            </a:r>
          </a:p>
        </p:txBody>
      </p:sp>
    </p:spTree>
    <p:extLst>
      <p:ext uri="{BB962C8B-B14F-4D97-AF65-F5344CB8AC3E}">
        <p14:creationId xmlns:p14="http://schemas.microsoft.com/office/powerpoint/2010/main" val="32661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在科目余额表中定义名称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四、使用名称管理器管理名称</a:t>
            </a:r>
          </a:p>
          <a:p>
            <a:r>
              <a:rPr lang="zh-CN" altLang="en-US"/>
              <a:t>在工作簿或工作表中创建了单元格名称后,可以通过“名称管理器”对名称进行管理操作。</a:t>
            </a:r>
          </a:p>
          <a:p>
            <a:r>
              <a:rPr lang="zh-CN" altLang="en-US"/>
              <a:t>通常包括新建、编辑和删除名称等操作。</a:t>
            </a:r>
          </a:p>
          <a:p>
            <a:r>
              <a:rPr lang="zh-CN" altLang="en-US"/>
              <a:t>1.新建名称</a:t>
            </a:r>
          </a:p>
          <a:p>
            <a:r>
              <a:rPr lang="zh-CN" altLang="en-US"/>
              <a:t>2.编辑名称</a:t>
            </a:r>
          </a:p>
          <a:p>
            <a:r>
              <a:rPr lang="zh-CN" altLang="en-US"/>
              <a:t>3.删除名称</a:t>
            </a:r>
          </a:p>
        </p:txBody>
      </p:sp>
    </p:spTree>
    <p:extLst>
      <p:ext uri="{BB962C8B-B14F-4D97-AF65-F5344CB8AC3E}">
        <p14:creationId xmlns:p14="http://schemas.microsoft.com/office/powerpoint/2010/main" val="11322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科目余额表中公式的使用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一、公式的组成</a:t>
            </a:r>
          </a:p>
          <a:p>
            <a:r>
              <a:rPr lang="zh-CN" altLang="en-US"/>
              <a:t>在Excel中,公式可以对单元格中的数据进行运算,可以对工作表中的数据进行计算和分析,是解决财务工作中遇到的实际问题的重要工具。</a:t>
            </a:r>
          </a:p>
          <a:p>
            <a:r>
              <a:rPr lang="zh-CN" altLang="en-US"/>
              <a:t>公式的格式为,从等号(=)开始,然后输入相应的表达式。其中,表达式是用运算符将常量、单元格地址、函数等连接起来的,符合Excel语法规则的式子。表达式的计算结果叫做值,在单元格或编辑框中输入公式,按回车键得到其值。例如,在“科目余额表”中,根据“资产类会计科目期末余额=期初余额+借方发生额-贷方发生额”,在G7单元格中输入“=C7+D7-E7”,按下【Enter】键后,则得到其“期末余额”的值。</a:t>
            </a:r>
          </a:p>
        </p:txBody>
      </p:sp>
    </p:spTree>
    <p:extLst>
      <p:ext uri="{BB962C8B-B14F-4D97-AF65-F5344CB8AC3E}">
        <p14:creationId xmlns:p14="http://schemas.microsoft.com/office/powerpoint/2010/main" val="23281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科目余额表中公式的使用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二、运算符和优先级</a:t>
            </a:r>
          </a:p>
          <a:p>
            <a:r>
              <a:rPr lang="zh-CN" altLang="en-US"/>
              <a:t>1.运算符</a:t>
            </a:r>
          </a:p>
          <a:p>
            <a:r>
              <a:rPr lang="zh-CN" altLang="en-US"/>
              <a:t>运算符是公式中十分重要的组成元素,不但可以用于计算数值,还可以用于连接文本等。在Excel中,运算符通常有四种类型:算术运算符、比较运算符、文本连接运算符和引用运算符。</a:t>
            </a:r>
          </a:p>
          <a:p>
            <a:r>
              <a:rPr lang="zh-CN" altLang="en-US"/>
              <a:t>2.运算符的优先级</a:t>
            </a:r>
          </a:p>
          <a:p>
            <a:r>
              <a:rPr lang="zh-CN" altLang="en-US"/>
              <a:t>公式求值的关键是运算符的运算顺序,也就是运算的优先级。对同级别的运算符将从左到右进行运算,对不同级别的运算符则从高到低进行运算,圆括号的运算级别最高。</a:t>
            </a:r>
          </a:p>
        </p:txBody>
      </p:sp>
    </p:spTree>
    <p:extLst>
      <p:ext uri="{BB962C8B-B14F-4D97-AF65-F5344CB8AC3E}">
        <p14:creationId xmlns:p14="http://schemas.microsoft.com/office/powerpoint/2010/main" val="94507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科目余额表中公式的使用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三、复制公式</a:t>
            </a:r>
          </a:p>
          <a:p>
            <a:r>
              <a:rPr lang="zh-CN" altLang="en-US"/>
              <a:t>计算具有相同公式的数据时,采用复制公式可以提高工作效率。有以下两种方法:</a:t>
            </a:r>
          </a:p>
          <a:p>
            <a:r>
              <a:rPr lang="zh-CN" altLang="en-US"/>
              <a:t>(1)使用填充柄。选择G7单元格,向下拖动填充柄复制公式。</a:t>
            </a:r>
          </a:p>
          <a:p>
            <a:r>
              <a:rPr lang="zh-CN" altLang="en-US"/>
              <a:t>(2)使用命令。选择G7单元格,在“剪贴板”组或鼠标右击打开快捷菜单,单击“复制”按钮,然后选择单元格区域(G8:G14),在“剪贴板”组或鼠标右击打开快捷菜单,单击“粘贴”按钮。</a:t>
            </a:r>
          </a:p>
        </p:txBody>
      </p:sp>
    </p:spTree>
    <p:extLst>
      <p:ext uri="{BB962C8B-B14F-4D97-AF65-F5344CB8AC3E}">
        <p14:creationId xmlns:p14="http://schemas.microsoft.com/office/powerpoint/2010/main" val="16233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1663</Words>
  <Application>Microsoft Office PowerPoint</Application>
  <PresentationFormat>宽屏</PresentationFormat>
  <Paragraphs>103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GungsuhChe</vt:lpstr>
      <vt:lpstr>等线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第一节　在科目余额表中定义名称</vt:lpstr>
      <vt:lpstr>第一节　在科目余额表中定义名称</vt:lpstr>
      <vt:lpstr>第一节　在科目余额表中定义名称</vt:lpstr>
      <vt:lpstr>第一节　在科目余额表中定义名称</vt:lpstr>
      <vt:lpstr>第二节　科目余额表中公式的使用</vt:lpstr>
      <vt:lpstr>第二节　科目余额表中公式的使用</vt:lpstr>
      <vt:lpstr>第二节　科目余额表中公式的使用</vt:lpstr>
      <vt:lpstr>第二节　科目余额表中公式的使用</vt:lpstr>
      <vt:lpstr>第三节　科目余额表中对单元格的引用</vt:lpstr>
      <vt:lpstr>第三节　科目余额表中对单元格的引用</vt:lpstr>
      <vt:lpstr>第三节　科目余额表中对单元格的引用</vt:lpstr>
      <vt:lpstr>第三节　科目余额表中对单元格的引用</vt:lpstr>
      <vt:lpstr>第三节　科目余额表中对单元格的引用</vt:lpstr>
      <vt:lpstr>第三节　科目余额表中对单元格的引用</vt:lpstr>
      <vt:lpstr>第四节　资产负债表中SUM函数的使用</vt:lpstr>
      <vt:lpstr>第四节　资产负债表中SUM函数的使用</vt:lpstr>
      <vt:lpstr>第四节　资产负债表中SUM函数的使用</vt:lpstr>
      <vt:lpstr>第五节　现金流量表的查看方式</vt:lpstr>
      <vt:lpstr>第五节　现金流量表的查看方式</vt:lpstr>
      <vt:lpstr>第五节　现金流量表的查看方式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2021-08-29T00:25:51Z</dcterms:created>
  <dcterms:modified xsi:type="dcterms:W3CDTF">2021-08-29T00:29:15Z</dcterms:modified>
</cp:coreProperties>
</file>