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 id="278" r:id="rId25"/>
    <p:sldId id="279" r:id="rId26"/>
    <p:sldId id="280" r:id="rId27"/>
    <p:sldId id="281" r:id="rId28"/>
  </p:sldIdLst>
  <p:sldSz cx="12192000" cy="6858000"/>
  <p:notesSz cx="6858000" cy="9144000"/>
  <p:custDataLst>
    <p:tags r:id="rId3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3" Type="http://schemas.openxmlformats.org/officeDocument/2006/relationships/tags" Target="tags/tag64.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11" name="图片 10"/>
          <p:cNvPicPr>
            <a:picLocks noChangeAspect="1"/>
          </p:cNvPicPr>
          <p:nvPr userDrawn="1"/>
        </p:nvPicPr>
        <p:blipFill>
          <a:blip r:embed="rId4"/>
          <a:stretch>
            <a:fillRect/>
          </a:stretch>
        </p:blipFill>
        <p:spPr>
          <a:xfrm>
            <a:off x="43815" y="887730"/>
            <a:ext cx="8681085" cy="182245"/>
          </a:xfrm>
          <a:prstGeom prst="rect">
            <a:avLst/>
          </a:prstGeom>
        </p:spPr>
      </p:pic>
      <p:pic>
        <p:nvPicPr>
          <p:cNvPr id="2" name="图片 1"/>
          <p:cNvPicPr>
            <a:picLocks noChangeAspect="1"/>
          </p:cNvPicPr>
          <p:nvPr userDrawn="1"/>
        </p:nvPicPr>
        <p:blipFill>
          <a:blip r:embed="rId5"/>
          <a:stretch>
            <a:fillRect/>
          </a:stretch>
        </p:blipFill>
        <p:spPr>
          <a:xfrm>
            <a:off x="11950065" y="2192655"/>
            <a:ext cx="241300" cy="2879090"/>
          </a:xfrm>
          <a:prstGeom prst="rect">
            <a:avLst/>
          </a:prstGeom>
        </p:spPr>
      </p:pic>
      <p:pic>
        <p:nvPicPr>
          <p:cNvPr id="7" name="内容占位符 4"/>
          <p:cNvPicPr>
            <a:picLocks noChangeAspect="1"/>
          </p:cNvPicPr>
          <p:nvPr userDrawn="1"/>
        </p:nvPicPr>
        <p:blipFill>
          <a:blip r:embed="rId6"/>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7"/>
          <a:stretch>
            <a:fillRect/>
          </a:stretch>
        </p:blipFill>
        <p:spPr>
          <a:xfrm>
            <a:off x="9904095" y="6500495"/>
            <a:ext cx="2195195" cy="32829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1.jpeg"/></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image" Target="../media/image13.png"/><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3.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4.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pic>
        <p:nvPicPr>
          <p:cNvPr id="4" name="图片 3"/>
          <p:cNvPicPr>
            <a:picLocks noChangeAspect="1"/>
          </p:cNvPicPr>
          <p:nvPr userDrawn="1"/>
        </p:nvPicPr>
        <p:blipFill>
          <a:blip r:embed="rId1"/>
          <a:stretch>
            <a:fillRect/>
          </a:stretch>
        </p:blipFill>
        <p:spPr>
          <a:xfrm>
            <a:off x="635" y="0"/>
            <a:ext cx="12188825" cy="6919595"/>
          </a:xfrm>
          <a:prstGeom prst="rect">
            <a:avLst/>
          </a:prstGeom>
        </p:spPr>
      </p:pic>
      <p:sp>
        <p:nvSpPr>
          <p:cNvPr id="63" name="文本框 15"/>
          <p:cNvSpPr txBox="1">
            <a:spLocks noChangeArrowheads="1"/>
          </p:cNvSpPr>
          <p:nvPr/>
        </p:nvSpPr>
        <p:spPr bwMode="auto">
          <a:xfrm>
            <a:off x="924560" y="1832610"/>
            <a:ext cx="64509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第十章　领导</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早期的领导理论</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管理方格理论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280" name="10-3.jpg" descr="id:2147494669;FounderCES"/>
          <p:cNvPicPr>
            <a:picLocks noChangeAspect="1"/>
          </p:cNvPicPr>
          <p:nvPr/>
        </p:nvPicPr>
        <p:blipFill>
          <a:blip r:embed="rId1"/>
          <a:stretch>
            <a:fillRect/>
          </a:stretch>
        </p:blipFill>
        <p:spPr>
          <a:xfrm>
            <a:off x="3475990" y="1971675"/>
            <a:ext cx="4027170" cy="3945255"/>
          </a:xfrm>
          <a:prstGeom prst="rect">
            <a:avLst/>
          </a:prstGeom>
        </p:spPr>
      </p:pic>
      <p:sp>
        <p:nvSpPr>
          <p:cNvPr id="106" name="文本框 105"/>
          <p:cNvSpPr txBox="1"/>
          <p:nvPr/>
        </p:nvSpPr>
        <p:spPr>
          <a:xfrm>
            <a:off x="2656205" y="6040120"/>
            <a:ext cx="5080000" cy="368300"/>
          </a:xfrm>
          <a:prstGeom prst="rect">
            <a:avLst/>
          </a:prstGeom>
          <a:noFill/>
          <a:ln w="9525">
            <a:noFill/>
          </a:ln>
        </p:spPr>
        <p:txBody>
          <a:bodyPr>
            <a:spAutoFit/>
          </a:bodyPr>
          <a:p>
            <a:pPr indent="228600" algn="ctr"/>
            <a:r>
              <a:rPr lang="zh-CN" b="0">
                <a:solidFill>
                  <a:srgbClr val="000000"/>
                </a:solidFill>
                <a:cs typeface="方正书宋_GBK" charset="0"/>
              </a:rPr>
              <a:t>图10-3　管理方格理论</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领导权变理论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菲德勒的权变领导模型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2种领导风格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菲德勒确认了2种领导风格: 一种为任务导向型(类似于工作中心或结构维度的行为),另一种为关系导向型(类似于员工中心及关怀维度的行为)。他还认为,领导行为的方式是领导者个性的反映,基本上保持稳定不变。所以,一位领导者的领导风格究竟是任务导向还是关系导向是可以确定的。</a:t>
            </a:r>
            <a:endParaRPr lang="zh-CN" altLang="en-US"/>
          </a:p>
          <a:p>
            <a:r>
              <a:rPr lang="zh-CN" altLang="en-US"/>
              <a:t>菲德勒设计和使用了一个“最难共事者问卷”(LPC)来测定个人的领导风格。接受测试者如果以相对积极的词汇描述最难共事的同事(LPC得分高),就说明其乐于与同事形成友好的人际关系,属关系导向型;反之,若LPC得分低,其领导风格就可能以关心生产为主,属任务导向型。</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领导权变理论</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3个情境因素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领导者-成员关系,是指领导者与其工作群体间关系的性质。假如双方之间高度信任、互相尊重、互相支持和友好,则相互关系是好的;反之,则关系是差的。</a:t>
            </a:r>
            <a:endParaRPr lang="zh-CN" altLang="en-US"/>
          </a:p>
          <a:p>
            <a:r>
              <a:rPr lang="zh-CN" altLang="en-US"/>
              <a:t>工作任务结构,是指群体工作任务正式化和结构化的程度。如果任务是例行性的、明确的、易于理解和有标准运营流程可循的,就属于高任务结构;反之,如果任务结构复杂、没有先例、没有标准程序或表达含糊的,就属于低任务结构。</a:t>
            </a:r>
            <a:endParaRPr lang="zh-CN" altLang="en-US"/>
          </a:p>
          <a:p>
            <a:r>
              <a:rPr lang="zh-CN" altLang="en-US"/>
              <a:t>领导者的职位权力,是指赋予领导者的与职位相关的权威、职务头衔、奖惩和评价员工的权力。如果该领导对下属员工的工作分配、奖惩及职务升降有决定权,其职位权力就是强的;反之,其职位权力就弱。</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领导权变理论</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理论模型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将3个情境因素组合为8种不同的环境类型,就能形成一个情境有利性的连续区间(见图10-4)。</a:t>
            </a:r>
            <a:endParaRPr lang="zh-CN" altLang="en-US"/>
          </a:p>
          <a:p>
            <a:r>
              <a:rPr lang="zh-CN" altLang="en-US"/>
              <a:t>研究者发现,对于各种环境类型,只要领导风格与之相匹配,就能取得良好的领导效果。对最有利的情境(Ⅰ、Ⅱ、Ⅲ)及最不利的情境(Ⅷ),采用“任务导向型”的领导方式效果较好;对处于中间状态的情境(Ⅳ、Ⅴ、Ⅵ、Ⅶ),则采用“关系导向型”的领导方式效果较好。</a:t>
            </a:r>
            <a:endParaRPr lang="zh-CN" altLang="en-US"/>
          </a:p>
        </p:txBody>
      </p:sp>
      <p:pic>
        <p:nvPicPr>
          <p:cNvPr id="284" name="10-4.jpg" descr="id:2147494707;FounderCES"/>
          <p:cNvPicPr>
            <a:picLocks noChangeAspect="1"/>
          </p:cNvPicPr>
          <p:nvPr/>
        </p:nvPicPr>
        <p:blipFill>
          <a:blip r:embed="rId1"/>
          <a:stretch>
            <a:fillRect/>
          </a:stretch>
        </p:blipFill>
        <p:spPr>
          <a:xfrm>
            <a:off x="3261995" y="3672840"/>
            <a:ext cx="5001260" cy="2310765"/>
          </a:xfrm>
          <a:prstGeom prst="rect">
            <a:avLst/>
          </a:prstGeom>
        </p:spPr>
      </p:pic>
      <p:sp>
        <p:nvSpPr>
          <p:cNvPr id="106" name="文本框 105"/>
          <p:cNvSpPr txBox="1"/>
          <p:nvPr/>
        </p:nvSpPr>
        <p:spPr>
          <a:xfrm>
            <a:off x="3095625" y="6071870"/>
            <a:ext cx="5080000" cy="368300"/>
          </a:xfrm>
          <a:prstGeom prst="rect">
            <a:avLst/>
          </a:prstGeom>
          <a:noFill/>
          <a:ln w="9525">
            <a:noFill/>
          </a:ln>
        </p:spPr>
        <p:txBody>
          <a:bodyPr>
            <a:spAutoFit/>
          </a:bodyPr>
          <a:p>
            <a:pPr indent="228600" algn="ctr"/>
            <a:r>
              <a:rPr lang="zh-CN" b="0">
                <a:solidFill>
                  <a:srgbClr val="000000"/>
                </a:solidFill>
                <a:cs typeface="方正书宋_GBK" charset="0"/>
              </a:rPr>
              <a:t>图10-4　菲德勒权变领导模型</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领导权变理论</a:t>
            </a:r>
            <a:endParaRPr lang="zh-CN" altLang="en-US"/>
          </a:p>
        </p:txBody>
      </p:sp>
      <p:sp>
        <p:nvSpPr>
          <p:cNvPr id="3" name="内容占位符 2"/>
          <p:cNvSpPr>
            <a:spLocks noGrp="1"/>
          </p:cNvSpPr>
          <p:nvPr>
            <p:ph idx="1"/>
          </p:nvPr>
        </p:nvSpPr>
        <p:spPr>
          <a:xfrm>
            <a:off x="622300" y="1423670"/>
            <a:ext cx="6738620" cy="4864735"/>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情境领导理论</a:t>
            </a:r>
            <a:endParaRPr lang="zh-CN" altLang="zh-CN" sz="2600" b="1" dirty="0">
              <a:latin typeface="黑体" panose="02010609060101010101" pitchFamily="49" charset="-122"/>
              <a:ea typeface="黑体" panose="02010609060101010101" pitchFamily="49" charset="-122"/>
            </a:endParaRPr>
          </a:p>
          <a:p>
            <a:r>
              <a:rPr lang="zh-CN" altLang="en-US"/>
              <a:t>此理论模型与俄亥俄州立大学的领导行为分类相类似,把领导行为分为任务行为和关系行为两类,但又加上了第三个因素,即下属的成熟度。</a:t>
            </a:r>
            <a:endParaRPr lang="zh-CN" altLang="en-US"/>
          </a:p>
          <a:p>
            <a:r>
              <a:rPr lang="zh-CN" altLang="en-US"/>
              <a:t>“成熟度”指心理和工作的成熟度,包括:</a:t>
            </a:r>
            <a:endParaRPr lang="zh-CN" altLang="en-US"/>
          </a:p>
          <a:p>
            <a:r>
              <a:rPr lang="zh-CN" altLang="en-US"/>
              <a:t> (1) 有取得成就的意愿(制定高目标,且能完成);</a:t>
            </a:r>
            <a:endParaRPr lang="zh-CN" altLang="en-US"/>
          </a:p>
          <a:p>
            <a:r>
              <a:rPr lang="zh-CN" altLang="en-US"/>
              <a:t>(2) 乐于承担责任,并有独立工作的能力;</a:t>
            </a:r>
            <a:endParaRPr lang="zh-CN" altLang="en-US"/>
          </a:p>
          <a:p>
            <a:r>
              <a:rPr lang="zh-CN" altLang="en-US"/>
              <a:t>(3) 有适当的教育背景和经验,以及针对具体工作的技术技能。</a:t>
            </a:r>
            <a:endParaRPr lang="zh-CN" altLang="en-US"/>
          </a:p>
        </p:txBody>
      </p:sp>
      <p:pic>
        <p:nvPicPr>
          <p:cNvPr id="285" name="10-5.jpg" descr="id:2147494714;FounderCES"/>
          <p:cNvPicPr>
            <a:picLocks noChangeAspect="1"/>
          </p:cNvPicPr>
          <p:nvPr/>
        </p:nvPicPr>
        <p:blipFill>
          <a:blip r:embed="rId1"/>
          <a:stretch>
            <a:fillRect/>
          </a:stretch>
        </p:blipFill>
        <p:spPr>
          <a:xfrm>
            <a:off x="8234045" y="2124710"/>
            <a:ext cx="2864485" cy="3260725"/>
          </a:xfrm>
          <a:prstGeom prst="rect">
            <a:avLst/>
          </a:prstGeom>
        </p:spPr>
      </p:pic>
      <p:sp>
        <p:nvSpPr>
          <p:cNvPr id="106" name="文本框 105"/>
          <p:cNvSpPr txBox="1"/>
          <p:nvPr/>
        </p:nvSpPr>
        <p:spPr>
          <a:xfrm>
            <a:off x="7884160" y="5592445"/>
            <a:ext cx="3294380" cy="368300"/>
          </a:xfrm>
          <a:prstGeom prst="rect">
            <a:avLst/>
          </a:prstGeom>
          <a:noFill/>
          <a:ln w="9525">
            <a:noFill/>
          </a:ln>
        </p:spPr>
        <p:txBody>
          <a:bodyPr wrap="square">
            <a:spAutoFit/>
          </a:bodyPr>
          <a:p>
            <a:pPr indent="228600" algn="ctr"/>
            <a:r>
              <a:rPr lang="zh-CN" b="0">
                <a:solidFill>
                  <a:srgbClr val="000000"/>
                </a:solidFill>
                <a:cs typeface="方正书宋_GBK" charset="0"/>
              </a:rPr>
              <a:t>图10-5　情境领导模型</a:t>
            </a:r>
            <a:endParaRPr lang="zh-CN" altLang="en-US" b="0">
              <a:solidFill>
                <a:srgbClr val="000000"/>
              </a:solidFill>
              <a:cs typeface="方正书宋_GBK" charset="0"/>
            </a:endParaRPr>
          </a:p>
        </p:txBody>
      </p:sp>
      <p:pic>
        <p:nvPicPr>
          <p:cNvPr id="4" name="图片 3"/>
          <p:cNvPicPr/>
          <p:nvPr/>
        </p:nvPicPr>
        <p:blipFill>
          <a:blip r:embed="rId2"/>
          <a:stretch>
            <a:fillRect/>
          </a:stretch>
        </p:blipFill>
        <p:spPr>
          <a:xfrm>
            <a:off x="3556000" y="3536950"/>
            <a:ext cx="86995" cy="1524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领导权变理论</a:t>
            </a:r>
            <a:endParaRPr lang="zh-CN" altLang="en-US"/>
          </a:p>
        </p:txBody>
      </p:sp>
      <p:sp>
        <p:nvSpPr>
          <p:cNvPr id="3" name="内容占位符 2"/>
          <p:cNvSpPr>
            <a:spLocks noGrp="1"/>
          </p:cNvSpPr>
          <p:nvPr>
            <p:ph idx="1"/>
          </p:nvPr>
        </p:nvSpPr>
        <p:spPr/>
        <p:txBody>
          <a:bodyPr>
            <a:normAutofit/>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路径-目标模型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领导行为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指令型领导行为。</a:t>
            </a:r>
            <a:endParaRPr lang="zh-CN" altLang="en-US"/>
          </a:p>
          <a:p>
            <a:r>
              <a:rPr lang="zh-CN" altLang="en-US"/>
              <a:t>(2) 支持型领导行为。</a:t>
            </a:r>
            <a:endParaRPr lang="zh-CN" altLang="en-US"/>
          </a:p>
          <a:p>
            <a:r>
              <a:rPr lang="zh-CN" altLang="en-US"/>
              <a:t>(3) 参与型领导行为。</a:t>
            </a:r>
            <a:endParaRPr lang="zh-CN" altLang="en-US"/>
          </a:p>
          <a:p>
            <a:r>
              <a:rPr lang="zh-CN" altLang="en-US"/>
              <a:t>(4) 成就导向型领导行为。</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情境因素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个人特性</a:t>
            </a:r>
            <a:endParaRPr lang="zh-CN" altLang="en-US"/>
          </a:p>
          <a:p>
            <a:r>
              <a:rPr lang="zh-CN" altLang="en-US"/>
              <a:t>2. 环境特点</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领导权变理论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领导与决策模式</a:t>
            </a:r>
            <a:endParaRPr lang="zh-CN" altLang="zh-CN" sz="2600" b="1" dirty="0">
              <a:latin typeface="黑体" panose="02010609060101010101" pitchFamily="49" charset="-122"/>
              <a:ea typeface="黑体" panose="02010609060101010101" pitchFamily="49" charset="-122"/>
            </a:endParaRPr>
          </a:p>
          <a:p>
            <a:r>
              <a:rPr lang="zh-CN" altLang="en-US"/>
              <a:t>领导与决策模式又称弗鲁姆-耶顿模式,是由弗鲁姆(V. H. Vroom)和耶顿(P. H. Yetton)两位教授于1973年提出的。这一模式探讨了各类不同的领导者、追随者和情境因素如何影响决策过程中的下属参与度。</a:t>
            </a:r>
            <a:endParaRPr lang="zh-CN" altLang="en-US"/>
          </a:p>
          <a:p>
            <a:r>
              <a:rPr lang="zh-CN" altLang="en-US"/>
              <a:t>该理论认为,决策的有效性可以用决策的质量和接受度来衡量。决策的质量客观上影响了下属的绩效,而下属对决策的接受度又将影响他们对此项决策的执行和负责程度。为了提高决策效果,此模式建议管理者根据不同的处境,可在5种决策方式中选择一种。具体如表10-3所示。</a:t>
            </a:r>
            <a:endParaRPr lang="zh-CN" altLang="en-US"/>
          </a:p>
        </p:txBody>
      </p:sp>
      <p:graphicFrame>
        <p:nvGraphicFramePr>
          <p:cNvPr id="4" name="表格 3"/>
          <p:cNvGraphicFramePr/>
          <p:nvPr>
            <p:custDataLst>
              <p:tags r:id="rId1"/>
            </p:custDataLst>
          </p:nvPr>
        </p:nvGraphicFramePr>
        <p:xfrm>
          <a:off x="2311400" y="4425315"/>
          <a:ext cx="8033385" cy="1767840"/>
        </p:xfrm>
        <a:graphic>
          <a:graphicData uri="http://schemas.openxmlformats.org/drawingml/2006/table">
            <a:tbl>
              <a:tblPr/>
              <a:tblGrid>
                <a:gridCol w="1717675"/>
                <a:gridCol w="6315710"/>
              </a:tblGrid>
              <a:tr h="0">
                <a:tc>
                  <a:txBody>
                    <a:bodyPr/>
                    <a:p>
                      <a:pPr indent="0" algn="ctr" fontAlgn="auto">
                        <a:lnSpc>
                          <a:spcPct val="125000"/>
                        </a:lnSpc>
                        <a:buNone/>
                      </a:pPr>
                      <a:r>
                        <a:rPr lang="en-US" sz="1600" b="1">
                          <a:solidFill>
                            <a:srgbClr val="000000"/>
                          </a:solidFill>
                          <a:latin typeface="宋体" panose="02010600030101010101" pitchFamily="2" charset="-122"/>
                          <a:ea typeface="宋体" panose="02010600030101010101" pitchFamily="2" charset="-122"/>
                          <a:cs typeface="宋体" panose="02010600030101010101" pitchFamily="2" charset="-122"/>
                        </a:rPr>
                        <a:t>决策方式</a:t>
                      </a:r>
                      <a:endParaRPr lang="en-US" altLang="en-US" sz="16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25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定义</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25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独裁方式Ⅰ(</a:t>
                      </a:r>
                      <a:r>
                        <a:rPr lang="en-US" sz="1400" b="1" i="1">
                          <a:solidFill>
                            <a:srgbClr val="000000"/>
                          </a:solidFill>
                          <a:latin typeface="宋体" panose="02010600030101010101" pitchFamily="2" charset="-122"/>
                          <a:ea typeface="宋体" panose="02010600030101010101" pitchFamily="2" charset="-122"/>
                          <a:cs typeface="宋体" panose="02010600030101010101" pitchFamily="2" charset="-122"/>
                        </a:rPr>
                        <a:t>A</a:t>
                      </a:r>
                      <a:r>
                        <a:rPr lang="en-US" sz="1400" b="1" baseline="-25000">
                          <a:solidFill>
                            <a:srgbClr val="000000"/>
                          </a:solidFill>
                          <a:latin typeface="宋体" panose="02010600030101010101" pitchFamily="2" charset="-122"/>
                          <a:ea typeface="宋体" panose="02010600030101010101" pitchFamily="2" charset="-122"/>
                          <a:cs typeface="宋体" panose="02010600030101010101" pitchFamily="2" charset="-122"/>
                        </a:rPr>
                        <a:t>1</a:t>
                      </a: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25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领导者独自做决定</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25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独裁方式Ⅱ(</a:t>
                      </a:r>
                      <a:r>
                        <a:rPr lang="en-US" sz="1400" b="1" i="1">
                          <a:solidFill>
                            <a:srgbClr val="000000"/>
                          </a:solidFill>
                          <a:latin typeface="宋体" panose="02010600030101010101" pitchFamily="2" charset="-122"/>
                          <a:ea typeface="宋体" panose="02010600030101010101" pitchFamily="2" charset="-122"/>
                          <a:cs typeface="宋体" panose="02010600030101010101" pitchFamily="2" charset="-122"/>
                        </a:rPr>
                        <a:t>A</a:t>
                      </a:r>
                      <a:r>
                        <a:rPr lang="en-US" sz="1400" b="1" baseline="-25000">
                          <a:solidFill>
                            <a:srgbClr val="000000"/>
                          </a:solidFill>
                          <a:latin typeface="宋体" panose="02010600030101010101" pitchFamily="2" charset="-122"/>
                          <a:ea typeface="宋体" panose="02010600030101010101" pitchFamily="2" charset="-122"/>
                          <a:cs typeface="宋体" panose="02010600030101010101" pitchFamily="2" charset="-122"/>
                        </a:rPr>
                        <a:t>2</a:t>
                      </a: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25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领导者向下属取得资料,然后独自做决定,下属不一定被告知决策情况</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25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协商方式Ⅰ(</a:t>
                      </a:r>
                      <a:r>
                        <a:rPr lang="en-US" sz="1400" b="1" i="1">
                          <a:solidFill>
                            <a:srgbClr val="000000"/>
                          </a:solidFill>
                          <a:latin typeface="宋体" panose="02010600030101010101" pitchFamily="2" charset="-122"/>
                          <a:ea typeface="宋体" panose="02010600030101010101" pitchFamily="2" charset="-122"/>
                          <a:cs typeface="宋体" panose="02010600030101010101" pitchFamily="2" charset="-122"/>
                        </a:rPr>
                        <a:t>C</a:t>
                      </a:r>
                      <a:r>
                        <a:rPr lang="en-US" sz="1400" b="1" baseline="-25000">
                          <a:solidFill>
                            <a:srgbClr val="000000"/>
                          </a:solidFill>
                          <a:latin typeface="宋体" panose="02010600030101010101" pitchFamily="2" charset="-122"/>
                          <a:ea typeface="宋体" panose="02010600030101010101" pitchFamily="2" charset="-122"/>
                          <a:cs typeface="宋体" panose="02010600030101010101" pitchFamily="2" charset="-122"/>
                        </a:rPr>
                        <a:t>1</a:t>
                      </a: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25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领导者以个别接触的方式,让下属了解情况,征求下属的意见并获取信息,再由领导者自行决定</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25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协商方式Ⅱ(</a:t>
                      </a:r>
                      <a:r>
                        <a:rPr lang="en-US" sz="1400" b="1" i="1">
                          <a:solidFill>
                            <a:srgbClr val="000000"/>
                          </a:solidFill>
                          <a:latin typeface="宋体" panose="02010600030101010101" pitchFamily="2" charset="-122"/>
                          <a:ea typeface="宋体" panose="02010600030101010101" pitchFamily="2" charset="-122"/>
                          <a:cs typeface="宋体" panose="02010600030101010101" pitchFamily="2" charset="-122"/>
                        </a:rPr>
                        <a:t>C</a:t>
                      </a:r>
                      <a:r>
                        <a:rPr lang="en-US" sz="1400" b="1" baseline="-25000">
                          <a:solidFill>
                            <a:srgbClr val="000000"/>
                          </a:solidFill>
                          <a:latin typeface="宋体" panose="02010600030101010101" pitchFamily="2" charset="-122"/>
                          <a:ea typeface="宋体" panose="02010600030101010101" pitchFamily="2" charset="-122"/>
                          <a:cs typeface="宋体" panose="02010600030101010101" pitchFamily="2" charset="-122"/>
                        </a:rPr>
                        <a:t>2</a:t>
                      </a: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25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领导者和下属一起讨论问题,征求集体的意见和建议,但决定仍由领导者做出</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25000"/>
                        </a:lnSpc>
                        <a:buNone/>
                      </a:pP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集体决策方式(</a:t>
                      </a:r>
                      <a:r>
                        <a:rPr lang="en-US" sz="1400" b="1" i="1">
                          <a:solidFill>
                            <a:srgbClr val="000000"/>
                          </a:solidFill>
                          <a:latin typeface="宋体" panose="02010600030101010101" pitchFamily="2" charset="-122"/>
                          <a:ea typeface="宋体" panose="02010600030101010101" pitchFamily="2" charset="-122"/>
                          <a:cs typeface="宋体" panose="02010600030101010101" pitchFamily="2" charset="-122"/>
                        </a:rPr>
                        <a:t>G</a:t>
                      </a:r>
                      <a:r>
                        <a:rPr lang="en-US" sz="1400" b="1">
                          <a:solidFill>
                            <a:srgbClr val="000000"/>
                          </a:solidFill>
                          <a:latin typeface="宋体" panose="02010600030101010101" pitchFamily="2" charset="-122"/>
                          <a:ea typeface="宋体" panose="02010600030101010101" pitchFamily="2" charset="-122"/>
                          <a:cs typeface="宋体" panose="02010600030101010101" pitchFamily="2" charset="-122"/>
                        </a:rPr>
                        <a:t>)</a:t>
                      </a:r>
                      <a:endParaRPr lang="en-US" altLang="en-US" sz="1400" b="1">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25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领导者和下属共同讨论问题,一起提出并评估各备择方案,最后由集体来做决定</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gridSpan="2">
                  <a:txBody>
                    <a:bodyPr/>
                    <a:p>
                      <a:pPr indent="0" fontAlgn="auto">
                        <a:lnSpc>
                          <a:spcPct val="125000"/>
                        </a:lnSpc>
                        <a:buNone/>
                      </a:pP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cap="flat">
                      <a:noFill/>
                    </a:lnR>
                    <a:lnT w="12700" cap="flat" cmpd="sng">
                      <a:solidFill>
                        <a:srgbClr val="000000"/>
                      </a:solidFill>
                      <a:prstDash val="solid"/>
                      <a:headEnd type="none" w="med" len="med"/>
                      <a:tailEnd type="none" w="med" len="med"/>
                    </a:lnT>
                    <a:lnB cap="flat">
                      <a:noFill/>
                    </a:lnB>
                    <a:lnTlToBr>
                      <a:noFill/>
                    </a:lnTlToBr>
                    <a:lnBlToTr>
                      <a:noFill/>
                    </a:lnBlToTr>
                    <a:noFill/>
                  </a:tcPr>
                </a:tc>
                <a:tc hMerge="1">
                  <a:tcPr>
                    <a:lnR cap="flat">
                      <a:noFill/>
                    </a:lnR>
                    <a:lnT w="12700" cap="flat" cmpd="sng">
                      <a:solidFill>
                        <a:srgbClr val="000000"/>
                      </a:solidFill>
                      <a:prstDash val="solid"/>
                      <a:headEnd type="none" w="med" len="med"/>
                      <a:tailEnd type="none" w="med" len="med"/>
                    </a:lnT>
                    <a:lnB cap="flat">
                      <a:noFill/>
                    </a:lnB>
                  </a:tcPr>
                </a:tc>
              </a:tr>
            </a:tbl>
          </a:graphicData>
        </a:graphic>
      </p:graphicFrame>
      <p:sp>
        <p:nvSpPr>
          <p:cNvPr id="107" name="文本框 106"/>
          <p:cNvSpPr txBox="1"/>
          <p:nvPr/>
        </p:nvSpPr>
        <p:spPr>
          <a:xfrm>
            <a:off x="3933190" y="3934460"/>
            <a:ext cx="5080000" cy="368300"/>
          </a:xfrm>
          <a:prstGeom prst="rect">
            <a:avLst/>
          </a:prstGeom>
          <a:noFill/>
          <a:ln w="9525">
            <a:noFill/>
          </a:ln>
        </p:spPr>
        <p:txBody>
          <a:bodyPr>
            <a:spAutoFit/>
          </a:bodyPr>
          <a:p>
            <a:pPr indent="228600" algn="ctr"/>
            <a:r>
              <a:rPr lang="zh-CN" b="0">
                <a:solidFill>
                  <a:srgbClr val="000000"/>
                </a:solidFill>
                <a:cs typeface="方正书宋_GBK" charset="0"/>
              </a:rPr>
              <a:t>表10-3　弗鲁姆-耶顿模式的决策方式　</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领导权变理论</a:t>
            </a:r>
            <a:endParaRPr lang="zh-CN" altLang="en-US"/>
          </a:p>
        </p:txBody>
      </p:sp>
      <p:pic>
        <p:nvPicPr>
          <p:cNvPr id="287" name="10-7.jpg" descr="id:2147494741;FounderCES"/>
          <p:cNvPicPr>
            <a:picLocks noChangeAspect="1"/>
          </p:cNvPicPr>
          <p:nvPr/>
        </p:nvPicPr>
        <p:blipFill>
          <a:blip r:embed="rId1"/>
          <a:stretch>
            <a:fillRect/>
          </a:stretch>
        </p:blipFill>
        <p:spPr>
          <a:xfrm>
            <a:off x="3736340" y="1961515"/>
            <a:ext cx="4381500" cy="3666490"/>
          </a:xfrm>
          <a:prstGeom prst="rect">
            <a:avLst/>
          </a:prstGeom>
        </p:spPr>
      </p:pic>
      <p:sp>
        <p:nvSpPr>
          <p:cNvPr id="107" name="文本框 106"/>
          <p:cNvSpPr txBox="1"/>
          <p:nvPr/>
        </p:nvSpPr>
        <p:spPr>
          <a:xfrm>
            <a:off x="3556000" y="5711825"/>
            <a:ext cx="5080000" cy="368300"/>
          </a:xfrm>
          <a:prstGeom prst="rect">
            <a:avLst/>
          </a:prstGeom>
          <a:noFill/>
          <a:ln w="9525">
            <a:noFill/>
          </a:ln>
        </p:spPr>
        <p:txBody>
          <a:bodyPr>
            <a:spAutoFit/>
          </a:bodyPr>
          <a:p>
            <a:pPr indent="228600" algn="ctr"/>
            <a:r>
              <a:rPr lang="zh-CN" b="0">
                <a:solidFill>
                  <a:srgbClr val="000000"/>
                </a:solidFill>
                <a:cs typeface="方正书宋_GBK" charset="0"/>
              </a:rPr>
              <a:t>图10-7　弗鲁姆-耶顿模型</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领导者与变革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魅力型领导</a:t>
            </a:r>
            <a:endParaRPr lang="zh-CN" altLang="zh-CN" sz="2600" b="1" dirty="0">
              <a:latin typeface="黑体" panose="02010609060101010101" pitchFamily="49" charset="-122"/>
              <a:ea typeface="黑体" panose="02010609060101010101" pitchFamily="49" charset="-122"/>
            </a:endParaRPr>
          </a:p>
          <a:p>
            <a:r>
              <a:rPr lang="zh-CN" altLang="en-US"/>
              <a:t>魅力型权威是指人们获得权威是因为他们具有堪为典范的个人特征。魅力型领导者被视为具有超人素质或神授的权力,与普通的凡夫俗子明显不同。在这一制度中,权威的核心在于拥有这些非凡素质的个人,而非血统或法律规定。</a:t>
            </a:r>
            <a:endParaRPr lang="zh-CN" altLang="en-US"/>
          </a:p>
          <a:p>
            <a:r>
              <a:rPr lang="zh-CN" altLang="en-US"/>
              <a:t>根据韦伯的观点,魅力型领导者往往来自社会边缘,在发生重大的社会危机时以领导者身份出现。这些领导者使社会既关注它面对的问题本身,同时也关注由该领导者提出的革命性解决方案。</a:t>
            </a:r>
            <a:endParaRPr lang="zh-CN" altLang="en-US"/>
          </a:p>
          <a:p>
            <a:r>
              <a:rPr lang="zh-CN" altLang="en-US"/>
              <a:t>因此,魅力权威制度往往是某种变革或革命的结果。魅力权威制度往往导致突然的、激进的,有时是剧烈的变化,其存在时间往往较短。为使追随者相信自己拥有超人的素质,魅力型领导者必须建立起成功的形象;任何失败都将使追随者质疑领导者拥有的超人素质或神授权力,进而侵蚀领导者的权威。</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领导者与变革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交易型领导与变革型领导</a:t>
            </a:r>
            <a:endParaRPr lang="zh-CN" altLang="zh-CN" sz="2600" b="1" dirty="0">
              <a:latin typeface="黑体" panose="02010609060101010101" pitchFamily="49" charset="-122"/>
              <a:ea typeface="黑体" panose="02010609060101010101" pitchFamily="49" charset="-122"/>
            </a:endParaRPr>
          </a:p>
          <a:p>
            <a:r>
              <a:rPr lang="zh-CN" altLang="en-US"/>
              <a:t>伯恩斯相信,领导力可以表现为以下两种形式: 交易型领导和变革型领导。</a:t>
            </a:r>
            <a:endParaRPr lang="zh-CN" altLang="en-US"/>
          </a:p>
          <a:p>
            <a:r>
              <a:rPr lang="zh-CN" altLang="en-US"/>
              <a:t>当领导者和追随者以某种交换关系来满足需要时,就会出现交易型领导。这种交换在本质上可能是经济、政治或心理方面的,包括用工作换得金钱、用选票换得政治上的好处、用忠诚换得关怀等。交易型领导相当常见,但它往往是短暂的,一旦交易完成可能就没有持久的目标可以维系这个群体。伯恩斯也指出,尽管这种类型的领导可能相当有效,但它无法导致组织或社会层面的变革,而是倾向于维持现状并使其合法化。</a:t>
            </a:r>
            <a:endParaRPr lang="zh-CN" altLang="en-US"/>
          </a:p>
          <a:p>
            <a:r>
              <a:rPr lang="zh-CN" altLang="en-US"/>
              <a:t>变革型领导通过吸引下属对价值观和更高目标的追求来改变现状。这一新的社会愿景与领导者和追随者的价值观紧密相连,它代表着与其价值观体系高度契合的理想状态。根据伯恩斯的看法,变革型领导最终成为一种道德实践,是因为它将提高人们的行为标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bg1"/>
                </a:solidFill>
                <a:latin typeface="Arial" panose="020B0604020202020204" pitchFamily="34" charset="0"/>
                <a:ea typeface="黑体" panose="02010609060101010101" pitchFamily="49" charset="-122"/>
              </a:rPr>
              <a:t>content</a:t>
            </a:r>
            <a:endParaRPr lang="en-US" altLang="zh-CN" sz="3200" b="1" dirty="0">
              <a:solidFill>
                <a:schemeClr val="bg1"/>
              </a:solidFill>
              <a:latin typeface="Arial" panose="020B0604020202020204" pitchFamily="34" charset="0"/>
              <a:ea typeface="黑体" panose="02010609060101010101" pitchFamily="49" charset="-122"/>
            </a:endParaRPr>
          </a:p>
        </p:txBody>
      </p:sp>
      <p:grpSp>
        <p:nvGrpSpPr>
          <p:cNvPr id="10" name="组合 9"/>
          <p:cNvGrpSpPr/>
          <p:nvPr/>
        </p:nvGrpSpPr>
        <p:grpSpPr>
          <a:xfrm>
            <a:off x="955040" y="1743075"/>
            <a:ext cx="5822315" cy="3472180"/>
            <a:chOff x="5309" y="3179"/>
            <a:chExt cx="9169" cy="546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领导的性质</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早期的领导理论</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领导权变理论</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领导者与变革</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8" name="矩形 32"/>
            <p:cNvSpPr>
              <a:spLocks noChangeArrowheads="1"/>
            </p:cNvSpPr>
            <p:nvPr/>
          </p:nvSpPr>
          <p:spPr bwMode="auto">
            <a:xfrm>
              <a:off x="5309" y="781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第五节　领导理论的新进展</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第四节　领导者与变革</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(一) 变革型领导者的特性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 愿景</a:t>
            </a:r>
            <a:endParaRPr lang="zh-CN" altLang="en-US"/>
          </a:p>
          <a:p>
            <a:r>
              <a:rPr lang="zh-CN" altLang="en-US">
                <a:sym typeface="+mn-ea"/>
              </a:rPr>
              <a:t>2. 雄辩的口才</a:t>
            </a:r>
            <a:endParaRPr lang="zh-CN" altLang="en-US"/>
          </a:p>
          <a:p>
            <a:r>
              <a:rPr lang="zh-CN" altLang="en-US">
                <a:sym typeface="+mn-ea"/>
              </a:rPr>
              <a:t>3. 个人形象和培养信任</a:t>
            </a:r>
            <a:endParaRPr lang="zh-CN" altLang="en-US"/>
          </a:p>
          <a:p>
            <a:r>
              <a:rPr lang="zh-CN" altLang="en-US">
                <a:sym typeface="+mn-ea"/>
              </a:rPr>
              <a:t>4. 个人化领导风格</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第四节　领导者与变革</a:t>
            </a:r>
            <a:endParaRPr lang="zh-CN" altLang="en-US"/>
          </a:p>
        </p:txBody>
      </p:sp>
      <p:sp>
        <p:nvSpPr>
          <p:cNvPr id="3" name="内容占位符 2"/>
          <p:cNvSpPr>
            <a:spLocks noGrp="1"/>
          </p:cNvSpPr>
          <p:nvPr>
            <p:ph idx="1"/>
          </p:nvPr>
        </p:nvSpPr>
        <p:spPr/>
        <p:txBody>
          <a:bodyPr/>
          <a:p>
            <a:pPr marL="0" indent="0" algn="just">
              <a:buClrTx/>
              <a:buSz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 变革型领导的追随者特性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 对领导者和愿景的认同</a:t>
            </a:r>
            <a:endParaRPr lang="zh-CN" altLang="en-US"/>
          </a:p>
          <a:p>
            <a:r>
              <a:rPr lang="zh-CN" altLang="en-US">
                <a:sym typeface="+mn-ea"/>
              </a:rPr>
              <a:t>2. 提升情绪层次</a:t>
            </a:r>
            <a:endParaRPr lang="zh-CN" altLang="en-US"/>
          </a:p>
          <a:p>
            <a:r>
              <a:rPr lang="zh-CN" altLang="en-US">
                <a:sym typeface="+mn-ea"/>
              </a:rPr>
              <a:t>3. 对领导者的自愿服从</a:t>
            </a:r>
            <a:endParaRPr lang="zh-CN" altLang="en-US"/>
          </a:p>
          <a:p>
            <a:r>
              <a:rPr lang="zh-CN" altLang="en-US">
                <a:sym typeface="+mn-ea"/>
              </a:rPr>
              <a:t>4. 赋权感</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 适合变革型领导的情境特性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1. 危机</a:t>
            </a:r>
            <a:endParaRPr lang="zh-CN" altLang="en-US"/>
          </a:p>
          <a:p>
            <a:r>
              <a:rPr lang="zh-CN" altLang="en-US">
                <a:sym typeface="+mn-ea"/>
              </a:rPr>
              <a:t>2. 社会网络</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领导理论的新进展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性别与领导</a:t>
            </a:r>
            <a:endParaRPr lang="zh-CN" altLang="zh-CN" sz="2600" b="1" dirty="0">
              <a:latin typeface="黑体" panose="02010609060101010101" pitchFamily="49" charset="-122"/>
              <a:ea typeface="黑体" panose="02010609060101010101" pitchFamily="49" charset="-122"/>
            </a:endParaRPr>
          </a:p>
          <a:p>
            <a:r>
              <a:rPr lang="zh-CN" altLang="en-US"/>
              <a:t>施恩(Schein)在一项针对性别角色的经典研究中发现,男性和女性受访者都认为“男性”和“管理者”的特征高度相关,也都认为“女性”和“管理者”的特征没有相关性。这一点至今没有重大变化。</a:t>
            </a:r>
            <a:endParaRPr lang="zh-CN" altLang="en-US"/>
          </a:p>
          <a:p>
            <a:r>
              <a:rPr lang="zh-CN" altLang="en-US"/>
              <a:t>对女性领导者的一个研究方向,是确认是否存在性别间的领导风格差异。毕竟,流行读物和社会科学文献使研究者相信,存在一种与男性阳刚领导风格相对的女性气质的领导风格,这种女性领导风格是集体共识/团队导向的领导方式的衍生物。</a:t>
            </a:r>
            <a:endParaRPr lang="zh-CN" altLang="en-US"/>
          </a:p>
          <a:p>
            <a:r>
              <a:rPr lang="zh-CN" altLang="en-US"/>
              <a:t>对来自非传统行业的中型企业女性领导者的研究表明,成功的领导者各不相同。这些女性领导者的成功,往往源于她们有效汲取女性的共享经验,而不是严格遵从那些在大型传统企业中成功的男性管理者的“行为准则”。</a:t>
            </a:r>
            <a:endParaRPr lang="zh-CN" altLang="en-US"/>
          </a:p>
          <a:p>
            <a:r>
              <a:rPr lang="zh-CN" altLang="en-US"/>
              <a:t>罗斯纳呼吁各类组织扩展其对有效领导的界定,以构建一个更大的可接受行为区间,使男性和女性都能更自由地选择充分运用个人真正才华的领导方式。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领导理论的新进展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全球性领导</a:t>
            </a:r>
            <a:endParaRPr lang="zh-CN" altLang="zh-CN" sz="2600" b="1" dirty="0">
              <a:latin typeface="黑体" panose="02010609060101010101" pitchFamily="49" charset="-122"/>
              <a:ea typeface="黑体" panose="02010609060101010101" pitchFamily="49" charset="-122"/>
            </a:endParaRPr>
          </a:p>
          <a:p>
            <a:r>
              <a:rPr lang="zh-CN" altLang="en-US"/>
              <a:t>全球化的组织往往需要关注全球性领导问题。对全球500家最大企业高管人员的调查显示,高胜任力的全球领导者对企业经营成功有巨大的贡献,但同时有85%的高管人员认为,其所在的企业没有足够数量的高胜任力全球性领导者。很显然,全球化既强化了领导者的重要性,也为领导力的有效发挥设置了文化障碍。</a:t>
            </a:r>
            <a:endParaRPr lang="zh-CN" altLang="en-US"/>
          </a:p>
          <a:p>
            <a:r>
              <a:rPr lang="zh-CN" altLang="en-US"/>
              <a:t>全球领导力与组织行为效力研究项目(Global Leadership and Organizational Behavior Effectiveness Research Program, GLOBE)是迄今为止涉及面最广的领导与文化研究项目,其收集的数据来自62个国家超过950家企业的超过17000名管理者。</a:t>
            </a:r>
            <a:endParaRPr lang="zh-CN" altLang="en-US"/>
          </a:p>
          <a:p>
            <a:r>
              <a:rPr lang="zh-CN" altLang="en-US"/>
              <a:t>GLOBE研究的核心理论模型,即所谓的内隐领导理论。该理论认为,个人关于领导者与追随者、有效领导者与无效领导者、道德领导者与不道德领导者之间到底存在哪些明显不同的属性和行为,存在隐含的信念与假定。在不同的社会文化之间,以及同一社会文化内的不同组织文化之间,内隐领导理论也存在相当大的差异。GLOBE项目称其为基于文化的内隐领导理论(CLT)。</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领导理论的新进展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伦理型领导</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诚信领导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诚信领导坚持“忠于自我”的原则,其领导行为显示了个人价值观、信念及行为间的高度一致性。诚信领导的根源也可以追溯到心理学人本主义运动,包括马斯洛(Maslow)的自我实现理论和罗杰斯(Rogers)的人格理论。</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仆从领导</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仆从领导的现代观点是由罗伯特·格林里夫(Robert Greenleaf)提出和推广的,他在阅读了赫尔曼·黑塞(Herman Hesse)的短篇小说《东方之旅》后形成了这一观点。这个故事描述了一群人筹划的一次精神探寻之旅。陪伴这群人左右的是一个名叫里奥(Leo)的仆人,在整个旅途中,他照顾群体中的每个人、维系着整个群体,直到有一天里奥突然消失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领导理论的新进展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对追随及追随者的研究</a:t>
            </a:r>
            <a:endParaRPr lang="zh-CN" altLang="zh-CN" sz="2600" b="1" dirty="0">
              <a:latin typeface="黑体" panose="02010609060101010101" pitchFamily="49" charset="-122"/>
              <a:ea typeface="黑体" panose="02010609060101010101" pitchFamily="49" charset="-122"/>
            </a:endParaRPr>
          </a:p>
          <a:p>
            <a:r>
              <a:rPr lang="zh-CN" altLang="en-US"/>
              <a:t>首先,几乎每个人在其人生的某个阶段都做过追随者。</a:t>
            </a:r>
            <a:endParaRPr lang="zh-CN" altLang="en-US"/>
          </a:p>
          <a:p>
            <a:r>
              <a:rPr lang="zh-CN" altLang="en-US"/>
              <a:t>其次,情境因素有时要求身处追随职位的人承担起领导角色。</a:t>
            </a:r>
            <a:endParaRPr lang="zh-CN" altLang="en-US"/>
          </a:p>
          <a:p>
            <a:r>
              <a:rPr lang="zh-CN" altLang="en-US"/>
              <a:t>再次,追随者在组织变革和目标达成的过程中发挥着至关重要的作用。</a:t>
            </a:r>
            <a:endParaRPr lang="zh-CN" altLang="en-US"/>
          </a:p>
          <a:p>
            <a:r>
              <a:rPr lang="zh-CN" altLang="en-US"/>
              <a:t>最后,和成为领导者一样,成为追随者也能带来显而易见的好处。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领导的性质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领导的定义与构成要素</a:t>
            </a:r>
            <a:endParaRPr lang="zh-CN" altLang="zh-CN" sz="2600" b="1" dirty="0">
              <a:latin typeface="黑体" panose="02010609060101010101" pitchFamily="49" charset="-122"/>
              <a:ea typeface="黑体" panose="02010609060101010101" pitchFamily="49" charset="-122"/>
            </a:endParaRPr>
          </a:p>
          <a:p>
            <a:r>
              <a:rPr lang="zh-CN" altLang="en-US"/>
              <a:t>理查德·L. 哈格斯(Richard L. Hughes)等人在《领导学》一书中给出的定义,即“领导是对一个有组织的群体施加影响,以推动其完成目标的过程”。基于这个定义,领导是一个目标导向的行为过程,它的目的在于使人们自愿地、热诚地为实现组织或群体的目标而努力。</a:t>
            </a:r>
            <a:endParaRPr lang="zh-CN" altLang="en-US"/>
          </a:p>
          <a:p>
            <a:r>
              <a:rPr lang="zh-CN" altLang="en-US"/>
              <a:t>如果把领导视为一个人际影响过程,则领导过程不仅涉及领导者个人,而且包括3个要素: 领导者、追随者及其所处的情境(见图10-1)。</a:t>
            </a:r>
            <a:endParaRPr lang="zh-CN" altLang="en-US"/>
          </a:p>
        </p:txBody>
      </p:sp>
      <p:pic>
        <p:nvPicPr>
          <p:cNvPr id="276" name="10-1.jpg" descr="id:2147494627;FounderCES"/>
          <p:cNvPicPr>
            <a:picLocks noChangeAspect="1"/>
          </p:cNvPicPr>
          <p:nvPr/>
        </p:nvPicPr>
        <p:blipFill>
          <a:blip r:embed="rId1"/>
          <a:stretch>
            <a:fillRect/>
          </a:stretch>
        </p:blipFill>
        <p:spPr>
          <a:xfrm>
            <a:off x="4590415" y="3815715"/>
            <a:ext cx="2598420" cy="1804670"/>
          </a:xfrm>
          <a:prstGeom prst="rect">
            <a:avLst/>
          </a:prstGeom>
        </p:spPr>
      </p:pic>
      <p:sp>
        <p:nvSpPr>
          <p:cNvPr id="106" name="文本框 105"/>
          <p:cNvSpPr txBox="1"/>
          <p:nvPr/>
        </p:nvSpPr>
        <p:spPr>
          <a:xfrm>
            <a:off x="3940810" y="5920105"/>
            <a:ext cx="3497580" cy="368300"/>
          </a:xfrm>
          <a:prstGeom prst="rect">
            <a:avLst/>
          </a:prstGeom>
          <a:noFill/>
          <a:ln w="9525">
            <a:noFill/>
          </a:ln>
        </p:spPr>
        <p:txBody>
          <a:bodyPr wrap="square">
            <a:spAutoFit/>
          </a:bodyPr>
          <a:p>
            <a:pPr indent="228600" algn="ctr"/>
            <a:r>
              <a:rPr lang="zh-CN" b="0">
                <a:solidFill>
                  <a:srgbClr val="000000"/>
                </a:solidFill>
                <a:cs typeface="方正书宋_GBK" charset="0"/>
              </a:rPr>
              <a:t>图10-1　领导的三要素模型</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领导的性质</a:t>
            </a:r>
            <a:endParaRPr lang="zh-CN" altLang="en-US"/>
          </a:p>
        </p:txBody>
      </p:sp>
      <p:sp>
        <p:nvSpPr>
          <p:cNvPr id="3" name="内容占位符 2"/>
          <p:cNvSpPr>
            <a:spLocks noGrp="1"/>
          </p:cNvSpPr>
          <p:nvPr>
            <p:ph idx="1"/>
          </p:nvPr>
        </p:nvSpPr>
        <p:spPr/>
        <p:txBody>
          <a:bodyPr>
            <a:normAutofit lnSpcReduction="2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领导与管理的区别</a:t>
            </a:r>
            <a:endParaRPr lang="zh-CN" altLang="zh-CN" sz="2600" b="1" dirty="0">
              <a:latin typeface="黑体" panose="02010609060101010101" pitchFamily="49" charset="-122"/>
              <a:ea typeface="黑体" panose="02010609060101010101" pitchFamily="49" charset="-122"/>
            </a:endParaRPr>
          </a:p>
          <a:p>
            <a:r>
              <a:rPr lang="zh-CN" altLang="en-US"/>
              <a:t>一些学者认为,领导和管理在性质上是不同的、互斥的概念。其中最极端的观点是,一个人无法同时进行管理和领导。他们认为,领导者和管理者在价值观和人格特质上是存在差异的。管理者重视的是稳定、秩序和效率,他们相对忽视个体、回避风险,追求短期结果。而领导者则重视灵活性、创新和适应性,他们对人和经济结果同样关注,对目标、战略持一种长期的视角。</a:t>
            </a:r>
            <a:endParaRPr lang="zh-CN" altLang="en-US"/>
          </a:p>
          <a:p>
            <a:r>
              <a:rPr lang="zh-CN" altLang="en-US"/>
              <a:t>另一些研究者承认领导与管理是不同的过程或角色,但他们不认为领导者和管理者是两类完全不同的人。这两种角色都是必需的,但如果两者无法保持一种适当的平衡,就会出现问题。</a:t>
            </a:r>
            <a:endParaRPr lang="zh-CN" altLang="en-US"/>
          </a:p>
          <a:p>
            <a:r>
              <a:rPr lang="zh-CN" altLang="en-US"/>
              <a:t>一个更清晰的管理与领导关系的表述,可能是管理是存在于管理者和下属之间的、为生产销售商品或服务而存在的职权关系;领导是存在于领导者和追随者之间、为实现共同追求的真正变革而形成的多维影响关系。领导者和追随者以一种非强制方式交流互动,决定他们期望推动哪些领域的变革,在这一过程中,两者之间相互影响。</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领导的性质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领导者的权力来源</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法定权力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奖赏权力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强制权力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参照权力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专家权力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 信息权力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 生态权力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早期的领导理论</a:t>
            </a:r>
            <a:endParaRPr lang="zh-CN" altLang="en-US"/>
          </a:p>
        </p:txBody>
      </p:sp>
      <p:sp>
        <p:nvSpPr>
          <p:cNvPr id="3" name="内容占位符 2"/>
          <p:cNvSpPr>
            <a:spLocks noGrp="1"/>
          </p:cNvSpPr>
          <p:nvPr>
            <p:ph idx="1"/>
          </p:nvPr>
        </p:nvSpPr>
        <p:spPr/>
        <p:txBody>
          <a:bodyPr>
            <a:normAutofit lnSpcReduction="20000"/>
          </a:bodyPr>
          <a:p>
            <a:pPr marL="0" algn="l" eaLnBrk="0" fontAlgn="base" hangingPunct="0">
              <a:lnSpc>
                <a:spcPct val="125000"/>
              </a:lnSpc>
              <a:buClrTx/>
              <a:buSzTx/>
              <a:buFontTx/>
              <a:buNone/>
            </a:pPr>
            <a:r>
              <a:rPr lang="zh-CN" altLang="zh-CN" sz="2600" b="1" dirty="0">
                <a:latin typeface="黑体" panose="02010609060101010101" pitchFamily="49" charset="-122"/>
                <a:ea typeface="黑体" panose="02010609060101010101" pitchFamily="49" charset="-122"/>
              </a:rPr>
              <a:t>一、 领导特质理论</a:t>
            </a:r>
            <a:endParaRPr lang="zh-CN" altLang="zh-CN" sz="2600" b="1" dirty="0">
              <a:latin typeface="黑体" panose="02010609060101010101" pitchFamily="49" charset="-122"/>
              <a:ea typeface="黑体" panose="02010609060101010101" pitchFamily="49" charset="-122"/>
            </a:endParaRPr>
          </a:p>
          <a:p>
            <a:pPr>
              <a:lnSpc>
                <a:spcPct val="125000"/>
              </a:lnSpc>
            </a:pPr>
            <a:r>
              <a:rPr lang="zh-CN" altLang="en-US"/>
              <a:t>领导特质理论希望用领导者在个人外在特征、人格、智力或创造性上的差异来解释领导者在行为选择和领导成就上的差异,发现领导者有别于非领导者(追随者)的个人特点或特质。早期的领导特质理论也被称为伟人论(Great Man theory)。拉尔夫·斯托格第尔是第一位对前人研究加以总结整理的研究者。他在全面研究了关于有效领导应具备的特质方面的文献后,总结了与领导有关的个人因素,具体如下: </a:t>
            </a:r>
            <a:endParaRPr lang="zh-CN" altLang="en-US"/>
          </a:p>
          <a:p>
            <a:pPr>
              <a:lnSpc>
                <a:spcPct val="125000"/>
              </a:lnSpc>
            </a:pPr>
            <a:r>
              <a:rPr lang="zh-CN" altLang="en-US"/>
              <a:t>(1) 5种身体特征,如精力、外貌、身高、年龄、体重等;</a:t>
            </a:r>
            <a:endParaRPr lang="zh-CN" altLang="en-US"/>
          </a:p>
          <a:p>
            <a:pPr>
              <a:lnSpc>
                <a:spcPct val="125000"/>
              </a:lnSpc>
            </a:pPr>
            <a:r>
              <a:rPr lang="zh-CN" altLang="en-US"/>
              <a:t>(2) 2种社会性特征,如社会经济地位、学历等;</a:t>
            </a:r>
            <a:endParaRPr lang="zh-CN" altLang="en-US"/>
          </a:p>
          <a:p>
            <a:pPr>
              <a:lnSpc>
                <a:spcPct val="125000"/>
              </a:lnSpc>
            </a:pPr>
            <a:r>
              <a:rPr lang="zh-CN" altLang="en-US"/>
              <a:t>(3) 4种智力特征,如果断性、说话流利、知识渊博、判断分析能力强等;</a:t>
            </a:r>
            <a:endParaRPr lang="zh-CN" altLang="en-US"/>
          </a:p>
          <a:p>
            <a:pPr>
              <a:lnSpc>
                <a:spcPct val="125000"/>
              </a:lnSpc>
            </a:pPr>
            <a:r>
              <a:rPr lang="zh-CN" altLang="en-US"/>
              <a:t>(4) 16种个性特征,如适应性、进取心、热心、自信、独立性、外向、机警、支配力、有主见、性急、性慢、见解独到、情绪稳定、作风民主、不随波逐流、智慧等;</a:t>
            </a:r>
            <a:endParaRPr lang="zh-CN" altLang="en-US"/>
          </a:p>
          <a:p>
            <a:pPr>
              <a:lnSpc>
                <a:spcPct val="125000"/>
              </a:lnSpc>
            </a:pPr>
            <a:r>
              <a:rPr lang="zh-CN" altLang="en-US"/>
              <a:t>(5) 6种与工作有关的特征,如责任感、事业心、毅力、首创性、坚持、对人的关心等;</a:t>
            </a:r>
            <a:endParaRPr lang="zh-CN" altLang="en-US"/>
          </a:p>
          <a:p>
            <a:pPr>
              <a:lnSpc>
                <a:spcPct val="125000"/>
              </a:lnSpc>
            </a:pPr>
            <a:r>
              <a:rPr lang="zh-CN" altLang="en-US"/>
              <a:t>(6) 9种社交特征,如能力、合作、声誉、人际关系、老练程度、正直、诚实、权力的需要、与人共事的技巧等。</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早期的领导理论</a:t>
            </a:r>
            <a:endParaRPr lang="zh-CN" altLang="en-US"/>
          </a:p>
        </p:txBody>
      </p:sp>
      <p:sp>
        <p:nvSpPr>
          <p:cNvPr id="3" name="内容占位符 2"/>
          <p:cNvSpPr>
            <a:spLocks noGrp="1"/>
          </p:cNvSpPr>
          <p:nvPr>
            <p:ph idx="1"/>
          </p:nvPr>
        </p:nvSpPr>
        <p:spPr/>
        <p:txBody>
          <a:bodyPr/>
          <a:p>
            <a:pPr marL="0" algn="l" eaLnBrk="0" fontAlgn="base" hangingPunct="0">
              <a:spcBef>
                <a:spcPts val="300"/>
              </a:spcBef>
              <a:buClrTx/>
              <a:buSzTx/>
              <a:buFontTx/>
              <a:buNone/>
            </a:pPr>
            <a:r>
              <a:rPr lang="zh-CN" altLang="zh-CN" sz="2600" b="1" dirty="0">
                <a:latin typeface="黑体" panose="02010609060101010101" pitchFamily="49" charset="-122"/>
                <a:ea typeface="黑体" panose="02010609060101010101" pitchFamily="49" charset="-122"/>
              </a:rPr>
              <a:t>二、 领导行为理论</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领导行为的连续统一体理论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279" name="10-2.jpg" descr="id:2147494657;FounderCES"/>
          <p:cNvPicPr>
            <a:picLocks noChangeAspect="1"/>
          </p:cNvPicPr>
          <p:nvPr/>
        </p:nvPicPr>
        <p:blipFill>
          <a:blip r:embed="rId1"/>
          <a:stretch>
            <a:fillRect/>
          </a:stretch>
        </p:blipFill>
        <p:spPr>
          <a:xfrm>
            <a:off x="3097530" y="2708275"/>
            <a:ext cx="4650105" cy="1457325"/>
          </a:xfrm>
          <a:prstGeom prst="rect">
            <a:avLst/>
          </a:prstGeom>
        </p:spPr>
      </p:pic>
      <p:sp>
        <p:nvSpPr>
          <p:cNvPr id="106" name="文本框 105"/>
          <p:cNvSpPr txBox="1"/>
          <p:nvPr/>
        </p:nvSpPr>
        <p:spPr>
          <a:xfrm>
            <a:off x="2954020" y="4258310"/>
            <a:ext cx="5203825" cy="1599565"/>
          </a:xfrm>
          <a:prstGeom prst="rect">
            <a:avLst/>
          </a:prstGeom>
          <a:noFill/>
          <a:ln w="9525">
            <a:noFill/>
          </a:ln>
        </p:spPr>
        <p:txBody>
          <a:bodyPr wrap="square">
            <a:spAutoFit/>
          </a:bodyPr>
          <a:p>
            <a:pPr indent="228600"/>
            <a:r>
              <a:rPr lang="zh-CN" sz="1400" b="0">
                <a:solidFill>
                  <a:srgbClr val="000000"/>
                </a:solidFill>
                <a:cs typeface="方正书宋_GBK" charset="0"/>
              </a:rPr>
              <a:t>注: ① 经理做决策,由下属执行;② 经理做决策,但在下属接受决定前做适当解释;③ 经理提出决定,但对下属的问题必须回答、解释;④ 经理提出决定的设想,交下属讨论修改;⑤ 经理提出问题,并征求下属的意见和建议,然后做出决定;⑥ 经理规定界限,再征求下属的意见和建议,然后做出决定;⑦ 经理和下属在组织限定的范围内共同做出决定。</a:t>
            </a:r>
            <a:endParaRPr lang="zh-CN" altLang="en-US" sz="1400" b="0">
              <a:solidFill>
                <a:srgbClr val="000000"/>
              </a:solidFill>
              <a:cs typeface="方正书宋_GBK" charset="0"/>
            </a:endParaRPr>
          </a:p>
        </p:txBody>
      </p:sp>
      <p:sp>
        <p:nvSpPr>
          <p:cNvPr id="4" name="文本框 3"/>
          <p:cNvSpPr txBox="1"/>
          <p:nvPr/>
        </p:nvSpPr>
        <p:spPr>
          <a:xfrm>
            <a:off x="3359785" y="6049645"/>
            <a:ext cx="4050665" cy="368300"/>
          </a:xfrm>
          <a:prstGeom prst="rect">
            <a:avLst/>
          </a:prstGeom>
          <a:noFill/>
          <a:ln w="9525">
            <a:noFill/>
          </a:ln>
        </p:spPr>
        <p:txBody>
          <a:bodyPr wrap="square">
            <a:spAutoFit/>
          </a:bodyPr>
          <a:p>
            <a:pPr indent="0" algn="ctr"/>
            <a:r>
              <a:rPr lang="zh-CN" b="0">
                <a:solidFill>
                  <a:srgbClr val="000000"/>
                </a:solidFill>
                <a:cs typeface="方正书宋_GBK" charset="0"/>
              </a:rPr>
              <a:t>图10-2　领导风格序贯(连续统一体)</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早期的领导理论</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俄亥俄州立大学的领导者行为研究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俄亥俄州立大学的研究团队开发出了一系列问卷来度量工作情境下的不同领导行为。这些研究者最开始收集了超过1 800项描述不同类型领导行为的问卷题项。这些题项被压缩为150句陈述,用于开发领导者行为描述问卷(Leader Behavior Description Questionnaire, LBDQ)。</a:t>
            </a:r>
            <a:endParaRPr lang="zh-CN" altLang="en-US"/>
          </a:p>
          <a:p>
            <a:r>
              <a:rPr lang="zh-CN" altLang="en-US"/>
              <a:t>在分析来自上千名下属的问卷时,研究者对所有不同题项回答的统计模式显示,可以用两个独立的行为维度来描述领导者,即关怀维度(consideration)和结构维度(initiating structure)。关怀维度是指一位领导者对下属的友善和支持程度。</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早期的领导理论</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密歇根大学的领导行为研究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在俄亥俄州立大学研究的同一时间,密歇根大学的研究者在进行领导行为研究。他们没有描述领导者在工作环境下表现出的多种行为,而是想找出对有效团队绩效做出贡献的领导行为。他们的结论是,有4类领导行为与有效团队绩效相关: 领导者支持、相互促进、强调目标和工作促进。</a:t>
            </a:r>
            <a:endParaRPr lang="zh-CN" altLang="en-US"/>
          </a:p>
          <a:p>
            <a:r>
              <a:rPr lang="zh-CN" altLang="en-US"/>
              <a:t>领导者支持和相互促进是员工中心维度(employee-centered dimensions)的行为。“领导者支持”是指领导者表现出的各种关心下属的行为;“相互促进”是指领导者为了消除、尽量减少追随者间的冲突而做出的行为。强调目标和工作促进是工作中心维度(job-centered dimensions)的行为。</a:t>
            </a:r>
            <a:endParaRPr lang="zh-CN" altLang="en-US"/>
          </a:p>
          <a:p>
            <a:r>
              <a:rPr lang="zh-CN" altLang="en-US"/>
              <a:t>“强调目标”行为关注的是激励下属完成未来的任务,而“工作促进”行为关注的是阐明工作角色、获取和分配资源、协调组织冲突。</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TABLE_BEAUTIFY" val="smartTable{fa531b07-32bc-4c6a-a64f-871bfe71cc05}"/>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5923</Words>
  <Application>WPS 演示</Application>
  <PresentationFormat>宽屏</PresentationFormat>
  <Paragraphs>232</Paragraphs>
  <Slides>25</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25</vt:i4>
      </vt:variant>
    </vt:vector>
  </HeadingPairs>
  <TitlesOfParts>
    <vt:vector size="40" baseType="lpstr">
      <vt:lpstr>Arial</vt:lpstr>
      <vt:lpstr>宋体</vt:lpstr>
      <vt:lpstr>Wingdings</vt:lpstr>
      <vt:lpstr>Wingdings</vt:lpstr>
      <vt:lpstr>微软雅黑</vt:lpstr>
      <vt:lpstr>Calibri</vt:lpstr>
      <vt:lpstr>Arial Unicode MS</vt:lpstr>
      <vt:lpstr>汉仪铁线黑-65简</vt:lpstr>
      <vt:lpstr>GungsuhChe</vt:lpstr>
      <vt:lpstr>Malgun Gothic</vt:lpstr>
      <vt:lpstr>黑体</vt:lpstr>
      <vt:lpstr>方正书宋_GBK</vt:lpstr>
      <vt:lpstr>楷体</vt:lpstr>
      <vt:lpstr>Office 主题​​</vt:lpstr>
      <vt:lpstr>默认设计模板</vt:lpstr>
      <vt:lpstr>PowerPoint 演示文稿</vt:lpstr>
      <vt:lpstr>PowerPoint 演示文稿</vt:lpstr>
      <vt:lpstr>第一节　领导的性质</vt:lpstr>
      <vt:lpstr>第一节　领导的性质</vt:lpstr>
      <vt:lpstr>第一节　领导的性质</vt:lpstr>
      <vt:lpstr>第二节　早期的领导理论</vt:lpstr>
      <vt:lpstr>第二节　早期的领导理论</vt:lpstr>
      <vt:lpstr>第二节　早期的领导理论</vt:lpstr>
      <vt:lpstr>第二节　早期的领导理论</vt:lpstr>
      <vt:lpstr>第二节　早期的领导理论</vt:lpstr>
      <vt:lpstr>第三节　领导权变理论</vt:lpstr>
      <vt:lpstr>第三节　领导权变理论</vt:lpstr>
      <vt:lpstr>第三节　领导权变理论</vt:lpstr>
      <vt:lpstr>第三节　领导权变理论</vt:lpstr>
      <vt:lpstr>第三节　领导权变理论</vt:lpstr>
      <vt:lpstr>第三节　领导权变理论</vt:lpstr>
      <vt:lpstr>第三节　领导权变理论</vt:lpstr>
      <vt:lpstr>第四节　领导者与变革</vt:lpstr>
      <vt:lpstr>第四节　领导者与变革</vt:lpstr>
      <vt:lpstr>第四节　领导者与变革</vt:lpstr>
      <vt:lpstr>第四节　领导者与变革</vt:lpstr>
      <vt:lpstr>第五节　领导理论的新进展</vt:lpstr>
      <vt:lpstr>第五节　领导理论的新进展</vt:lpstr>
      <vt:lpstr>第五节　领导理论的新进展</vt:lpstr>
      <vt:lpstr>第五节　领导理论的新进展</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156</cp:revision>
  <dcterms:created xsi:type="dcterms:W3CDTF">2019-06-19T02:08:00Z</dcterms:created>
  <dcterms:modified xsi:type="dcterms:W3CDTF">2023-06-22T00:54:03Z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5064763330D04D39920E92B4FB59868D</vt:lpwstr>
  </property>
</Properties>
</file>