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Lst>
  <p:sldSz cx="12192000" cy="6858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3" userDrawn="1">
          <p15:clr>
            <a:srgbClr val="A4A3A4"/>
          </p15:clr>
        </p15:guide>
        <p15:guide id="2" pos="382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3"/>
        <p:guide pos="3824"/>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gs" Target="tags/tag64.xml"/><Relationship Id="rId18" Type="http://schemas.openxmlformats.org/officeDocument/2006/relationships/commentAuthors" Target="commentAuthors.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latin typeface="汉仪文黑-85W" panose="00020600040101010101" charset="-122"/>
                <a:ea typeface="汉仪文黑-85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ags" Target="../tags/tag63.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4" name="图片 3"/>
          <p:cNvPicPr>
            <a:picLocks noChangeAspect="1"/>
          </p:cNvPicPr>
          <p:nvPr userDrawn="1">
            <p:custDataLst>
              <p:tags r:id="rId4"/>
            </p:custDataLst>
          </p:nvPr>
        </p:nvPicPr>
        <p:blipFill>
          <a:blip r:embed="rId5"/>
          <a:stretch>
            <a:fillRect/>
          </a:stretch>
        </p:blipFill>
        <p:spPr>
          <a:xfrm>
            <a:off x="-12700" y="-33655"/>
            <a:ext cx="12192635" cy="6517640"/>
          </a:xfrm>
          <a:prstGeom prst="rect">
            <a:avLst/>
          </a:prstGeom>
        </p:spPr>
      </p:pic>
      <p:pic>
        <p:nvPicPr>
          <p:cNvPr id="7" name="图片 6"/>
          <p:cNvPicPr>
            <a:picLocks noChangeAspect="1"/>
          </p:cNvPicPr>
          <p:nvPr userDrawn="1"/>
        </p:nvPicPr>
        <p:blipFill>
          <a:blip r:embed="rId6"/>
          <a:stretch>
            <a:fillRect/>
          </a:stretch>
        </p:blipFill>
        <p:spPr>
          <a:xfrm>
            <a:off x="-12700" y="6384290"/>
            <a:ext cx="12211685" cy="483870"/>
          </a:xfrm>
          <a:prstGeom prst="rect">
            <a:avLst/>
          </a:prstGeom>
        </p:spPr>
      </p:pic>
      <p:pic>
        <p:nvPicPr>
          <p:cNvPr id="23" name="图片 22" descr="WPS图片编辑"/>
          <p:cNvPicPr>
            <a:picLocks noChangeAspect="1"/>
          </p:cNvPicPr>
          <p:nvPr userDrawn="1"/>
        </p:nvPicPr>
        <p:blipFill>
          <a:blip r:embed="rId7"/>
          <a:stretch>
            <a:fillRect/>
          </a:stretch>
        </p:blipFill>
        <p:spPr>
          <a:xfrm>
            <a:off x="9511665" y="6468745"/>
            <a:ext cx="2600325" cy="389255"/>
          </a:xfrm>
          <a:prstGeom prst="rect">
            <a:avLst/>
          </a:prstGeom>
        </p:spPr>
      </p:pic>
      <p:pic>
        <p:nvPicPr>
          <p:cNvPr id="18" name="图片 17"/>
          <p:cNvPicPr>
            <a:picLocks noChangeAspect="1"/>
          </p:cNvPicPr>
          <p:nvPr userDrawn="1"/>
        </p:nvPicPr>
        <p:blipFill>
          <a:blip r:embed="rId6"/>
          <a:stretch>
            <a:fillRect/>
          </a:stretch>
        </p:blipFill>
        <p:spPr>
          <a:xfrm>
            <a:off x="0" y="910590"/>
            <a:ext cx="8672830" cy="762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35" y="0"/>
            <a:ext cx="12191365" cy="6869430"/>
          </a:xfrm>
          <a:prstGeom prst="rect">
            <a:avLst/>
          </a:prstGeom>
        </p:spPr>
      </p:pic>
      <p:sp>
        <p:nvSpPr>
          <p:cNvPr id="16" name="文本框 15"/>
          <p:cNvSpPr txBox="1"/>
          <p:nvPr/>
        </p:nvSpPr>
        <p:spPr>
          <a:xfrm>
            <a:off x="1402715" y="2369820"/>
            <a:ext cx="9338310" cy="1938020"/>
          </a:xfrm>
          <a:prstGeom prst="rect">
            <a:avLst/>
          </a:prstGeom>
          <a:noFill/>
        </p:spPr>
        <p:txBody>
          <a:bodyPr wrap="square" rtlCol="0">
            <a:spAutoFit/>
          </a:bodyPr>
          <a:p>
            <a:pPr algn="ctr"/>
            <a:r>
              <a:rPr lang="zh-CN" altLang="en-US" sz="6000">
                <a:latin typeface="汉仪文黑-85W" panose="00020600040101010101" charset="-122"/>
                <a:ea typeface="汉仪文黑-85W" panose="00020600040101010101" charset="-122"/>
              </a:rPr>
              <a:t>第八章　工作分析工作导向型操作系统	</a:t>
            </a:r>
            <a:endParaRPr lang="zh-CN" altLang="en-US" sz="6000">
              <a:latin typeface="汉仪文黑-85W" panose="00020600040101010101" charset="-122"/>
              <a:ea typeface="汉仪文黑-85W" panose="00020600040101010101" charset="-122"/>
            </a:endParaRPr>
          </a:p>
        </p:txBody>
      </p:sp>
      <p:sp>
        <p:nvSpPr>
          <p:cNvPr id="5" name="文本框 4"/>
          <p:cNvSpPr txBox="1"/>
          <p:nvPr/>
        </p:nvSpPr>
        <p:spPr>
          <a:xfrm>
            <a:off x="635" y="1501775"/>
            <a:ext cx="3623310" cy="368300"/>
          </a:xfrm>
          <a:prstGeom prst="rect">
            <a:avLst/>
          </a:prstGeom>
          <a:noFill/>
          <a:ln w="9525">
            <a:noFill/>
          </a:ln>
        </p:spPr>
        <p:txBody>
          <a:bodyPr wrap="square">
            <a:spAutoFit/>
          </a:bodyPr>
          <a:p>
            <a:pPr indent="0" algn="l"/>
            <a:r>
              <a:rPr lang="en-US" altLang="zh-CN" b="0">
                <a:solidFill>
                  <a:srgbClr val="000000"/>
                </a:solidFill>
                <a:latin typeface="NEU-BZ-S92" charset="0"/>
                <a:cs typeface="方正书宋_GBK" charset="0"/>
              </a:rPr>
              <a:t>  </a:t>
            </a:r>
            <a:r>
              <a:rPr lang="en-US" altLang="zh-CN" b="1">
                <a:solidFill>
                  <a:srgbClr val="000000"/>
                </a:solidFill>
                <a:latin typeface="NEU-BZ-S92" charset="0"/>
                <a:cs typeface="方正书宋_GBK" charset="0"/>
              </a:rPr>
              <a:t> </a:t>
            </a:r>
            <a:r>
              <a:rPr lang="zh-CN">
                <a:solidFill>
                  <a:srgbClr val="000000"/>
                </a:solidFill>
                <a:latin typeface="汉仪文黑-85W" panose="00020600040101010101" charset="-122"/>
                <a:ea typeface="汉仪文黑-85W" panose="00020600040101010101" charset="-122"/>
                <a:cs typeface="方正书宋_GBK" charset="0"/>
              </a:rPr>
              <a:t>第二编　工作分析的方法</a:t>
            </a:r>
            <a:endParaRPr lang="zh-CN">
              <a:solidFill>
                <a:srgbClr val="000000"/>
              </a:solidFill>
              <a:latin typeface="汉仪文黑-85W" panose="00020600040101010101" charset="-122"/>
              <a:ea typeface="汉仪文黑-85W" panose="00020600040101010101" charset="-122"/>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任务清单分析系统	</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(四)利用任务清单编制工作说明书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(1)工作概要。一般是用一两句简明概括的语言说明工作的性质与主要职责。</a:t>
            </a:r>
            <a:endParaRPr lang="zh-CN" altLang="en-US"/>
          </a:p>
          <a:p>
            <a:r>
              <a:rPr lang="zh-CN" altLang="en-US"/>
              <a:t>(2)重要任务维度(如职责或其他某种比“任务”更广泛的概念)。</a:t>
            </a:r>
            <a:endParaRPr lang="zh-CN" altLang="en-US"/>
          </a:p>
          <a:p>
            <a:r>
              <a:rPr lang="zh-CN" altLang="en-US"/>
              <a:t>(3)重要任务。这是任务清单分析结果的直接运用。</a:t>
            </a:r>
            <a:endParaRPr lang="zh-CN" altLang="en-US"/>
          </a:p>
          <a:p>
            <a:r>
              <a:rPr lang="zh-CN" altLang="en-US"/>
              <a:t>利用任务清单编制工作规范文件之前,要进行“任务—KSAs矩阵”研究,即将“任务”与一些可能需要的KSAs组成矩阵,用数值表明两者之间的相关程度。</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任务清单分析系统	</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三、任务清单分析系统的优缺点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(一)任务清单分析系统的优点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(1)信息可靠性较高,适合用于确定相关的工作职责、工作内容、工作关系和劳动强度等方面的信息;</a:t>
            </a:r>
            <a:endParaRPr lang="zh-CN" altLang="en-US"/>
          </a:p>
          <a:p>
            <a:r>
              <a:rPr lang="zh-CN" altLang="en-US"/>
              <a:t>(2)所需费用较少;</a:t>
            </a:r>
            <a:endParaRPr lang="zh-CN" altLang="en-US"/>
          </a:p>
          <a:p>
            <a:r>
              <a:rPr lang="zh-CN" altLang="en-US"/>
              <a:t>(3)难度较小,容易为任职者接受。</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(二)任务清单分析系统的缺点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(1)对“任务”的定义难以把握,即难以明确什么样的活动或内容能被称之为“任务”,结果导致“任务”的粗细程度不一,有些任务描述只代表一件非常简单的活动,有的任务描述却包含丰富的活动;</a:t>
            </a:r>
            <a:endParaRPr lang="zh-CN" altLang="en-US"/>
          </a:p>
          <a:p>
            <a:r>
              <a:rPr lang="zh-CN" altLang="en-US"/>
              <a:t>(2)使用范围较小,只适用于工作循环周期较短、工作内容比较稳定、变化较小的工作;</a:t>
            </a:r>
            <a:endParaRPr lang="zh-CN" altLang="en-US"/>
          </a:p>
          <a:p>
            <a:r>
              <a:rPr lang="zh-CN" altLang="en-US"/>
              <a:t>(3)整理信息的工作量大,归纳工作比较繁琐;</a:t>
            </a:r>
            <a:endParaRPr lang="zh-CN" altLang="en-US"/>
          </a:p>
          <a:p>
            <a:r>
              <a:rPr lang="zh-CN" altLang="en-US"/>
              <a:t>(4)任职者在填写时,容易受到当时工作的影响,通常会遗漏其他时间进行的比较重要的工作任务。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878455" y="3512185"/>
            <a:ext cx="6336030" cy="1459865"/>
            <a:chOff x="4533" y="5531"/>
            <a:chExt cx="9978" cy="2299"/>
          </a:xfrm>
        </p:grpSpPr>
        <p:grpSp>
          <p:nvGrpSpPr>
            <p:cNvPr id="23556" name="组合 23555"/>
            <p:cNvGrpSpPr/>
            <p:nvPr/>
          </p:nvGrpSpPr>
          <p:grpSpPr>
            <a:xfrm rot="0">
              <a:off x="4533" y="5531"/>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第一节　职能工作分析方法</a:t>
                </a:r>
                <a:endParaRPr lang="en-US" altLang="zh-CN" sz="2400" dirty="0">
                  <a:latin typeface="汉仪文黑-85W" panose="00020600040101010101" charset="-122"/>
                  <a:ea typeface="汉仪文黑-85W" panose="00020600040101010101" charset="-122"/>
                  <a:sym typeface="+mn-ea"/>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rot="0">
              <a:off x="4533" y="6834"/>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buClrTx/>
                  <a:buSzTx/>
                  <a:buFontTx/>
                </a:pPr>
                <a:r>
                  <a:rPr lang="en-US" altLang="zh-CN" sz="2400" dirty="0">
                    <a:latin typeface="汉仪文黑-85W" panose="00020600040101010101" charset="-122"/>
                    <a:ea typeface="汉仪文黑-85W" panose="00020600040101010101" charset="-122"/>
                    <a:cs typeface="汉仪文黑-85W" panose="00020600040101010101" charset="-122"/>
                  </a:rPr>
                  <a:t>第二节　任务清单分析系统	</a:t>
                </a:r>
                <a:endParaRPr lang="en-US" altLang="zh-CN" sz="2400" dirty="0">
                  <a:latin typeface="汉仪文黑-85W" panose="00020600040101010101" charset="-122"/>
                  <a:ea typeface="汉仪文黑-85W" panose="00020600040101010101" charset="-122"/>
                  <a:cs typeface="汉仪文黑-85W" panose="00020600040101010101" charset="-122"/>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28" name="标题 11"/>
          <p:cNvSpPr>
            <a:spLocks noGrp="1"/>
          </p:cNvSpPr>
          <p:nvPr/>
        </p:nvSpPr>
        <p:spPr>
          <a:xfrm>
            <a:off x="1666240" y="517525"/>
            <a:ext cx="8267065" cy="628650"/>
          </a:xfrm>
          <a:prstGeom prst="rect">
            <a:avLst/>
          </a:prstGeom>
          <a:noFill/>
          <a:ln>
            <a:noFill/>
          </a:ln>
          <a:effectLst/>
        </p:spPr>
        <p:txBody>
          <a:bodyPr vert="horz" wrap="square" lIns="91440" tIns="45720" rIns="91440" bIns="45720" numCol="1" anchor="ctr" anchorCtr="0" compatLnSpc="1">
            <a:noAutofit/>
          </a:bodyPr>
          <a:lstStyle>
            <a:lvl1pPr algn="l" rtl="0" eaLnBrk="0" fontAlgn="base" hangingPunct="0">
              <a:spcBef>
                <a:spcPct val="0"/>
              </a:spcBef>
              <a:spcAft>
                <a:spcPct val="0"/>
              </a:spcAft>
              <a:defRPr lang="zh-CN" altLang="zh-CN" sz="2400" b="1" kern="1200">
                <a:solidFill>
                  <a:schemeClr val="tx2"/>
                </a:solidFill>
                <a:latin typeface="华文细黑" panose="02010600040101010101" pitchFamily="2" charset="-122"/>
                <a:ea typeface="华文细黑" panose="02010600040101010101" pitchFamily="2"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r>
              <a:rPr lang="en-US" sz="3600" dirty="0">
                <a:latin typeface="汉仪中黑S" panose="00020600040101010101" charset="-122"/>
                <a:ea typeface="汉仪中黑S" panose="00020600040101010101" charset="-122"/>
              </a:rPr>
              <a:t>目 录</a:t>
            </a:r>
            <a:endParaRPr lang="en-US" sz="3600" dirty="0">
              <a:latin typeface="汉仪中黑S" panose="00020600040101010101" charset="-122"/>
              <a:ea typeface="汉仪中黑S"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职能工作分析方法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一、职能工作分析方法概述</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(一)任务和任务陈述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首先,需要强调的是,在职能工作分析中,最基本的分析单元是任务,而不是工作本身。这是因为,虽然工作的名称经常改变,包含的任务也不固定,但是相同的任务却在多种工作中反复出现,所以说任务是我们进行工作分析最基本的分析单元。</a:t>
            </a:r>
            <a:endParaRPr lang="zh-CN" altLang="en-US"/>
          </a:p>
          <a:p>
            <a:r>
              <a:rPr lang="zh-CN" altLang="en-US"/>
              <a:t>运用职能工作分析的目标是填写如表8-1所示格式的任务陈述表,工作分析者的职责就是获取足够的信息来完成这张表,从而有可能得到绩效标准和培训时间的信息,以及与任职资格有关的知识、技能和能力。</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职能工作分析方法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(二)职能工作分析的框架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1.完成什么与做什么</a:t>
            </a:r>
            <a:endParaRPr lang="zh-CN" altLang="en-US"/>
          </a:p>
          <a:p>
            <a:r>
              <a:rPr lang="zh-CN" altLang="en-US"/>
              <a:t>2.工作者的职能——数据、人、事</a:t>
            </a:r>
            <a:endParaRPr lang="zh-CN" altLang="en-US"/>
          </a:p>
          <a:p>
            <a:r>
              <a:rPr lang="zh-CN" altLang="en-US"/>
              <a:t>3.完整意义上的工作者</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(三)职能工作分析的职能等级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作为一种职能分析系统,FJA的核心是分析工作者的职能。其对职能的分析是通过分析工作者在执行工作任务时与数据、人、事的关系来进行的。工作行为的难度越大、所需的能力越高,也就说明了工作者职能等级越高。表8-3是FJA的职能等级表,每项职能描述了广泛的行为,概括了与数据(信息)、人、事发生关系时工作者的工作行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职能工作分析方法</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二、职能工作分析方法的程序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(一)回顾现有的工作信息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(二)安排同SMEs的小组会谈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(三)分发欢迎信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(四)确定FJA任务描述的方向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(五)列出工作的产出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(六)列出任务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(七)推敲任务库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(八)产生绩效标准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(九)编辑任务库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职能工作分析方法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三、对职能工作分析法的评价</a:t>
            </a:r>
            <a:endParaRPr lang="zh-CN" altLang="zh-CN" sz="2600" b="1" dirty="0">
              <a:latin typeface="黑体" panose="02010609060101010101" pitchFamily="49" charset="-122"/>
              <a:ea typeface="黑体" panose="02010609060101010101" pitchFamily="49" charset="-122"/>
            </a:endParaRPr>
          </a:p>
          <a:p>
            <a:r>
              <a:rPr lang="zh-CN" altLang="en-US"/>
              <a:t>FJA非常清楚地阐述了组织内部关于工作与人的一些理论:必须对工作者“做了什么”和“需要做什么”做基本的区分。工作者在工作范围内所做的主要是处理与信息、人和物之间的关系,对应这3种基本关系,工作者的职能体现在不同方面:处理与物的关系,工作者主要是利用身体方面的能力;处理与信息的关系,工作者主要运用智力因素;而处理与人的关系,则主要使用交际能力。所有的工作都在一定程度上要求工作者处理这些基本的关系。</a:t>
            </a:r>
            <a:endParaRPr lang="zh-CN" altLang="en-US"/>
          </a:p>
          <a:p>
            <a:r>
              <a:rPr lang="zh-CN" altLang="en-US"/>
              <a:t>尽管工作者的行为或任务可以用无限种方法来描述,但在本质上每个职能对工作者特征和资格的要求种类和程度都落在一些相对比较狭窄和具体的范围内;与处理各种关系相适应的职能都遵从由易到难的等级和顺序;三个等级序列提供两个衡量指标:复杂性水平和参与比例。职能等级反映了工作者处理各种关系时自主决策空间的大小。</a:t>
            </a:r>
            <a:endParaRPr lang="zh-CN" altLang="en-US"/>
          </a:p>
          <a:p>
            <a:r>
              <a:rPr lang="zh-CN" altLang="en-US"/>
              <a:t>FJA的不足之处在于操作比较复杂,而且难以把握。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任务清单分析系统	</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一、任务清单分析系统概述</a:t>
            </a:r>
            <a:endParaRPr lang="zh-CN" altLang="zh-CN" sz="2600" b="1" dirty="0">
              <a:latin typeface="黑体" panose="02010609060101010101" pitchFamily="49" charset="-122"/>
              <a:ea typeface="黑体" panose="02010609060101010101" pitchFamily="49" charset="-122"/>
            </a:endParaRPr>
          </a:p>
          <a:p>
            <a:r>
              <a:rPr lang="zh-CN" altLang="en-US"/>
              <a:t>任务清单分析系统(Task Inventory Analysis,TIA)是一种典型的工作倾向性工作分析系统。前面介绍过,TIA是由美国空军人力资源研究室的雷蒙德·E.卡利斯特及其助手开发成功的,它的研究始于20世纪50年代,通过从10万名以上雇员那里收集试验数据进行验证,前后经历了20年时间才趋于成熟完善。</a:t>
            </a:r>
            <a:endParaRPr lang="zh-CN" altLang="en-US"/>
          </a:p>
          <a:p>
            <a:r>
              <a:rPr lang="zh-CN" altLang="en-US"/>
              <a:t>任务清单系统一般由两个子系统构成:一是用于收集工作信息的一套系统的方法、技术;二是与信息收集方法相匹配的用于分析、综合和报告工作信息的计算机应用程序软件。</a:t>
            </a:r>
            <a:endParaRPr lang="zh-CN" altLang="en-US"/>
          </a:p>
          <a:p>
            <a:r>
              <a:rPr lang="zh-CN" altLang="en-US"/>
              <a:t>任务清单系统中收集工作信息的工具实际上是一种高度结构化的调查问卷,一般包括两大部分:一是背景信息,二是任务清单。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任务清单分析系统	</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二、任务清单分析系统的实施步骤</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构建任务清单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1.参谋、辅助、指导</a:t>
            </a:r>
            <a:endParaRPr lang="zh-CN" altLang="en-US"/>
          </a:p>
          <a:p>
            <a:r>
              <a:rPr lang="zh-CN" altLang="en-US"/>
              <a:t>2.协调、控制</a:t>
            </a:r>
            <a:endParaRPr lang="zh-CN" altLang="en-US"/>
          </a:p>
          <a:p>
            <a:r>
              <a:rPr lang="zh-CN" altLang="en-US"/>
              <a:t>3.人工成本管理</a:t>
            </a:r>
            <a:endParaRPr lang="zh-CN" altLang="en-US"/>
          </a:p>
          <a:p>
            <a:r>
              <a:rPr lang="zh-CN" altLang="en-US"/>
              <a:t>4.战略决策的制订与实施</a:t>
            </a:r>
            <a:endParaRPr lang="zh-CN" altLang="en-US"/>
          </a:p>
          <a:p>
            <a:r>
              <a:rPr lang="zh-CN" altLang="en-US"/>
              <a:t>5.推动组织发展与管理创新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任务清单分析系统	</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(二)利用任务清单收集信息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1.调查范围与对象的确定</a:t>
            </a:r>
            <a:endParaRPr lang="zh-CN" altLang="en-US"/>
          </a:p>
          <a:p>
            <a:r>
              <a:rPr lang="zh-CN" altLang="en-US"/>
              <a:t>2.调查方式的选择</a:t>
            </a:r>
            <a:endParaRPr lang="zh-CN" altLang="en-US"/>
          </a:p>
          <a:p>
            <a:r>
              <a:rPr lang="zh-CN" altLang="en-US"/>
              <a:t>3.选择适当的信息源</a:t>
            </a:r>
            <a:endParaRPr lang="zh-CN" altLang="en-US"/>
          </a:p>
          <a:p>
            <a:r>
              <a:rPr lang="zh-CN" altLang="en-US"/>
              <a:t>4.填写任务清单的一般步骤</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(三)分析任务清单所收集的信息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1.描述性统计方法</a:t>
            </a:r>
            <a:endParaRPr lang="zh-CN" altLang="en-US"/>
          </a:p>
          <a:p>
            <a:r>
              <a:rPr lang="zh-CN" altLang="en-US"/>
              <a:t>2.其他分析方法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5150,&quot;width&quot;:19201}"/>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2056</Words>
  <Application>WPS 演示</Application>
  <PresentationFormat>宽屏</PresentationFormat>
  <Paragraphs>95</Paragraphs>
  <Slides>11</Slides>
  <Notes>4</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11</vt:i4>
      </vt:variant>
    </vt:vector>
  </HeadingPairs>
  <TitlesOfParts>
    <vt:vector size="30" baseType="lpstr">
      <vt:lpstr>Arial</vt:lpstr>
      <vt:lpstr>宋体</vt:lpstr>
      <vt:lpstr>Wingdings</vt:lpstr>
      <vt:lpstr>Wingdings</vt:lpstr>
      <vt:lpstr>微软雅黑</vt:lpstr>
      <vt:lpstr>Calibri</vt:lpstr>
      <vt:lpstr>Arial Unicode MS</vt:lpstr>
      <vt:lpstr>GungsuhChe</vt:lpstr>
      <vt:lpstr>Malgun Gothic</vt:lpstr>
      <vt:lpstr>汉仪文黑-85W</vt:lpstr>
      <vt:lpstr>NEU-BZ-S92</vt:lpstr>
      <vt:lpstr>Segoe Print</vt:lpstr>
      <vt:lpstr>方正书宋_GBK</vt:lpstr>
      <vt:lpstr>汉仪中黑S</vt:lpstr>
      <vt:lpstr>华文细黑</vt:lpstr>
      <vt:lpstr>黑体</vt:lpstr>
      <vt:lpstr>楷体</vt:lpstr>
      <vt:lpstr>Office 主题​​</vt:lpstr>
      <vt:lpstr>默认设计模板</vt:lpstr>
      <vt:lpstr>PowerPoint 演示文稿</vt:lpstr>
      <vt:lpstr>PowerPoint 演示文稿</vt:lpstr>
      <vt:lpstr>第一节　职能工作分析方法</vt:lpstr>
      <vt:lpstr>第一节　职能工作分析方法</vt:lpstr>
      <vt:lpstr>第一节　职能工作分析方法</vt:lpstr>
      <vt:lpstr>第一节　职能工作分析方法</vt:lpstr>
      <vt:lpstr>第二节　任务清单分析系统	</vt:lpstr>
      <vt:lpstr>第二节　任务清单分析系统	</vt:lpstr>
      <vt:lpstr>第二节　任务清单分析系统	</vt:lpstr>
      <vt:lpstr>第二节　任务清单分析系统	</vt:lpstr>
      <vt:lpstr>第二节　任务清单分析系统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2023-02-11T09:51:57Z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D4D43E1FB3D34C2BA0367BA4B8B4841B</vt:lpwstr>
  </property>
</Properties>
</file>