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gs" Target="tags/tag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9EC5BC6-2F30-4F39-B938-132FCE8A057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D72020D4-EBA7-41B1-8629-1A8590F7263C}"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C9EC5BC6-2F30-4F39-B938-132FCE8A057A}"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2020D4-EBA7-41B1-8629-1A8590F7263C}"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EC5BC6-2F30-4F39-B938-132FCE8A057A}"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980728"/>
            <a:ext cx="7851648" cy="1828800"/>
          </a:xfrm>
        </p:spPr>
        <p:txBody>
          <a:bodyPr>
            <a:normAutofit fontScale="90000"/>
          </a:bodyPr>
          <a:lstStyle/>
          <a:p>
            <a:pPr algn="ctr"/>
            <a:r>
              <a:rPr lang="zh-CN" altLang="zh-CN" dirty="0"/>
              <a:t>第五</a:t>
            </a:r>
            <a:r>
              <a:rPr lang="zh-CN" altLang="zh-CN" dirty="0" smtClean="0"/>
              <a:t>章</a:t>
            </a:r>
            <a:br>
              <a:rPr lang="en-US" altLang="zh-CN" dirty="0" smtClean="0"/>
            </a:br>
            <a:r>
              <a:rPr lang="zh-CN" altLang="zh-CN" dirty="0" smtClean="0"/>
              <a:t>消费者</a:t>
            </a:r>
            <a:r>
              <a:rPr lang="zh-CN" altLang="zh-CN" dirty="0"/>
              <a:t>的购买行为与</a:t>
            </a:r>
            <a:r>
              <a:rPr lang="zh-CN" altLang="zh-CN" dirty="0" smtClean="0"/>
              <a:t>决策</a:t>
            </a:r>
            <a:endParaRPr lang="zh-CN" altLang="zh-CN" dirty="0"/>
          </a:p>
        </p:txBody>
      </p:sp>
      <p:sp>
        <p:nvSpPr>
          <p:cNvPr id="3" name="副标题 2"/>
          <p:cNvSpPr>
            <a:spLocks noGrp="1"/>
          </p:cNvSpPr>
          <p:nvPr>
            <p:ph type="subTitle" idx="1"/>
          </p:nvPr>
        </p:nvSpPr>
        <p:spPr>
          <a:xfrm>
            <a:off x="533400" y="4196680"/>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了解消费者购买行为模式和一般特征</a:t>
            </a:r>
            <a:r>
              <a:rPr lang="en-US" altLang="zh-CN" dirty="0"/>
              <a:t>;</a:t>
            </a:r>
            <a:endParaRPr lang="zh-CN" altLang="zh-CN" dirty="0"/>
          </a:p>
          <a:p>
            <a:pPr algn="l"/>
            <a:r>
              <a:rPr lang="zh-CN" altLang="zh-CN" dirty="0"/>
              <a:t>　　</a:t>
            </a:r>
            <a:r>
              <a:rPr lang="en-US" altLang="zh-CN" dirty="0"/>
              <a:t>2.</a:t>
            </a:r>
            <a:r>
              <a:rPr lang="zh-CN" altLang="zh-CN" dirty="0"/>
              <a:t>了解消费者购买行为的各种类型</a:t>
            </a:r>
            <a:r>
              <a:rPr lang="en-US" altLang="zh-CN" dirty="0"/>
              <a:t>;</a:t>
            </a:r>
            <a:endParaRPr lang="zh-CN" altLang="zh-CN" dirty="0"/>
          </a:p>
          <a:p>
            <a:pPr algn="l"/>
            <a:r>
              <a:rPr lang="zh-CN" altLang="zh-CN" dirty="0"/>
              <a:t>　　</a:t>
            </a:r>
            <a:r>
              <a:rPr lang="en-US" altLang="zh-CN" dirty="0"/>
              <a:t>3.</a:t>
            </a:r>
            <a:r>
              <a:rPr lang="zh-CN" altLang="zh-CN" dirty="0"/>
              <a:t>掌握消费者购买决策内容、特点和原则</a:t>
            </a:r>
            <a:r>
              <a:rPr lang="en-US" altLang="zh-CN" dirty="0"/>
              <a:t>;</a:t>
            </a:r>
            <a:endParaRPr lang="zh-CN" altLang="zh-CN" dirty="0"/>
          </a:p>
          <a:p>
            <a:pPr algn="l"/>
            <a:r>
              <a:rPr lang="zh-CN" altLang="zh-CN" dirty="0"/>
              <a:t>　　</a:t>
            </a:r>
            <a:r>
              <a:rPr lang="en-US" altLang="zh-CN" dirty="0"/>
              <a:t>4.</a:t>
            </a:r>
            <a:r>
              <a:rPr lang="zh-CN" altLang="zh-CN" dirty="0"/>
              <a:t>了解消费行为的效用评价。</a:t>
            </a:r>
            <a:endParaRPr lang="zh-CN" altLang="zh-CN" dirty="0"/>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760640"/>
          </a:xfrm>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购买决策的特征</a:t>
            </a:r>
            <a:endParaRPr lang="zh-CN" altLang="zh-CN" dirty="0"/>
          </a:p>
          <a:p>
            <a:pPr marL="0" indent="0">
              <a:buNone/>
            </a:pPr>
            <a:r>
              <a:rPr lang="zh-CN" altLang="zh-CN" dirty="0"/>
              <a:t>　　消费者的购买决策具有某些共同的特征</a:t>
            </a:r>
            <a:r>
              <a:rPr lang="en-US" altLang="zh-CN" dirty="0"/>
              <a:t>,</a:t>
            </a:r>
            <a:r>
              <a:rPr lang="zh-CN" altLang="zh-CN" dirty="0"/>
              <a:t>具体如下</a:t>
            </a:r>
            <a:r>
              <a:rPr lang="en-US" altLang="zh-CN" dirty="0"/>
              <a:t>:</a:t>
            </a:r>
            <a:endParaRPr lang="zh-CN" altLang="zh-CN" dirty="0"/>
          </a:p>
          <a:p>
            <a:pPr marL="0" indent="0">
              <a:buNone/>
            </a:pPr>
            <a:r>
              <a:rPr lang="en-US" altLang="zh-CN" dirty="0"/>
              <a:t>1.</a:t>
            </a:r>
            <a:r>
              <a:rPr lang="zh-CN" altLang="zh-CN" dirty="0"/>
              <a:t>决策主体的单一性</a:t>
            </a:r>
            <a:endParaRPr lang="zh-CN" altLang="zh-CN" dirty="0"/>
          </a:p>
          <a:p>
            <a:pPr marL="0" indent="0">
              <a:buNone/>
            </a:pPr>
            <a:r>
              <a:rPr lang="zh-CN" altLang="zh-CN" dirty="0"/>
              <a:t>　　由于购买商品是满足消费者个人或家庭消费需要的个体行为活动</a:t>
            </a:r>
            <a:r>
              <a:rPr lang="en-US" altLang="zh-CN" dirty="0"/>
              <a:t>,</a:t>
            </a:r>
            <a:r>
              <a:rPr lang="zh-CN" altLang="zh-CN" dirty="0"/>
              <a:t>因而通常表现为消费者个别的独立的决策过程</a:t>
            </a:r>
            <a:r>
              <a:rPr lang="en-US" altLang="zh-CN" dirty="0"/>
              <a:t>,</a:t>
            </a:r>
            <a:r>
              <a:rPr lang="zh-CN" altLang="zh-CN" dirty="0"/>
              <a:t>即由消费者个人单独决策或由家庭成员共同制定决策。</a:t>
            </a:r>
            <a:endParaRPr lang="zh-CN" altLang="zh-CN" dirty="0"/>
          </a:p>
          <a:p>
            <a:pPr marL="0" indent="0">
              <a:buNone/>
            </a:pPr>
            <a:r>
              <a:rPr lang="en-US" altLang="zh-CN" dirty="0"/>
              <a:t>2.</a:t>
            </a:r>
            <a:r>
              <a:rPr lang="zh-CN" altLang="zh-CN" dirty="0"/>
              <a:t>决策范围的有限性</a:t>
            </a:r>
            <a:endParaRPr lang="zh-CN" altLang="zh-CN" dirty="0"/>
          </a:p>
          <a:p>
            <a:pPr marL="0" indent="0">
              <a:buNone/>
            </a:pPr>
            <a:r>
              <a:rPr lang="zh-CN" altLang="zh-CN" dirty="0"/>
              <a:t>　　由于购买决策大多是解决如何满足消费者个人及家庭的需要问题</a:t>
            </a:r>
            <a:r>
              <a:rPr lang="en-US" altLang="zh-CN" dirty="0"/>
              <a:t>,</a:t>
            </a:r>
            <a:r>
              <a:rPr lang="zh-CN" altLang="zh-CN" dirty="0"/>
              <a:t>因此</a:t>
            </a:r>
            <a:r>
              <a:rPr lang="en-US" altLang="zh-CN" dirty="0"/>
              <a:t>,</a:t>
            </a:r>
            <a:r>
              <a:rPr lang="zh-CN" altLang="zh-CN" dirty="0"/>
              <a:t>与其他事项的决策相比</a:t>
            </a:r>
            <a:r>
              <a:rPr lang="en-US" altLang="zh-CN" dirty="0"/>
              <a:t>,</a:t>
            </a:r>
            <a:r>
              <a:rPr lang="zh-CN" altLang="zh-CN" dirty="0"/>
              <a:t>消费者的决策范围相对有限</a:t>
            </a:r>
            <a:r>
              <a:rPr lang="en-US" altLang="zh-CN" dirty="0"/>
              <a:t>,</a:t>
            </a:r>
            <a:r>
              <a:rPr lang="zh-CN" altLang="zh-CN" dirty="0"/>
              <a:t>仅仅限于购买何种商品、购买时间和地点、购买方式等方面的决策上。</a:t>
            </a:r>
            <a:endParaRPr lang="zh-CN" altLang="zh-CN" dirty="0"/>
          </a:p>
          <a:p>
            <a:pPr marL="0" indent="0">
              <a:buNone/>
            </a:pPr>
            <a:r>
              <a:rPr lang="en-US" altLang="zh-CN" dirty="0"/>
              <a:t>3.</a:t>
            </a:r>
            <a:r>
              <a:rPr lang="zh-CN" altLang="zh-CN" dirty="0"/>
              <a:t>决策因素的复杂性</a:t>
            </a:r>
            <a:endParaRPr lang="zh-CN" altLang="zh-CN" dirty="0"/>
          </a:p>
          <a:p>
            <a:pPr marL="0" indent="0">
              <a:buNone/>
            </a:pPr>
            <a:r>
              <a:rPr lang="zh-CN" altLang="zh-CN" dirty="0"/>
              <a:t>　　影响购买决策的因素复杂多样</a:t>
            </a:r>
            <a:r>
              <a:rPr lang="en-US" altLang="zh-CN" dirty="0"/>
              <a:t>,</a:t>
            </a:r>
            <a:r>
              <a:rPr lang="zh-CN" altLang="zh-CN" dirty="0"/>
              <a:t>既有消费者的个性品质、兴趣爱好、态度倾向、生活习惯、收入水平等个人因素</a:t>
            </a:r>
            <a:r>
              <a:rPr lang="en-US" altLang="zh-CN" dirty="0"/>
              <a:t>,</a:t>
            </a:r>
            <a:r>
              <a:rPr lang="zh-CN" altLang="zh-CN" dirty="0"/>
              <a:t>又有社会时尚所属相关群体、社会阶层、家庭等环境因素的影响。</a:t>
            </a:r>
            <a:endParaRPr lang="zh-CN" altLang="zh-CN" dirty="0"/>
          </a:p>
          <a:p>
            <a:pPr marL="0" indent="0">
              <a:buNone/>
            </a:pPr>
            <a:r>
              <a:rPr lang="en-US" altLang="zh-CN" dirty="0"/>
              <a:t>4.</a:t>
            </a:r>
            <a:r>
              <a:rPr lang="zh-CN" altLang="zh-CN" dirty="0"/>
              <a:t>决策内容的情境性</a:t>
            </a:r>
            <a:endParaRPr lang="zh-CN" altLang="zh-CN" dirty="0"/>
          </a:p>
          <a:p>
            <a:pPr marL="0" indent="0">
              <a:buNone/>
            </a:pPr>
            <a:r>
              <a:rPr lang="zh-CN" altLang="zh-CN" dirty="0"/>
              <a:t>　　由于影响决策的各种因素不是一成不变的</a:t>
            </a:r>
            <a:r>
              <a:rPr lang="en-US" altLang="zh-CN" dirty="0"/>
              <a:t>,</a:t>
            </a:r>
            <a:r>
              <a:rPr lang="zh-CN" altLang="zh-CN" dirty="0"/>
              <a:t>而是随着时间、环境的变化不断发展变化</a:t>
            </a:r>
            <a:r>
              <a:rPr lang="en-US" altLang="zh-CN" dirty="0"/>
              <a:t>,</a:t>
            </a:r>
            <a:r>
              <a:rPr lang="zh-CN" altLang="zh-CN" dirty="0"/>
              <a:t>因此</a:t>
            </a:r>
            <a:r>
              <a:rPr lang="en-US" altLang="zh-CN" dirty="0"/>
              <a:t>,</a:t>
            </a:r>
            <a:r>
              <a:rPr lang="zh-CN" altLang="zh-CN" dirty="0"/>
              <a:t>消费者的决策具有明显的情境性</a:t>
            </a:r>
            <a:r>
              <a:rPr lang="en-US" altLang="zh-CN" dirty="0"/>
              <a:t>,</a:t>
            </a:r>
            <a:r>
              <a:rPr lang="zh-CN" altLang="zh-CN" dirty="0"/>
              <a:t>其具体内容和方式因所处情境不同而不同。</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83832"/>
          </a:xfrm>
        </p:spPr>
        <p:txBody>
          <a:bodyPr>
            <a:normAutofit fontScale="85000" lnSpcReduction="20000"/>
          </a:bodyPr>
          <a:lstStyle/>
          <a:p>
            <a:pPr marL="0" indent="0">
              <a:buNone/>
            </a:pPr>
            <a:r>
              <a:rPr lang="zh-CN" altLang="zh-CN" dirty="0"/>
              <a:t>二、制定购买决策的程序</a:t>
            </a:r>
            <a:endParaRPr lang="zh-CN" altLang="zh-CN" dirty="0"/>
          </a:p>
          <a:p>
            <a:pPr marL="0" indent="0">
              <a:buNone/>
            </a:pPr>
            <a:r>
              <a:rPr lang="en-US" altLang="zh-CN" dirty="0"/>
              <a:t>(</a:t>
            </a:r>
            <a:r>
              <a:rPr lang="zh-CN" altLang="zh-CN" dirty="0"/>
              <a:t>一</a:t>
            </a:r>
            <a:r>
              <a:rPr lang="en-US" altLang="zh-CN" dirty="0"/>
              <a:t>)</a:t>
            </a:r>
            <a:r>
              <a:rPr lang="zh-CN" altLang="zh-CN" dirty="0"/>
              <a:t>认知需求</a:t>
            </a:r>
            <a:endParaRPr lang="zh-CN" altLang="zh-CN" dirty="0"/>
          </a:p>
          <a:p>
            <a:pPr marL="0" indent="0">
              <a:buNone/>
            </a:pPr>
            <a:r>
              <a:rPr lang="zh-CN" altLang="zh-CN" dirty="0"/>
              <a:t>　　消费者对某类商品的购买需求源于消费者自身的生理或心理需要。</a:t>
            </a:r>
            <a:endParaRPr lang="zh-CN" altLang="zh-CN" dirty="0"/>
          </a:p>
          <a:p>
            <a:pPr marL="0" indent="0">
              <a:buNone/>
            </a:pPr>
            <a:r>
              <a:rPr lang="en-US" altLang="zh-CN" dirty="0"/>
              <a:t>(</a:t>
            </a:r>
            <a:r>
              <a:rPr lang="zh-CN" altLang="zh-CN" dirty="0"/>
              <a:t>二</a:t>
            </a:r>
            <a:r>
              <a:rPr lang="en-US" altLang="zh-CN" dirty="0"/>
              <a:t>)</a:t>
            </a:r>
            <a:r>
              <a:rPr lang="zh-CN" altLang="zh-CN" dirty="0"/>
              <a:t>寻求解决方案</a:t>
            </a:r>
            <a:endParaRPr lang="zh-CN" altLang="zh-CN" dirty="0"/>
          </a:p>
          <a:p>
            <a:pPr marL="0" indent="0">
              <a:buNone/>
            </a:pPr>
            <a:r>
              <a:rPr lang="zh-CN" altLang="zh-CN" dirty="0"/>
              <a:t>　　在认知需求的基础上</a:t>
            </a:r>
            <a:r>
              <a:rPr lang="en-US" altLang="zh-CN" dirty="0"/>
              <a:t>,</a:t>
            </a:r>
            <a:r>
              <a:rPr lang="zh-CN" altLang="zh-CN" dirty="0"/>
              <a:t>消费者受满足需要的动机驱使</a:t>
            </a:r>
            <a:r>
              <a:rPr lang="en-US" altLang="zh-CN" dirty="0"/>
              <a:t>,</a:t>
            </a:r>
            <a:r>
              <a:rPr lang="zh-CN" altLang="zh-CN" dirty="0"/>
              <a:t>开始寻找各种解决问题的方案。</a:t>
            </a:r>
            <a:endParaRPr lang="zh-CN" altLang="zh-CN" dirty="0"/>
          </a:p>
          <a:p>
            <a:pPr marL="0" indent="0">
              <a:buNone/>
            </a:pPr>
            <a:r>
              <a:rPr lang="en-US" altLang="zh-CN" dirty="0"/>
              <a:t>(</a:t>
            </a:r>
            <a:r>
              <a:rPr lang="zh-CN" altLang="zh-CN" dirty="0"/>
              <a:t>三</a:t>
            </a:r>
            <a:r>
              <a:rPr lang="en-US" altLang="zh-CN" dirty="0"/>
              <a:t>)</a:t>
            </a:r>
            <a:r>
              <a:rPr lang="zh-CN" altLang="zh-CN" dirty="0"/>
              <a:t>评价比较方案</a:t>
            </a:r>
            <a:endParaRPr lang="zh-CN" altLang="zh-CN" dirty="0"/>
          </a:p>
          <a:p>
            <a:pPr marL="0" indent="0">
              <a:buNone/>
            </a:pPr>
            <a:r>
              <a:rPr lang="zh-CN" altLang="zh-CN" dirty="0"/>
              <a:t>　　由于各种方案的利弊、长短不一</a:t>
            </a:r>
            <a:r>
              <a:rPr lang="en-US" altLang="zh-CN" dirty="0"/>
              <a:t>,</a:t>
            </a:r>
            <a:r>
              <a:rPr lang="zh-CN" altLang="zh-CN" dirty="0"/>
              <a:t>因此需要加以评价比较。</a:t>
            </a:r>
            <a:endParaRPr lang="zh-CN" altLang="zh-CN" dirty="0"/>
          </a:p>
          <a:p>
            <a:pPr marL="0" indent="0">
              <a:buNone/>
            </a:pPr>
            <a:r>
              <a:rPr lang="en-US" altLang="zh-CN" dirty="0"/>
              <a:t>(</a:t>
            </a:r>
            <a:r>
              <a:rPr lang="zh-CN" altLang="zh-CN" dirty="0"/>
              <a:t>四</a:t>
            </a:r>
            <a:r>
              <a:rPr lang="en-US" altLang="zh-CN" dirty="0"/>
              <a:t>)</a:t>
            </a:r>
            <a:r>
              <a:rPr lang="zh-CN" altLang="zh-CN" dirty="0"/>
              <a:t>择优决定</a:t>
            </a:r>
            <a:endParaRPr lang="zh-CN" altLang="zh-CN" dirty="0"/>
          </a:p>
          <a:p>
            <a:pPr marL="0" indent="0">
              <a:buNone/>
            </a:pPr>
            <a:r>
              <a:rPr lang="zh-CN" altLang="zh-CN" dirty="0"/>
              <a:t>　　在对各种方案进行充分的比较评价之后</a:t>
            </a:r>
            <a:r>
              <a:rPr lang="en-US" altLang="zh-CN" dirty="0"/>
              <a:t>,</a:t>
            </a:r>
            <a:r>
              <a:rPr lang="zh-CN" altLang="zh-CN" dirty="0"/>
              <a:t>便可从中选择最优方案</a:t>
            </a:r>
            <a:r>
              <a:rPr lang="en-US" altLang="zh-CN" dirty="0"/>
              <a:t>,</a:t>
            </a:r>
            <a:r>
              <a:rPr lang="zh-CN" altLang="zh-CN" dirty="0"/>
              <a:t>作为实施方案确定下来。</a:t>
            </a:r>
            <a:endParaRPr lang="zh-CN" altLang="zh-CN" dirty="0"/>
          </a:p>
          <a:p>
            <a:pPr marL="0" indent="0">
              <a:buNone/>
            </a:pPr>
            <a:r>
              <a:rPr lang="en-US" altLang="zh-CN" dirty="0"/>
              <a:t>(</a:t>
            </a:r>
            <a:r>
              <a:rPr lang="zh-CN" altLang="zh-CN" dirty="0"/>
              <a:t>五</a:t>
            </a:r>
            <a:r>
              <a:rPr lang="en-US" altLang="zh-CN" dirty="0"/>
              <a:t>)</a:t>
            </a:r>
            <a:r>
              <a:rPr lang="zh-CN" altLang="zh-CN" dirty="0"/>
              <a:t>购后评价</a:t>
            </a:r>
            <a:endParaRPr lang="zh-CN" altLang="zh-CN" dirty="0"/>
          </a:p>
          <a:p>
            <a:pPr marL="0" indent="0">
              <a:buNone/>
            </a:pPr>
            <a:r>
              <a:rPr lang="zh-CN" altLang="zh-CN" dirty="0"/>
              <a:t>　　在确定最优方案后</a:t>
            </a:r>
            <a:r>
              <a:rPr lang="en-US" altLang="zh-CN" dirty="0"/>
              <a:t>,</a:t>
            </a:r>
            <a:r>
              <a:rPr lang="zh-CN" altLang="zh-CN" dirty="0"/>
              <a:t>消费者将方案付诸实施</a:t>
            </a:r>
            <a:r>
              <a:rPr lang="en-US" altLang="zh-CN" dirty="0"/>
              <a:t>,</a:t>
            </a:r>
            <a:r>
              <a:rPr lang="zh-CN" altLang="zh-CN" dirty="0"/>
              <a:t>即实际从事购买</a:t>
            </a:r>
            <a:r>
              <a:rPr lang="en-US" altLang="zh-CN" dirty="0"/>
              <a:t>,</a:t>
            </a:r>
            <a:r>
              <a:rPr lang="zh-CN" altLang="zh-CN" dirty="0"/>
              <a:t>但完成购买后</a:t>
            </a:r>
            <a:r>
              <a:rPr lang="en-US" altLang="zh-CN" dirty="0"/>
              <a:t>,</a:t>
            </a:r>
            <a:r>
              <a:rPr lang="zh-CN" altLang="zh-CN" dirty="0"/>
              <a:t>决策活动仍未结束。</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lnSpc>
                <a:spcPct val="200000"/>
              </a:lnSpc>
              <a:buNone/>
            </a:pPr>
            <a:r>
              <a:rPr lang="zh-CN" altLang="zh-CN" dirty="0"/>
              <a:t>三、制定购买决策的原则</a:t>
            </a:r>
            <a:endParaRPr lang="zh-CN" altLang="zh-CN" dirty="0"/>
          </a:p>
          <a:p>
            <a:pPr marL="0" indent="0">
              <a:lnSpc>
                <a:spcPct val="200000"/>
              </a:lnSpc>
              <a:buNone/>
            </a:pPr>
            <a:r>
              <a:rPr lang="en-US" altLang="zh-CN" dirty="0"/>
              <a:t>(</a:t>
            </a:r>
            <a:r>
              <a:rPr lang="zh-CN" altLang="zh-CN" dirty="0"/>
              <a:t>一</a:t>
            </a:r>
            <a:r>
              <a:rPr lang="en-US" altLang="zh-CN" dirty="0"/>
              <a:t>)</a:t>
            </a:r>
            <a:r>
              <a:rPr lang="zh-CN" altLang="zh-CN" dirty="0"/>
              <a:t>最大满意原则</a:t>
            </a:r>
            <a:endParaRPr lang="zh-CN" altLang="zh-CN" dirty="0"/>
          </a:p>
          <a:p>
            <a:pPr marL="0" indent="0">
              <a:lnSpc>
                <a:spcPct val="200000"/>
              </a:lnSpc>
              <a:buNone/>
            </a:pPr>
            <a:r>
              <a:rPr lang="en-US" altLang="zh-CN" dirty="0"/>
              <a:t>(</a:t>
            </a:r>
            <a:r>
              <a:rPr lang="zh-CN" altLang="zh-CN" dirty="0"/>
              <a:t>二</a:t>
            </a:r>
            <a:r>
              <a:rPr lang="en-US" altLang="zh-CN" dirty="0"/>
              <a:t>)</a:t>
            </a:r>
            <a:r>
              <a:rPr lang="zh-CN" altLang="zh-CN" dirty="0"/>
              <a:t>相对满意原则</a:t>
            </a:r>
            <a:endParaRPr lang="zh-CN" altLang="zh-CN" dirty="0"/>
          </a:p>
          <a:p>
            <a:pPr marL="0" indent="0">
              <a:lnSpc>
                <a:spcPct val="200000"/>
              </a:lnSpc>
              <a:buNone/>
            </a:pPr>
            <a:r>
              <a:rPr lang="en-US" altLang="zh-CN" dirty="0"/>
              <a:t>(</a:t>
            </a:r>
            <a:r>
              <a:rPr lang="zh-CN" altLang="zh-CN" dirty="0"/>
              <a:t>三</a:t>
            </a:r>
            <a:r>
              <a:rPr lang="en-US" altLang="zh-CN" dirty="0"/>
              <a:t>)</a:t>
            </a:r>
            <a:r>
              <a:rPr lang="zh-CN" altLang="zh-CN" dirty="0"/>
              <a:t>遗憾最小原则</a:t>
            </a:r>
            <a:endParaRPr lang="zh-CN" altLang="zh-CN" dirty="0"/>
          </a:p>
          <a:p>
            <a:pPr marL="0" indent="0">
              <a:lnSpc>
                <a:spcPct val="200000"/>
              </a:lnSpc>
              <a:buNone/>
            </a:pPr>
            <a:r>
              <a:rPr lang="en-US" altLang="zh-CN" dirty="0"/>
              <a:t>(</a:t>
            </a:r>
            <a:r>
              <a:rPr lang="zh-CN" altLang="zh-CN" dirty="0"/>
              <a:t>四</a:t>
            </a:r>
            <a:r>
              <a:rPr lang="en-US" altLang="zh-CN" dirty="0"/>
              <a:t>)</a:t>
            </a:r>
            <a:r>
              <a:rPr lang="zh-CN" altLang="zh-CN" dirty="0"/>
              <a:t>预期—满意原则</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zh-CN" dirty="0"/>
              <a:t>第四节　消费者行为的效用评价</a:t>
            </a:r>
            <a:endParaRPr lang="zh-CN" altLang="zh-CN" dirty="0"/>
          </a:p>
        </p:txBody>
      </p:sp>
      <p:sp>
        <p:nvSpPr>
          <p:cNvPr id="3" name="内容占位符 2"/>
          <p:cNvSpPr>
            <a:spLocks noGrp="1"/>
          </p:cNvSpPr>
          <p:nvPr>
            <p:ph idx="1"/>
          </p:nvPr>
        </p:nvSpPr>
        <p:spPr/>
        <p:txBody>
          <a:bodyPr/>
          <a:lstStyle/>
          <a:p>
            <a:pPr marL="0" indent="0">
              <a:buNone/>
            </a:pPr>
            <a:r>
              <a:rPr lang="zh-CN" altLang="zh-CN" dirty="0"/>
              <a:t>一、商品的效用与需要</a:t>
            </a:r>
            <a:endParaRPr lang="zh-CN" altLang="zh-CN" dirty="0"/>
          </a:p>
          <a:p>
            <a:pPr marL="0" indent="0">
              <a:buNone/>
            </a:pPr>
            <a:r>
              <a:rPr lang="zh-CN" altLang="zh-CN" dirty="0"/>
              <a:t>　　消费心理学研究已证明</a:t>
            </a:r>
            <a:r>
              <a:rPr lang="en-US" altLang="zh-CN" dirty="0"/>
              <a:t>,</a:t>
            </a:r>
            <a:r>
              <a:rPr lang="zh-CN" altLang="zh-CN" dirty="0"/>
              <a:t>消费者行为的出发点是需要</a:t>
            </a:r>
            <a:r>
              <a:rPr lang="en-US" altLang="zh-CN" dirty="0"/>
              <a:t>,</a:t>
            </a:r>
            <a:r>
              <a:rPr lang="zh-CN" altLang="zh-CN" dirty="0"/>
              <a:t>而归宿是需要的满足。消费者通过购买商品以及对商品的使用</a:t>
            </a:r>
            <a:r>
              <a:rPr lang="en-US" altLang="zh-CN" dirty="0"/>
              <a:t>,</a:t>
            </a:r>
            <a:r>
              <a:rPr lang="zh-CN" altLang="zh-CN" dirty="0"/>
              <a:t>能够使自己某些方面的需要得到满足</a:t>
            </a:r>
            <a:r>
              <a:rPr lang="en-US" altLang="zh-CN" dirty="0"/>
              <a:t>,</a:t>
            </a:r>
            <a:r>
              <a:rPr lang="zh-CN" altLang="zh-CN" dirty="0"/>
              <a:t>从而获得生理或心理上的愉悦。商品这种能满足人们某种需要的特性</a:t>
            </a:r>
            <a:r>
              <a:rPr lang="en-US" altLang="zh-CN" dirty="0"/>
              <a:t>,</a:t>
            </a:r>
            <a:r>
              <a:rPr lang="zh-CN" altLang="zh-CN" dirty="0"/>
              <a:t>就是它的效用</a:t>
            </a:r>
            <a:r>
              <a:rPr lang="zh-CN" altLang="zh-CN" dirty="0" smtClean="0"/>
              <a:t>。</a:t>
            </a:r>
            <a:endParaRPr lang="en-US" altLang="zh-CN" dirty="0" smtClean="0"/>
          </a:p>
          <a:p>
            <a:pPr marL="0" indent="0">
              <a:buNone/>
            </a:pPr>
            <a:r>
              <a:rPr lang="zh-CN" altLang="zh-CN" dirty="0"/>
              <a:t>　　商品的效用与消费者需要的类型、强度等密切相关</a:t>
            </a:r>
            <a:r>
              <a:rPr lang="zh-CN" altLang="zh-CN" dirty="0" smtClean="0"/>
              <a:t>。效用</a:t>
            </a:r>
            <a:r>
              <a:rPr lang="zh-CN" altLang="zh-CN" dirty="0"/>
              <a:t>反映了人们在消费活动中的满意程度。研究效用</a:t>
            </a:r>
            <a:r>
              <a:rPr lang="en-US" altLang="zh-CN" dirty="0"/>
              <a:t>,</a:t>
            </a:r>
            <a:r>
              <a:rPr lang="zh-CN" altLang="zh-CN" dirty="0"/>
              <a:t>发现其内在规律</a:t>
            </a:r>
            <a:r>
              <a:rPr lang="en-US" altLang="zh-CN" dirty="0"/>
              <a:t>,</a:t>
            </a:r>
            <a:r>
              <a:rPr lang="zh-CN" altLang="zh-CN" dirty="0"/>
              <a:t>便于科学、客观地研究消费者的行为。</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4745" y="908720"/>
            <a:ext cx="8229600" cy="4389120"/>
          </a:xfrm>
        </p:spPr>
        <p:txBody>
          <a:bodyPr>
            <a:normAutofit/>
          </a:bodyPr>
          <a:lstStyle/>
          <a:p>
            <a:pPr marL="0" indent="0">
              <a:buNone/>
            </a:pPr>
            <a:r>
              <a:rPr lang="zh-CN" altLang="zh-CN" sz="2400" dirty="0"/>
              <a:t>二、消费者行为的边际效用</a:t>
            </a:r>
            <a:endParaRPr lang="zh-CN" altLang="zh-CN" sz="2400" dirty="0"/>
          </a:p>
          <a:p>
            <a:pPr marL="0" indent="0">
              <a:buNone/>
            </a:pPr>
            <a:r>
              <a:rPr lang="zh-CN" altLang="zh-CN" sz="2400" dirty="0"/>
              <a:t>　　边际效用是指消费者每增加一个单位的商品消费量所能增加的需要满足程度。边际效用是西方经济学家分析消费者行为特点时提出来的一种理论</a:t>
            </a:r>
            <a:r>
              <a:rPr lang="en-US" altLang="zh-CN" sz="2400" dirty="0"/>
              <a:t>,</a:t>
            </a:r>
            <a:r>
              <a:rPr lang="zh-CN" altLang="zh-CN" sz="2400" dirty="0"/>
              <a:t>也称效用理论</a:t>
            </a:r>
            <a:r>
              <a:rPr lang="zh-CN" altLang="zh-CN" sz="2400" dirty="0" smtClean="0"/>
              <a:t>。</a:t>
            </a:r>
            <a:r>
              <a:rPr lang="zh-CN" altLang="zh-CN" sz="2400" dirty="0"/>
              <a:t>这一理论认为</a:t>
            </a:r>
            <a:r>
              <a:rPr lang="en-US" altLang="zh-CN" sz="2400" dirty="0"/>
              <a:t>,</a:t>
            </a:r>
            <a:r>
              <a:rPr lang="zh-CN" altLang="zh-CN" sz="2400" dirty="0"/>
              <a:t>追求商品带来的最大满意度是人们消费商品的目的和愿望。随着消费商品数量的增加</a:t>
            </a:r>
            <a:r>
              <a:rPr lang="en-US" altLang="zh-CN" sz="2400" dirty="0"/>
              <a:t>,</a:t>
            </a:r>
            <a:r>
              <a:rPr lang="zh-CN" altLang="zh-CN" sz="2400" dirty="0"/>
              <a:t>给消费者带来的总的满意度也在增加。而在消费者的满意度增加的同时</a:t>
            </a:r>
            <a:r>
              <a:rPr lang="en-US" altLang="zh-CN" sz="2400" dirty="0"/>
              <a:t>,</a:t>
            </a:r>
            <a:r>
              <a:rPr lang="zh-CN" altLang="zh-CN" sz="2400" dirty="0"/>
              <a:t>每一单位商品给消费者带来的满意度却在减少</a:t>
            </a:r>
            <a:r>
              <a:rPr lang="en-US" altLang="zh-CN" sz="2400" dirty="0"/>
              <a:t>,</a:t>
            </a:r>
            <a:r>
              <a:rPr lang="zh-CN" altLang="zh-CN" sz="2400" dirty="0"/>
              <a:t>即边际效用降低。</a:t>
            </a:r>
            <a:endParaRPr lang="zh-CN" altLang="en-US" sz="2400" dirty="0"/>
          </a:p>
        </p:txBody>
      </p:sp>
      <p:graphicFrame>
        <p:nvGraphicFramePr>
          <p:cNvPr id="4" name="表格 3"/>
          <p:cNvGraphicFramePr>
            <a:graphicFrameLocks noGrp="1"/>
          </p:cNvGraphicFramePr>
          <p:nvPr/>
        </p:nvGraphicFramePr>
        <p:xfrm>
          <a:off x="467544" y="4581130"/>
          <a:ext cx="8424935" cy="2088232"/>
        </p:xfrm>
        <a:graphic>
          <a:graphicData uri="http://schemas.openxmlformats.org/drawingml/2006/table">
            <a:tbl>
              <a:tblPr firstRow="1" firstCol="1" bandRow="1">
                <a:tableStyleId>{5C22544A-7EE6-4342-B048-85BDC9FD1C3A}</a:tableStyleId>
              </a:tblPr>
              <a:tblGrid>
                <a:gridCol w="1812698"/>
                <a:gridCol w="1812698"/>
                <a:gridCol w="1812698"/>
                <a:gridCol w="2986841"/>
              </a:tblGrid>
              <a:tr h="596637">
                <a:tc>
                  <a:txBody>
                    <a:bodyPr/>
                    <a:lstStyle/>
                    <a:p>
                      <a:pPr algn="ctr">
                        <a:lnSpc>
                          <a:spcPts val="1125"/>
                        </a:lnSpc>
                        <a:spcAft>
                          <a:spcPts val="0"/>
                        </a:spcAft>
                      </a:pPr>
                      <a:r>
                        <a:rPr lang="zh-CN" sz="1100" dirty="0">
                          <a:effectLst/>
                        </a:rPr>
                        <a:t>消费商品数量</a:t>
                      </a:r>
                      <a:endParaRPr lang="zh-CN" sz="1400" dirty="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100" dirty="0">
                          <a:effectLst/>
                        </a:rPr>
                        <a:t>满意度</a:t>
                      </a:r>
                      <a:r>
                        <a:rPr lang="en-US" sz="1100" dirty="0">
                          <a:effectLst/>
                        </a:rPr>
                        <a:t>(%)</a:t>
                      </a:r>
                      <a:endParaRPr lang="zh-CN" sz="1400" dirty="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100" dirty="0">
                          <a:effectLst/>
                        </a:rPr>
                        <a:t>每一单位商品得</a:t>
                      </a:r>
                      <a:endParaRPr lang="zh-CN" sz="1400" dirty="0">
                        <a:effectLst/>
                      </a:endParaRPr>
                    </a:p>
                    <a:p>
                      <a:pPr algn="ctr">
                        <a:lnSpc>
                          <a:spcPts val="1125"/>
                        </a:lnSpc>
                        <a:spcAft>
                          <a:spcPts val="0"/>
                        </a:spcAft>
                      </a:pPr>
                      <a:r>
                        <a:rPr lang="zh-CN" sz="1100" dirty="0">
                          <a:effectLst/>
                        </a:rPr>
                        <a:t>到的满意度</a:t>
                      </a:r>
                      <a:r>
                        <a:rPr lang="en-US" sz="1100" dirty="0">
                          <a:effectLst/>
                        </a:rPr>
                        <a:t>(%)</a:t>
                      </a:r>
                      <a:endParaRPr lang="zh-CN" sz="1400" dirty="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zh-CN" sz="1100">
                          <a:effectLst/>
                        </a:rPr>
                        <a:t>新增加一个单位商品</a:t>
                      </a:r>
                      <a:endParaRPr lang="zh-CN" sz="1400">
                        <a:effectLst/>
                      </a:endParaRPr>
                    </a:p>
                    <a:p>
                      <a:pPr algn="ctr">
                        <a:lnSpc>
                          <a:spcPts val="1125"/>
                        </a:lnSpc>
                        <a:spcAft>
                          <a:spcPts val="0"/>
                        </a:spcAft>
                      </a:pPr>
                      <a:r>
                        <a:rPr lang="zh-CN" sz="1100">
                          <a:effectLst/>
                        </a:rPr>
                        <a:t>得到的满意度</a:t>
                      </a:r>
                      <a:r>
                        <a:rPr lang="en-US" sz="1100">
                          <a:effectLst/>
                        </a:rPr>
                        <a:t>(%)</a:t>
                      </a:r>
                      <a:endParaRPr lang="zh-CN" sz="1400">
                        <a:solidFill>
                          <a:srgbClr val="000000"/>
                        </a:solidFill>
                        <a:effectLst/>
                        <a:latin typeface="NEU-BZ-S92"/>
                        <a:ea typeface="方正书宋_GBK"/>
                        <a:cs typeface="Times New Roman" panose="02020603050405020304"/>
                      </a:endParaRPr>
                    </a:p>
                  </a:txBody>
                  <a:tcPr marL="0" marR="0" marT="0" marB="0" anchor="ctr"/>
                </a:tc>
              </a:tr>
              <a:tr h="298319">
                <a:tc>
                  <a:txBody>
                    <a:bodyPr/>
                    <a:lstStyle/>
                    <a:p>
                      <a:pPr algn="ctr">
                        <a:lnSpc>
                          <a:spcPts val="1125"/>
                        </a:lnSpc>
                        <a:spcAft>
                          <a:spcPts val="0"/>
                        </a:spcAft>
                      </a:pPr>
                      <a:r>
                        <a:rPr lang="en-US" sz="1100">
                          <a:effectLst/>
                        </a:rPr>
                        <a:t>50</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75</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dirty="0">
                          <a:effectLst/>
                        </a:rPr>
                        <a:t>1.5</a:t>
                      </a:r>
                      <a:endParaRPr lang="zh-CN" sz="1400" dirty="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1.5</a:t>
                      </a:r>
                      <a:endParaRPr lang="zh-CN" sz="1400">
                        <a:solidFill>
                          <a:srgbClr val="000000"/>
                        </a:solidFill>
                        <a:effectLst/>
                        <a:latin typeface="NEU-BZ-S92"/>
                        <a:ea typeface="方正书宋_GBK"/>
                        <a:cs typeface="Times New Roman" panose="02020603050405020304"/>
                      </a:endParaRPr>
                    </a:p>
                  </a:txBody>
                  <a:tcPr marL="0" marR="0" marT="0" marB="0" anchor="ctr"/>
                </a:tc>
              </a:tr>
              <a:tr h="298319">
                <a:tc>
                  <a:txBody>
                    <a:bodyPr/>
                    <a:lstStyle/>
                    <a:p>
                      <a:pPr algn="ctr">
                        <a:lnSpc>
                          <a:spcPts val="1125"/>
                        </a:lnSpc>
                        <a:spcAft>
                          <a:spcPts val="0"/>
                        </a:spcAft>
                      </a:pPr>
                      <a:r>
                        <a:rPr lang="en-US" sz="1100">
                          <a:effectLst/>
                        </a:rPr>
                        <a:t>60</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80</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dirty="0">
                          <a:effectLst/>
                        </a:rPr>
                        <a:t>1.3</a:t>
                      </a:r>
                      <a:endParaRPr lang="zh-CN" sz="1400" dirty="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dirty="0">
                          <a:effectLst/>
                        </a:rPr>
                        <a:t>0.5</a:t>
                      </a:r>
                      <a:endParaRPr lang="zh-CN" sz="1400" dirty="0">
                        <a:solidFill>
                          <a:srgbClr val="000000"/>
                        </a:solidFill>
                        <a:effectLst/>
                        <a:latin typeface="NEU-BZ-S92"/>
                        <a:ea typeface="方正书宋_GBK"/>
                        <a:cs typeface="Times New Roman" panose="02020603050405020304"/>
                      </a:endParaRPr>
                    </a:p>
                  </a:txBody>
                  <a:tcPr marL="0" marR="0" marT="0" marB="0" anchor="ctr"/>
                </a:tc>
              </a:tr>
              <a:tr h="298319">
                <a:tc>
                  <a:txBody>
                    <a:bodyPr/>
                    <a:lstStyle/>
                    <a:p>
                      <a:pPr algn="ctr">
                        <a:lnSpc>
                          <a:spcPts val="1125"/>
                        </a:lnSpc>
                        <a:spcAft>
                          <a:spcPts val="0"/>
                        </a:spcAft>
                      </a:pPr>
                      <a:r>
                        <a:rPr lang="en-US" sz="1100">
                          <a:effectLst/>
                        </a:rPr>
                        <a:t>70</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82</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1.17</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dirty="0">
                          <a:effectLst/>
                        </a:rPr>
                        <a:t>0.2</a:t>
                      </a:r>
                      <a:endParaRPr lang="zh-CN" sz="1400" dirty="0">
                        <a:solidFill>
                          <a:srgbClr val="000000"/>
                        </a:solidFill>
                        <a:effectLst/>
                        <a:latin typeface="NEU-BZ-S92"/>
                        <a:ea typeface="方正书宋_GBK"/>
                        <a:cs typeface="Times New Roman" panose="02020603050405020304"/>
                      </a:endParaRPr>
                    </a:p>
                  </a:txBody>
                  <a:tcPr marL="0" marR="0" marT="0" marB="0" anchor="ctr"/>
                </a:tc>
              </a:tr>
              <a:tr h="298319">
                <a:tc>
                  <a:txBody>
                    <a:bodyPr/>
                    <a:lstStyle/>
                    <a:p>
                      <a:pPr algn="ctr">
                        <a:lnSpc>
                          <a:spcPts val="1125"/>
                        </a:lnSpc>
                        <a:spcAft>
                          <a:spcPts val="0"/>
                        </a:spcAft>
                      </a:pPr>
                      <a:r>
                        <a:rPr lang="en-US" sz="1100">
                          <a:effectLst/>
                        </a:rPr>
                        <a:t>80</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83</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1.03</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dirty="0">
                          <a:effectLst/>
                        </a:rPr>
                        <a:t>0.1</a:t>
                      </a:r>
                      <a:endParaRPr lang="zh-CN" sz="1400" dirty="0">
                        <a:solidFill>
                          <a:srgbClr val="000000"/>
                        </a:solidFill>
                        <a:effectLst/>
                        <a:latin typeface="NEU-BZ-S92"/>
                        <a:ea typeface="方正书宋_GBK"/>
                        <a:cs typeface="Times New Roman" panose="02020603050405020304"/>
                      </a:endParaRPr>
                    </a:p>
                  </a:txBody>
                  <a:tcPr marL="0" marR="0" marT="0" marB="0" anchor="ctr"/>
                </a:tc>
              </a:tr>
              <a:tr h="298319">
                <a:tc>
                  <a:txBody>
                    <a:bodyPr/>
                    <a:lstStyle/>
                    <a:p>
                      <a:pPr algn="ctr">
                        <a:lnSpc>
                          <a:spcPts val="1125"/>
                        </a:lnSpc>
                        <a:spcAft>
                          <a:spcPts val="0"/>
                        </a:spcAft>
                      </a:pPr>
                      <a:r>
                        <a:rPr lang="en-US" sz="1100">
                          <a:effectLst/>
                        </a:rPr>
                        <a:t>100</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84</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a:effectLst/>
                        </a:rPr>
                        <a:t>0.8</a:t>
                      </a:r>
                      <a:endParaRPr lang="zh-CN" sz="1400">
                        <a:solidFill>
                          <a:srgbClr val="000000"/>
                        </a:solidFill>
                        <a:effectLst/>
                        <a:latin typeface="NEU-BZ-S92"/>
                        <a:ea typeface="方正书宋_GBK"/>
                        <a:cs typeface="Times New Roman" panose="02020603050405020304"/>
                      </a:endParaRPr>
                    </a:p>
                  </a:txBody>
                  <a:tcPr marL="0" marR="0" marT="0" marB="0" anchor="ctr"/>
                </a:tc>
                <a:tc>
                  <a:txBody>
                    <a:bodyPr/>
                    <a:lstStyle/>
                    <a:p>
                      <a:pPr algn="ctr">
                        <a:lnSpc>
                          <a:spcPts val="1125"/>
                        </a:lnSpc>
                        <a:spcAft>
                          <a:spcPts val="0"/>
                        </a:spcAft>
                      </a:pPr>
                      <a:r>
                        <a:rPr lang="en-US" sz="1100" dirty="0">
                          <a:effectLst/>
                        </a:rPr>
                        <a:t>0.05</a:t>
                      </a:r>
                      <a:endParaRPr lang="zh-CN" sz="1400" dirty="0">
                        <a:solidFill>
                          <a:srgbClr val="000000"/>
                        </a:solidFill>
                        <a:effectLst/>
                        <a:latin typeface="NEU-BZ-S92"/>
                        <a:ea typeface="方正书宋_GBK"/>
                        <a:cs typeface="Times New Roman" panose="02020603050405020304"/>
                      </a:endParaRPr>
                    </a:p>
                  </a:txBody>
                  <a:tcPr marL="0" marR="0" marT="0" marB="0" anchor="ctr"/>
                </a:tc>
              </a:tr>
            </a:tbl>
          </a:graphicData>
        </a:graphic>
      </p:graphicFrame>
      <p:sp>
        <p:nvSpPr>
          <p:cNvPr id="5" name="矩形 4"/>
          <p:cNvSpPr/>
          <p:nvPr/>
        </p:nvSpPr>
        <p:spPr>
          <a:xfrm>
            <a:off x="424745" y="4282063"/>
            <a:ext cx="4572000" cy="276999"/>
          </a:xfrm>
          <a:prstGeom prst="rect">
            <a:avLst/>
          </a:prstGeom>
        </p:spPr>
        <p:txBody>
          <a:bodyPr>
            <a:spAutoFit/>
          </a:bodyPr>
          <a:lstStyle/>
          <a:p>
            <a:r>
              <a:rPr lang="zh-CN" altLang="zh-CN" sz="1200" dirty="0"/>
              <a:t>表</a:t>
            </a:r>
            <a:r>
              <a:rPr lang="en-US" altLang="zh-CN" sz="1200" dirty="0"/>
              <a:t>5-1</a:t>
            </a:r>
            <a:r>
              <a:rPr lang="zh-CN" altLang="zh-CN" sz="1200" dirty="0"/>
              <a:t>消费商品数量与消费者得到的满意度之间的关系</a:t>
            </a:r>
            <a:endParaRPr lang="zh-CN" altLang="zh-CN" sz="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fontScale="92500" lnSpcReduction="20000"/>
          </a:bodyPr>
          <a:lstStyle/>
          <a:p>
            <a:pPr marL="0" indent="0">
              <a:buNone/>
            </a:pPr>
            <a:r>
              <a:rPr lang="zh-CN" altLang="zh-CN" dirty="0"/>
              <a:t>三、消费体验</a:t>
            </a:r>
            <a:endParaRPr lang="zh-CN" altLang="zh-CN" dirty="0"/>
          </a:p>
          <a:p>
            <a:pPr marL="0" indent="0">
              <a:buNone/>
            </a:pPr>
            <a:r>
              <a:rPr lang="zh-CN" altLang="zh-CN" dirty="0"/>
              <a:t>　　消费者买回商品之后</a:t>
            </a:r>
            <a:r>
              <a:rPr lang="en-US" altLang="zh-CN" dirty="0"/>
              <a:t>,</a:t>
            </a:r>
            <a:r>
              <a:rPr lang="zh-CN" altLang="zh-CN" dirty="0"/>
              <a:t>就开始了实际的使用和消费过程</a:t>
            </a:r>
            <a:r>
              <a:rPr lang="en-US" altLang="zh-CN" dirty="0"/>
              <a:t>,</a:t>
            </a:r>
            <a:r>
              <a:rPr lang="zh-CN" altLang="zh-CN" dirty="0"/>
              <a:t>并从中获得相应的消费体验。这时</a:t>
            </a:r>
            <a:r>
              <a:rPr lang="en-US" altLang="zh-CN" dirty="0"/>
              <a:t>,</a:t>
            </a:r>
            <a:r>
              <a:rPr lang="zh-CN" altLang="zh-CN" dirty="0"/>
              <a:t>商品的质量、性能、特点、使用效果优劣以及便利程度就会充分地反映出来。不仅如此</a:t>
            </a:r>
            <a:r>
              <a:rPr lang="en-US" altLang="zh-CN" dirty="0"/>
              <a:t>,</a:t>
            </a:r>
            <a:r>
              <a:rPr lang="zh-CN" altLang="zh-CN" dirty="0"/>
              <a:t>消费者还会根据自己的价值标准做出相应的评价</a:t>
            </a:r>
            <a:r>
              <a:rPr lang="en-US" altLang="zh-CN" dirty="0"/>
              <a:t>,</a:t>
            </a:r>
            <a:r>
              <a:rPr lang="zh-CN" altLang="zh-CN" dirty="0"/>
              <a:t>而这些评价既可能影响消费者的下一次购买行为</a:t>
            </a:r>
            <a:r>
              <a:rPr lang="en-US" altLang="zh-CN" dirty="0"/>
              <a:t>,</a:t>
            </a:r>
            <a:r>
              <a:rPr lang="zh-CN" altLang="zh-CN" dirty="0"/>
              <a:t>又可能把他获得的感受、评价传播给其他消费者</a:t>
            </a:r>
            <a:r>
              <a:rPr lang="en-US" altLang="zh-CN" dirty="0"/>
              <a:t>,</a:t>
            </a:r>
            <a:r>
              <a:rPr lang="zh-CN" altLang="zh-CN" dirty="0"/>
              <a:t>从而影响他人的消费行为。</a:t>
            </a:r>
            <a:endParaRPr lang="zh-CN" altLang="zh-CN" dirty="0"/>
          </a:p>
          <a:p>
            <a:pPr marL="0" indent="0">
              <a:buNone/>
            </a:pPr>
            <a:r>
              <a:rPr lang="zh-CN" altLang="zh-CN" dirty="0"/>
              <a:t>四、购后评价</a:t>
            </a:r>
            <a:endParaRPr lang="zh-CN" altLang="zh-CN" dirty="0"/>
          </a:p>
          <a:p>
            <a:pPr marL="0" indent="0">
              <a:buNone/>
            </a:pPr>
            <a:r>
              <a:rPr lang="zh-CN" altLang="zh-CN" dirty="0"/>
              <a:t>　　消费者的消费体验会通过与别人交流对商品的感受、评价等方式反映出来。这种评价可能是多方面的</a:t>
            </a:r>
            <a:r>
              <a:rPr lang="en-US" altLang="zh-CN" dirty="0"/>
              <a:t>,</a:t>
            </a:r>
            <a:r>
              <a:rPr lang="zh-CN" altLang="zh-CN" dirty="0"/>
              <a:t>一般包括以下几个方面</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对商品名称做出评价</a:t>
            </a:r>
            <a:endParaRPr lang="zh-CN" altLang="zh-CN" dirty="0"/>
          </a:p>
          <a:p>
            <a:pPr marL="0" indent="0">
              <a:buNone/>
            </a:pPr>
            <a:r>
              <a:rPr lang="en-US" altLang="zh-CN" dirty="0"/>
              <a:t>(</a:t>
            </a:r>
            <a:r>
              <a:rPr lang="zh-CN" altLang="zh-CN" dirty="0"/>
              <a:t>二</a:t>
            </a:r>
            <a:r>
              <a:rPr lang="en-US" altLang="zh-CN" dirty="0"/>
              <a:t>)</a:t>
            </a:r>
            <a:r>
              <a:rPr lang="zh-CN" altLang="zh-CN" dirty="0"/>
              <a:t>对商品质量做出评价</a:t>
            </a:r>
            <a:endParaRPr lang="zh-CN" altLang="zh-CN" dirty="0"/>
          </a:p>
          <a:p>
            <a:pPr marL="0" indent="0">
              <a:buNone/>
            </a:pPr>
            <a:r>
              <a:rPr lang="en-US" altLang="zh-CN" dirty="0"/>
              <a:t>(</a:t>
            </a:r>
            <a:r>
              <a:rPr lang="zh-CN" altLang="zh-CN" dirty="0"/>
              <a:t>三</a:t>
            </a:r>
            <a:r>
              <a:rPr lang="en-US" altLang="zh-CN" dirty="0"/>
              <a:t>)</a:t>
            </a:r>
            <a:r>
              <a:rPr lang="zh-CN" altLang="zh-CN" dirty="0"/>
              <a:t>对经营单位做出评价</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64672"/>
          </a:xfrm>
        </p:spPr>
        <p:txBody>
          <a:bodyPr>
            <a:normAutofit fontScale="90000"/>
          </a:bodyPr>
          <a:lstStyle/>
          <a:p>
            <a:r>
              <a:rPr lang="zh-CN" altLang="zh-CN" dirty="0"/>
              <a:t>第一节　消费者行为的三个模式</a:t>
            </a:r>
            <a:endParaRPr lang="zh-CN" altLang="zh-CN" dirty="0"/>
          </a:p>
        </p:txBody>
      </p:sp>
      <p:sp>
        <p:nvSpPr>
          <p:cNvPr id="3" name="内容占位符 2"/>
          <p:cNvSpPr>
            <a:spLocks noGrp="1"/>
          </p:cNvSpPr>
          <p:nvPr>
            <p:ph idx="1"/>
          </p:nvPr>
        </p:nvSpPr>
        <p:spPr/>
        <p:txBody>
          <a:bodyPr/>
          <a:lstStyle/>
          <a:p>
            <a:pPr marL="0" indent="0">
              <a:buNone/>
            </a:pPr>
            <a:r>
              <a:rPr lang="zh-CN" altLang="zh-CN" dirty="0"/>
              <a:t>一、一般模式</a:t>
            </a:r>
            <a:endParaRPr lang="zh-CN" altLang="zh-CN" dirty="0"/>
          </a:p>
          <a:p>
            <a:pPr marL="0" indent="0">
              <a:buNone/>
            </a:pPr>
            <a:r>
              <a:rPr lang="zh-CN" altLang="zh-CN" dirty="0"/>
              <a:t>　　模式是指某种事物的标准形式。消费者购买行为模式是指用于表述消费者购买行为过程中全部或局部变量之间因果关系的图式的理论描述。心理学家在深入研究的基础上</a:t>
            </a:r>
            <a:r>
              <a:rPr lang="en-US" altLang="zh-CN" dirty="0"/>
              <a:t>,</a:t>
            </a:r>
            <a:r>
              <a:rPr lang="zh-CN" altLang="zh-CN" dirty="0"/>
              <a:t>揭示了消费者行为中的共性或规律性</a:t>
            </a:r>
            <a:r>
              <a:rPr lang="en-US" altLang="zh-CN" dirty="0"/>
              <a:t>,</a:t>
            </a:r>
            <a:r>
              <a:rPr lang="zh-CN" altLang="zh-CN" dirty="0"/>
              <a:t>并以模式的方式加以总结描述</a:t>
            </a:r>
            <a:r>
              <a:rPr lang="en-US" altLang="zh-CN" dirty="0"/>
              <a:t>,</a:t>
            </a:r>
            <a:r>
              <a:rPr lang="zh-CN" altLang="zh-CN" dirty="0"/>
              <a:t>如图</a:t>
            </a:r>
            <a:r>
              <a:rPr lang="en-US" altLang="zh-CN" dirty="0"/>
              <a:t>5-1</a:t>
            </a:r>
            <a:r>
              <a:rPr lang="zh-CN" altLang="zh-CN" dirty="0"/>
              <a:t>所示。</a:t>
            </a:r>
            <a:endParaRPr lang="zh-CN" altLang="zh-CN" dirty="0"/>
          </a:p>
          <a:p>
            <a:endParaRPr lang="zh-CN" altLang="en-US" dirty="0"/>
          </a:p>
        </p:txBody>
      </p:sp>
      <p:pic>
        <p:nvPicPr>
          <p:cNvPr id="4" name="501.jpg" descr="id:2147492184;FounderCES"/>
          <p:cNvPicPr/>
          <p:nvPr/>
        </p:nvPicPr>
        <p:blipFill>
          <a:blip r:embed="rId1"/>
          <a:stretch>
            <a:fillRect/>
          </a:stretch>
        </p:blipFill>
        <p:spPr>
          <a:xfrm>
            <a:off x="323528" y="4581128"/>
            <a:ext cx="8280920" cy="936104"/>
          </a:xfrm>
          <a:prstGeom prst="rect">
            <a:avLst/>
          </a:prstGeom>
        </p:spPr>
      </p:pic>
      <p:sp>
        <p:nvSpPr>
          <p:cNvPr id="5" name="矩形 4"/>
          <p:cNvSpPr/>
          <p:nvPr/>
        </p:nvSpPr>
        <p:spPr>
          <a:xfrm>
            <a:off x="2555776" y="5517232"/>
            <a:ext cx="3219151" cy="369332"/>
          </a:xfrm>
          <a:prstGeom prst="rect">
            <a:avLst/>
          </a:prstGeom>
        </p:spPr>
        <p:txBody>
          <a:bodyPr wrap="none">
            <a:spAutoFit/>
          </a:bodyPr>
          <a:lstStyle/>
          <a:p>
            <a:r>
              <a:rPr lang="zh-CN" altLang="zh-CN" dirty="0"/>
              <a:t>图</a:t>
            </a:r>
            <a:r>
              <a:rPr lang="en-US" altLang="zh-CN" dirty="0"/>
              <a:t>5-1</a:t>
            </a:r>
            <a:r>
              <a:rPr lang="zh-CN" altLang="zh-CN" dirty="0"/>
              <a:t>　消费者行为的一般模式</a:t>
            </a:r>
            <a:endParaRPr lang="zh-CN" altLang="zh-C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4389120"/>
          </a:xfrm>
        </p:spPr>
        <p:txBody>
          <a:bodyPr/>
          <a:lstStyle/>
          <a:p>
            <a:pPr marL="0" indent="0">
              <a:buNone/>
            </a:pPr>
            <a:r>
              <a:rPr lang="zh-CN" altLang="zh-CN" dirty="0"/>
              <a:t>二、恩格尔—科拉特—布莱克威尔模式</a:t>
            </a:r>
            <a:endParaRPr lang="zh-CN" altLang="zh-CN" dirty="0"/>
          </a:p>
          <a:p>
            <a:endParaRPr lang="zh-CN" altLang="en-US" dirty="0"/>
          </a:p>
        </p:txBody>
      </p:sp>
      <p:pic>
        <p:nvPicPr>
          <p:cNvPr id="4" name="502.jpg" descr="id:2147492199;FounderCES"/>
          <p:cNvPicPr/>
          <p:nvPr/>
        </p:nvPicPr>
        <p:blipFill>
          <a:blip r:embed="rId1"/>
          <a:stretch>
            <a:fillRect/>
          </a:stretch>
        </p:blipFill>
        <p:spPr>
          <a:xfrm>
            <a:off x="755576" y="1628800"/>
            <a:ext cx="6984776" cy="4104456"/>
          </a:xfrm>
          <a:prstGeom prst="rect">
            <a:avLst/>
          </a:prstGeom>
        </p:spPr>
      </p:pic>
      <p:sp>
        <p:nvSpPr>
          <p:cNvPr id="5" name="矩形 4"/>
          <p:cNvSpPr/>
          <p:nvPr/>
        </p:nvSpPr>
        <p:spPr>
          <a:xfrm>
            <a:off x="1835696" y="5733256"/>
            <a:ext cx="5472608" cy="369332"/>
          </a:xfrm>
          <a:prstGeom prst="rect">
            <a:avLst/>
          </a:prstGeom>
        </p:spPr>
        <p:txBody>
          <a:bodyPr wrap="square">
            <a:spAutoFit/>
          </a:bodyPr>
          <a:lstStyle/>
          <a:p>
            <a:r>
              <a:rPr lang="zh-CN" altLang="zh-CN" dirty="0"/>
              <a:t>图</a:t>
            </a:r>
            <a:r>
              <a:rPr lang="en-US" altLang="zh-CN" dirty="0"/>
              <a:t>5-2</a:t>
            </a:r>
            <a:r>
              <a:rPr lang="zh-CN" altLang="zh-CN" dirty="0"/>
              <a:t>　恩格尔—科拉特—布莱克威尔购买行为模式</a:t>
            </a:r>
            <a:endParaRPr lang="zh-CN" altLang="zh-C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4389120"/>
          </a:xfrm>
        </p:spPr>
        <p:txBody>
          <a:bodyPr/>
          <a:lstStyle/>
          <a:p>
            <a:pPr marL="0" indent="0">
              <a:buNone/>
            </a:pPr>
            <a:r>
              <a:rPr lang="zh-CN" altLang="zh-CN" dirty="0"/>
              <a:t>三、霍华德—谢思模式</a:t>
            </a:r>
            <a:endParaRPr lang="zh-CN" altLang="zh-CN" dirty="0"/>
          </a:p>
          <a:p>
            <a:endParaRPr lang="zh-CN" altLang="en-US" dirty="0"/>
          </a:p>
        </p:txBody>
      </p:sp>
      <p:pic>
        <p:nvPicPr>
          <p:cNvPr id="4" name="503.jpg" descr="id:2147492214;FounderCES"/>
          <p:cNvPicPr/>
          <p:nvPr/>
        </p:nvPicPr>
        <p:blipFill>
          <a:blip r:embed="rId1"/>
          <a:stretch>
            <a:fillRect/>
          </a:stretch>
        </p:blipFill>
        <p:spPr>
          <a:xfrm>
            <a:off x="251520" y="1700808"/>
            <a:ext cx="8712968" cy="4464496"/>
          </a:xfrm>
          <a:prstGeom prst="rect">
            <a:avLst/>
          </a:prstGeom>
        </p:spPr>
      </p:pic>
      <p:sp>
        <p:nvSpPr>
          <p:cNvPr id="5" name="矩形 4"/>
          <p:cNvSpPr/>
          <p:nvPr/>
        </p:nvSpPr>
        <p:spPr>
          <a:xfrm>
            <a:off x="2750765" y="6165304"/>
            <a:ext cx="3714478" cy="369332"/>
          </a:xfrm>
          <a:prstGeom prst="rect">
            <a:avLst/>
          </a:prstGeom>
        </p:spPr>
        <p:txBody>
          <a:bodyPr wrap="none">
            <a:spAutoFit/>
          </a:bodyPr>
          <a:lstStyle/>
          <a:p>
            <a:r>
              <a:rPr lang="zh-CN" altLang="zh-CN" dirty="0"/>
              <a:t>图</a:t>
            </a:r>
            <a:r>
              <a:rPr lang="en-US" altLang="zh-CN" dirty="0"/>
              <a:t>5-3</a:t>
            </a:r>
            <a:r>
              <a:rPr lang="zh-CN" altLang="zh-CN" dirty="0"/>
              <a:t>　霍华德—谢思购买行为模式</a:t>
            </a:r>
            <a:endParaRPr lang="zh-CN" altLang="zh-C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3600" dirty="0"/>
              <a:t>第二节　消费者的购买行为过程与类型</a:t>
            </a:r>
            <a:endParaRPr lang="zh-CN" altLang="zh-CN" sz="3600" dirty="0"/>
          </a:p>
        </p:txBody>
      </p:sp>
      <p:sp>
        <p:nvSpPr>
          <p:cNvPr id="3" name="内容占位符 2"/>
          <p:cNvSpPr>
            <a:spLocks noGrp="1"/>
          </p:cNvSpPr>
          <p:nvPr>
            <p:ph idx="1"/>
          </p:nvPr>
        </p:nvSpPr>
        <p:spPr/>
        <p:txBody>
          <a:bodyPr>
            <a:normAutofit lnSpcReduction="10000"/>
          </a:bodyPr>
          <a:lstStyle/>
          <a:p>
            <a:pPr marL="0" indent="0">
              <a:buNone/>
            </a:pPr>
            <a:r>
              <a:rPr lang="zh-CN" altLang="zh-CN" dirty="0"/>
              <a:t>一、消费者的购买行为过程</a:t>
            </a:r>
            <a:endParaRPr lang="zh-CN" altLang="zh-CN" dirty="0"/>
          </a:p>
          <a:p>
            <a:pPr marL="0" indent="0">
              <a:buNone/>
            </a:pPr>
            <a:r>
              <a:rPr lang="zh-CN" altLang="zh-CN" dirty="0"/>
              <a:t>　　消费者的购买行为分五个阶段</a:t>
            </a:r>
            <a:r>
              <a:rPr lang="en-US" altLang="zh-CN" dirty="0"/>
              <a:t>,</a:t>
            </a:r>
            <a:r>
              <a:rPr lang="zh-CN" altLang="zh-CN" dirty="0"/>
              <a:t>表明了消费者从产生需要到满足需要的整个过程。</a:t>
            </a:r>
            <a:endParaRPr lang="zh-CN" altLang="zh-CN" dirty="0"/>
          </a:p>
          <a:p>
            <a:pPr marL="0" indent="0">
              <a:buNone/>
            </a:pPr>
            <a:r>
              <a:rPr lang="en-US" altLang="zh-CN" dirty="0"/>
              <a:t>(</a:t>
            </a:r>
            <a:r>
              <a:rPr lang="zh-CN" altLang="zh-CN" dirty="0"/>
              <a:t>一</a:t>
            </a:r>
            <a:r>
              <a:rPr lang="en-US" altLang="zh-CN" dirty="0"/>
              <a:t>)</a:t>
            </a:r>
            <a:r>
              <a:rPr lang="zh-CN" altLang="zh-CN" dirty="0"/>
              <a:t>识别需要阶段</a:t>
            </a:r>
            <a:endParaRPr lang="zh-CN" altLang="zh-CN" dirty="0"/>
          </a:p>
          <a:p>
            <a:pPr marL="0" indent="0">
              <a:buNone/>
            </a:pPr>
            <a:r>
              <a:rPr lang="zh-CN" altLang="zh-CN" dirty="0"/>
              <a:t>　　识别需要阶段就是消费者受到某种刺激而对客观事物产生欲望和需求</a:t>
            </a:r>
            <a:r>
              <a:rPr lang="zh-CN" altLang="zh-CN" dirty="0" smtClean="0"/>
              <a:t>。</a:t>
            </a:r>
            <a:endParaRPr lang="en-US" altLang="zh-CN" dirty="0" smtClean="0"/>
          </a:p>
          <a:p>
            <a:pPr marL="0" indent="0">
              <a:buNone/>
            </a:pPr>
            <a:r>
              <a:rPr lang="en-US" altLang="zh-CN" dirty="0"/>
              <a:t>(</a:t>
            </a:r>
            <a:r>
              <a:rPr lang="zh-CN" altLang="zh-CN" dirty="0"/>
              <a:t>二</a:t>
            </a:r>
            <a:r>
              <a:rPr lang="en-US" altLang="zh-CN" dirty="0"/>
              <a:t>)</a:t>
            </a:r>
            <a:r>
              <a:rPr lang="zh-CN" altLang="en-US" dirty="0"/>
              <a:t>收</a:t>
            </a:r>
            <a:r>
              <a:rPr lang="zh-CN" altLang="zh-CN" dirty="0"/>
              <a:t>集信息阶段</a:t>
            </a:r>
            <a:endParaRPr lang="zh-CN" altLang="zh-CN" dirty="0"/>
          </a:p>
          <a:p>
            <a:pPr marL="0" indent="0">
              <a:buNone/>
            </a:pPr>
            <a:r>
              <a:rPr lang="zh-CN" altLang="zh-CN" dirty="0"/>
              <a:t>　　识别需要即确定目标。消费者在购买目标已经确定的前提下</a:t>
            </a:r>
            <a:r>
              <a:rPr lang="en-US" altLang="zh-CN" dirty="0"/>
              <a:t>,</a:t>
            </a:r>
            <a:r>
              <a:rPr lang="zh-CN" altLang="zh-CN" dirty="0"/>
              <a:t>开始了围绕目标广泛搜集信息资料的阶段</a:t>
            </a:r>
            <a:r>
              <a:rPr lang="en-US" altLang="zh-CN" dirty="0"/>
              <a:t>,</a:t>
            </a:r>
            <a:r>
              <a:rPr lang="zh-CN" altLang="zh-CN" dirty="0"/>
              <a:t>目的是寻找满足其消费需要最佳的目标客体。</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92500" lnSpcReduction="10000"/>
          </a:bodyPr>
          <a:lstStyle/>
          <a:p>
            <a:pPr marL="0" indent="0">
              <a:buNone/>
            </a:pPr>
            <a:r>
              <a:rPr lang="en-US" altLang="zh-CN" dirty="0"/>
              <a:t>(</a:t>
            </a:r>
            <a:r>
              <a:rPr lang="zh-CN" altLang="zh-CN" dirty="0"/>
              <a:t>三</a:t>
            </a:r>
            <a:r>
              <a:rPr lang="en-US" altLang="zh-CN" dirty="0"/>
              <a:t>)</a:t>
            </a:r>
            <a:r>
              <a:rPr lang="zh-CN" altLang="zh-CN" dirty="0"/>
              <a:t>分析选择阶段</a:t>
            </a:r>
            <a:endParaRPr lang="zh-CN" altLang="zh-CN" dirty="0"/>
          </a:p>
          <a:p>
            <a:pPr marL="0" indent="0">
              <a:buNone/>
            </a:pPr>
            <a:r>
              <a:rPr lang="zh-CN" altLang="zh-CN" dirty="0"/>
              <a:t>　　在搜集到足够的商品信息后</a:t>
            </a:r>
            <a:r>
              <a:rPr lang="en-US" altLang="zh-CN" dirty="0"/>
              <a:t>,</a:t>
            </a:r>
            <a:r>
              <a:rPr lang="zh-CN" altLang="zh-CN" dirty="0"/>
              <a:t>消费者要根据个人的经济实力、兴趣爱好、商品的效用满足程度对购买客体进行认真的分析、评价</a:t>
            </a:r>
            <a:r>
              <a:rPr lang="en-US" altLang="zh-CN" dirty="0"/>
              <a:t>,</a:t>
            </a:r>
            <a:r>
              <a:rPr lang="zh-CN" altLang="zh-CN" dirty="0"/>
              <a:t>对比它们的优缺点</a:t>
            </a:r>
            <a:r>
              <a:rPr lang="en-US" altLang="zh-CN" dirty="0"/>
              <a:t>,</a:t>
            </a:r>
            <a:r>
              <a:rPr lang="zh-CN" altLang="zh-CN" dirty="0"/>
              <a:t>淘汰某些不信任的类型和品牌的商品</a:t>
            </a:r>
            <a:r>
              <a:rPr lang="en-US" altLang="zh-CN" dirty="0"/>
              <a:t>,</a:t>
            </a:r>
            <a:r>
              <a:rPr lang="zh-CN" altLang="zh-CN" dirty="0"/>
              <a:t>然后对所确认的品牌进行价格、质量比较推敲</a:t>
            </a:r>
            <a:r>
              <a:rPr lang="en-US" altLang="zh-CN" dirty="0"/>
              <a:t>,</a:t>
            </a:r>
            <a:r>
              <a:rPr lang="zh-CN" altLang="zh-CN" dirty="0"/>
              <a:t>以选择有最佳性能和最佳满足感的商品。</a:t>
            </a:r>
            <a:endParaRPr lang="zh-CN" altLang="zh-CN" dirty="0"/>
          </a:p>
          <a:p>
            <a:pPr marL="0" indent="0">
              <a:buNone/>
            </a:pPr>
            <a:r>
              <a:rPr lang="en-US" altLang="zh-CN" dirty="0"/>
              <a:t>(</a:t>
            </a:r>
            <a:r>
              <a:rPr lang="zh-CN" altLang="zh-CN" dirty="0"/>
              <a:t>四</a:t>
            </a:r>
            <a:r>
              <a:rPr lang="en-US" altLang="zh-CN" dirty="0"/>
              <a:t>)</a:t>
            </a:r>
            <a:r>
              <a:rPr lang="zh-CN" altLang="zh-CN" dirty="0"/>
              <a:t>决定购买阶段</a:t>
            </a:r>
            <a:endParaRPr lang="zh-CN" altLang="zh-CN" dirty="0"/>
          </a:p>
          <a:p>
            <a:pPr marL="0" indent="0">
              <a:buNone/>
            </a:pPr>
            <a:r>
              <a:rPr lang="zh-CN" altLang="zh-CN" dirty="0"/>
              <a:t>　　当消费者对掌握的商品信息经过分析、评价和挑选之后</a:t>
            </a:r>
            <a:r>
              <a:rPr lang="en-US" altLang="zh-CN" dirty="0"/>
              <a:t>,</a:t>
            </a:r>
            <a:r>
              <a:rPr lang="zh-CN" altLang="zh-CN" dirty="0"/>
              <a:t>就进入了决定购买阶段。一般情况下有三种性质的购买行为</a:t>
            </a:r>
            <a:r>
              <a:rPr lang="en-US" altLang="zh-CN" dirty="0"/>
              <a:t>:(1)</a:t>
            </a:r>
            <a:r>
              <a:rPr lang="zh-CN" altLang="zh-CN" dirty="0"/>
              <a:t>试购</a:t>
            </a:r>
            <a:r>
              <a:rPr lang="zh-CN" altLang="zh-CN" dirty="0" smtClean="0"/>
              <a:t>。</a:t>
            </a:r>
            <a:r>
              <a:rPr lang="en-US" altLang="zh-CN" dirty="0" smtClean="0"/>
              <a:t>(</a:t>
            </a:r>
            <a:r>
              <a:rPr lang="en-US" altLang="zh-CN" dirty="0"/>
              <a:t>2)</a:t>
            </a:r>
            <a:r>
              <a:rPr lang="zh-CN" altLang="zh-CN" dirty="0"/>
              <a:t>重复购买</a:t>
            </a:r>
            <a:r>
              <a:rPr lang="zh-CN" altLang="zh-CN" dirty="0" smtClean="0"/>
              <a:t>。</a:t>
            </a:r>
            <a:r>
              <a:rPr lang="en-US" altLang="zh-CN" dirty="0" smtClean="0"/>
              <a:t>(</a:t>
            </a:r>
            <a:r>
              <a:rPr lang="en-US" altLang="zh-CN" dirty="0"/>
              <a:t>3)</a:t>
            </a:r>
            <a:r>
              <a:rPr lang="zh-CN" altLang="zh-CN" dirty="0"/>
              <a:t>连带购买</a:t>
            </a:r>
            <a:r>
              <a:rPr lang="zh-CN" altLang="zh-CN" dirty="0" smtClean="0"/>
              <a:t>。</a:t>
            </a:r>
            <a:endParaRPr lang="en-US" altLang="zh-CN" dirty="0" smtClean="0"/>
          </a:p>
          <a:p>
            <a:pPr marL="0" indent="0">
              <a:buNone/>
            </a:pPr>
            <a:r>
              <a:rPr lang="en-US" altLang="zh-CN" dirty="0"/>
              <a:t>(</a:t>
            </a:r>
            <a:r>
              <a:rPr lang="zh-CN" altLang="zh-CN" dirty="0"/>
              <a:t>五</a:t>
            </a:r>
            <a:r>
              <a:rPr lang="en-US" altLang="zh-CN" dirty="0"/>
              <a:t>)</a:t>
            </a:r>
            <a:r>
              <a:rPr lang="zh-CN" altLang="zh-CN" dirty="0"/>
              <a:t>购后评价阶段</a:t>
            </a:r>
            <a:endParaRPr lang="zh-CN" altLang="zh-CN" dirty="0"/>
          </a:p>
          <a:p>
            <a:pPr marL="0" indent="0">
              <a:buNone/>
            </a:pPr>
            <a:r>
              <a:rPr lang="zh-CN" altLang="zh-CN" dirty="0"/>
              <a:t>　　消费者使用所购商品后</a:t>
            </a:r>
            <a:r>
              <a:rPr lang="en-US" altLang="zh-CN" dirty="0"/>
              <a:t>,</a:t>
            </a:r>
            <a:r>
              <a:rPr lang="zh-CN" altLang="zh-CN" dirty="0"/>
              <a:t>会根据自己的感受进行评价</a:t>
            </a:r>
            <a:r>
              <a:rPr lang="en-US" altLang="zh-CN" dirty="0"/>
              <a:t>,</a:t>
            </a:r>
            <a:r>
              <a:rPr lang="zh-CN" altLang="zh-CN" dirty="0"/>
              <a:t>以验证购买决策的正确与否。</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zh-CN" altLang="zh-CN" dirty="0"/>
              <a:t>二、消费者的购买行为类型</a:t>
            </a:r>
            <a:endParaRPr lang="zh-CN" altLang="zh-CN" dirty="0"/>
          </a:p>
          <a:p>
            <a:pPr marL="0" indent="0">
              <a:buNone/>
            </a:pPr>
            <a:r>
              <a:rPr lang="en-US" altLang="zh-CN" dirty="0"/>
              <a:t>(</a:t>
            </a:r>
            <a:r>
              <a:rPr lang="zh-CN" altLang="zh-CN" dirty="0"/>
              <a:t>一</a:t>
            </a:r>
            <a:r>
              <a:rPr lang="en-US" altLang="zh-CN" dirty="0"/>
              <a:t>)</a:t>
            </a:r>
            <a:r>
              <a:rPr lang="zh-CN" altLang="zh-CN" dirty="0"/>
              <a:t>按消费者购买目标的选定程度划分</a:t>
            </a:r>
            <a:endParaRPr lang="zh-CN" altLang="zh-CN" dirty="0"/>
          </a:p>
          <a:p>
            <a:pPr marL="0" indent="0">
              <a:buNone/>
            </a:pPr>
            <a:r>
              <a:rPr lang="zh-CN" altLang="zh-CN" dirty="0"/>
              <a:t>　　</a:t>
            </a:r>
            <a:r>
              <a:rPr lang="en-US" altLang="zh-CN" dirty="0"/>
              <a:t>1.</a:t>
            </a:r>
            <a:r>
              <a:rPr lang="zh-CN" altLang="zh-CN" dirty="0"/>
              <a:t>确定型</a:t>
            </a:r>
            <a:endParaRPr lang="zh-CN" altLang="zh-CN" dirty="0"/>
          </a:p>
          <a:p>
            <a:pPr marL="0" indent="0">
              <a:buNone/>
            </a:pPr>
            <a:r>
              <a:rPr lang="zh-CN" altLang="zh-CN" dirty="0"/>
              <a:t>　　</a:t>
            </a:r>
            <a:r>
              <a:rPr lang="en-US" altLang="zh-CN" dirty="0"/>
              <a:t>2.</a:t>
            </a:r>
            <a:r>
              <a:rPr lang="zh-CN" altLang="zh-CN" dirty="0"/>
              <a:t>半确定型</a:t>
            </a:r>
            <a:endParaRPr lang="zh-CN" altLang="zh-CN" dirty="0"/>
          </a:p>
          <a:p>
            <a:pPr marL="0" indent="0">
              <a:buNone/>
            </a:pPr>
            <a:r>
              <a:rPr lang="zh-CN" altLang="zh-CN" dirty="0"/>
              <a:t>　　</a:t>
            </a:r>
            <a:r>
              <a:rPr lang="en-US" altLang="zh-CN" dirty="0"/>
              <a:t>3.</a:t>
            </a:r>
            <a:r>
              <a:rPr lang="zh-CN" altLang="zh-CN" dirty="0"/>
              <a:t>不确定型</a:t>
            </a:r>
            <a:endParaRPr lang="zh-CN" altLang="zh-CN" dirty="0"/>
          </a:p>
          <a:p>
            <a:pPr marL="0" indent="0">
              <a:buNone/>
            </a:pPr>
            <a:r>
              <a:rPr lang="en-US" altLang="zh-CN" dirty="0"/>
              <a:t>(</a:t>
            </a:r>
            <a:r>
              <a:rPr lang="zh-CN" altLang="zh-CN" dirty="0"/>
              <a:t>二</a:t>
            </a:r>
            <a:r>
              <a:rPr lang="en-US" altLang="zh-CN" dirty="0"/>
              <a:t>)</a:t>
            </a:r>
            <a:r>
              <a:rPr lang="zh-CN" altLang="zh-CN" dirty="0"/>
              <a:t>按消费者购买态度与要求划分</a:t>
            </a:r>
            <a:endParaRPr lang="zh-CN" altLang="zh-CN" dirty="0"/>
          </a:p>
          <a:p>
            <a:pPr marL="0" indent="0">
              <a:buNone/>
            </a:pPr>
            <a:r>
              <a:rPr lang="zh-CN" altLang="zh-CN" dirty="0"/>
              <a:t>　　</a:t>
            </a:r>
            <a:r>
              <a:rPr lang="en-US" altLang="zh-CN" dirty="0"/>
              <a:t>1.</a:t>
            </a:r>
            <a:r>
              <a:rPr lang="zh-CN" altLang="zh-CN" dirty="0"/>
              <a:t>习惯型</a:t>
            </a:r>
            <a:endParaRPr lang="zh-CN" altLang="zh-CN" dirty="0"/>
          </a:p>
          <a:p>
            <a:pPr marL="0" indent="0">
              <a:buNone/>
            </a:pPr>
            <a:r>
              <a:rPr lang="zh-CN" altLang="zh-CN" dirty="0"/>
              <a:t>　　</a:t>
            </a:r>
            <a:r>
              <a:rPr lang="en-US" altLang="zh-CN" dirty="0"/>
              <a:t>2.</a:t>
            </a:r>
            <a:r>
              <a:rPr lang="zh-CN" altLang="zh-CN" dirty="0"/>
              <a:t>理智型</a:t>
            </a:r>
            <a:endParaRPr lang="zh-CN" altLang="zh-CN" dirty="0"/>
          </a:p>
          <a:p>
            <a:pPr marL="0" indent="0">
              <a:buNone/>
            </a:pPr>
            <a:r>
              <a:rPr lang="zh-CN" altLang="zh-CN" dirty="0"/>
              <a:t>　　</a:t>
            </a:r>
            <a:r>
              <a:rPr lang="en-US" altLang="zh-CN" dirty="0"/>
              <a:t>3.</a:t>
            </a:r>
            <a:r>
              <a:rPr lang="zh-CN" altLang="zh-CN" dirty="0"/>
              <a:t>经济型</a:t>
            </a:r>
            <a:endParaRPr lang="zh-CN" altLang="zh-CN" dirty="0"/>
          </a:p>
          <a:p>
            <a:pPr marL="0" indent="0">
              <a:buNone/>
            </a:pPr>
            <a:r>
              <a:rPr lang="zh-CN" altLang="zh-CN" dirty="0"/>
              <a:t>　　</a:t>
            </a:r>
            <a:r>
              <a:rPr lang="en-US" altLang="zh-CN" dirty="0"/>
              <a:t>4.</a:t>
            </a:r>
            <a:r>
              <a:rPr lang="zh-CN" altLang="zh-CN" dirty="0"/>
              <a:t>冲动型</a:t>
            </a:r>
            <a:endParaRPr lang="zh-CN" altLang="zh-CN" dirty="0"/>
          </a:p>
          <a:p>
            <a:pPr marL="0" indent="0">
              <a:buNone/>
            </a:pPr>
            <a:r>
              <a:rPr lang="zh-CN" altLang="zh-CN" dirty="0"/>
              <a:t>　　</a:t>
            </a:r>
            <a:r>
              <a:rPr lang="en-US" altLang="zh-CN" dirty="0"/>
              <a:t>5.</a:t>
            </a:r>
            <a:r>
              <a:rPr lang="zh-CN" altLang="zh-CN" dirty="0"/>
              <a:t>感情型</a:t>
            </a:r>
            <a:endParaRPr lang="zh-CN" altLang="zh-CN" dirty="0"/>
          </a:p>
          <a:p>
            <a:pPr marL="0" indent="0">
              <a:buNone/>
            </a:pPr>
            <a:r>
              <a:rPr lang="zh-CN" altLang="zh-CN" dirty="0"/>
              <a:t>　　</a:t>
            </a:r>
            <a:r>
              <a:rPr lang="en-US" altLang="zh-CN" dirty="0"/>
              <a:t>6.</a:t>
            </a:r>
            <a:r>
              <a:rPr lang="zh-CN" altLang="zh-CN" dirty="0"/>
              <a:t>疑虑型</a:t>
            </a:r>
            <a:endParaRPr lang="zh-CN" altLang="zh-CN" dirty="0"/>
          </a:p>
          <a:p>
            <a:pPr marL="0" indent="0">
              <a:buNone/>
            </a:pPr>
            <a:r>
              <a:rPr lang="zh-CN" altLang="zh-CN" dirty="0"/>
              <a:t>　　</a:t>
            </a:r>
            <a:r>
              <a:rPr lang="en-US" altLang="zh-CN" dirty="0"/>
              <a:t>7.</a:t>
            </a:r>
            <a:r>
              <a:rPr lang="zh-CN" altLang="zh-CN" dirty="0"/>
              <a:t>随意型</a:t>
            </a:r>
            <a:endParaRPr lang="zh-CN" altLang="zh-CN" dirty="0"/>
          </a:p>
          <a:p>
            <a:endParaRPr lang="zh-CN" altLang="en-US" dirty="0"/>
          </a:p>
        </p:txBody>
      </p:sp>
      <p:sp>
        <p:nvSpPr>
          <p:cNvPr id="4" name="矩形 3"/>
          <p:cNvSpPr/>
          <p:nvPr/>
        </p:nvSpPr>
        <p:spPr>
          <a:xfrm>
            <a:off x="4716016" y="2852936"/>
            <a:ext cx="4572000" cy="2462213"/>
          </a:xfrm>
          <a:prstGeom prst="rect">
            <a:avLst/>
          </a:prstGeom>
        </p:spPr>
        <p:txBody>
          <a:bodyPr>
            <a:spAutoFit/>
          </a:bodyPr>
          <a:lstStyle/>
          <a:p>
            <a:r>
              <a:rPr lang="en-US" altLang="zh-CN" sz="2200" dirty="0">
                <a:latin typeface="+mn-ea"/>
              </a:rPr>
              <a:t>(</a:t>
            </a:r>
            <a:r>
              <a:rPr lang="zh-CN" altLang="zh-CN" sz="2200" dirty="0">
                <a:latin typeface="+mn-ea"/>
              </a:rPr>
              <a:t>三</a:t>
            </a:r>
            <a:r>
              <a:rPr lang="en-US" altLang="zh-CN" sz="2200" dirty="0">
                <a:latin typeface="+mn-ea"/>
              </a:rPr>
              <a:t>)</a:t>
            </a:r>
            <a:r>
              <a:rPr lang="zh-CN" altLang="zh-CN" sz="2200" dirty="0">
                <a:latin typeface="+mn-ea"/>
              </a:rPr>
              <a:t>按消费者在购买现场的情感反应划分</a:t>
            </a:r>
            <a:endParaRPr lang="zh-CN" altLang="zh-CN" sz="2200" dirty="0">
              <a:latin typeface="+mn-ea"/>
            </a:endParaRPr>
          </a:p>
          <a:p>
            <a:r>
              <a:rPr lang="zh-CN" altLang="zh-CN" sz="2200" dirty="0">
                <a:latin typeface="+mn-ea"/>
              </a:rPr>
              <a:t>　　</a:t>
            </a:r>
            <a:r>
              <a:rPr lang="en-US" altLang="zh-CN" sz="2200" dirty="0">
                <a:latin typeface="+mn-ea"/>
              </a:rPr>
              <a:t>1.</a:t>
            </a:r>
            <a:r>
              <a:rPr lang="zh-CN" altLang="zh-CN" sz="2200" dirty="0">
                <a:latin typeface="+mn-ea"/>
              </a:rPr>
              <a:t>沉着型</a:t>
            </a:r>
            <a:endParaRPr lang="zh-CN" altLang="zh-CN" sz="2200" dirty="0">
              <a:latin typeface="+mn-ea"/>
            </a:endParaRPr>
          </a:p>
          <a:p>
            <a:r>
              <a:rPr lang="zh-CN" altLang="zh-CN" sz="2200" dirty="0">
                <a:latin typeface="+mn-ea"/>
              </a:rPr>
              <a:t>　　</a:t>
            </a:r>
            <a:r>
              <a:rPr lang="en-US" altLang="zh-CN" sz="2200" dirty="0">
                <a:latin typeface="+mn-ea"/>
              </a:rPr>
              <a:t>2.</a:t>
            </a:r>
            <a:r>
              <a:rPr lang="zh-CN" altLang="zh-CN" sz="2200" dirty="0">
                <a:latin typeface="+mn-ea"/>
              </a:rPr>
              <a:t>温顺型</a:t>
            </a:r>
            <a:endParaRPr lang="zh-CN" altLang="zh-CN" sz="2200" dirty="0">
              <a:latin typeface="+mn-ea"/>
            </a:endParaRPr>
          </a:p>
          <a:p>
            <a:r>
              <a:rPr lang="zh-CN" altLang="zh-CN" sz="2200" dirty="0">
                <a:latin typeface="+mn-ea"/>
              </a:rPr>
              <a:t>　　</a:t>
            </a:r>
            <a:r>
              <a:rPr lang="en-US" altLang="zh-CN" sz="2200" dirty="0">
                <a:latin typeface="+mn-ea"/>
              </a:rPr>
              <a:t>3.</a:t>
            </a:r>
            <a:r>
              <a:rPr lang="zh-CN" altLang="zh-CN" sz="2200" dirty="0">
                <a:latin typeface="+mn-ea"/>
              </a:rPr>
              <a:t>活泼型</a:t>
            </a:r>
            <a:r>
              <a:rPr lang="en-US" altLang="zh-CN" sz="2200" dirty="0">
                <a:latin typeface="+mn-ea"/>
              </a:rPr>
              <a:t>(</a:t>
            </a:r>
            <a:r>
              <a:rPr lang="zh-CN" altLang="zh-CN" sz="2200" dirty="0">
                <a:latin typeface="+mn-ea"/>
              </a:rPr>
              <a:t>健谈型</a:t>
            </a:r>
            <a:r>
              <a:rPr lang="en-US" altLang="zh-CN" sz="2200" dirty="0">
                <a:latin typeface="+mn-ea"/>
              </a:rPr>
              <a:t>)</a:t>
            </a:r>
            <a:endParaRPr lang="zh-CN" altLang="zh-CN" sz="2200" dirty="0">
              <a:latin typeface="+mn-ea"/>
            </a:endParaRPr>
          </a:p>
          <a:p>
            <a:r>
              <a:rPr lang="zh-CN" altLang="zh-CN" sz="2200" dirty="0">
                <a:latin typeface="+mn-ea"/>
              </a:rPr>
              <a:t>　　</a:t>
            </a:r>
            <a:r>
              <a:rPr lang="en-US" altLang="zh-CN" sz="2200" dirty="0">
                <a:latin typeface="+mn-ea"/>
              </a:rPr>
              <a:t>4.</a:t>
            </a:r>
            <a:r>
              <a:rPr lang="zh-CN" altLang="zh-CN" sz="2200" dirty="0">
                <a:latin typeface="+mn-ea"/>
              </a:rPr>
              <a:t>反抗型</a:t>
            </a:r>
            <a:r>
              <a:rPr lang="en-US" altLang="zh-CN" sz="2200" dirty="0">
                <a:latin typeface="+mn-ea"/>
              </a:rPr>
              <a:t>(</a:t>
            </a:r>
            <a:r>
              <a:rPr lang="zh-CN" altLang="zh-CN" sz="2200" dirty="0">
                <a:latin typeface="+mn-ea"/>
              </a:rPr>
              <a:t>反感型</a:t>
            </a:r>
            <a:r>
              <a:rPr lang="en-US" altLang="zh-CN" sz="2200" dirty="0">
                <a:latin typeface="+mn-ea"/>
              </a:rPr>
              <a:t>)</a:t>
            </a:r>
            <a:endParaRPr lang="zh-CN" altLang="zh-CN" sz="2200" dirty="0">
              <a:latin typeface="+mn-ea"/>
            </a:endParaRPr>
          </a:p>
          <a:p>
            <a:r>
              <a:rPr lang="zh-CN" altLang="zh-CN" sz="2200" dirty="0">
                <a:latin typeface="+mn-ea"/>
              </a:rPr>
              <a:t>　　</a:t>
            </a:r>
            <a:r>
              <a:rPr lang="en-US" altLang="zh-CN" sz="2200" dirty="0">
                <a:latin typeface="+mn-ea"/>
              </a:rPr>
              <a:t>5.</a:t>
            </a:r>
            <a:r>
              <a:rPr lang="zh-CN" altLang="zh-CN" sz="2200" dirty="0">
                <a:latin typeface="+mn-ea"/>
              </a:rPr>
              <a:t>激动型</a:t>
            </a:r>
            <a:r>
              <a:rPr lang="en-US" altLang="zh-CN" sz="2200" dirty="0">
                <a:latin typeface="+mn-ea"/>
              </a:rPr>
              <a:t>(</a:t>
            </a:r>
            <a:r>
              <a:rPr lang="zh-CN" altLang="zh-CN" sz="2200" dirty="0">
                <a:latin typeface="+mn-ea"/>
              </a:rPr>
              <a:t>傲慢型</a:t>
            </a:r>
            <a:r>
              <a:rPr lang="en-US" altLang="zh-CN" sz="2200" dirty="0">
                <a:latin typeface="+mn-ea"/>
              </a:rPr>
              <a:t>)</a:t>
            </a:r>
            <a:endParaRPr lang="zh-CN" altLang="zh-CN" sz="2200" dirty="0">
              <a:latin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zh-CN" dirty="0"/>
              <a:t>第三节　消费者购买决策</a:t>
            </a:r>
            <a:endParaRPr lang="zh-CN" altLang="zh-CN" dirty="0"/>
          </a:p>
        </p:txBody>
      </p:sp>
      <p:sp>
        <p:nvSpPr>
          <p:cNvPr id="3" name="内容占位符 2"/>
          <p:cNvSpPr>
            <a:spLocks noGrp="1"/>
          </p:cNvSpPr>
          <p:nvPr>
            <p:ph idx="1"/>
          </p:nvPr>
        </p:nvSpPr>
        <p:spPr/>
        <p:txBody>
          <a:bodyPr>
            <a:normAutofit fontScale="92500" lnSpcReduction="20000"/>
          </a:bodyPr>
          <a:lstStyle/>
          <a:p>
            <a:pPr marL="0" indent="0">
              <a:buNone/>
            </a:pPr>
            <a:r>
              <a:rPr lang="zh-CN" altLang="zh-CN" dirty="0"/>
              <a:t>一、消费者购买决策的含义、内容与特征</a:t>
            </a:r>
            <a:endParaRPr lang="zh-CN" altLang="zh-CN" dirty="0"/>
          </a:p>
          <a:p>
            <a:pPr marL="0" indent="0">
              <a:buNone/>
            </a:pPr>
            <a:r>
              <a:rPr lang="en-US" altLang="zh-CN" dirty="0"/>
              <a:t>(</a:t>
            </a:r>
            <a:r>
              <a:rPr lang="zh-CN" altLang="zh-CN" dirty="0"/>
              <a:t>一</a:t>
            </a:r>
            <a:r>
              <a:rPr lang="en-US" altLang="zh-CN" dirty="0"/>
              <a:t>)</a:t>
            </a:r>
            <a:r>
              <a:rPr lang="zh-CN" altLang="zh-CN" dirty="0"/>
              <a:t>购买决策的含义</a:t>
            </a:r>
            <a:endParaRPr lang="zh-CN" altLang="zh-CN" dirty="0"/>
          </a:p>
          <a:p>
            <a:pPr marL="0" indent="0">
              <a:buNone/>
            </a:pPr>
            <a:r>
              <a:rPr lang="zh-CN" altLang="zh-CN" dirty="0"/>
              <a:t>　　一般意义上的决策</a:t>
            </a:r>
            <a:r>
              <a:rPr lang="en-US" altLang="zh-CN" dirty="0"/>
              <a:t>,</a:t>
            </a:r>
            <a:r>
              <a:rPr lang="zh-CN" altLang="zh-CN" dirty="0"/>
              <a:t>是指为了达到某一预定目标</a:t>
            </a:r>
            <a:r>
              <a:rPr lang="en-US" altLang="zh-CN" dirty="0"/>
              <a:t>,</a:t>
            </a:r>
            <a:r>
              <a:rPr lang="zh-CN" altLang="zh-CN" dirty="0"/>
              <a:t>在两种以上备选方案中选择最优方案的过程。就消费者而言</a:t>
            </a:r>
            <a:r>
              <a:rPr lang="en-US" altLang="zh-CN" dirty="0"/>
              <a:t>,</a:t>
            </a:r>
            <a:r>
              <a:rPr lang="zh-CN" altLang="zh-CN" dirty="0"/>
              <a:t>决策是指为实现满足需求这一特定目标</a:t>
            </a:r>
            <a:r>
              <a:rPr lang="en-US" altLang="zh-CN" dirty="0"/>
              <a:t>,</a:t>
            </a:r>
            <a:r>
              <a:rPr lang="zh-CN" altLang="zh-CN" dirty="0"/>
              <a:t>消费者作为决策主体在购买过程中进行的评价、选择、判断、决定等一系列活动。</a:t>
            </a:r>
            <a:endParaRPr lang="zh-CN" altLang="zh-CN" dirty="0"/>
          </a:p>
          <a:p>
            <a:pPr marL="0" indent="0">
              <a:buNone/>
            </a:pPr>
            <a:r>
              <a:rPr lang="zh-CN" altLang="zh-CN" dirty="0"/>
              <a:t>　　购买决策在消费者购买活动中占有极为重要的关键性地位。</a:t>
            </a:r>
            <a:endParaRPr lang="zh-CN" altLang="zh-CN" dirty="0"/>
          </a:p>
          <a:p>
            <a:pPr marL="0" indent="0">
              <a:buNone/>
            </a:pPr>
            <a:r>
              <a:rPr lang="zh-CN" altLang="zh-CN" dirty="0"/>
              <a:t>　　</a:t>
            </a:r>
            <a:r>
              <a:rPr lang="zh-CN" altLang="en-US" dirty="0"/>
              <a:t>首先</a:t>
            </a:r>
            <a:r>
              <a:rPr lang="zh-CN" altLang="zh-CN" dirty="0"/>
              <a:t>消费者购买决策进行与否</a:t>
            </a:r>
            <a:r>
              <a:rPr lang="en-US" altLang="zh-CN" dirty="0"/>
              <a:t>,</a:t>
            </a:r>
            <a:r>
              <a:rPr lang="zh-CN" altLang="zh-CN" dirty="0"/>
              <a:t>决定了其购买行为发生或不发生</a:t>
            </a:r>
            <a:r>
              <a:rPr lang="en-US" altLang="zh-CN" dirty="0"/>
              <a:t>;</a:t>
            </a:r>
            <a:endParaRPr lang="zh-CN" altLang="zh-CN" dirty="0"/>
          </a:p>
          <a:p>
            <a:pPr marL="0" indent="0">
              <a:buNone/>
            </a:pPr>
            <a:r>
              <a:rPr lang="zh-CN" altLang="zh-CN" dirty="0"/>
              <a:t>　　</a:t>
            </a:r>
            <a:r>
              <a:rPr lang="zh-CN" altLang="en-US" dirty="0"/>
              <a:t>其次</a:t>
            </a:r>
            <a:r>
              <a:rPr lang="zh-CN" altLang="zh-CN" dirty="0"/>
              <a:t>决策的内容规定了购买行为的方式、时间及地点</a:t>
            </a:r>
            <a:r>
              <a:rPr lang="en-US" altLang="zh-CN" dirty="0"/>
              <a:t>;</a:t>
            </a:r>
            <a:endParaRPr lang="zh-CN" altLang="zh-CN" dirty="0"/>
          </a:p>
          <a:p>
            <a:pPr marL="0" indent="0">
              <a:buNone/>
            </a:pPr>
            <a:r>
              <a:rPr lang="zh-CN" altLang="zh-CN" dirty="0"/>
              <a:t>　　</a:t>
            </a:r>
            <a:r>
              <a:rPr lang="zh-CN" altLang="en-US" dirty="0"/>
              <a:t>最后</a:t>
            </a:r>
            <a:r>
              <a:rPr lang="zh-CN" altLang="zh-CN" dirty="0"/>
              <a:t>决策的质量决定了购买行为的效用大小。</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二</a:t>
            </a:r>
            <a:r>
              <a:rPr lang="en-US" altLang="zh-CN" dirty="0"/>
              <a:t>)</a:t>
            </a:r>
            <a:r>
              <a:rPr lang="zh-CN" altLang="zh-CN" dirty="0"/>
              <a:t>购买决策的内容</a:t>
            </a:r>
            <a:endParaRPr lang="zh-CN" altLang="zh-CN" dirty="0"/>
          </a:p>
          <a:p>
            <a:pPr marL="0" indent="0">
              <a:buNone/>
            </a:pPr>
            <a:r>
              <a:rPr lang="zh-CN" altLang="zh-CN" dirty="0"/>
              <a:t>　　消费者购买决策的内容因人、条件及所处环境的不同而不同</a:t>
            </a:r>
            <a:r>
              <a:rPr lang="en-US" altLang="zh-CN" dirty="0"/>
              <a:t>,</a:t>
            </a:r>
            <a:r>
              <a:rPr lang="zh-CN" altLang="zh-CN" dirty="0"/>
              <a:t>但所有消费者的购买决策都离不开以下几个方面的具体内容</a:t>
            </a:r>
            <a:r>
              <a:rPr lang="en-US" altLang="zh-CN" dirty="0"/>
              <a:t>(</a:t>
            </a:r>
            <a:r>
              <a:rPr lang="zh-CN" altLang="zh-CN" dirty="0"/>
              <a:t>即</a:t>
            </a:r>
            <a:r>
              <a:rPr lang="en-US" altLang="zh-CN" dirty="0"/>
              <a:t>5W1H):</a:t>
            </a:r>
            <a:endParaRPr lang="zh-CN" altLang="zh-CN" dirty="0"/>
          </a:p>
          <a:p>
            <a:pPr marL="0" indent="0">
              <a:buNone/>
            </a:pPr>
            <a:r>
              <a:rPr lang="zh-CN" altLang="zh-CN" dirty="0"/>
              <a:t>　　</a:t>
            </a:r>
            <a:r>
              <a:rPr lang="en-US" altLang="zh-CN" dirty="0"/>
              <a:t>(1)</a:t>
            </a:r>
            <a:r>
              <a:rPr lang="zh-CN" altLang="zh-CN" dirty="0"/>
              <a:t>为什么买</a:t>
            </a:r>
            <a:r>
              <a:rPr lang="en-US" altLang="zh-CN" dirty="0"/>
              <a:t>(Why)?</a:t>
            </a:r>
            <a:r>
              <a:rPr lang="zh-CN" altLang="zh-CN" dirty="0"/>
              <a:t>即权衡购买动机。</a:t>
            </a:r>
            <a:endParaRPr lang="zh-CN" altLang="zh-CN" dirty="0"/>
          </a:p>
          <a:p>
            <a:pPr marL="0" indent="0">
              <a:buNone/>
            </a:pPr>
            <a:r>
              <a:rPr lang="zh-CN" altLang="zh-CN" dirty="0"/>
              <a:t>　　</a:t>
            </a:r>
            <a:r>
              <a:rPr lang="en-US" altLang="zh-CN" dirty="0"/>
              <a:t>(2)</a:t>
            </a:r>
            <a:r>
              <a:rPr lang="zh-CN" altLang="zh-CN" dirty="0"/>
              <a:t>买什么</a:t>
            </a:r>
            <a:r>
              <a:rPr lang="en-US" altLang="zh-CN" dirty="0"/>
              <a:t>(What)?</a:t>
            </a:r>
            <a:r>
              <a:rPr lang="zh-CN" altLang="zh-CN" dirty="0"/>
              <a:t>即确定购买对象</a:t>
            </a:r>
            <a:r>
              <a:rPr lang="en-US" altLang="zh-CN" dirty="0"/>
              <a:t>,</a:t>
            </a:r>
            <a:r>
              <a:rPr lang="zh-CN" altLang="zh-CN" dirty="0"/>
              <a:t>这是决策的核心和首要问题。</a:t>
            </a:r>
            <a:endParaRPr lang="zh-CN" altLang="zh-CN" dirty="0"/>
          </a:p>
          <a:p>
            <a:pPr marL="0" indent="0">
              <a:buNone/>
            </a:pPr>
            <a:r>
              <a:rPr lang="zh-CN" altLang="zh-CN" dirty="0"/>
              <a:t>　　</a:t>
            </a:r>
            <a:r>
              <a:rPr lang="en-US" altLang="zh-CN" dirty="0"/>
              <a:t>(3)</a:t>
            </a:r>
            <a:r>
              <a:rPr lang="zh-CN" altLang="zh-CN" dirty="0"/>
              <a:t>买多少</a:t>
            </a:r>
            <a:r>
              <a:rPr lang="en-US" altLang="zh-CN" dirty="0"/>
              <a:t>(How)?</a:t>
            </a:r>
            <a:r>
              <a:rPr lang="zh-CN" altLang="zh-CN" dirty="0"/>
              <a:t>即确定购买数量。</a:t>
            </a:r>
            <a:endParaRPr lang="zh-CN" altLang="zh-CN" dirty="0"/>
          </a:p>
          <a:p>
            <a:pPr marL="0" indent="0">
              <a:buNone/>
            </a:pPr>
            <a:r>
              <a:rPr lang="zh-CN" altLang="zh-CN" dirty="0"/>
              <a:t>　　</a:t>
            </a:r>
            <a:r>
              <a:rPr lang="en-US" altLang="zh-CN" dirty="0"/>
              <a:t>(4)</a:t>
            </a:r>
            <a:r>
              <a:rPr lang="zh-CN" altLang="zh-CN" dirty="0"/>
              <a:t>在哪里买</a:t>
            </a:r>
            <a:r>
              <a:rPr lang="en-US" altLang="zh-CN" dirty="0"/>
              <a:t>(Where)?</a:t>
            </a:r>
            <a:r>
              <a:rPr lang="zh-CN" altLang="zh-CN" dirty="0"/>
              <a:t>即确定购买地点。</a:t>
            </a:r>
            <a:endParaRPr lang="zh-CN" altLang="zh-CN" dirty="0"/>
          </a:p>
          <a:p>
            <a:pPr marL="0" indent="0">
              <a:buNone/>
            </a:pPr>
            <a:r>
              <a:rPr lang="zh-CN" altLang="zh-CN" dirty="0"/>
              <a:t>　　</a:t>
            </a:r>
            <a:r>
              <a:rPr lang="en-US" altLang="zh-CN" dirty="0"/>
              <a:t>(5)</a:t>
            </a:r>
            <a:r>
              <a:rPr lang="zh-CN" altLang="zh-CN" dirty="0"/>
              <a:t>何时买</a:t>
            </a:r>
            <a:r>
              <a:rPr lang="en-US" altLang="zh-CN" dirty="0"/>
              <a:t>(When)?</a:t>
            </a:r>
            <a:r>
              <a:rPr lang="zh-CN" altLang="zh-CN" dirty="0"/>
              <a:t>即确定购买时间。</a:t>
            </a:r>
            <a:endParaRPr lang="zh-CN" altLang="zh-CN" dirty="0"/>
          </a:p>
          <a:p>
            <a:pPr marL="0" indent="0">
              <a:buNone/>
            </a:pPr>
            <a:r>
              <a:rPr lang="zh-CN" altLang="zh-CN" dirty="0"/>
              <a:t>　　</a:t>
            </a:r>
            <a:r>
              <a:rPr lang="en-US" altLang="zh-CN" dirty="0"/>
              <a:t>(6)</a:t>
            </a:r>
            <a:r>
              <a:rPr lang="zh-CN" altLang="zh-CN" dirty="0"/>
              <a:t>如何买</a:t>
            </a:r>
            <a:r>
              <a:rPr lang="en-US" altLang="zh-CN" dirty="0"/>
              <a:t>(Which)?</a:t>
            </a:r>
            <a:r>
              <a:rPr lang="zh-CN" altLang="zh-CN" dirty="0"/>
              <a:t>即确定购买方式。</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2904</Words>
  <Application>WPS 演示</Application>
  <PresentationFormat>全屏显示(4:3)</PresentationFormat>
  <Paragraphs>189</Paragraphs>
  <Slides>15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Wingdings 2</vt:lpstr>
      <vt:lpstr>Wingdings</vt:lpstr>
      <vt:lpstr>NEU-BZ-S92</vt:lpstr>
      <vt:lpstr>Segoe Print</vt:lpstr>
      <vt:lpstr>方正书宋_GBK</vt:lpstr>
      <vt:lpstr>Times New Roman</vt:lpstr>
      <vt:lpstr>Constantia</vt:lpstr>
      <vt:lpstr>隶书</vt:lpstr>
      <vt:lpstr>微软雅黑</vt:lpstr>
      <vt:lpstr>Calibri</vt:lpstr>
      <vt:lpstr>Arial Unicode MS</vt:lpstr>
      <vt:lpstr>流畅</vt:lpstr>
      <vt:lpstr>第五章 消费者的购买行为与决策</vt:lpstr>
      <vt:lpstr>第一节　消费者行为的三个模式</vt:lpstr>
      <vt:lpstr>PowerPoint 演示文稿</vt:lpstr>
      <vt:lpstr>PowerPoint 演示文稿</vt:lpstr>
      <vt:lpstr>第二节　消费者的购买行为过程与类型</vt:lpstr>
      <vt:lpstr>PowerPoint 演示文稿</vt:lpstr>
      <vt:lpstr>PowerPoint 演示文稿</vt:lpstr>
      <vt:lpstr>第三节　消费者购买决策</vt:lpstr>
      <vt:lpstr>PowerPoint 演示文稿</vt:lpstr>
      <vt:lpstr>PowerPoint 演示文稿</vt:lpstr>
      <vt:lpstr>PowerPoint 演示文稿</vt:lpstr>
      <vt:lpstr>PowerPoint 演示文稿</vt:lpstr>
      <vt:lpstr>第四节　消费者行为的效用评价</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第五章 消费者的购买行为与决策</dc:title>
  <dc:creator>User</dc:creator>
  <cp:lastModifiedBy>钟山绿湖</cp:lastModifiedBy>
  <cp:revision>5</cp:revision>
  <dcterms:created xsi:type="dcterms:W3CDTF">2017-03-05T13:55:00Z</dcterms:created>
  <dcterms:modified xsi:type="dcterms:W3CDTF">2024-03-13T14:29:51Z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282235B963864E179018864008120237_12</vt:lpwstr>
  </property>
  <property fmtid="{D5CDD505-2E9C-101B-9397-08002B2CF9AE}" pid="3" name="KSOProductBuildVer">
    <vt:lpwstr>2052-12.1.0.16120</vt:lpwstr>
  </property>
</Properties>
</file>