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69B4DFA-9FE7-4B5C-B86B-1CCD5590E916}"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0165F2-5F30-46F4-8824-300CBE712015}" type="slidenum">
              <a:rPr lang="zh-CN" altLang="en-US" smtClean="0"/>
              <a:t>‹#›</a:t>
            </a:fld>
            <a:endParaRPr lang="zh-CN" altLang="en-US"/>
          </a:p>
        </p:txBody>
      </p:sp>
    </p:spTree>
    <p:extLst>
      <p:ext uri="{BB962C8B-B14F-4D97-AF65-F5344CB8AC3E}">
        <p14:creationId xmlns:p14="http://schemas.microsoft.com/office/powerpoint/2010/main" val="505424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69B4DFA-9FE7-4B5C-B86B-1CCD5590E916}"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0165F2-5F30-46F4-8824-300CBE712015}" type="slidenum">
              <a:rPr lang="zh-CN" altLang="en-US" smtClean="0"/>
              <a:t>‹#›</a:t>
            </a:fld>
            <a:endParaRPr lang="zh-CN" altLang="en-US"/>
          </a:p>
        </p:txBody>
      </p:sp>
    </p:spTree>
    <p:extLst>
      <p:ext uri="{BB962C8B-B14F-4D97-AF65-F5344CB8AC3E}">
        <p14:creationId xmlns:p14="http://schemas.microsoft.com/office/powerpoint/2010/main" val="4179922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69B4DFA-9FE7-4B5C-B86B-1CCD5590E916}"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0165F2-5F30-46F4-8824-300CBE712015}" type="slidenum">
              <a:rPr lang="zh-CN" altLang="en-US" smtClean="0"/>
              <a:t>‹#›</a:t>
            </a:fld>
            <a:endParaRPr lang="zh-CN" altLang="en-US"/>
          </a:p>
        </p:txBody>
      </p:sp>
    </p:spTree>
    <p:extLst>
      <p:ext uri="{BB962C8B-B14F-4D97-AF65-F5344CB8AC3E}">
        <p14:creationId xmlns:p14="http://schemas.microsoft.com/office/powerpoint/2010/main" val="36555227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915886" y="507999"/>
            <a:ext cx="9653815" cy="474707"/>
          </a:xfrm>
        </p:spPr>
        <p:txBody>
          <a:bodyPr>
            <a:noAutofit/>
          </a:bodyPr>
          <a:lstStyle>
            <a:lvl1pPr algn="l">
              <a:defRPr sz="2400" b="0">
                <a:ln w="9525" cmpd="sng">
                  <a:solidFill>
                    <a:schemeClr val="accent1"/>
                  </a:solidFill>
                  <a:prstDash val="solid"/>
                </a:ln>
                <a:solidFill>
                  <a:schemeClr val="tx1"/>
                </a:solidFill>
                <a:effectLst>
                  <a:glow rad="38100">
                    <a:schemeClr val="accent1">
                      <a:alpha val="40000"/>
                    </a:schemeClr>
                  </a:glow>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567543"/>
            <a:ext cx="10947400" cy="4807856"/>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468474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69B4DFA-9FE7-4B5C-B86B-1CCD5590E916}"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0165F2-5F30-46F4-8824-300CBE712015}" type="slidenum">
              <a:rPr lang="zh-CN" altLang="en-US" smtClean="0"/>
              <a:t>‹#›</a:t>
            </a:fld>
            <a:endParaRPr lang="zh-CN" altLang="en-US"/>
          </a:p>
        </p:txBody>
      </p:sp>
    </p:spTree>
    <p:extLst>
      <p:ext uri="{BB962C8B-B14F-4D97-AF65-F5344CB8AC3E}">
        <p14:creationId xmlns:p14="http://schemas.microsoft.com/office/powerpoint/2010/main" val="265087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69B4DFA-9FE7-4B5C-B86B-1CCD5590E916}"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0165F2-5F30-46F4-8824-300CBE712015}" type="slidenum">
              <a:rPr lang="zh-CN" altLang="en-US" smtClean="0"/>
              <a:t>‹#›</a:t>
            </a:fld>
            <a:endParaRPr lang="zh-CN" altLang="en-US"/>
          </a:p>
        </p:txBody>
      </p:sp>
    </p:spTree>
    <p:extLst>
      <p:ext uri="{BB962C8B-B14F-4D97-AF65-F5344CB8AC3E}">
        <p14:creationId xmlns:p14="http://schemas.microsoft.com/office/powerpoint/2010/main" val="2275641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69B4DFA-9FE7-4B5C-B86B-1CCD5590E916}"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0165F2-5F30-46F4-8824-300CBE712015}" type="slidenum">
              <a:rPr lang="zh-CN" altLang="en-US" smtClean="0"/>
              <a:t>‹#›</a:t>
            </a:fld>
            <a:endParaRPr lang="zh-CN" altLang="en-US"/>
          </a:p>
        </p:txBody>
      </p:sp>
    </p:spTree>
    <p:extLst>
      <p:ext uri="{BB962C8B-B14F-4D97-AF65-F5344CB8AC3E}">
        <p14:creationId xmlns:p14="http://schemas.microsoft.com/office/powerpoint/2010/main" val="35783077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69B4DFA-9FE7-4B5C-B86B-1CCD5590E916}"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50165F2-5F30-46F4-8824-300CBE712015}" type="slidenum">
              <a:rPr lang="zh-CN" altLang="en-US" smtClean="0"/>
              <a:t>‹#›</a:t>
            </a:fld>
            <a:endParaRPr lang="zh-CN" altLang="en-US"/>
          </a:p>
        </p:txBody>
      </p:sp>
    </p:spTree>
    <p:extLst>
      <p:ext uri="{BB962C8B-B14F-4D97-AF65-F5344CB8AC3E}">
        <p14:creationId xmlns:p14="http://schemas.microsoft.com/office/powerpoint/2010/main" val="725709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69B4DFA-9FE7-4B5C-B86B-1CCD5590E916}"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50165F2-5F30-46F4-8824-300CBE712015}" type="slidenum">
              <a:rPr lang="zh-CN" altLang="en-US" smtClean="0"/>
              <a:t>‹#›</a:t>
            </a:fld>
            <a:endParaRPr lang="zh-CN" altLang="en-US"/>
          </a:p>
        </p:txBody>
      </p:sp>
    </p:spTree>
    <p:extLst>
      <p:ext uri="{BB962C8B-B14F-4D97-AF65-F5344CB8AC3E}">
        <p14:creationId xmlns:p14="http://schemas.microsoft.com/office/powerpoint/2010/main" val="705356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9B4DFA-9FE7-4B5C-B86B-1CCD5590E916}"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50165F2-5F30-46F4-8824-300CBE712015}" type="slidenum">
              <a:rPr lang="zh-CN" altLang="en-US" smtClean="0"/>
              <a:t>‹#›</a:t>
            </a:fld>
            <a:endParaRPr lang="zh-CN" altLang="en-US"/>
          </a:p>
        </p:txBody>
      </p:sp>
    </p:spTree>
    <p:extLst>
      <p:ext uri="{BB962C8B-B14F-4D97-AF65-F5344CB8AC3E}">
        <p14:creationId xmlns:p14="http://schemas.microsoft.com/office/powerpoint/2010/main" val="20163256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69B4DFA-9FE7-4B5C-B86B-1CCD5590E916}"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0165F2-5F30-46F4-8824-300CBE712015}" type="slidenum">
              <a:rPr lang="zh-CN" altLang="en-US" smtClean="0"/>
              <a:t>‹#›</a:t>
            </a:fld>
            <a:endParaRPr lang="zh-CN" altLang="en-US"/>
          </a:p>
        </p:txBody>
      </p:sp>
    </p:spTree>
    <p:extLst>
      <p:ext uri="{BB962C8B-B14F-4D97-AF65-F5344CB8AC3E}">
        <p14:creationId xmlns:p14="http://schemas.microsoft.com/office/powerpoint/2010/main" val="22512704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69B4DFA-9FE7-4B5C-B86B-1CCD5590E916}"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0165F2-5F30-46F4-8824-300CBE712015}" type="slidenum">
              <a:rPr lang="zh-CN" altLang="en-US" smtClean="0"/>
              <a:t>‹#›</a:t>
            </a:fld>
            <a:endParaRPr lang="zh-CN" altLang="en-US"/>
          </a:p>
        </p:txBody>
      </p:sp>
    </p:spTree>
    <p:extLst>
      <p:ext uri="{BB962C8B-B14F-4D97-AF65-F5344CB8AC3E}">
        <p14:creationId xmlns:p14="http://schemas.microsoft.com/office/powerpoint/2010/main" val="853925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9B4DFA-9FE7-4B5C-B86B-1CCD5590E916}"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0165F2-5F30-46F4-8824-300CBE712015}" type="slidenum">
              <a:rPr lang="zh-CN" altLang="en-US" smtClean="0"/>
              <a:t>‹#›</a:t>
            </a:fld>
            <a:endParaRPr lang="zh-CN" altLang="en-US"/>
          </a:p>
        </p:txBody>
      </p:sp>
    </p:spTree>
    <p:extLst>
      <p:ext uri="{BB962C8B-B14F-4D97-AF65-F5344CB8AC3E}">
        <p14:creationId xmlns:p14="http://schemas.microsoft.com/office/powerpoint/2010/main" val="41732450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2" name="标题占位符 1"/>
          <p:cNvSpPr>
            <a:spLocks noGrp="1"/>
          </p:cNvSpPr>
          <p:nvPr>
            <p:ph type="title"/>
          </p:nvPr>
        </p:nvSpPr>
        <p:spPr>
          <a:xfrm>
            <a:off x="1582057" y="300355"/>
            <a:ext cx="9085943" cy="790575"/>
          </a:xfrm>
          <a:prstGeom prst="rect">
            <a:avLst/>
          </a:prstGeom>
        </p:spPr>
        <p:txBody>
          <a:bodyPr vert="horz" lIns="91440" tIns="45720" rIns="91440" bIns="45720" rtlCol="0" anchor="ctr">
            <a:normAutofit/>
          </a:bodyPr>
          <a:lstStyle>
            <a:lvl1pPr marL="0" marR="0" lvl="0" algn="l" defTabSz="914400" rtl="0" eaLnBrk="1" fontAlgn="auto" latinLnBrk="0" hangingPunct="1">
              <a:lnSpc>
                <a:spcPct val="100000"/>
              </a:lnSpc>
              <a:spcBef>
                <a:spcPct val="0"/>
              </a:spcBef>
              <a:buClrTx/>
              <a:buSzTx/>
              <a:buFontTx/>
              <a:buNone/>
              <a:defRPr kumimoji="0" lang="zh-CN" altLang="en-US" sz="2800" b="1" i="0" u="none" strike="noStrike" kern="1200" cap="none" spc="0" normalizeH="0" baseline="0" noProof="1" smtClean="0">
                <a:ln w="9525" cmpd="sng">
                  <a:solidFill>
                    <a:schemeClr val="accent1"/>
                  </a:solidFill>
                  <a:prstDash val="solid"/>
                </a:ln>
                <a:solidFill>
                  <a:srgbClr val="70AD47">
                    <a:tint val="1000"/>
                  </a:srgbClr>
                </a:solidFill>
                <a:effectLst>
                  <a:glow rad="38100">
                    <a:schemeClr val="accent1">
                      <a:alpha val="40000"/>
                    </a:schemeClr>
                  </a:glow>
                </a:effectLst>
                <a:latin typeface="锐字工房云字库大黑GBK" panose="02010604000000000000" charset="-122"/>
                <a:ea typeface="锐字工房云字库大黑GBK" panose="02010604000000000000" charset="-122"/>
                <a:cs typeface="+mj-cs"/>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lvl1pPr marR="0" lvl="0"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1pPr>
            <a:lvl2pPr marR="0" lvl="1"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2pPr>
            <a:lvl3pPr marR="0" lvl="2"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3pPr>
            <a:lvl4pPr marR="0" lvl="3"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4pPr>
            <a:lvl5pPr marR="0" lvl="4"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1" name="图片 10"/>
          <p:cNvPicPr>
            <a:picLocks noChangeAspect="1"/>
          </p:cNvPicPr>
          <p:nvPr userDrawn="1"/>
        </p:nvPicPr>
        <p:blipFill>
          <a:blip r:embed="rId4"/>
          <a:stretch>
            <a:fillRect/>
          </a:stretch>
        </p:blipFill>
        <p:spPr>
          <a:xfrm>
            <a:off x="0" y="13742"/>
            <a:ext cx="1451429" cy="1171575"/>
          </a:xfrm>
          <a:prstGeom prst="rect">
            <a:avLst/>
          </a:prstGeom>
        </p:spPr>
      </p:pic>
      <p:pic>
        <p:nvPicPr>
          <p:cNvPr id="13" name="图片 12"/>
          <p:cNvPicPr>
            <a:picLocks noChangeAspect="1"/>
          </p:cNvPicPr>
          <p:nvPr userDrawn="1"/>
        </p:nvPicPr>
        <p:blipFill>
          <a:blip r:embed="rId5"/>
          <a:stretch>
            <a:fillRect/>
          </a:stretch>
        </p:blipFill>
        <p:spPr>
          <a:xfrm flipV="1">
            <a:off x="1451434" y="1100687"/>
            <a:ext cx="7854134" cy="87982"/>
          </a:xfrm>
          <a:prstGeom prst="rect">
            <a:avLst/>
          </a:prstGeom>
        </p:spPr>
      </p:pic>
      <p:pic>
        <p:nvPicPr>
          <p:cNvPr id="14"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8668742"/>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b="0" kern="1200">
          <a:solidFill>
            <a:schemeClr val="tx1"/>
          </a:solidFill>
          <a:latin typeface="等线" panose="02010600030101010101" pitchFamily="2" charset="-122"/>
          <a:ea typeface="等线"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20129887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公司治理的目标与任务</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公司治理的目标</a:t>
            </a:r>
          </a:p>
          <a:p>
            <a:r>
              <a:rPr lang="en-US" altLang="zh-CN" dirty="0"/>
              <a:t>1. </a:t>
            </a:r>
            <a:r>
              <a:rPr lang="zh-CN" altLang="zh-CN" dirty="0"/>
              <a:t>股东至上主义与股东价值最大化</a:t>
            </a:r>
          </a:p>
          <a:p>
            <a:r>
              <a:rPr lang="en-US" altLang="zh-CN" dirty="0"/>
              <a:t>(1) </a:t>
            </a:r>
            <a:r>
              <a:rPr lang="zh-CN" altLang="zh-CN" dirty="0"/>
              <a:t>股东至上主义</a:t>
            </a:r>
          </a:p>
          <a:p>
            <a:r>
              <a:rPr lang="en-US" altLang="zh-CN" dirty="0"/>
              <a:t>(2) </a:t>
            </a:r>
            <a:r>
              <a:rPr lang="zh-CN" altLang="zh-CN" dirty="0"/>
              <a:t>股东价值最大化</a:t>
            </a:r>
          </a:p>
          <a:p>
            <a:r>
              <a:rPr lang="en-US" altLang="zh-CN" dirty="0"/>
              <a:t>2. </a:t>
            </a:r>
            <a:r>
              <a:rPr lang="zh-CN" altLang="zh-CN" dirty="0"/>
              <a:t>利益相关者利益最大化</a:t>
            </a:r>
          </a:p>
          <a:p>
            <a:r>
              <a:rPr lang="zh-CN" altLang="zh-CN" dirty="0"/>
              <a:t>“利益相关者”一词是由斯坦福大学研究所于</a:t>
            </a:r>
            <a:r>
              <a:rPr lang="en-US" altLang="zh-CN" dirty="0"/>
              <a:t>1963</a:t>
            </a:r>
            <a:r>
              <a:rPr lang="zh-CN" altLang="zh-CN" dirty="0"/>
              <a:t>年首次提出的。斯坦福大学研究所提出</a:t>
            </a:r>
            <a:r>
              <a:rPr lang="en-US" altLang="zh-CN" dirty="0"/>
              <a:t>,</a:t>
            </a:r>
            <a:r>
              <a:rPr lang="zh-CN" altLang="zh-CN" dirty="0"/>
              <a:t>“利益相关者是那些没有其支持</a:t>
            </a:r>
            <a:r>
              <a:rPr lang="en-US" altLang="zh-CN" dirty="0"/>
              <a:t>,</a:t>
            </a:r>
            <a:r>
              <a:rPr lang="zh-CN" altLang="zh-CN" dirty="0"/>
              <a:t>组织就不可能生存的团体”。</a:t>
            </a:r>
          </a:p>
          <a:p>
            <a:endParaRPr lang="zh-CN" altLang="en-US" dirty="0"/>
          </a:p>
        </p:txBody>
      </p:sp>
    </p:spTree>
    <p:extLst>
      <p:ext uri="{BB962C8B-B14F-4D97-AF65-F5344CB8AC3E}">
        <p14:creationId xmlns:p14="http://schemas.microsoft.com/office/powerpoint/2010/main" val="2546062475"/>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第三节　公司治理的目标与任务</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公司治理的任务</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委托代理与监督制约</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大股东约束与利益均衡</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“股东有限责任”与债务权益保护</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利益相关者与利益保护</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信息不对称与信息有效披露</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关联交易治理与行政</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市场双重约束</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内部人控制与制约</a:t>
            </a:r>
          </a:p>
          <a:p>
            <a:endParaRPr lang="zh-CN" altLang="en-US" dirty="0"/>
          </a:p>
        </p:txBody>
      </p:sp>
    </p:spTree>
    <p:extLst>
      <p:ext uri="{BB962C8B-B14F-4D97-AF65-F5344CB8AC3E}">
        <p14:creationId xmlns:p14="http://schemas.microsoft.com/office/powerpoint/2010/main" val="209875799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450"/>
              </a:lnSpc>
              <a:spcAft>
                <a:spcPts val="0"/>
              </a:spcAft>
            </a:pPr>
            <a:r>
              <a:rPr lang="zh-CN" altLang="zh-CN" dirty="0">
                <a:solidFill>
                  <a:srgbClr val="000000"/>
                </a:solidFill>
                <a:cs typeface="Times New Roman" panose="02020603050405020304" pitchFamily="18" charset="0"/>
              </a:rPr>
              <a:t>第四节　公司科层契约与治理架构</a:t>
            </a:r>
          </a:p>
        </p:txBody>
      </p:sp>
      <p:sp>
        <p:nvSpPr>
          <p:cNvPr id="3" name="内容占位符 2"/>
          <p:cNvSpPr>
            <a:spLocks noGrp="1"/>
          </p:cNvSpPr>
          <p:nvPr>
            <p:ph idx="1"/>
          </p:nvPr>
        </p:nvSpPr>
        <p:spPr>
          <a:xfrm>
            <a:off x="622301" y="1567543"/>
            <a:ext cx="6286499" cy="4807856"/>
          </a:xfrm>
        </p:spPr>
        <p:txBody>
          <a:bodyPr/>
          <a:lstStyle/>
          <a:p>
            <a:pPr marL="0" indent="0">
              <a:buNone/>
            </a:pPr>
            <a:r>
              <a:rPr lang="zh-CN" altLang="zh-CN" sz="2600" b="1" dirty="0">
                <a:latin typeface="黑体" panose="02010609060101010101" pitchFamily="49" charset="-122"/>
                <a:ea typeface="黑体" panose="02010609060101010101" pitchFamily="49" charset="-122"/>
              </a:rPr>
              <a:t>一、 公司科层与市场契约</a:t>
            </a:r>
          </a:p>
          <a:p>
            <a:r>
              <a:rPr lang="zh-CN" altLang="zh-CN" dirty="0"/>
              <a:t>图</a:t>
            </a:r>
            <a:r>
              <a:rPr lang="en-US" altLang="zh-CN" dirty="0"/>
              <a:t>1-2</a:t>
            </a:r>
            <a:r>
              <a:rPr lang="zh-CN" altLang="zh-CN" dirty="0"/>
              <a:t>描绘了公司内部科层组织结构与外部市场之间的关系。公司内部上下级之间存在委托代理关系</a:t>
            </a:r>
            <a:r>
              <a:rPr lang="en-US" altLang="zh-CN" dirty="0"/>
              <a:t>;</a:t>
            </a:r>
            <a:r>
              <a:rPr lang="zh-CN" altLang="zh-CN" dirty="0"/>
              <a:t>公司通过法人组织形式参与外部要素、产品和金融市场</a:t>
            </a:r>
            <a:r>
              <a:rPr lang="zh-CN" altLang="zh-CN" dirty="0" smtClean="0"/>
              <a:t>。</a:t>
            </a:r>
            <a:endParaRPr lang="en-US" altLang="zh-CN" dirty="0" smtClean="0"/>
          </a:p>
          <a:p>
            <a:r>
              <a:rPr lang="zh-CN" altLang="zh-CN" dirty="0" smtClean="0"/>
              <a:t>在</a:t>
            </a:r>
            <a:r>
              <a:rPr lang="zh-CN" altLang="zh-CN" dirty="0"/>
              <a:t>要素市场</a:t>
            </a:r>
            <a:r>
              <a:rPr lang="en-US" altLang="zh-CN" dirty="0"/>
              <a:t>,</a:t>
            </a:r>
            <a:r>
              <a:rPr lang="zh-CN" altLang="zh-CN" dirty="0"/>
              <a:t>公司与劳动力、供应商等建立联系</a:t>
            </a:r>
            <a:r>
              <a:rPr lang="en-US" altLang="zh-CN" dirty="0"/>
              <a:t>;</a:t>
            </a:r>
            <a:r>
              <a:rPr lang="zh-CN" altLang="zh-CN" dirty="0"/>
              <a:t>在产品市场</a:t>
            </a:r>
            <a:r>
              <a:rPr lang="en-US" altLang="zh-CN" dirty="0"/>
              <a:t>,</a:t>
            </a:r>
            <a:r>
              <a:rPr lang="zh-CN" altLang="zh-CN" dirty="0"/>
              <a:t>公司面对批发商、客户等</a:t>
            </a:r>
            <a:r>
              <a:rPr lang="en-US" altLang="zh-CN" dirty="0"/>
              <a:t>;</a:t>
            </a:r>
            <a:r>
              <a:rPr lang="zh-CN" altLang="zh-CN" dirty="0"/>
              <a:t>在金融市场</a:t>
            </a:r>
            <a:r>
              <a:rPr lang="en-US" altLang="zh-CN" dirty="0"/>
              <a:t>,</a:t>
            </a:r>
            <a:r>
              <a:rPr lang="zh-CN" altLang="zh-CN" dirty="0"/>
              <a:t>公司与债权人、投资者互动。劳动力通过和投资者平等谈判后加入公司</a:t>
            </a:r>
            <a:r>
              <a:rPr lang="en-US" altLang="zh-CN" dirty="0"/>
              <a:t>,</a:t>
            </a:r>
            <a:r>
              <a:rPr lang="zh-CN" altLang="zh-CN" dirty="0"/>
              <a:t>受公司科层约束</a:t>
            </a:r>
            <a:r>
              <a:rPr lang="en-US" altLang="zh-CN" dirty="0"/>
              <a:t>;</a:t>
            </a:r>
            <a:r>
              <a:rPr lang="zh-CN" altLang="zh-CN" dirty="0"/>
              <a:t>供应商和外部债权人更多通过市场交易与公司建立关系。</a:t>
            </a:r>
          </a:p>
          <a:p>
            <a:endParaRPr lang="zh-CN" altLang="en-US" dirty="0"/>
          </a:p>
        </p:txBody>
      </p:sp>
      <p:pic>
        <p:nvPicPr>
          <p:cNvPr id="4" name="1-2.jpg" descr="id:2147494296;FounderCES"/>
          <p:cNvPicPr/>
          <p:nvPr/>
        </p:nvPicPr>
        <p:blipFill>
          <a:blip r:embed="rId2" cstate="print"/>
          <a:stretch>
            <a:fillRect/>
          </a:stretch>
        </p:blipFill>
        <p:spPr>
          <a:xfrm>
            <a:off x="7375071" y="2258786"/>
            <a:ext cx="4194630" cy="2522129"/>
          </a:xfrm>
          <a:prstGeom prst="rect">
            <a:avLst/>
          </a:prstGeom>
        </p:spPr>
      </p:pic>
      <p:sp>
        <p:nvSpPr>
          <p:cNvPr id="5" name="矩形 4"/>
          <p:cNvSpPr/>
          <p:nvPr/>
        </p:nvSpPr>
        <p:spPr>
          <a:xfrm>
            <a:off x="7821934" y="5189775"/>
            <a:ext cx="3300904" cy="246221"/>
          </a:xfrm>
          <a:prstGeom prst="rect">
            <a:avLst/>
          </a:prstGeom>
        </p:spPr>
        <p:txBody>
          <a:bodyPr wrap="none">
            <a:spAutoFit/>
          </a:bodyPr>
          <a:lstStyle/>
          <a:p>
            <a:pPr indent="228600" algn="just">
              <a:lnSpc>
                <a:spcPts val="1200"/>
              </a:lnSpc>
            </a:pPr>
            <a:r>
              <a:rPr lang="zh-CN" altLang="zh-CN" dirty="0">
                <a:solidFill>
                  <a:srgbClr val="000000"/>
                </a:solidFill>
                <a:latin typeface="NEU-BZ-S92"/>
                <a:cs typeface="Times New Roman" panose="02020603050405020304" pitchFamily="18" charset="0"/>
              </a:rPr>
              <a:t>图</a:t>
            </a:r>
            <a:r>
              <a:rPr lang="en-US" altLang="zh-CN" dirty="0">
                <a:solidFill>
                  <a:srgbClr val="000000"/>
                </a:solidFill>
                <a:latin typeface="NEU-BZ-S92"/>
                <a:cs typeface="Times New Roman" panose="02020603050405020304" pitchFamily="18" charset="0"/>
              </a:rPr>
              <a:t>1-2</a:t>
            </a:r>
            <a:r>
              <a:rPr lang="zh-CN" altLang="zh-CN" dirty="0">
                <a:solidFill>
                  <a:srgbClr val="000000"/>
                </a:solidFill>
                <a:latin typeface="NEU-BZ-S92"/>
                <a:cs typeface="Times New Roman" panose="02020603050405020304" pitchFamily="18" charset="0"/>
              </a:rPr>
              <a:t>　公司科层与市场契约</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23757745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450"/>
              </a:lnSpc>
              <a:spcAft>
                <a:spcPts val="0"/>
              </a:spcAft>
            </a:pPr>
            <a:r>
              <a:rPr lang="zh-CN" altLang="zh-CN" dirty="0">
                <a:solidFill>
                  <a:srgbClr val="000000"/>
                </a:solidFill>
                <a:cs typeface="Times New Roman" panose="02020603050405020304" pitchFamily="18" charset="0"/>
              </a:rPr>
              <a:t>第四节　公司科层契约与治理架构</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公司治理涉及的当事人</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债权人、经营者、雇员</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供应商、客户、社区和政府</a:t>
            </a:r>
          </a:p>
          <a:p>
            <a:endParaRPr lang="zh-CN" altLang="en-US" dirty="0"/>
          </a:p>
        </p:txBody>
      </p:sp>
    </p:spTree>
    <p:extLst>
      <p:ext uri="{BB962C8B-B14F-4D97-AF65-F5344CB8AC3E}">
        <p14:creationId xmlns:p14="http://schemas.microsoft.com/office/powerpoint/2010/main" val="385652683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450"/>
              </a:lnSpc>
              <a:spcAft>
                <a:spcPts val="0"/>
              </a:spcAft>
            </a:pPr>
            <a:r>
              <a:rPr lang="zh-CN" altLang="zh-CN" dirty="0">
                <a:solidFill>
                  <a:srgbClr val="000000"/>
                </a:solidFill>
                <a:cs typeface="Times New Roman" panose="02020603050405020304" pitchFamily="18" charset="0"/>
              </a:rPr>
              <a:t>第四节　公司科层契约与治理架构</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公司治理的架构</a:t>
            </a:r>
          </a:p>
          <a:p>
            <a:r>
              <a:rPr lang="zh-CN" altLang="zh-CN" dirty="0"/>
              <a:t>公司治理主要按照《公司法》规定的法人治理结构进行</a:t>
            </a:r>
            <a:r>
              <a:rPr lang="en-US" altLang="zh-CN" dirty="0"/>
              <a:t>,</a:t>
            </a:r>
            <a:r>
              <a:rPr lang="zh-CN" altLang="zh-CN" dirty="0"/>
              <a:t>可以划分为内部治理和外部治理</a:t>
            </a:r>
            <a:r>
              <a:rPr lang="zh-CN" altLang="zh-CN" dirty="0" smtClean="0"/>
              <a:t>。</a:t>
            </a:r>
            <a:endParaRPr lang="en-US" altLang="zh-CN" dirty="0" smtClean="0"/>
          </a:p>
          <a:p>
            <a:r>
              <a:rPr lang="zh-CN" altLang="zh-CN" dirty="0" smtClean="0"/>
              <a:t>内部</a:t>
            </a:r>
            <a:r>
              <a:rPr lang="zh-CN" altLang="zh-CN" dirty="0"/>
              <a:t>治理是《公司法》确认的正式制度安排</a:t>
            </a:r>
            <a:r>
              <a:rPr lang="en-US" altLang="zh-CN" dirty="0"/>
              <a:t>,</a:t>
            </a:r>
            <a:r>
              <a:rPr lang="zh-CN" altLang="zh-CN" dirty="0"/>
              <a:t>构成公司治理基础</a:t>
            </a:r>
            <a:r>
              <a:rPr lang="en-US" altLang="zh-CN" dirty="0"/>
              <a:t>,</a:t>
            </a:r>
            <a:r>
              <a:rPr lang="zh-CN" altLang="zh-CN" dirty="0"/>
              <a:t>主要是股东</a:t>
            </a:r>
            <a:r>
              <a:rPr lang="en-US" altLang="zh-CN" dirty="0"/>
              <a:t>(</a:t>
            </a:r>
            <a:r>
              <a:rPr lang="zh-CN" altLang="zh-CN" dirty="0"/>
              <a:t>会</a:t>
            </a:r>
            <a:r>
              <a:rPr lang="en-US" altLang="zh-CN" dirty="0"/>
              <a:t>)</a:t>
            </a:r>
            <a:r>
              <a:rPr lang="zh-CN" altLang="zh-CN" dirty="0"/>
              <a:t>、董事</a:t>
            </a:r>
            <a:r>
              <a:rPr lang="en-US" altLang="zh-CN" dirty="0"/>
              <a:t>(</a:t>
            </a:r>
            <a:r>
              <a:rPr lang="zh-CN" altLang="zh-CN" dirty="0"/>
              <a:t>会</a:t>
            </a:r>
            <a:r>
              <a:rPr lang="en-US" altLang="zh-CN" dirty="0"/>
              <a:t>)</a:t>
            </a:r>
            <a:r>
              <a:rPr lang="zh-CN" altLang="zh-CN" dirty="0"/>
              <a:t>、监事</a:t>
            </a:r>
            <a:r>
              <a:rPr lang="en-US" altLang="zh-CN" dirty="0"/>
              <a:t>(</a:t>
            </a:r>
            <a:r>
              <a:rPr lang="zh-CN" altLang="zh-CN" dirty="0"/>
              <a:t>会</a:t>
            </a:r>
            <a:r>
              <a:rPr lang="en-US" altLang="zh-CN" dirty="0"/>
              <a:t>)</a:t>
            </a:r>
            <a:r>
              <a:rPr lang="zh-CN" altLang="zh-CN" dirty="0"/>
              <a:t>和管理层之间的制衡机制。外部治理主要是通过外部市场的压力机制——市场竞争迫使公司采用适应市场的治理模式。</a:t>
            </a:r>
          </a:p>
          <a:p>
            <a:endParaRPr lang="zh-CN" altLang="en-US" dirty="0"/>
          </a:p>
        </p:txBody>
      </p:sp>
    </p:spTree>
    <p:extLst>
      <p:ext uri="{BB962C8B-B14F-4D97-AF65-F5344CB8AC3E}">
        <p14:creationId xmlns:p14="http://schemas.microsoft.com/office/powerpoint/2010/main" val="188860263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第五节　公司治理边界及原则</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现代公司与公司</a:t>
            </a:r>
            <a:r>
              <a:rPr lang="zh-CN" altLang="zh-CN" sz="2600" b="1" dirty="0">
                <a:latin typeface="黑体" panose="02010609060101010101" pitchFamily="49" charset="-122"/>
                <a:ea typeface="黑体" panose="02010609060101010101" pitchFamily="49" charset="-122"/>
              </a:rPr>
              <a:t>边界</a:t>
            </a:r>
            <a:endParaRPr lang="zh-CN" altLang="zh-CN" sz="2600" b="1" dirty="0">
              <a:latin typeface="黑体" panose="02010609060101010101" pitchFamily="49" charset="-122"/>
              <a:ea typeface="黑体" panose="02010609060101010101" pitchFamily="49" charset="-122"/>
            </a:endParaRP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财产边界</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组织边界</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法人边界</a:t>
            </a:r>
          </a:p>
          <a:p>
            <a:endParaRPr lang="zh-CN" altLang="en-US" dirty="0"/>
          </a:p>
        </p:txBody>
      </p:sp>
    </p:spTree>
    <p:extLst>
      <p:ext uri="{BB962C8B-B14F-4D97-AF65-F5344CB8AC3E}">
        <p14:creationId xmlns:p14="http://schemas.microsoft.com/office/powerpoint/2010/main" val="1743932955"/>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第五节　公司治理边界及原则</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专用性资产与公司治理边界</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专用性资产的概念</a:t>
            </a:r>
          </a:p>
          <a:p>
            <a:r>
              <a:rPr lang="zh-CN" altLang="zh-CN" dirty="0"/>
              <a:t>专用性资产</a:t>
            </a:r>
            <a:r>
              <a:rPr lang="en-US" altLang="zh-CN" dirty="0"/>
              <a:t>(Specific Assets)</a:t>
            </a:r>
            <a:r>
              <a:rPr lang="zh-CN" altLang="zh-CN" dirty="0"/>
              <a:t>的概念最早于</a:t>
            </a:r>
            <a:r>
              <a:rPr lang="en-US" altLang="zh-CN" dirty="0"/>
              <a:t>1978</a:t>
            </a:r>
            <a:r>
              <a:rPr lang="zh-CN" altLang="zh-CN" dirty="0"/>
              <a:t>年被提出</a:t>
            </a:r>
            <a:r>
              <a:rPr lang="en-US" altLang="zh-CN" dirty="0"/>
              <a:t>(Klein et al., 1978),</a:t>
            </a:r>
            <a:r>
              <a:rPr lang="zh-CN" altLang="zh-CN" dirty="0"/>
              <a:t>它是指只有当某种资产和某项特殊用途结合在一起时</a:t>
            </a:r>
            <a:r>
              <a:rPr lang="en-US" altLang="zh-CN" dirty="0"/>
              <a:t>,</a:t>
            </a:r>
            <a:r>
              <a:rPr lang="zh-CN" altLang="zh-CN" dirty="0"/>
              <a:t>这种资产才是有价值的</a:t>
            </a:r>
            <a:r>
              <a:rPr lang="en-US" altLang="zh-CN" dirty="0"/>
              <a:t>,</a:t>
            </a:r>
            <a:r>
              <a:rPr lang="zh-CN" altLang="zh-CN" dirty="0"/>
              <a:t>否则它的价值将无法体现</a:t>
            </a:r>
            <a:r>
              <a:rPr lang="en-US" altLang="zh-CN" dirty="0"/>
              <a:t>,</a:t>
            </a:r>
            <a:r>
              <a:rPr lang="zh-CN" altLang="zh-CN" dirty="0"/>
              <a:t>或者即使有价值</a:t>
            </a:r>
            <a:r>
              <a:rPr lang="en-US" altLang="zh-CN" dirty="0"/>
              <a:t>,</a:t>
            </a:r>
            <a:r>
              <a:rPr lang="zh-CN" altLang="zh-CN" dirty="0"/>
              <a:t>与为了获得这项资产所进行的投入相比</a:t>
            </a:r>
            <a:r>
              <a:rPr lang="en-US" altLang="zh-CN" dirty="0"/>
              <a:t>,</a:t>
            </a:r>
            <a:r>
              <a:rPr lang="zh-CN" altLang="zh-CN" dirty="0"/>
              <a:t>资产的所有者也是受损失的</a:t>
            </a:r>
            <a:r>
              <a:rPr lang="zh-CN" altLang="zh-CN" dirty="0" smtClean="0"/>
              <a:t>。</a:t>
            </a:r>
            <a:endParaRPr lang="en-US" altLang="zh-CN" dirty="0" smtClean="0"/>
          </a:p>
          <a:p>
            <a:r>
              <a:rPr lang="zh-CN" altLang="zh-CN" dirty="0" smtClean="0"/>
              <a:t>资产</a:t>
            </a:r>
            <a:r>
              <a:rPr lang="zh-CN" altLang="zh-CN" dirty="0"/>
              <a:t>的专用性越强</a:t>
            </a:r>
            <a:r>
              <a:rPr lang="en-US" altLang="zh-CN" dirty="0"/>
              <a:t>,</a:t>
            </a:r>
            <a:r>
              <a:rPr lang="zh-CN" altLang="zh-CN" dirty="0"/>
              <a:t>其所有者在和别人进行谈判时的“筹码”就越少。</a:t>
            </a:r>
          </a:p>
          <a:p>
            <a:endParaRPr lang="zh-CN" altLang="en-US" dirty="0"/>
          </a:p>
        </p:txBody>
      </p:sp>
    </p:spTree>
    <p:extLst>
      <p:ext uri="{BB962C8B-B14F-4D97-AF65-F5344CB8AC3E}">
        <p14:creationId xmlns:p14="http://schemas.microsoft.com/office/powerpoint/2010/main" val="176177650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第五节　公司治理边界及原则</a:t>
            </a:r>
            <a:endParaRPr lang="zh-CN" altLang="en-US" dirty="0"/>
          </a:p>
        </p:txBody>
      </p:sp>
      <p:sp>
        <p:nvSpPr>
          <p:cNvPr id="3" name="内容占位符 2"/>
          <p:cNvSpPr>
            <a:spLocks noGrp="1"/>
          </p:cNvSpPr>
          <p:nvPr>
            <p:ph idx="1"/>
          </p:nvPr>
        </p:nvSpPr>
        <p:spPr>
          <a:xfrm>
            <a:off x="622301" y="1567543"/>
            <a:ext cx="7248916" cy="4807856"/>
          </a:xfrm>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公司治理边界</a:t>
            </a:r>
          </a:p>
          <a:p>
            <a:r>
              <a:rPr lang="zh-CN" altLang="zh-CN" dirty="0"/>
              <a:t>政府在公司治理中的作用是一个重要的外部因素</a:t>
            </a:r>
            <a:r>
              <a:rPr lang="en-US" altLang="zh-CN" dirty="0"/>
              <a:t>,</a:t>
            </a:r>
            <a:r>
              <a:rPr lang="zh-CN" altLang="zh-CN" dirty="0"/>
              <a:t>但不是公司治理边界的一部分。公司治理边界是指主要利益相关者在公司中专用性资产所构成的空间和范围</a:t>
            </a:r>
            <a:r>
              <a:rPr lang="en-US" altLang="zh-CN" dirty="0"/>
              <a:t>,</a:t>
            </a:r>
            <a:r>
              <a:rPr lang="zh-CN" altLang="zh-CN" dirty="0"/>
              <a:t>它们之间的关系可以用图</a:t>
            </a:r>
            <a:r>
              <a:rPr lang="en-US" altLang="zh-CN" dirty="0"/>
              <a:t>1-3</a:t>
            </a:r>
            <a:r>
              <a:rPr lang="zh-CN" altLang="zh-CN" dirty="0"/>
              <a:t>来说明。</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公司治理边界的主要类型</a:t>
            </a:r>
          </a:p>
          <a:p>
            <a:r>
              <a:rPr lang="en-US" altLang="zh-CN" dirty="0"/>
              <a:t>1. </a:t>
            </a:r>
            <a:r>
              <a:rPr lang="zh-CN" altLang="zh-CN" dirty="0"/>
              <a:t>有限责任与集团子公司的治理边界</a:t>
            </a:r>
          </a:p>
          <a:p>
            <a:r>
              <a:rPr lang="en-US" altLang="zh-CN" dirty="0"/>
              <a:t>2. </a:t>
            </a:r>
            <a:r>
              <a:rPr lang="zh-CN" altLang="zh-CN" dirty="0"/>
              <a:t>集团母公司的治理边界</a:t>
            </a:r>
          </a:p>
          <a:p>
            <a:r>
              <a:rPr lang="en-US" altLang="zh-CN" dirty="0"/>
              <a:t>3. </a:t>
            </a:r>
            <a:r>
              <a:rPr lang="zh-CN" altLang="zh-CN" dirty="0"/>
              <a:t>网络经济中的公司治理边界</a:t>
            </a:r>
          </a:p>
          <a:p>
            <a:endParaRPr lang="zh-CN" altLang="en-US" dirty="0"/>
          </a:p>
        </p:txBody>
      </p:sp>
      <p:pic>
        <p:nvPicPr>
          <p:cNvPr id="4" name="1-3.jpg" descr="id:2147494318;FounderCES"/>
          <p:cNvPicPr/>
          <p:nvPr/>
        </p:nvPicPr>
        <p:blipFill>
          <a:blip r:embed="rId2" cstate="print"/>
          <a:stretch>
            <a:fillRect/>
          </a:stretch>
        </p:blipFill>
        <p:spPr>
          <a:xfrm>
            <a:off x="7730671" y="3060516"/>
            <a:ext cx="3963397" cy="2263185"/>
          </a:xfrm>
          <a:prstGeom prst="rect">
            <a:avLst/>
          </a:prstGeom>
        </p:spPr>
      </p:pic>
      <p:sp>
        <p:nvSpPr>
          <p:cNvPr id="5" name="矩形 4"/>
          <p:cNvSpPr/>
          <p:nvPr/>
        </p:nvSpPr>
        <p:spPr>
          <a:xfrm>
            <a:off x="7871217" y="5616120"/>
            <a:ext cx="3070071" cy="246221"/>
          </a:xfrm>
          <a:prstGeom prst="rect">
            <a:avLst/>
          </a:prstGeom>
        </p:spPr>
        <p:txBody>
          <a:bodyPr wrap="none">
            <a:spAutoFit/>
          </a:bodyPr>
          <a:lstStyle/>
          <a:p>
            <a:pPr indent="228600" algn="just">
              <a:lnSpc>
                <a:spcPts val="1200"/>
              </a:lnSpc>
            </a:pPr>
            <a:r>
              <a:rPr lang="zh-CN" altLang="zh-CN" dirty="0">
                <a:solidFill>
                  <a:srgbClr val="000000"/>
                </a:solidFill>
                <a:latin typeface="NEU-BZ-S92"/>
                <a:cs typeface="Times New Roman" panose="02020603050405020304" pitchFamily="18" charset="0"/>
              </a:rPr>
              <a:t>图</a:t>
            </a:r>
            <a:r>
              <a:rPr lang="en-US" altLang="zh-CN" dirty="0">
                <a:solidFill>
                  <a:srgbClr val="000000"/>
                </a:solidFill>
                <a:latin typeface="NEU-BZ-S92"/>
                <a:cs typeface="Times New Roman" panose="02020603050405020304" pitchFamily="18" charset="0"/>
              </a:rPr>
              <a:t>1-3</a:t>
            </a:r>
            <a:r>
              <a:rPr lang="zh-CN" altLang="zh-CN" dirty="0">
                <a:solidFill>
                  <a:srgbClr val="000000"/>
                </a:solidFill>
                <a:latin typeface="NEU-BZ-S92"/>
                <a:cs typeface="Times New Roman" panose="02020603050405020304" pitchFamily="18" charset="0"/>
              </a:rPr>
              <a:t>　公司的当事人关系</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61626215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第五节　公司治理边界及原则</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公司治理的主要原则</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激励相容原则</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资产专用性原则</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等级分解原则</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效用最大化动机和信息不对称假设原则</a:t>
            </a:r>
          </a:p>
          <a:p>
            <a:endParaRPr lang="zh-CN" altLang="en-US" dirty="0"/>
          </a:p>
        </p:txBody>
      </p:sp>
    </p:spTree>
    <p:extLst>
      <p:ext uri="{BB962C8B-B14F-4D97-AF65-F5344CB8AC3E}">
        <p14:creationId xmlns:p14="http://schemas.microsoft.com/office/powerpoint/2010/main" val="210173119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5" name="矩形 4"/>
          <p:cNvSpPr/>
          <p:nvPr/>
        </p:nvSpPr>
        <p:spPr>
          <a:xfrm>
            <a:off x="0" y="2505669"/>
            <a:ext cx="12192000" cy="830997"/>
          </a:xfrm>
          <a:prstGeom prst="rect">
            <a:avLst/>
          </a:prstGeom>
        </p:spPr>
        <p:txBody>
          <a:bodyPr wrap="square">
            <a:spAutoFit/>
          </a:bodyPr>
          <a:lstStyle/>
          <a:p>
            <a:pPr algn="ct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第一章　</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公司</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与公司治理的形成</a:t>
            </a:r>
          </a:p>
        </p:txBody>
      </p:sp>
    </p:spTree>
    <p:extLst>
      <p:ext uri="{BB962C8B-B14F-4D97-AF65-F5344CB8AC3E}">
        <p14:creationId xmlns:p14="http://schemas.microsoft.com/office/powerpoint/2010/main" val="3995035985"/>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290286"/>
            <a:ext cx="12192000" cy="646331"/>
          </a:xfrm>
          <a:prstGeom prst="rect">
            <a:avLst/>
          </a:prstGeom>
          <a:noFill/>
        </p:spPr>
        <p:txBody>
          <a:bodyPr wrap="square" rtlCol="0">
            <a:spAutoFit/>
          </a:bodyPr>
          <a:lstStyle/>
          <a:p>
            <a:r>
              <a:rPr lang="zh-CN" altLang="en-US" sz="3600" b="1" dirty="0">
                <a:solidFill>
                  <a:prstClr val="white"/>
                </a:solidFill>
              </a:rPr>
              <a:t>                   本  章  目   录</a:t>
            </a:r>
            <a:endParaRPr lang="zh-CN" altLang="en-US" sz="3600" b="1" dirty="0">
              <a:solidFill>
                <a:prstClr val="white"/>
              </a:solidFill>
            </a:endParaRPr>
          </a:p>
        </p:txBody>
      </p:sp>
      <p:sp>
        <p:nvSpPr>
          <p:cNvPr id="28" name="文本框 27"/>
          <p:cNvSpPr txBox="1"/>
          <p:nvPr/>
        </p:nvSpPr>
        <p:spPr>
          <a:xfrm>
            <a:off x="152400" y="442686"/>
            <a:ext cx="12192000" cy="646331"/>
          </a:xfrm>
          <a:prstGeom prst="rect">
            <a:avLst/>
          </a:prstGeom>
          <a:noFill/>
        </p:spPr>
        <p:txBody>
          <a:bodyPr wrap="square" rtlCol="0">
            <a:spAutoFit/>
          </a:bodyPr>
          <a:lstStyle/>
          <a:p>
            <a:r>
              <a:rPr lang="zh-CN" altLang="en-US" sz="3600" b="1" dirty="0">
                <a:solidFill>
                  <a:prstClr val="black"/>
                </a:solidFill>
                <a:latin typeface="黑体" panose="02010609060101010101" pitchFamily="49" charset="-122"/>
                <a:ea typeface="黑体" panose="02010609060101010101" pitchFamily="49" charset="-122"/>
              </a:rPr>
              <a:t>         本 章 目 录</a:t>
            </a:r>
            <a:endParaRPr lang="zh-CN" altLang="en-US" sz="3600" b="1" dirty="0">
              <a:solidFill>
                <a:prstClr val="black"/>
              </a:solidFill>
              <a:latin typeface="黑体" panose="02010609060101010101" pitchFamily="49" charset="-122"/>
              <a:ea typeface="黑体" panose="02010609060101010101" pitchFamily="49" charset="-122"/>
            </a:endParaRPr>
          </a:p>
        </p:txBody>
      </p:sp>
      <p:grpSp>
        <p:nvGrpSpPr>
          <p:cNvPr id="2" name="组合 1"/>
          <p:cNvGrpSpPr/>
          <p:nvPr/>
        </p:nvGrpSpPr>
        <p:grpSpPr>
          <a:xfrm>
            <a:off x="1870430" y="2032754"/>
            <a:ext cx="6390109" cy="3909188"/>
            <a:chOff x="1870430" y="2032754"/>
            <a:chExt cx="6390109" cy="3909188"/>
          </a:xfrm>
        </p:grpSpPr>
        <p:grpSp>
          <p:nvGrpSpPr>
            <p:cNvPr id="35" name="Group 4"/>
            <p:cNvGrpSpPr/>
            <p:nvPr/>
          </p:nvGrpSpPr>
          <p:grpSpPr bwMode="auto">
            <a:xfrm>
              <a:off x="1870430" y="2032754"/>
              <a:ext cx="6390109" cy="639332"/>
              <a:chOff x="0" y="0"/>
              <a:chExt cx="2982" cy="288"/>
            </a:xfrm>
          </p:grpSpPr>
          <p:sp>
            <p:nvSpPr>
              <p:cNvPr id="4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4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第一节　企业与公司的本质</a:t>
                </a:r>
              </a:p>
            </p:txBody>
          </p:sp>
          <p:sp>
            <p:nvSpPr>
              <p:cNvPr id="4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36" name="Group 8"/>
            <p:cNvGrpSpPr/>
            <p:nvPr/>
          </p:nvGrpSpPr>
          <p:grpSpPr bwMode="auto">
            <a:xfrm>
              <a:off x="1870430" y="2869347"/>
              <a:ext cx="6390109" cy="639332"/>
              <a:chOff x="0" y="0"/>
              <a:chExt cx="2982" cy="288"/>
            </a:xfrm>
          </p:grpSpPr>
          <p:sp>
            <p:nvSpPr>
              <p:cNvPr id="4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4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第二节　公司治理的形成</a:t>
                </a:r>
              </a:p>
            </p:txBody>
          </p:sp>
          <p:sp>
            <p:nvSpPr>
              <p:cNvPr id="4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37" name="Group 12"/>
            <p:cNvGrpSpPr/>
            <p:nvPr/>
          </p:nvGrpSpPr>
          <p:grpSpPr bwMode="auto">
            <a:xfrm>
              <a:off x="1870430" y="3672916"/>
              <a:ext cx="6390109" cy="639332"/>
              <a:chOff x="0" y="0"/>
              <a:chExt cx="2982" cy="288"/>
            </a:xfrm>
          </p:grpSpPr>
          <p:sp>
            <p:nvSpPr>
              <p:cNvPr id="3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第三节　公司治理的目标与任务</a:t>
                </a:r>
                <a:endParaRPr lang="zh-CN" altLang="en-US" sz="2000"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4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31" name="Group 4"/>
            <p:cNvGrpSpPr/>
            <p:nvPr/>
          </p:nvGrpSpPr>
          <p:grpSpPr bwMode="auto">
            <a:xfrm>
              <a:off x="1870430" y="4468451"/>
              <a:ext cx="6390109" cy="639332"/>
              <a:chOff x="0" y="0"/>
              <a:chExt cx="2982" cy="288"/>
            </a:xfrm>
          </p:grpSpPr>
          <p:sp>
            <p:nvSpPr>
              <p:cNvPr id="32"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3"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第四节　公司科层契约与治理架构</a:t>
                </a:r>
              </a:p>
            </p:txBody>
          </p:sp>
          <p:sp>
            <p:nvSpPr>
              <p:cNvPr id="34"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2" name="Group 8"/>
            <p:cNvGrpSpPr/>
            <p:nvPr/>
          </p:nvGrpSpPr>
          <p:grpSpPr bwMode="auto">
            <a:xfrm>
              <a:off x="1870430" y="5302610"/>
              <a:ext cx="6390109" cy="639332"/>
              <a:chOff x="0" y="0"/>
              <a:chExt cx="2982" cy="288"/>
            </a:xfrm>
          </p:grpSpPr>
          <p:sp>
            <p:nvSpPr>
              <p:cNvPr id="23"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4"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第五节　公司治理边界及原则</a:t>
                </a:r>
                <a:endParaRPr lang="zh-CN" altLang="en-US" sz="2000" dirty="0">
                  <a:solidFill>
                    <a:srgbClr val="000000"/>
                  </a:solidFill>
                  <a:latin typeface="等线" panose="02010600030101010101" pitchFamily="2" charset="-122"/>
                  <a:ea typeface="等线" panose="02010600030101010101" pitchFamily="2" charset="-122"/>
                  <a:cs typeface="锐字工房云字库准圆GBK" panose="02010604000000000000" charset="-122"/>
                  <a:sym typeface="+mn-ea"/>
                </a:endParaRPr>
              </a:p>
            </p:txBody>
          </p:sp>
          <p:sp>
            <p:nvSpPr>
              <p:cNvPr id="25"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Tree>
    <p:extLst>
      <p:ext uri="{BB962C8B-B14F-4D97-AF65-F5344CB8AC3E}">
        <p14:creationId xmlns:p14="http://schemas.microsoft.com/office/powerpoint/2010/main" val="197339149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企业与公司的</a:t>
            </a:r>
            <a:r>
              <a:rPr lang="zh-CN" altLang="zh-CN" dirty="0" smtClean="0">
                <a:solidFill>
                  <a:srgbClr val="000000"/>
                </a:solidFill>
                <a:cs typeface="Times New Roman" panose="02020603050405020304" pitchFamily="18" charset="0"/>
              </a:rPr>
              <a:t>本质</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企业的本质</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企业理论的主要学派与观点</a:t>
            </a:r>
          </a:p>
          <a:p>
            <a:r>
              <a:rPr lang="en-US" altLang="zh-CN" dirty="0"/>
              <a:t>1. </a:t>
            </a:r>
            <a:r>
              <a:rPr lang="zh-CN" altLang="zh-CN" dirty="0"/>
              <a:t>科斯的交易费用理论</a:t>
            </a:r>
          </a:p>
          <a:p>
            <a:r>
              <a:rPr lang="en-US" altLang="zh-CN" dirty="0"/>
              <a:t>2. </a:t>
            </a:r>
            <a:r>
              <a:rPr lang="zh-CN" altLang="zh-CN" dirty="0"/>
              <a:t>威廉姆森的资产专用性理论</a:t>
            </a:r>
          </a:p>
          <a:p>
            <a:r>
              <a:rPr lang="en-US" altLang="zh-CN" dirty="0"/>
              <a:t>3. </a:t>
            </a:r>
            <a:r>
              <a:rPr lang="zh-CN" altLang="zh-CN" dirty="0"/>
              <a:t>有成本的契约理论</a:t>
            </a:r>
          </a:p>
          <a:p>
            <a:r>
              <a:rPr lang="en-US" altLang="zh-CN" dirty="0"/>
              <a:t>4. </a:t>
            </a:r>
            <a:r>
              <a:rPr lang="zh-CN" altLang="zh-CN" dirty="0"/>
              <a:t>克雷普斯的“声誉”观点</a:t>
            </a:r>
          </a:p>
          <a:p>
            <a:r>
              <a:rPr lang="en-US" altLang="zh-CN" dirty="0"/>
              <a:t>5. </a:t>
            </a:r>
            <a:r>
              <a:rPr lang="zh-CN" altLang="zh-CN" dirty="0"/>
              <a:t>阿尔钦和德姆塞斯的团队理论</a:t>
            </a:r>
          </a:p>
          <a:p>
            <a:r>
              <a:rPr lang="en-US" altLang="zh-CN" dirty="0"/>
              <a:t>6. </a:t>
            </a:r>
            <a:r>
              <a:rPr lang="zh-CN" altLang="zh-CN" dirty="0"/>
              <a:t>奈特的风险分配理论</a:t>
            </a:r>
          </a:p>
          <a:p>
            <a:r>
              <a:rPr lang="en-US" altLang="zh-CN" dirty="0"/>
              <a:t>7. </a:t>
            </a:r>
            <a:r>
              <a:rPr lang="zh-CN" altLang="zh-CN" dirty="0"/>
              <a:t>詹森、麦克林、张五常的契约理论</a:t>
            </a:r>
          </a:p>
          <a:p>
            <a:endParaRPr lang="zh-CN" altLang="en-US" dirty="0"/>
          </a:p>
        </p:txBody>
      </p:sp>
    </p:spTree>
    <p:extLst>
      <p:ext uri="{BB962C8B-B14F-4D97-AF65-F5344CB8AC3E}">
        <p14:creationId xmlns:p14="http://schemas.microsoft.com/office/powerpoint/2010/main" val="302259870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企业与公司的</a:t>
            </a:r>
            <a:r>
              <a:rPr lang="zh-CN" altLang="zh-CN" dirty="0" smtClean="0">
                <a:solidFill>
                  <a:srgbClr val="000000"/>
                </a:solidFill>
                <a:cs typeface="Times New Roman" panose="02020603050405020304" pitchFamily="18" charset="0"/>
              </a:rPr>
              <a:t>本质</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企业的概念</a:t>
            </a:r>
          </a:p>
          <a:p>
            <a:r>
              <a:rPr lang="zh-CN" altLang="zh-CN" dirty="0"/>
              <a:t>企业是由人力和物力要素组成的</a:t>
            </a:r>
            <a:r>
              <a:rPr lang="en-US" altLang="zh-CN" dirty="0"/>
              <a:t>,</a:t>
            </a:r>
            <a:r>
              <a:rPr lang="zh-CN" altLang="zh-CN" dirty="0"/>
              <a:t>自主地从事生产、流通或服务等经济活动的</a:t>
            </a:r>
            <a:r>
              <a:rPr lang="en-US" altLang="zh-CN" dirty="0"/>
              <a:t>,</a:t>
            </a:r>
            <a:r>
              <a:rPr lang="zh-CN" altLang="zh-CN" dirty="0"/>
              <a:t>具有营利性质的经济单位。在我国</a:t>
            </a:r>
            <a:r>
              <a:rPr lang="en-US" altLang="zh-CN" dirty="0"/>
              <a:t>,</a:t>
            </a:r>
            <a:r>
              <a:rPr lang="zh-CN" altLang="zh-CN" dirty="0"/>
              <a:t>企业长期以来被定义为实行独立核算、自负盈亏的产品生产、流通或服务性活动的经济单位。</a:t>
            </a:r>
          </a:p>
          <a:p>
            <a:r>
              <a:rPr lang="zh-CN" altLang="zh-CN" dirty="0"/>
              <a:t>企业的基本特征有如下三点</a:t>
            </a:r>
            <a:r>
              <a:rPr lang="en-US" altLang="zh-CN" dirty="0"/>
              <a:t>: </a:t>
            </a:r>
            <a:r>
              <a:rPr lang="zh-CN" altLang="zh-CN" dirty="0"/>
              <a:t>第一</a:t>
            </a:r>
            <a:r>
              <a:rPr lang="en-US" altLang="zh-CN" dirty="0"/>
              <a:t>,</a:t>
            </a:r>
            <a:r>
              <a:rPr lang="zh-CN" altLang="zh-CN" dirty="0"/>
              <a:t>企业是在社会化生产条件下存在的</a:t>
            </a:r>
            <a:r>
              <a:rPr lang="en-US" altLang="zh-CN" dirty="0"/>
              <a:t>,</a:t>
            </a:r>
            <a:r>
              <a:rPr lang="zh-CN" altLang="zh-CN" dirty="0"/>
              <a:t>是商品生产与商品交换的产物</a:t>
            </a:r>
            <a:r>
              <a:rPr lang="en-US" altLang="zh-CN" dirty="0"/>
              <a:t>;</a:t>
            </a:r>
            <a:r>
              <a:rPr lang="zh-CN" altLang="zh-CN" dirty="0"/>
              <a:t>第二</a:t>
            </a:r>
            <a:r>
              <a:rPr lang="en-US" altLang="zh-CN" dirty="0"/>
              <a:t>,</a:t>
            </a:r>
            <a:r>
              <a:rPr lang="zh-CN" altLang="zh-CN" dirty="0"/>
              <a:t>企业是从事生产、流通与服务等基本经济活动的经济组织</a:t>
            </a:r>
            <a:r>
              <a:rPr lang="en-US" altLang="zh-CN" dirty="0"/>
              <a:t>;</a:t>
            </a:r>
            <a:r>
              <a:rPr lang="zh-CN" altLang="zh-CN" dirty="0"/>
              <a:t>第三</a:t>
            </a:r>
            <a:r>
              <a:rPr lang="en-US" altLang="zh-CN" dirty="0"/>
              <a:t>,</a:t>
            </a:r>
            <a:r>
              <a:rPr lang="zh-CN" altLang="zh-CN" dirty="0"/>
              <a:t>就企业的本质而言</a:t>
            </a:r>
            <a:r>
              <a:rPr lang="en-US" altLang="zh-CN" dirty="0"/>
              <a:t>,</a:t>
            </a:r>
            <a:r>
              <a:rPr lang="zh-CN" altLang="zh-CN" dirty="0"/>
              <a:t>它属于追求盈利的营利性组织</a:t>
            </a:r>
            <a:r>
              <a:rPr lang="zh-CN" altLang="zh-CN" dirty="0" smtClean="0"/>
              <a:t>。</a:t>
            </a:r>
            <a:endParaRPr lang="en-US" altLang="zh-CN" dirty="0" smtClean="0"/>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企业制度的类型</a:t>
            </a:r>
          </a:p>
          <a:p>
            <a:r>
              <a:rPr lang="en-US" altLang="zh-CN" dirty="0"/>
              <a:t>1. </a:t>
            </a:r>
            <a:r>
              <a:rPr lang="zh-CN" altLang="zh-CN" dirty="0"/>
              <a:t>业主制企业</a:t>
            </a:r>
          </a:p>
          <a:p>
            <a:r>
              <a:rPr lang="en-US" altLang="zh-CN" dirty="0"/>
              <a:t>2. </a:t>
            </a:r>
            <a:r>
              <a:rPr lang="zh-CN" altLang="zh-CN" dirty="0"/>
              <a:t>合伙制企业</a:t>
            </a:r>
          </a:p>
          <a:p>
            <a:endParaRPr lang="zh-CN" altLang="en-US" dirty="0"/>
          </a:p>
        </p:txBody>
      </p:sp>
    </p:spTree>
    <p:extLst>
      <p:ext uri="{BB962C8B-B14F-4D97-AF65-F5344CB8AC3E}">
        <p14:creationId xmlns:p14="http://schemas.microsoft.com/office/powerpoint/2010/main" val="100675168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企业与公司的</a:t>
            </a:r>
            <a:r>
              <a:rPr lang="zh-CN" altLang="zh-CN" dirty="0" smtClean="0">
                <a:solidFill>
                  <a:srgbClr val="000000"/>
                </a:solidFill>
                <a:cs typeface="Times New Roman" panose="02020603050405020304" pitchFamily="18" charset="0"/>
              </a:rPr>
              <a:t>本质</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公司制企业</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公司制企业的界定与类型</a:t>
            </a:r>
          </a:p>
          <a:p>
            <a:r>
              <a:rPr lang="en-US" altLang="zh-CN" dirty="0"/>
              <a:t>1. </a:t>
            </a:r>
            <a:r>
              <a:rPr lang="zh-CN" altLang="zh-CN" dirty="0"/>
              <a:t>公司制企业的界定</a:t>
            </a:r>
          </a:p>
          <a:p>
            <a:r>
              <a:rPr lang="en-US" altLang="zh-CN" dirty="0"/>
              <a:t>2. </a:t>
            </a:r>
            <a:r>
              <a:rPr lang="zh-CN" altLang="zh-CN" dirty="0"/>
              <a:t>公司制企业的主要类型</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公司中的权力结构</a:t>
            </a:r>
          </a:p>
          <a:p>
            <a:r>
              <a:rPr lang="en-US" altLang="zh-CN" dirty="0"/>
              <a:t>1. </a:t>
            </a:r>
            <a:r>
              <a:rPr lang="zh-CN" altLang="zh-CN" dirty="0"/>
              <a:t>公司所有权</a:t>
            </a:r>
          </a:p>
          <a:p>
            <a:r>
              <a:rPr lang="en-US" altLang="zh-CN" dirty="0"/>
              <a:t>2. </a:t>
            </a:r>
            <a:r>
              <a:rPr lang="zh-CN" altLang="zh-CN" dirty="0"/>
              <a:t>公司经营权</a:t>
            </a:r>
          </a:p>
          <a:p>
            <a:endParaRPr lang="zh-CN" altLang="en-US" dirty="0"/>
          </a:p>
        </p:txBody>
      </p:sp>
    </p:spTree>
    <p:extLst>
      <p:ext uri="{BB962C8B-B14F-4D97-AF65-F5344CB8AC3E}">
        <p14:creationId xmlns:p14="http://schemas.microsoft.com/office/powerpoint/2010/main" val="23385403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公司治理的</a:t>
            </a:r>
            <a:r>
              <a:rPr lang="zh-CN" altLang="zh-CN" dirty="0" smtClean="0">
                <a:solidFill>
                  <a:srgbClr val="000000"/>
                </a:solidFill>
                <a:cs typeface="Times New Roman" panose="02020603050405020304" pitchFamily="18" charset="0"/>
              </a:rPr>
              <a:t>形成</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公司运行中的低效问题</a:t>
            </a:r>
          </a:p>
          <a:p>
            <a:r>
              <a:rPr lang="zh-CN" altLang="zh-CN" dirty="0"/>
              <a:t>利益相关者理论认为公司是由高级管理层、股东、董事会和其他利益相关者</a:t>
            </a:r>
            <a:r>
              <a:rPr lang="en-US" altLang="zh-CN" dirty="0"/>
              <a:t>(</a:t>
            </a:r>
            <a:r>
              <a:rPr lang="zh-CN" altLang="zh-CN" dirty="0"/>
              <a:t>如员工、顾客、供应商等</a:t>
            </a:r>
            <a:r>
              <a:rPr lang="en-US" altLang="zh-CN" dirty="0"/>
              <a:t>)</a:t>
            </a:r>
            <a:r>
              <a:rPr lang="zh-CN" altLang="zh-CN" dirty="0"/>
              <a:t>构成的利益共同体</a:t>
            </a:r>
            <a:r>
              <a:rPr lang="en-US" altLang="zh-CN" dirty="0"/>
              <a:t>,</a:t>
            </a:r>
            <a:r>
              <a:rPr lang="zh-CN" altLang="zh-CN" dirty="0"/>
              <a:t>这些利益相关者在公司的运作中有着不同的权利和责任</a:t>
            </a:r>
            <a:r>
              <a:rPr lang="en-US" altLang="zh-CN" dirty="0"/>
              <a:t>,</a:t>
            </a:r>
            <a:r>
              <a:rPr lang="zh-CN" altLang="zh-CN" dirty="0"/>
              <a:t>也有着不同的利益诉求和期望</a:t>
            </a:r>
            <a:r>
              <a:rPr lang="en-US" altLang="zh-CN" dirty="0"/>
              <a:t>(Cochran and </a:t>
            </a:r>
            <a:r>
              <a:rPr lang="en-US" altLang="zh-CN" dirty="0" err="1"/>
              <a:t>Wartick</a:t>
            </a:r>
            <a:r>
              <a:rPr lang="en-US" altLang="zh-CN" dirty="0"/>
              <a:t>, 1988)</a:t>
            </a:r>
            <a:r>
              <a:rPr lang="zh-CN" altLang="zh-CN" dirty="0"/>
              <a:t>。</a:t>
            </a:r>
          </a:p>
          <a:p>
            <a:r>
              <a:rPr lang="zh-CN" altLang="zh-CN" dirty="0"/>
              <a:t>另外</a:t>
            </a:r>
            <a:r>
              <a:rPr lang="en-US" altLang="zh-CN" dirty="0"/>
              <a:t>,</a:t>
            </a:r>
            <a:r>
              <a:rPr lang="zh-CN" altLang="zh-CN" dirty="0"/>
              <a:t>公司作为一个主体</a:t>
            </a:r>
            <a:r>
              <a:rPr lang="en-US" altLang="zh-CN" dirty="0"/>
              <a:t>,</a:t>
            </a:r>
            <a:r>
              <a:rPr lang="zh-CN" altLang="zh-CN" dirty="0"/>
              <a:t>它与公司外部各种力量之间也需要平衡。公司治理就是要处理这些利益相关者</a:t>
            </a:r>
            <a:r>
              <a:rPr lang="en-US" altLang="zh-CN" dirty="0"/>
              <a:t>(Stakeholders)</a:t>
            </a:r>
            <a:r>
              <a:rPr lang="zh-CN" altLang="zh-CN" dirty="0"/>
              <a:t>之间的关系问题。利益相关者包括企业内部的股东、经理人员、债权人和员工</a:t>
            </a:r>
            <a:r>
              <a:rPr lang="en-US" altLang="zh-CN" dirty="0"/>
              <a:t>,</a:t>
            </a:r>
            <a:r>
              <a:rPr lang="zh-CN" altLang="zh-CN" dirty="0"/>
              <a:t>企业外部的相关上下游企业、社区、政府。企业内部的利益相关者关系涉及企业最优所有权安排问题。</a:t>
            </a:r>
          </a:p>
          <a:p>
            <a:endParaRPr lang="zh-CN" altLang="en-US" dirty="0"/>
          </a:p>
        </p:txBody>
      </p:sp>
    </p:spTree>
    <p:extLst>
      <p:ext uri="{BB962C8B-B14F-4D97-AF65-F5344CB8AC3E}">
        <p14:creationId xmlns:p14="http://schemas.microsoft.com/office/powerpoint/2010/main" val="160304498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公司治理的</a:t>
            </a:r>
            <a:r>
              <a:rPr lang="zh-CN" altLang="zh-CN" dirty="0" smtClean="0">
                <a:solidFill>
                  <a:srgbClr val="000000"/>
                </a:solidFill>
                <a:cs typeface="Times New Roman" panose="02020603050405020304" pitchFamily="18" charset="0"/>
              </a:rPr>
              <a:t>形成</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公司治理的出现</a:t>
            </a:r>
          </a:p>
          <a:p>
            <a:r>
              <a:rPr lang="zh-CN" altLang="zh-CN" dirty="0"/>
              <a:t>公司治理的提出最早可以追溯到伯利和米恩斯</a:t>
            </a:r>
            <a:r>
              <a:rPr lang="en-US" altLang="zh-CN" dirty="0"/>
              <a:t>1932</a:t>
            </a:r>
            <a:r>
              <a:rPr lang="zh-CN" altLang="zh-CN" dirty="0"/>
              <a:t>年的著作《现代公司与私有财产》</a:t>
            </a:r>
            <a:r>
              <a:rPr lang="en-US" altLang="zh-CN" dirty="0"/>
              <a:t>,</a:t>
            </a:r>
            <a:r>
              <a:rPr lang="zh-CN" altLang="zh-CN" dirty="0"/>
              <a:t>他们以详细的数据介绍了</a:t>
            </a:r>
            <a:r>
              <a:rPr lang="en-US" altLang="zh-CN" dirty="0"/>
              <a:t>20</a:t>
            </a:r>
            <a:r>
              <a:rPr lang="zh-CN" altLang="zh-CN" dirty="0"/>
              <a:t>世纪</a:t>
            </a:r>
            <a:r>
              <a:rPr lang="en-US" altLang="zh-CN" dirty="0"/>
              <a:t>20</a:t>
            </a:r>
            <a:r>
              <a:rPr lang="zh-CN" altLang="zh-CN" dirty="0"/>
              <a:t>至</a:t>
            </a:r>
            <a:r>
              <a:rPr lang="en-US" altLang="zh-CN" dirty="0"/>
              <a:t>30</a:t>
            </a:r>
            <a:r>
              <a:rPr lang="zh-CN" altLang="zh-CN" dirty="0"/>
              <a:t>年代美国企业所有权与控制权分离的现象</a:t>
            </a:r>
            <a:r>
              <a:rPr lang="en-US" altLang="zh-CN" dirty="0"/>
              <a:t>,</a:t>
            </a:r>
            <a:r>
              <a:rPr lang="zh-CN" altLang="zh-CN" dirty="0"/>
              <a:t>探讨了“所有权与控制权分离导致股东与经理人之间的利益不一致”问题</a:t>
            </a:r>
            <a:r>
              <a:rPr lang="en-US" altLang="zh-CN" dirty="0"/>
              <a:t>,</a:t>
            </a:r>
            <a:r>
              <a:rPr lang="zh-CN" altLang="zh-CN" dirty="0"/>
              <a:t>从而拉开了公司治理研究的序幕</a:t>
            </a:r>
            <a:r>
              <a:rPr lang="en-US" altLang="zh-CN" dirty="0"/>
              <a:t>(</a:t>
            </a:r>
            <a:r>
              <a:rPr lang="en-US" altLang="zh-CN" dirty="0" err="1"/>
              <a:t>Berle</a:t>
            </a:r>
            <a:r>
              <a:rPr lang="en-US" altLang="zh-CN" dirty="0"/>
              <a:t> and Means, 1932)</a:t>
            </a:r>
            <a:r>
              <a:rPr lang="zh-CN" altLang="zh-CN" dirty="0"/>
              <a:t>。</a:t>
            </a:r>
          </a:p>
          <a:p>
            <a:r>
              <a:rPr lang="zh-CN" altLang="zh-CN" dirty="0"/>
              <a:t>公司治理实质上是在公司层面建立“帮助投资者收回投资并获得回报”的基本制度安排。</a:t>
            </a:r>
          </a:p>
          <a:p>
            <a:r>
              <a:rPr lang="zh-CN" altLang="zh-CN" dirty="0"/>
              <a:t>像管理和经营一样</a:t>
            </a:r>
            <a:r>
              <a:rPr lang="en-US" altLang="zh-CN" dirty="0"/>
              <a:t>,</a:t>
            </a:r>
            <a:r>
              <a:rPr lang="zh-CN" altLang="zh-CN" dirty="0"/>
              <a:t>公司治理目前已经成为维系现代股份公司正常运行的基本制度安排和活动。</a:t>
            </a:r>
          </a:p>
          <a:p>
            <a:endParaRPr lang="zh-CN" altLang="en-US" dirty="0"/>
          </a:p>
        </p:txBody>
      </p:sp>
    </p:spTree>
    <p:extLst>
      <p:ext uri="{BB962C8B-B14F-4D97-AF65-F5344CB8AC3E}">
        <p14:creationId xmlns:p14="http://schemas.microsoft.com/office/powerpoint/2010/main" val="390192599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第二节　公司治理的</a:t>
            </a:r>
            <a:r>
              <a:rPr lang="zh-CN" altLang="zh-CN" dirty="0" smtClean="0">
                <a:solidFill>
                  <a:srgbClr val="000000"/>
                </a:solidFill>
                <a:cs typeface="Times New Roman" panose="02020603050405020304" pitchFamily="18" charset="0"/>
              </a:rPr>
              <a:t>形成</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公司治理的内涵</a:t>
            </a:r>
          </a:p>
          <a:p>
            <a:r>
              <a:rPr lang="zh-CN" altLang="zh-CN" dirty="0"/>
              <a:t>公司治理的概念最早出现在</a:t>
            </a:r>
            <a:r>
              <a:rPr lang="en-US" altLang="zh-CN" dirty="0"/>
              <a:t>20</a:t>
            </a:r>
            <a:r>
              <a:rPr lang="zh-CN" altLang="zh-CN" dirty="0"/>
              <a:t>世纪</a:t>
            </a:r>
            <a:r>
              <a:rPr lang="en-US" altLang="zh-CN" dirty="0"/>
              <a:t>80</a:t>
            </a:r>
            <a:r>
              <a:rPr lang="zh-CN" altLang="zh-CN" dirty="0"/>
              <a:t>年代早期的经济学文献中。在此之前</a:t>
            </a:r>
            <a:r>
              <a:rPr lang="en-US" altLang="zh-CN" dirty="0"/>
              <a:t>,</a:t>
            </a:r>
            <a:r>
              <a:rPr lang="zh-CN" altLang="zh-CN" dirty="0"/>
              <a:t>威廉姆森认为公司治理有狭义和广义之分</a:t>
            </a:r>
            <a:r>
              <a:rPr lang="en-US" altLang="zh-CN" dirty="0"/>
              <a:t>(Williamson, 1980)</a:t>
            </a:r>
            <a:r>
              <a:rPr lang="zh-CN" altLang="zh-CN" dirty="0" smtClean="0"/>
              <a:t>。</a:t>
            </a:r>
            <a:endParaRPr lang="en-US" altLang="zh-CN" dirty="0" smtClean="0"/>
          </a:p>
          <a:p>
            <a:r>
              <a:rPr lang="zh-CN" altLang="zh-CN" dirty="0" smtClean="0"/>
              <a:t>狭义</a:t>
            </a:r>
            <a:r>
              <a:rPr lang="zh-CN" altLang="zh-CN" dirty="0"/>
              <a:t>的公司治理解决的是因所有权和控制权相分离而产生的代理问题</a:t>
            </a:r>
            <a:r>
              <a:rPr lang="en-US" altLang="zh-CN" dirty="0"/>
              <a:t>,</a:t>
            </a:r>
            <a:r>
              <a:rPr lang="zh-CN" altLang="zh-CN" dirty="0"/>
              <a:t>它要处理的是公司股东与公司高层管理人员之间的关系问题。广义的公司治理包括企业与所有利益相关方之间的法律、制度和文化安排</a:t>
            </a:r>
            <a:r>
              <a:rPr lang="en-US" altLang="zh-CN" dirty="0"/>
              <a:t>(Jensen and </a:t>
            </a:r>
            <a:r>
              <a:rPr lang="en-US" altLang="zh-CN" dirty="0" err="1"/>
              <a:t>Meckling</a:t>
            </a:r>
            <a:r>
              <a:rPr lang="en-US" altLang="zh-CN" dirty="0"/>
              <a:t>, 1976)</a:t>
            </a:r>
            <a:r>
              <a:rPr lang="zh-CN" altLang="zh-CN" dirty="0"/>
              <a:t>。</a:t>
            </a:r>
          </a:p>
          <a:p>
            <a:endParaRPr lang="zh-CN" altLang="en-US" dirty="0"/>
          </a:p>
        </p:txBody>
      </p:sp>
    </p:spTree>
    <p:extLst>
      <p:ext uri="{BB962C8B-B14F-4D97-AF65-F5344CB8AC3E}">
        <p14:creationId xmlns:p14="http://schemas.microsoft.com/office/powerpoint/2010/main" val="169091278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1329</Words>
  <Application>Microsoft Office PowerPoint</Application>
  <PresentationFormat>宽屏</PresentationFormat>
  <Paragraphs>99</Paragraphs>
  <Slides>18</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18</vt:i4>
      </vt:variant>
    </vt:vector>
  </HeadingPairs>
  <TitlesOfParts>
    <vt:vector size="33" baseType="lpstr">
      <vt:lpstr>NEU-BZ-S92</vt:lpstr>
      <vt:lpstr>等线</vt:lpstr>
      <vt:lpstr>方正粗黑宋简体</vt:lpstr>
      <vt:lpstr>方正书宋_GBK</vt:lpstr>
      <vt:lpstr>黑体</vt:lpstr>
      <vt:lpstr>楷体</vt:lpstr>
      <vt:lpstr>锐字工房云字库大黑GBK</vt:lpstr>
      <vt:lpstr>锐字工房云字库准圆GBK</vt:lpstr>
      <vt:lpstr>宋体</vt:lpstr>
      <vt:lpstr>Arial</vt:lpstr>
      <vt:lpstr>Calibri</vt:lpstr>
      <vt:lpstr>Calibri Light</vt:lpstr>
      <vt:lpstr>Times New Roman</vt:lpstr>
      <vt:lpstr>Office 主题</vt:lpstr>
      <vt:lpstr>1_Office 主题</vt:lpstr>
      <vt:lpstr>PowerPoint 演示文稿</vt:lpstr>
      <vt:lpstr>PowerPoint 演示文稿</vt:lpstr>
      <vt:lpstr>PowerPoint 演示文稿</vt:lpstr>
      <vt:lpstr>第一节　企业与公司的本质</vt:lpstr>
      <vt:lpstr>第一节　企业与公司的本质</vt:lpstr>
      <vt:lpstr>第一节　企业与公司的本质</vt:lpstr>
      <vt:lpstr>第二节　公司治理的形成</vt:lpstr>
      <vt:lpstr>第二节　公司治理的形成</vt:lpstr>
      <vt:lpstr>第二节　公司治理的形成</vt:lpstr>
      <vt:lpstr>第三节　公司治理的目标与任务</vt:lpstr>
      <vt:lpstr>第三节　公司治理的目标与任务</vt:lpstr>
      <vt:lpstr>第四节　公司科层契约与治理架构</vt:lpstr>
      <vt:lpstr>第四节　公司科层契约与治理架构</vt:lpstr>
      <vt:lpstr>第四节　公司科层契约与治理架构</vt:lpstr>
      <vt:lpstr>第五节　公司治理边界及原则</vt:lpstr>
      <vt:lpstr>第五节　公司治理边界及原则</vt:lpstr>
      <vt:lpstr>第五节　公司治理边界及原则</vt:lpstr>
      <vt:lpstr>第五节　公司治理边界及原则</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2024-06-02T07:56:38Z</dcterms:created>
  <dcterms:modified xsi:type="dcterms:W3CDTF">2024-06-02T07:59:33Z</dcterms:modified>
</cp:coreProperties>
</file>