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58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4F3B1E-3FFF-41AD-9CEA-8BC32C46D6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65AB6A-ED52-44C2-94DA-56EA895BA939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zh-CN" dirty="0">
                <a:effectLst/>
              </a:rPr>
              <a:t>第九章</a:t>
            </a:r>
            <a:br>
              <a:rPr lang="zh-CN" altLang="zh-CN" dirty="0">
                <a:effectLst/>
              </a:rPr>
            </a:br>
            <a:r>
              <a:rPr lang="zh-CN" altLang="zh-CN" dirty="0">
                <a:effectLst/>
              </a:rPr>
              <a:t>消费者群体市场心理概观</a:t>
            </a:r>
            <a:endParaRPr lang="zh-CN" altLang="zh-CN" dirty="0">
              <a:effectLst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3400" y="3908648"/>
            <a:ext cx="7854696" cy="2400672"/>
          </a:xfrm>
        </p:spPr>
        <p:txBody>
          <a:bodyPr>
            <a:normAutofit fontScale="85000"/>
          </a:bodyPr>
          <a:lstStyle/>
          <a:p>
            <a:pPr algn="l"/>
            <a:r>
              <a:rPr lang="zh-CN" altLang="en-US" dirty="0" smtClean="0"/>
              <a:t>学习目的：</a:t>
            </a:r>
            <a:endParaRPr lang="en-US" altLang="zh-CN" dirty="0" smtClean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了解消费者群体的消费心理与动因形成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各个年龄层、不同性别群体的消费心理和消费行为等特征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认知当代消费心理与消费行为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4</a:t>
            </a:r>
            <a:r>
              <a:rPr lang="en-US" altLang="zh-CN" dirty="0"/>
              <a:t>.</a:t>
            </a:r>
            <a:r>
              <a:rPr lang="zh-CN" altLang="zh-CN" dirty="0"/>
              <a:t>分析如何针对不同的消费者制定不同的营销策略。</a:t>
            </a:r>
            <a:endParaRPr lang="zh-CN" altLang="zh-CN" dirty="0"/>
          </a:p>
          <a:p>
            <a:pPr algn="l"/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89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dirty="0"/>
              <a:t>三、新婚青年消费群体的消费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商品需求构成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消费相对</a:t>
            </a:r>
            <a:r>
              <a:rPr lang="zh-CN" altLang="zh-CN" dirty="0" smtClean="0"/>
              <a:t>集中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消费心理强烈、鲜明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结婚消费的趋势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传统化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现代化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浪漫化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4.</a:t>
            </a:r>
            <a:r>
              <a:rPr lang="zh-CN" altLang="zh-CN" dirty="0"/>
              <a:t>高档化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 </a:t>
            </a:r>
            <a:r>
              <a:rPr lang="en-US" altLang="zh-CN" dirty="0"/>
              <a:t>       5.</a:t>
            </a:r>
            <a:r>
              <a:rPr lang="zh-CN" altLang="en-US" dirty="0"/>
              <a:t>定制化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zh-CN" altLang="zh-CN" dirty="0"/>
              <a:t>第三节　女性消费者的市场心理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058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dirty="0"/>
              <a:t>一、女性消费市场的主要特点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女性消费市场主要是指女性专用商品的市场</a:t>
            </a:r>
            <a:r>
              <a:rPr lang="en-US" altLang="zh-CN" dirty="0"/>
              <a:t>,</a:t>
            </a:r>
            <a:r>
              <a:rPr lang="zh-CN" altLang="zh-CN" dirty="0"/>
              <a:t>如化妆品、装饰品、女性衣料服饰、女性保健用品等</a:t>
            </a:r>
            <a:r>
              <a:rPr lang="en-US" altLang="zh-CN" dirty="0"/>
              <a:t>,</a:t>
            </a:r>
            <a:r>
              <a:rPr lang="zh-CN" altLang="zh-CN" dirty="0"/>
              <a:t>以及主要由妇女购买的家庭日常消费品。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女性消费市场是极富潜力和极其广阔的市场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女性消费市场的主要商品是软性商品和包装商品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软性商品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软性商品是指流行性、装饰性的商品</a:t>
            </a:r>
            <a:r>
              <a:rPr lang="en-US" altLang="zh-CN" dirty="0"/>
              <a:t>,</a:t>
            </a:r>
            <a:r>
              <a:rPr lang="zh-CN" altLang="zh-CN" dirty="0"/>
              <a:t>如衣料、服装、鞋帽、饰品等。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包装商品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包装商品是指包装于容器内的商品</a:t>
            </a:r>
            <a:r>
              <a:rPr lang="en-US" altLang="zh-CN" dirty="0"/>
              <a:t>,</a:t>
            </a:r>
            <a:r>
              <a:rPr lang="zh-CN" altLang="zh-CN" dirty="0"/>
              <a:t>如洗衣粉、化妆品、熟食品等。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消费结构多元化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中国女性对时尚的追求正与时俱进。拥有女性信用卡、享用女性银行服务、女性保险服务、女性电脑、女性手机甚至女性汽车都已习以为常。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女性消费者选择商品的精确程度较高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追求个性品位</a:t>
            </a:r>
            <a:r>
              <a:rPr lang="en-US" altLang="zh-CN" dirty="0"/>
              <a:t>,</a:t>
            </a:r>
            <a:r>
              <a:rPr lang="zh-CN" altLang="zh-CN" dirty="0"/>
              <a:t>消费日趋成熟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zh-CN" dirty="0"/>
              <a:t>二、女性消费群体的消费心理概观</a:t>
            </a:r>
            <a:endParaRPr lang="zh-CN" altLang="zh-CN" dirty="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求美</a:t>
            </a:r>
            <a:endParaRPr lang="zh-CN" altLang="zh-CN" dirty="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注重情感</a:t>
            </a:r>
            <a:endParaRPr lang="zh-CN" altLang="zh-CN" dirty="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求实、求便利</a:t>
            </a:r>
            <a:endParaRPr lang="zh-CN" altLang="zh-CN" dirty="0"/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自尊心强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r>
              <a:rPr lang="zh-CN" altLang="zh-CN" sz="4000" dirty="0"/>
              <a:t>第四节　中老年消费者的市场心理</a:t>
            </a:r>
            <a:endParaRPr lang="zh-CN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058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dirty="0"/>
              <a:t>一、中老年消费者的消费特点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中年消费者的消费特点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素质水平高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当家理财量入为出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多方选择</a:t>
            </a:r>
            <a:r>
              <a:rPr lang="en-US" altLang="zh-CN" dirty="0"/>
              <a:t>,</a:t>
            </a:r>
            <a:r>
              <a:rPr lang="zh-CN" altLang="zh-CN" dirty="0"/>
              <a:t>主动参与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4.</a:t>
            </a:r>
            <a:r>
              <a:rPr lang="zh-CN" altLang="zh-CN" dirty="0"/>
              <a:t>把握理性</a:t>
            </a:r>
            <a:r>
              <a:rPr lang="en-US" altLang="zh-CN" dirty="0"/>
              <a:t>,</a:t>
            </a:r>
            <a:r>
              <a:rPr lang="zh-CN" altLang="zh-CN" dirty="0"/>
              <a:t>抑制冲动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5.</a:t>
            </a:r>
            <a:r>
              <a:rPr lang="zh-CN" altLang="zh-CN" dirty="0"/>
              <a:t>突出个性</a:t>
            </a:r>
            <a:r>
              <a:rPr lang="en-US" altLang="zh-CN" dirty="0"/>
              <a:t>,</a:t>
            </a:r>
            <a:r>
              <a:rPr lang="zh-CN" altLang="zh-CN" dirty="0"/>
              <a:t>表现自我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老年消费者的消费特点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    </a:t>
            </a:r>
            <a:r>
              <a:rPr lang="zh-CN" altLang="zh-CN" dirty="0"/>
              <a:t>随着中国经济实力的提高</a:t>
            </a:r>
            <a:r>
              <a:rPr lang="en-US" altLang="zh-CN" dirty="0"/>
              <a:t>,</a:t>
            </a:r>
            <a:r>
              <a:rPr lang="zh-CN" altLang="zh-CN" dirty="0"/>
              <a:t>老年人的物质和精神生活不断丰富多彩</a:t>
            </a:r>
            <a:r>
              <a:rPr lang="en-US" altLang="zh-CN" dirty="0"/>
              <a:t>,</a:t>
            </a:r>
            <a:r>
              <a:rPr lang="zh-CN" altLang="zh-CN" dirty="0"/>
              <a:t>老年人的消费观念也随之而变</a:t>
            </a:r>
            <a:r>
              <a:rPr lang="en-US" altLang="zh-CN" dirty="0"/>
              <a:t>,</a:t>
            </a:r>
            <a:r>
              <a:rPr lang="zh-CN" altLang="zh-CN" dirty="0"/>
              <a:t>由过去的勤俭持家逐步转化为现今的追求自我享受。当老年人手上的“活钱”增多时</a:t>
            </a:r>
            <a:r>
              <a:rPr lang="en-US" altLang="zh-CN" dirty="0"/>
              <a:t>,</a:t>
            </a:r>
            <a:r>
              <a:rPr lang="zh-CN" altLang="zh-CN" dirty="0"/>
              <a:t>购买欲望甚至比青年人更强烈。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老年消费者在生理上与心理上同中青年相比都发生了明显的变化</a:t>
            </a:r>
            <a:r>
              <a:rPr lang="en-US" altLang="zh-CN" dirty="0"/>
              <a:t>,</a:t>
            </a:r>
            <a:r>
              <a:rPr lang="zh-CN" altLang="zh-CN" dirty="0"/>
              <a:t>在衣、食、住、行、用等生活消费需求上都体现了年龄的特征</a:t>
            </a:r>
            <a:r>
              <a:rPr lang="en-US" altLang="zh-CN" dirty="0"/>
              <a:t>,</a:t>
            </a:r>
            <a:r>
              <a:rPr lang="zh-CN" altLang="zh-CN" dirty="0"/>
              <a:t>由此形成了具有特殊要求的消费者群体。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dirty="0"/>
              <a:t>二、中老年消费群体的消费心理概观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中年消费者的消费心理特征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注重计划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注重便利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注重实用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4.</a:t>
            </a:r>
            <a:r>
              <a:rPr lang="zh-CN" altLang="zh-CN" dirty="0"/>
              <a:t>注重情理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老年消费群体的消费心理特征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消费欲望明显增强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老年消费者多具有“失落感”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老年消费者多具有“怀旧感”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4.</a:t>
            </a:r>
            <a:r>
              <a:rPr lang="zh-CN" altLang="zh-CN" dirty="0"/>
              <a:t>老年消费者对同辈具有“信任感”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5.</a:t>
            </a:r>
            <a:r>
              <a:rPr lang="zh-CN" altLang="zh-CN" dirty="0"/>
              <a:t>老年消费者喜欢吉祥征兆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6.</a:t>
            </a:r>
            <a:r>
              <a:rPr lang="zh-CN" altLang="zh-CN" dirty="0"/>
              <a:t>老年消费者对品牌的感知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r>
              <a:rPr lang="zh-CN" altLang="zh-CN" sz="4000" dirty="0"/>
              <a:t>第一节　少年儿童消费者的市场</a:t>
            </a:r>
            <a:r>
              <a:rPr lang="zh-CN" altLang="zh-CN" sz="4000" dirty="0" smtClean="0"/>
              <a:t>心理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zh-CN" altLang="zh-CN" dirty="0"/>
              <a:t>一、少年儿童的消费地位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儿童的发育要经历婴儿期、幼儿期、学前期、学龄期和学龄晚期几个阶段。儿童阶段是成长发育打基础的时期</a:t>
            </a:r>
            <a:r>
              <a:rPr lang="en-US" altLang="zh-CN" dirty="0"/>
              <a:t>,</a:t>
            </a:r>
            <a:r>
              <a:rPr lang="zh-CN" altLang="zh-CN" dirty="0"/>
              <a:t>也是智力开发的重要时期。少年儿童是特殊类型的消费群体</a:t>
            </a:r>
            <a:r>
              <a:rPr lang="en-US" altLang="zh-CN" dirty="0"/>
              <a:t>,</a:t>
            </a:r>
            <a:r>
              <a:rPr lang="zh-CN" altLang="zh-CN" dirty="0"/>
              <a:t>是家庭消费的中心。年轻父母在孩子的食品安全、医疗、早期教育等方面的投入可谓不遗余力</a:t>
            </a:r>
            <a:r>
              <a:rPr lang="en-US" altLang="zh-CN" dirty="0"/>
              <a:t>,</a:t>
            </a:r>
            <a:r>
              <a:rPr lang="zh-CN" altLang="zh-CN" dirty="0"/>
              <a:t>是家庭的刚性需求。基本上表现为“两人挣钱三人花、孩子花钱是老大”。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目前</a:t>
            </a:r>
            <a:r>
              <a:rPr lang="en-US" altLang="zh-CN" dirty="0"/>
              <a:t>,</a:t>
            </a:r>
            <a:r>
              <a:rPr lang="zh-CN" altLang="zh-CN" dirty="0"/>
              <a:t>家长对儿童用品的需求主要集中在儿童智力培养、营养保健和品格培养等方面。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    </a:t>
            </a:r>
            <a:r>
              <a:rPr lang="zh-CN" altLang="en-US" dirty="0"/>
              <a:t>成长性消费又称发展性消费，一般指家庭针对儿童成长的需要而进行的消费行为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9" y="112474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2000" dirty="0"/>
              <a:t>二、少年儿童的消费特点</a:t>
            </a:r>
            <a:endParaRPr lang="zh-CN" altLang="zh-CN" sz="2000" dirty="0"/>
          </a:p>
          <a:p>
            <a:pPr marL="0" indent="0">
              <a:buNone/>
            </a:pPr>
            <a:r>
              <a:rPr lang="en-US" altLang="zh-CN" sz="2000" dirty="0"/>
              <a:t>(</a:t>
            </a:r>
            <a:r>
              <a:rPr lang="zh-CN" altLang="zh-CN" sz="2000" dirty="0"/>
              <a:t>一</a:t>
            </a:r>
            <a:r>
              <a:rPr lang="en-US" altLang="zh-CN" sz="2000" dirty="0"/>
              <a:t>)</a:t>
            </a:r>
            <a:r>
              <a:rPr lang="zh-CN" altLang="zh-CN" sz="2000" dirty="0"/>
              <a:t>婴幼儿期的消费特点</a:t>
            </a:r>
            <a:endParaRPr lang="zh-CN" altLang="zh-CN" sz="2000" dirty="0"/>
          </a:p>
          <a:p>
            <a:pPr marL="0" indent="0">
              <a:buNone/>
            </a:pPr>
            <a:r>
              <a:rPr lang="zh-CN" altLang="zh-CN" sz="2000" dirty="0"/>
              <a:t>　　主宰婴幼儿消费的是婴幼儿的父母长辈。一般在婴幼儿时期</a:t>
            </a:r>
            <a:r>
              <a:rPr lang="en-US" altLang="zh-CN" sz="2000" dirty="0"/>
              <a:t>,</a:t>
            </a:r>
            <a:r>
              <a:rPr lang="zh-CN" altLang="zh-CN" sz="2000" dirty="0"/>
              <a:t>每个家庭都非常注重儿童的营养和健康</a:t>
            </a:r>
            <a:r>
              <a:rPr lang="en-US" altLang="zh-CN" sz="2000" dirty="0"/>
              <a:t>,</a:t>
            </a:r>
            <a:r>
              <a:rPr lang="zh-CN" altLang="zh-CN" sz="2000" dirty="0"/>
              <a:t>以及使儿童心理健康、智力得到开发的投资和早期教育。</a:t>
            </a:r>
            <a:endParaRPr lang="zh-CN" altLang="zh-CN" sz="2000" dirty="0"/>
          </a:p>
          <a:p>
            <a:pPr marL="0" indent="0">
              <a:buNone/>
            </a:pPr>
            <a:endParaRPr lang="zh-CN" altLang="zh-CN" sz="2000" dirty="0"/>
          </a:p>
          <a:p>
            <a:pPr marL="0" indent="0">
              <a:buNone/>
            </a:pPr>
            <a:r>
              <a:rPr lang="en-US" altLang="zh-CN" sz="2000" dirty="0"/>
              <a:t>         </a:t>
            </a:r>
            <a:r>
              <a:rPr lang="zh-CN" altLang="en-US" sz="2000" dirty="0"/>
              <a:t>消费习惯上主要表现为宝妈主导小件消费，宝爸主导大件消费，育儿花费占家庭收放比重集中在</a:t>
            </a:r>
            <a:r>
              <a:rPr lang="en-US" altLang="zh-CN" sz="2000" dirty="0"/>
              <a:t>20%</a:t>
            </a:r>
            <a:r>
              <a:rPr lang="zh-CN" altLang="en-US" sz="2000" dirty="0"/>
              <a:t>－</a:t>
            </a:r>
            <a:r>
              <a:rPr lang="en-US" altLang="zh-CN" sz="2000" dirty="0"/>
              <a:t>30%</a:t>
            </a:r>
            <a:r>
              <a:rPr lang="zh-CN" altLang="en-US" sz="2000" dirty="0"/>
              <a:t>。</a:t>
            </a:r>
            <a:endParaRPr lang="zh-CN" altLang="en-US" sz="2000" dirty="0"/>
          </a:p>
          <a:p>
            <a:pPr marL="0" indent="0">
              <a:buNone/>
            </a:pPr>
            <a:endParaRPr lang="zh-CN" altLang="en-US" sz="2000" dirty="0"/>
          </a:p>
          <a:p>
            <a:pPr marL="0" indent="0">
              <a:buNone/>
            </a:pPr>
            <a:r>
              <a:rPr lang="en-US" altLang="zh-CN" sz="2000" dirty="0"/>
              <a:t>          </a:t>
            </a:r>
            <a:r>
              <a:rPr lang="zh-CN" altLang="en-US" sz="2000" dirty="0"/>
              <a:t>在这一时期，家庭消费注重于婴幼儿的营养食品和健康用品，以及适合这个年龄段儿童的简单智力玩具。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学龄期的消费特点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到了学龄期</a:t>
            </a:r>
            <a:r>
              <a:rPr lang="en-US" altLang="zh-CN" dirty="0"/>
              <a:t>(</a:t>
            </a:r>
            <a:r>
              <a:rPr lang="zh-CN" altLang="zh-CN" dirty="0"/>
              <a:t>小学阶段</a:t>
            </a:r>
            <a:r>
              <a:rPr lang="en-US" altLang="zh-CN" dirty="0"/>
              <a:t>),</a:t>
            </a:r>
            <a:r>
              <a:rPr lang="zh-CN" altLang="zh-CN" dirty="0"/>
              <a:t>少年儿童的消费特征开始稍有变化。这一年龄段的孩子</a:t>
            </a:r>
            <a:r>
              <a:rPr lang="en-US" altLang="zh-CN" dirty="0"/>
              <a:t>,</a:t>
            </a:r>
            <a:r>
              <a:rPr lang="zh-CN" altLang="zh-CN" dirty="0"/>
              <a:t>精神、文化和知识的需要逐渐发展并占据中心地位</a:t>
            </a:r>
            <a:r>
              <a:rPr lang="en-US" altLang="zh-CN" dirty="0"/>
              <a:t>,</a:t>
            </a:r>
            <a:r>
              <a:rPr lang="zh-CN" altLang="zh-CN" dirty="0"/>
              <a:t>消费的中心从生理、物质需要向精神、文化需要转移</a:t>
            </a:r>
            <a:r>
              <a:rPr lang="en-US" altLang="zh-CN" dirty="0"/>
              <a:t>,</a:t>
            </a:r>
            <a:r>
              <a:rPr lang="zh-CN" altLang="zh-CN" dirty="0"/>
              <a:t>消费行为也由原来的全依赖向半依赖过渡。例如</a:t>
            </a:r>
            <a:r>
              <a:rPr lang="en-US" altLang="zh-CN" dirty="0"/>
              <a:t>,</a:t>
            </a:r>
            <a:r>
              <a:rPr lang="zh-CN" altLang="zh-CN" dirty="0"/>
              <a:t>家长们普遍有“望子成龙”的心理</a:t>
            </a:r>
            <a:r>
              <a:rPr lang="en-US" altLang="zh-CN" dirty="0"/>
              <a:t>,</a:t>
            </a:r>
            <a:r>
              <a:rPr lang="zh-CN" altLang="zh-CN" dirty="0"/>
              <a:t>一般对下一代的文化学习比较重视</a:t>
            </a:r>
            <a:r>
              <a:rPr lang="en-US" altLang="zh-CN" dirty="0"/>
              <a:t>,</a:t>
            </a:r>
            <a:r>
              <a:rPr lang="zh-CN" altLang="zh-CN" dirty="0"/>
              <a:t>并且有较高的期望值</a:t>
            </a:r>
            <a:r>
              <a:rPr lang="en-US" altLang="zh-CN" dirty="0"/>
              <a:t>,</a:t>
            </a:r>
            <a:r>
              <a:rPr lang="zh-CN" altLang="zh-CN" dirty="0"/>
              <a:t>只要对孩子的学习有帮助</a:t>
            </a:r>
            <a:r>
              <a:rPr lang="en-US" altLang="zh-CN" dirty="0"/>
              <a:t>,</a:t>
            </a:r>
            <a:r>
              <a:rPr lang="zh-CN" altLang="zh-CN" dirty="0"/>
              <a:t>他们都愿意尽其所能为孩子创造条件。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学龄晚期的消费特点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到了学龄晚期</a:t>
            </a:r>
            <a:r>
              <a:rPr lang="en-US" altLang="zh-CN" dirty="0"/>
              <a:t>(</a:t>
            </a:r>
            <a:r>
              <a:rPr lang="zh-CN" altLang="zh-CN" dirty="0"/>
              <a:t>中学阶段</a:t>
            </a:r>
            <a:r>
              <a:rPr lang="en-US" altLang="zh-CN" dirty="0"/>
              <a:t>),</a:t>
            </a:r>
            <a:r>
              <a:rPr lang="zh-CN" altLang="zh-CN" dirty="0"/>
              <a:t>这一年龄段的少年儿童处于生长发育时期</a:t>
            </a:r>
            <a:r>
              <a:rPr lang="en-US" altLang="zh-CN" dirty="0"/>
              <a:t>,</a:t>
            </a:r>
            <a:r>
              <a:rPr lang="zh-CN" altLang="zh-CN" dirty="0"/>
              <a:t>受教育、文化、社会的影响</a:t>
            </a:r>
            <a:r>
              <a:rPr lang="en-US" altLang="zh-CN" dirty="0"/>
              <a:t>,</a:t>
            </a:r>
            <a:r>
              <a:rPr lang="zh-CN" altLang="zh-CN" dirty="0"/>
              <a:t>儿童的自我意识得到加强</a:t>
            </a:r>
            <a:r>
              <a:rPr lang="en-US" altLang="zh-CN" dirty="0"/>
              <a:t>,</a:t>
            </a:r>
            <a:r>
              <a:rPr lang="zh-CN" altLang="zh-CN" dirty="0"/>
              <a:t>在消费特点上由原来的全依赖、半依赖逐渐向独立性、自主性意识发展。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在这一阶段的少年儿童</a:t>
            </a:r>
            <a:r>
              <a:rPr lang="en-US" altLang="zh-CN" dirty="0"/>
              <a:t>,</a:t>
            </a:r>
            <a:r>
              <a:rPr lang="zh-CN" altLang="zh-CN" dirty="0"/>
              <a:t>通常有以下几个心理特点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希望自己被爱、被关心、被重视</a:t>
            </a:r>
            <a:r>
              <a:rPr lang="en-US" altLang="zh-CN" dirty="0"/>
              <a:t>,</a:t>
            </a:r>
            <a:r>
              <a:rPr lang="zh-CN" altLang="zh-CN" dirty="0"/>
              <a:t>渴望得到情感上的安全感。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希望自己被了解</a:t>
            </a:r>
            <a:r>
              <a:rPr lang="en-US" altLang="zh-CN" dirty="0"/>
              <a:t>,</a:t>
            </a:r>
            <a:r>
              <a:rPr lang="zh-CN" altLang="zh-CN" dirty="0"/>
              <a:t>彼此之间相互信任</a:t>
            </a:r>
            <a:r>
              <a:rPr lang="en-US" altLang="zh-CN" dirty="0"/>
              <a:t>,</a:t>
            </a:r>
            <a:r>
              <a:rPr lang="zh-CN" altLang="zh-CN" dirty="0"/>
              <a:t>取得心灵上的沟通。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希望显示自己的聪明、智慧等优点</a:t>
            </a:r>
            <a:r>
              <a:rPr lang="en-US" altLang="zh-CN" dirty="0"/>
              <a:t>,</a:t>
            </a:r>
            <a:r>
              <a:rPr lang="zh-CN" altLang="zh-CN" dirty="0"/>
              <a:t>行为上要求独立、自主、与众不同。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(4)</a:t>
            </a:r>
            <a:r>
              <a:rPr lang="zh-CN" altLang="zh-CN" dirty="0"/>
              <a:t>希望参与创造力、支配力强的活动</a:t>
            </a:r>
            <a:r>
              <a:rPr lang="en-US" altLang="zh-CN" dirty="0"/>
              <a:t>,</a:t>
            </a:r>
            <a:r>
              <a:rPr lang="zh-CN" altLang="zh-CN" dirty="0"/>
              <a:t>从中得到他人的肯定。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(5)</a:t>
            </a:r>
            <a:r>
              <a:rPr lang="zh-CN" altLang="zh-CN" dirty="0"/>
              <a:t>希望了解和观察更多事物</a:t>
            </a:r>
            <a:r>
              <a:rPr lang="en-US" altLang="zh-CN" dirty="0"/>
              <a:t>,</a:t>
            </a:r>
            <a:r>
              <a:rPr lang="zh-CN" altLang="zh-CN" dirty="0"/>
              <a:t>有较强的好奇心和求知欲。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三、少年儿童的消费心理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消费的依赖心理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由于少年儿童的购买能力还没有完全独立</a:t>
            </a:r>
            <a:r>
              <a:rPr lang="en-US" altLang="zh-CN" dirty="0"/>
              <a:t>,</a:t>
            </a:r>
            <a:r>
              <a:rPr lang="zh-CN" altLang="zh-CN" dirty="0"/>
              <a:t>在购买商品时往往缺少自己的主见</a:t>
            </a:r>
            <a:r>
              <a:rPr lang="en-US" altLang="zh-CN" dirty="0"/>
              <a:t>,</a:t>
            </a:r>
            <a:r>
              <a:rPr lang="zh-CN" altLang="zh-CN" dirty="0"/>
              <a:t>因此表现出很大的依赖性</a:t>
            </a:r>
            <a:r>
              <a:rPr lang="en-US" altLang="zh-CN" dirty="0"/>
              <a:t>,</a:t>
            </a:r>
            <a:r>
              <a:rPr lang="zh-CN" altLang="zh-CN" dirty="0"/>
              <a:t>而且年龄越小</a:t>
            </a:r>
            <a:r>
              <a:rPr lang="en-US" altLang="zh-CN" dirty="0"/>
              <a:t>,</a:t>
            </a:r>
            <a:r>
              <a:rPr lang="zh-CN" altLang="zh-CN" dirty="0"/>
              <a:t>其依赖性越大。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随着儿童教育的科学进步和父母受教育程度的不断提高</a:t>
            </a:r>
            <a:r>
              <a:rPr lang="en-US" altLang="zh-CN" dirty="0"/>
              <a:t>,</a:t>
            </a:r>
            <a:r>
              <a:rPr lang="zh-CN" altLang="zh-CN" dirty="0"/>
              <a:t>在独生子女家庭中</a:t>
            </a:r>
            <a:r>
              <a:rPr lang="en-US" altLang="zh-CN" dirty="0"/>
              <a:t>,</a:t>
            </a:r>
            <a:r>
              <a:rPr lang="zh-CN" altLang="zh-CN" dirty="0"/>
              <a:t>儿童消费已逐步趋于民主。家长在购买赠送孩子的礼物</a:t>
            </a:r>
            <a:r>
              <a:rPr lang="en-US" altLang="zh-CN" dirty="0"/>
              <a:t>,</a:t>
            </a:r>
            <a:r>
              <a:rPr lang="zh-CN" altLang="zh-CN" dirty="0"/>
              <a:t>或到哪里旅游</a:t>
            </a:r>
            <a:r>
              <a:rPr lang="en-US" altLang="zh-CN" dirty="0"/>
              <a:t>,</a:t>
            </a:r>
            <a:r>
              <a:rPr lang="zh-CN" altLang="zh-CN" dirty="0"/>
              <a:t>去哪个博物馆参观之前</a:t>
            </a:r>
            <a:r>
              <a:rPr lang="en-US" altLang="zh-CN" dirty="0"/>
              <a:t>,</a:t>
            </a:r>
            <a:r>
              <a:rPr lang="zh-CN" altLang="zh-CN" dirty="0"/>
              <a:t>通常会征求孩子的意见。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消费的模糊心理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少年儿童年幼</a:t>
            </a:r>
            <a:r>
              <a:rPr lang="en-US" altLang="zh-CN" dirty="0"/>
              <a:t>,</a:t>
            </a:r>
            <a:r>
              <a:rPr lang="zh-CN" altLang="zh-CN" dirty="0"/>
              <a:t>没有太多的生活知识和经验</a:t>
            </a:r>
            <a:r>
              <a:rPr lang="en-US" altLang="zh-CN" dirty="0"/>
              <a:t>,</a:t>
            </a:r>
            <a:r>
              <a:rPr lang="zh-CN" altLang="zh-CN" dirty="0"/>
              <a:t>不熟悉购物活动</a:t>
            </a:r>
            <a:r>
              <a:rPr lang="en-US" altLang="zh-CN" dirty="0"/>
              <a:t>,</a:t>
            </a:r>
            <a:r>
              <a:rPr lang="zh-CN" altLang="zh-CN" dirty="0"/>
              <a:t>缺乏选购能力</a:t>
            </a:r>
            <a:r>
              <a:rPr lang="en-US" altLang="zh-CN" dirty="0"/>
              <a:t>,</a:t>
            </a:r>
            <a:r>
              <a:rPr lang="zh-CN" altLang="zh-CN" dirty="0"/>
              <a:t>往往胆怯</a:t>
            </a:r>
            <a:r>
              <a:rPr lang="en-US" altLang="zh-CN" dirty="0"/>
              <a:t>,</a:t>
            </a:r>
            <a:r>
              <a:rPr lang="zh-CN" altLang="zh-CN" dirty="0"/>
              <a:t>而内心却有着较强的购物欲</a:t>
            </a:r>
            <a:r>
              <a:rPr lang="en-US" altLang="zh-CN" dirty="0"/>
              <a:t>,</a:t>
            </a:r>
            <a:r>
              <a:rPr lang="zh-CN" altLang="zh-CN" dirty="0"/>
              <a:t>尤其当看到了电视播放的精彩的少儿用品的广告</a:t>
            </a:r>
            <a:r>
              <a:rPr lang="en-US" altLang="zh-CN" dirty="0"/>
              <a:t>,</a:t>
            </a:r>
            <a:r>
              <a:rPr lang="zh-CN" altLang="zh-CN" dirty="0"/>
              <a:t>或看到同伴拥有了某种物品而自己没有时</a:t>
            </a:r>
            <a:r>
              <a:rPr lang="en-US" altLang="zh-CN" dirty="0"/>
              <a:t>,</a:t>
            </a:r>
            <a:r>
              <a:rPr lang="zh-CN" altLang="zh-CN" dirty="0"/>
              <a:t>所表现出的购物欲望就更为强烈。因此</a:t>
            </a:r>
            <a:r>
              <a:rPr lang="en-US" altLang="zh-CN" dirty="0"/>
              <a:t>,</a:t>
            </a:r>
            <a:r>
              <a:rPr lang="zh-CN" altLang="zh-CN" dirty="0"/>
              <a:t>在购物时</a:t>
            </a:r>
            <a:r>
              <a:rPr lang="en-US" altLang="zh-CN" dirty="0"/>
              <a:t>,</a:t>
            </a:r>
            <a:r>
              <a:rPr lang="zh-CN" altLang="zh-CN" dirty="0"/>
              <a:t>少年儿童在琳琅满目的货架前</a:t>
            </a:r>
            <a:r>
              <a:rPr lang="en-US" altLang="zh-CN" dirty="0"/>
              <a:t>,</a:t>
            </a:r>
            <a:r>
              <a:rPr lang="zh-CN" altLang="zh-CN" dirty="0"/>
              <a:t>往往表现出犹豫不决、捉摸不定、左顾右盼等不稳定的、复杂的心理活动</a:t>
            </a:r>
            <a:r>
              <a:rPr lang="en-US" altLang="zh-CN" dirty="0"/>
              <a:t>,</a:t>
            </a:r>
            <a:r>
              <a:rPr lang="zh-CN" altLang="zh-CN" dirty="0"/>
              <a:t>并在很大程度上受外界影响的调节和支配</a:t>
            </a:r>
            <a:r>
              <a:rPr lang="en-US" altLang="zh-CN" dirty="0"/>
              <a:t>,</a:t>
            </a:r>
            <a:r>
              <a:rPr lang="zh-CN" altLang="zh-CN" dirty="0"/>
              <a:t>如营业员的劝诱、有奖促销广告的吸引等。这种消费的模糊心理状态的表现程度</a:t>
            </a:r>
            <a:r>
              <a:rPr lang="en-US" altLang="zh-CN" dirty="0"/>
              <a:t>,</a:t>
            </a:r>
            <a:r>
              <a:rPr lang="zh-CN" altLang="zh-CN" dirty="0"/>
              <a:t>将随着他们年龄的增长而逐渐减弱。</a:t>
            </a:r>
            <a:endParaRPr lang="zh-CN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消费的天真好奇心理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少年儿童纯真、幼稚、有童话般的幻想</a:t>
            </a:r>
            <a:r>
              <a:rPr lang="en-US" altLang="zh-CN" dirty="0"/>
              <a:t>,</a:t>
            </a:r>
            <a:r>
              <a:rPr lang="zh-CN" altLang="zh-CN" dirty="0"/>
              <a:t>因此</a:t>
            </a:r>
            <a:r>
              <a:rPr lang="en-US" altLang="zh-CN" dirty="0"/>
              <a:t>,</a:t>
            </a:r>
            <a:r>
              <a:rPr lang="zh-CN" altLang="zh-CN" dirty="0"/>
              <a:t>在购物时表现出天真好奇的消费心理。他们的需求标准往往是成年人所难以理解的。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消费的直观心理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这是少年儿童普遍存在的一种消费心理状态。少年儿童对外界事物的认识主要是直观表象的形式</a:t>
            </a:r>
            <a:r>
              <a:rPr lang="en-US" altLang="zh-CN" dirty="0"/>
              <a:t>,</a:t>
            </a:r>
            <a:r>
              <a:rPr lang="zh-CN" altLang="zh-CN" dirty="0"/>
              <a:t>缺乏逻辑思维。表现为从商品的直观印象上进行比较和选择</a:t>
            </a:r>
            <a:r>
              <a:rPr lang="en-US" altLang="zh-CN" dirty="0"/>
              <a:t>,</a:t>
            </a:r>
            <a:r>
              <a:rPr lang="zh-CN" altLang="zh-CN" dirty="0"/>
              <a:t>往往不太注意甚至根本不去注意挑选商品的品牌和生产厂家、比较商品的质量和性能等。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五</a:t>
            </a:r>
            <a:r>
              <a:rPr lang="en-US" altLang="zh-CN" dirty="0"/>
              <a:t>)</a:t>
            </a:r>
            <a:r>
              <a:rPr lang="zh-CN" altLang="zh-CN" dirty="0"/>
              <a:t>消费的可塑心理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少年儿童处于认识事物的学习阶段</a:t>
            </a:r>
            <a:r>
              <a:rPr lang="en-US" altLang="zh-CN" dirty="0"/>
              <a:t>,</a:t>
            </a:r>
            <a:r>
              <a:rPr lang="zh-CN" altLang="zh-CN" dirty="0"/>
              <a:t>易于接受新生事物</a:t>
            </a:r>
            <a:r>
              <a:rPr lang="en-US" altLang="zh-CN" dirty="0"/>
              <a:t>,</a:t>
            </a:r>
            <a:r>
              <a:rPr lang="zh-CN" altLang="zh-CN" dirty="0"/>
              <a:t>同时由于他们的思维批判性尚没有发展成熟</a:t>
            </a:r>
            <a:r>
              <a:rPr lang="en-US" altLang="zh-CN" dirty="0"/>
              <a:t>,</a:t>
            </a:r>
            <a:r>
              <a:rPr lang="zh-CN" altLang="zh-CN" dirty="0"/>
              <a:t>对老师的话、同龄人之间的交流、书本知识和传播媒体上的观点</a:t>
            </a:r>
            <a:r>
              <a:rPr lang="en-US" altLang="zh-CN" dirty="0"/>
              <a:t>,</a:t>
            </a:r>
            <a:r>
              <a:rPr lang="zh-CN" altLang="zh-CN" dirty="0"/>
              <a:t>往往容易接受甚至深信不移。在消费心理上</a:t>
            </a:r>
            <a:r>
              <a:rPr lang="en-US" altLang="zh-CN" dirty="0"/>
              <a:t>,</a:t>
            </a:r>
            <a:r>
              <a:rPr lang="zh-CN" altLang="zh-CN" dirty="0"/>
              <a:t>少年儿童通常表现为最容易被那些动人的推销宣传所说服和左右。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zh-CN" altLang="zh-CN" dirty="0"/>
              <a:t>第二节　青年消费者的市场心理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05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dirty="0"/>
              <a:t>一、青年消费群体的主要特点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青年消费群体除了具有一般消费群体的共同特性外</a:t>
            </a:r>
            <a:r>
              <a:rPr lang="en-US" altLang="zh-CN" dirty="0"/>
              <a:t>,</a:t>
            </a:r>
            <a:r>
              <a:rPr lang="zh-CN" altLang="zh-CN" dirty="0"/>
              <a:t>还具有以下三个主要特点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年龄跨度大、人数众多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具有较强独立性和消费潜力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具有较大影响力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二、青年消费群体的消费心理概观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富于新时代气息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追求个性、表现自我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情感用事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超前消费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DBkZDg4MWI3OGQwZjM4NjU5ZDQ1YTg5NzRlZWQyOWU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2903</Words>
  <Application>WPS 演示</Application>
  <PresentationFormat>全屏显示(4:3)</PresentationFormat>
  <Paragraphs>132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Wingdings 2</vt:lpstr>
      <vt:lpstr>Wingdings</vt:lpstr>
      <vt:lpstr>Constantia</vt:lpstr>
      <vt:lpstr>隶书</vt:lpstr>
      <vt:lpstr>微软雅黑</vt:lpstr>
      <vt:lpstr>Calibri</vt:lpstr>
      <vt:lpstr>Arial Unicode MS</vt:lpstr>
      <vt:lpstr>流畅</vt:lpstr>
      <vt:lpstr>第九章 消费者群体市场心理概观</vt:lpstr>
      <vt:lpstr>第一节　少年儿童消费者的市场心理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第二节　青年消费者的市场心理</vt:lpstr>
      <vt:lpstr>PowerPoint 演示文稿</vt:lpstr>
      <vt:lpstr>第三节　女性消费者的市场心理</vt:lpstr>
      <vt:lpstr>PowerPoint 演示文稿</vt:lpstr>
      <vt:lpstr>第四节　中老年消费者的市场心理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消费者群体市场心理概观</dc:title>
  <dc:creator>User</dc:creator>
  <cp:lastModifiedBy>钟山绿湖</cp:lastModifiedBy>
  <cp:revision>3</cp:revision>
  <dcterms:created xsi:type="dcterms:W3CDTF">2017-03-06T05:14:00Z</dcterms:created>
  <dcterms:modified xsi:type="dcterms:W3CDTF">2024-03-14T13:55:48Z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B0B58741A71A431F946EF03A698AC5CA_12</vt:lpwstr>
  </property>
  <property fmtid="{D5CDD505-2E9C-101B-9397-08002B2CF9AE}" pid="3" name="KSOProductBuildVer">
    <vt:lpwstr>2052-12.1.0.16120</vt:lpwstr>
  </property>
</Properties>
</file>