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64.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1870075" y="3014345"/>
            <a:ext cx="772033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第九章　保险经济学</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效用函数与风险偏好</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(四)状态依赖型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消费者的风险偏好往往随着财富水平的变化而变化。例如,经济不宽裕的消费者比那些相对富有的消费者更害怕遭受经济损失,当消费者从贫穷变为富有时,他的风险偏好也将发生改变,可能会从风险厌恶型转向风险喜好型;一个财大气粗的人遭受几次重大经济损失之后,在财富不断缩水的过程中,也可能会从风险喜好型转向风险厌恶型。</a:t>
            </a:r>
            <a:endParaRPr lang="zh-CN" altLang="en-US"/>
          </a:p>
          <a:p>
            <a:r>
              <a:rPr lang="zh-CN" altLang="en-US"/>
              <a:t>也就是说,消费者的效用函数的特点可能会发生变化。如果效用函数随消费者所处的状态和环境的变化而变化,那么我们就称这种效用函数为状态依赖型效用函数。</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(五)整体风险厌恶型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如果一个消费者的效用函数满足条件:对于所有的财富状态w,都有:U″(w)&lt;0。也就是说,消费者的效用函数处处呈凹型状态,我们就称该消费者是整体风险厌恶型的。</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效用函数与风险偏好</a:t>
            </a:r>
            <a:endParaRPr lang="zh-CN" altLang="en-US"/>
          </a:p>
        </p:txBody>
      </p:sp>
      <p:sp>
        <p:nvSpPr>
          <p:cNvPr id="3" name="文本占位符 2"/>
          <p:cNvSpPr>
            <a:spLocks noGrp="1"/>
          </p:cNvSpPr>
          <p:nvPr>
            <p:ph type="body" idx="1"/>
          </p:nvPr>
        </p:nvSpPr>
        <p:spPr/>
        <p:txBody>
          <a:bodyPr>
            <a:normAutofit lnSpcReduction="1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三、风险厌恶程度</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(一)风险厌恶度的阿罗—普拉特测度方法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如果U(w)是一消费者的效用函数,</a:t>
            </a:r>
            <a:endParaRPr lang="zh-CN" altLang="en-US"/>
          </a:p>
          <a:p>
            <a:r>
              <a:rPr lang="zh-CN" altLang="en-US"/>
              <a:t>令</a:t>
            </a:r>
            <a:endParaRPr lang="zh-CN" altLang="en-US"/>
          </a:p>
          <a:p>
            <a:endParaRPr lang="zh-CN" altLang="en-US"/>
          </a:p>
          <a:p>
            <a:r>
              <a:rPr lang="zh-CN" altLang="en-US"/>
              <a:t>称A(w)为该消费者的绝对风险厌恶度,它是效用函数的两阶导数与一阶导数之比值。</a:t>
            </a:r>
            <a:endParaRPr lang="zh-CN" altLang="en-US"/>
          </a:p>
          <a:p>
            <a:endParaRPr lang="zh-CN" altLang="en-US"/>
          </a:p>
          <a:p>
            <a:r>
              <a:rPr lang="zh-CN" altLang="en-US"/>
              <a:t>令</a:t>
            </a:r>
            <a:endParaRPr lang="zh-CN" altLang="en-US"/>
          </a:p>
          <a:p>
            <a:endParaRPr lang="zh-CN" altLang="en-US"/>
          </a:p>
          <a:p>
            <a:r>
              <a:rPr lang="zh-CN" altLang="en-US"/>
              <a:t>称R(w)为消费者的相对风险厌恶度。</a:t>
            </a:r>
            <a:endParaRPr lang="zh-CN" altLang="en-US"/>
          </a:p>
          <a:p>
            <a:r>
              <a:rPr lang="zh-CN" altLang="en-US"/>
              <a:t>以上称为绝对风险厌恶和相对风险厌恶的阿罗—普拉特测度方法(Arrow􀆼Prattmeasure)。</a:t>
            </a:r>
            <a:endParaRPr lang="zh-CN" altLang="en-US"/>
          </a:p>
        </p:txBody>
      </p:sp>
      <p:pic>
        <p:nvPicPr>
          <p:cNvPr id="4" name="图片 3"/>
          <p:cNvPicPr>
            <a:picLocks noChangeAspect="1"/>
          </p:cNvPicPr>
          <p:nvPr/>
        </p:nvPicPr>
        <p:blipFill>
          <a:blip r:embed="rId1"/>
          <a:stretch>
            <a:fillRect/>
          </a:stretch>
        </p:blipFill>
        <p:spPr>
          <a:xfrm>
            <a:off x="1450340" y="2660015"/>
            <a:ext cx="1419860" cy="608965"/>
          </a:xfrm>
          <a:prstGeom prst="rect">
            <a:avLst/>
          </a:prstGeom>
        </p:spPr>
      </p:pic>
      <p:pic>
        <p:nvPicPr>
          <p:cNvPr id="5" name="图片 4"/>
          <p:cNvPicPr>
            <a:picLocks noChangeAspect="1"/>
          </p:cNvPicPr>
          <p:nvPr/>
        </p:nvPicPr>
        <p:blipFill>
          <a:blip r:embed="rId2"/>
          <a:stretch>
            <a:fillRect/>
          </a:stretch>
        </p:blipFill>
        <p:spPr>
          <a:xfrm>
            <a:off x="1508760" y="3912870"/>
            <a:ext cx="1612900" cy="64262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效用函数与风险偏好</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(二)绝对风险厌恶度和相对风险厌恶度的变化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当A'(w)&lt;0时,称该消费者具有递减的绝对风险厌恶度;</a:t>
            </a:r>
            <a:endParaRPr lang="zh-CN" altLang="en-US"/>
          </a:p>
          <a:p>
            <a:r>
              <a:rPr lang="zh-CN" altLang="en-US"/>
              <a:t>当A'(w)=0时,称该消费者具有不变的绝对风险厌恶度;</a:t>
            </a:r>
            <a:endParaRPr lang="zh-CN" altLang="en-US"/>
          </a:p>
          <a:p>
            <a:r>
              <a:rPr lang="zh-CN" altLang="en-US"/>
              <a:t>当A'(w)&gt;0时,称该消费者具有递增的绝对风险厌恶度;</a:t>
            </a:r>
            <a:endParaRPr lang="zh-CN" altLang="en-US"/>
          </a:p>
          <a:p>
            <a:r>
              <a:rPr lang="zh-CN" altLang="en-US"/>
              <a:t>R'(w)&gt;0对应着递增的相对风险厌恶度;</a:t>
            </a:r>
            <a:endParaRPr lang="zh-CN" altLang="en-US"/>
          </a:p>
          <a:p>
            <a:r>
              <a:rPr lang="zh-CN" altLang="en-US"/>
              <a:t>R'(w)=0对应着不变的相对风险厌恶度;</a:t>
            </a:r>
            <a:endParaRPr lang="zh-CN" altLang="en-US"/>
          </a:p>
          <a:p>
            <a:r>
              <a:rPr lang="zh-CN" altLang="en-US"/>
              <a:t>R'(w)&lt;0对应着递减的相对风险厌恶度。</a:t>
            </a:r>
            <a:endParaRPr lang="zh-CN" altLang="en-US"/>
          </a:p>
          <a:p>
            <a:endParaRPr lang="zh-CN" altLang="en-US"/>
          </a:p>
        </p:txBody>
      </p:sp>
      <p:graphicFrame>
        <p:nvGraphicFramePr>
          <p:cNvPr id="4" name="表格 3"/>
          <p:cNvGraphicFramePr/>
          <p:nvPr>
            <p:custDataLst>
              <p:tags r:id="rId1"/>
            </p:custDataLst>
          </p:nvPr>
        </p:nvGraphicFramePr>
        <p:xfrm>
          <a:off x="2215197" y="4829810"/>
          <a:ext cx="6786245" cy="1104265"/>
        </p:xfrm>
        <a:graphic>
          <a:graphicData uri="http://schemas.openxmlformats.org/drawingml/2006/table">
            <a:tbl>
              <a:tblPr/>
              <a:tblGrid>
                <a:gridCol w="1739900"/>
                <a:gridCol w="2787015"/>
                <a:gridCol w="2259330"/>
              </a:tblGrid>
              <a:tr h="281305">
                <a:tc>
                  <a:txBody>
                    <a:bodyPr/>
                    <a:p>
                      <a:pPr indent="0" algn="ctr">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变化</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绝对风险厌恶度</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相对风险厌恶度</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递增</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A'</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w</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&gt;</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800" b="0" i="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R'</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w</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&gt;</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800" b="0" i="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不变</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A'</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w</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800" b="0" i="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R'</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w</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800" b="0" i="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递减</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A'</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w</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&lt;</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800" b="0" i="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R'</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w</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1800" b="0" i="1">
                          <a:solidFill>
                            <a:srgbClr val="000000"/>
                          </a:solidFill>
                          <a:latin typeface="宋体" panose="02010600030101010101" pitchFamily="2" charset="-122"/>
                          <a:ea typeface="宋体" panose="02010600030101010101" pitchFamily="2" charset="-122"/>
                          <a:cs typeface="宋体" panose="02010600030101010101" pitchFamily="2" charset="-122"/>
                        </a:rPr>
                        <a:t>&lt;</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800" b="0" i="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01" name="文本框 100"/>
          <p:cNvSpPr txBox="1"/>
          <p:nvPr/>
        </p:nvSpPr>
        <p:spPr>
          <a:xfrm>
            <a:off x="2131060" y="4410710"/>
            <a:ext cx="7134225" cy="368300"/>
          </a:xfrm>
          <a:prstGeom prst="rect">
            <a:avLst/>
          </a:prstGeom>
          <a:noFill/>
          <a:ln w="9525">
            <a:noFill/>
          </a:ln>
        </p:spPr>
        <p:txBody>
          <a:bodyPr wrap="square">
            <a:spAutoFit/>
          </a:bodyPr>
          <a:p>
            <a:pPr indent="0"/>
            <a:r>
              <a:rPr lang="zh-CN" b="0">
                <a:solidFill>
                  <a:srgbClr val="000000"/>
                </a:solidFill>
                <a:cs typeface="方正书宋_GBK" charset="0"/>
              </a:rPr>
              <a:t>表9-1绝对风险厌恶度和相对风险厌恶度的变化与</a:t>
            </a:r>
            <a:r>
              <a:rPr lang="en-US" b="0" i="1">
                <a:solidFill>
                  <a:srgbClr val="000000"/>
                </a:solidFill>
                <a:latin typeface="宋体" panose="02010600030101010101" pitchFamily="2" charset="-122"/>
                <a:cs typeface="方正书宋_GBK" charset="0"/>
              </a:rPr>
              <a:t>A</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w</a:t>
            </a:r>
            <a:r>
              <a:rPr lang="zh-CN" b="0">
                <a:solidFill>
                  <a:srgbClr val="000000"/>
                </a:solidFill>
                <a:cs typeface="方正书宋_GBK" charset="0"/>
              </a:rPr>
              <a:t>)和</a:t>
            </a:r>
            <a:r>
              <a:rPr lang="en-US" b="0" i="1">
                <a:solidFill>
                  <a:srgbClr val="000000"/>
                </a:solidFill>
                <a:latin typeface="宋体" panose="02010600030101010101" pitchFamily="2" charset="-122"/>
                <a:cs typeface="方正书宋_GBK" charset="0"/>
              </a:rPr>
              <a:t>R</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w</a:t>
            </a:r>
            <a:r>
              <a:rPr lang="zh-CN" b="0">
                <a:solidFill>
                  <a:srgbClr val="000000"/>
                </a:solidFill>
                <a:cs typeface="方正书宋_GBK" charset="0"/>
              </a:rPr>
              <a:t>)的关系</a:t>
            </a:r>
            <a:endParaRPr lang="zh-CN" altLang="en-US" b="0">
              <a:solidFill>
                <a:srgbClr val="000000"/>
              </a:solidFill>
              <a:cs typeface="方正书宋_GBK"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风险决策准则与保险购买决策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一、确定等价性与精算公平保费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(一)确定等价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(二)确定等价值与最大保费价格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(三)保险的风险溢价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风险决策准则与保险购买决策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二、期望值决策准则</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(一)期望值决策准则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期望值决策准则是较早出现的决策理论。该理论认为,人们是基于不确定状态的期望结果来确定自己的行动方案的。比如,在一次赌博中,你面临n种不确定的收益状态:在第i种状态,你有概率为pi的可能性获得收益Xi(i=1,2,…,n)。那么,你是否决定参加这次赌博将依赖于这n种状态的期望收益X=∑piXi的货币价值大小。</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(二)期望值决策准则的局限性——圣彼得堡悖论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实际上,人们是否像期望值准则所描述的那样进行决策呢?下面的圣彼得堡悖论给出了否定的答案。</a:t>
            </a:r>
            <a:endParaRPr lang="zh-CN" altLang="en-US"/>
          </a:p>
          <a:p>
            <a:r>
              <a:rPr lang="zh-CN" altLang="en-US"/>
              <a:t>圣彼得堡悖论是瑞士的数学家和物理学家丹尼尔·贝努利在18世纪提出的,由于当时他就任圣彼得堡俄罗斯研究院的数学教授,因而被誉为圣彼得堡悖论。这一悖论来自下面的游戏规则。</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风险决策准则与保险购买决策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三、期望效用决策准则</a:t>
            </a:r>
            <a:endParaRPr lang="zh-CN" altLang="zh-CN" sz="2600" b="1" dirty="0">
              <a:latin typeface="黑体" panose="02010609060101010101" charset="-122"/>
              <a:ea typeface="黑体" panose="02010609060101010101" charset="-122"/>
            </a:endParaRPr>
          </a:p>
          <a:p>
            <a:r>
              <a:rPr lang="zh-CN" altLang="en-US"/>
              <a:t>期望效用理论认为在风险状况或不确定条件下,消费者行为的决策取决于消费者的期望效用水平,消费者选择使期望效用最大化的财富水平所对应的消费方案。我们用一个简单例子来说明利用期望效用理论进行不确定性决策的基本过程。</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个人保险需求行为分析</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一、不同风险偏好者的保险需求</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(一)风险厌恶型保险消费者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74" name="905.jpg" descr="id:2147495042;FounderCES"/>
          <p:cNvPicPr>
            <a:picLocks noChangeAspect="1"/>
          </p:cNvPicPr>
          <p:nvPr/>
        </p:nvPicPr>
        <p:blipFill>
          <a:blip r:embed="rId1"/>
          <a:stretch>
            <a:fillRect/>
          </a:stretch>
        </p:blipFill>
        <p:spPr>
          <a:xfrm>
            <a:off x="1110615" y="2826385"/>
            <a:ext cx="8111490" cy="2346960"/>
          </a:xfrm>
          <a:prstGeom prst="rect">
            <a:avLst/>
          </a:prstGeom>
        </p:spPr>
      </p:pic>
      <p:sp>
        <p:nvSpPr>
          <p:cNvPr id="101" name="文本框 100"/>
          <p:cNvSpPr txBox="1"/>
          <p:nvPr/>
        </p:nvSpPr>
        <p:spPr>
          <a:xfrm>
            <a:off x="2807335" y="5370195"/>
            <a:ext cx="5080000" cy="368300"/>
          </a:xfrm>
          <a:prstGeom prst="rect">
            <a:avLst/>
          </a:prstGeom>
          <a:noFill/>
          <a:ln w="9525">
            <a:noFill/>
          </a:ln>
        </p:spPr>
        <p:txBody>
          <a:bodyPr>
            <a:spAutoFit/>
          </a:bodyPr>
          <a:p>
            <a:pPr indent="0" algn="ctr"/>
            <a:r>
              <a:rPr lang="zh-CN" b="0">
                <a:solidFill>
                  <a:srgbClr val="000000"/>
                </a:solidFill>
                <a:cs typeface="方正书宋_GBK" charset="0"/>
              </a:rPr>
              <a:t>图9-5　风险厌恶者的保险决策</a:t>
            </a:r>
            <a:endParaRPr lang="zh-CN" altLang="en-US" b="0">
              <a:solidFill>
                <a:srgbClr val="000000"/>
              </a:solidFill>
              <a:cs typeface="方正书宋_GBK"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个人保险需求行为分析</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(二)风险偏好型保险消费者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75" name="906.jpg" descr="id:2147495057;FounderCES"/>
          <p:cNvPicPr>
            <a:picLocks noChangeAspect="1"/>
          </p:cNvPicPr>
          <p:nvPr/>
        </p:nvPicPr>
        <p:blipFill>
          <a:blip r:embed="rId1"/>
          <a:stretch>
            <a:fillRect/>
          </a:stretch>
        </p:blipFill>
        <p:spPr>
          <a:xfrm>
            <a:off x="1836420" y="2674620"/>
            <a:ext cx="7246620" cy="2096770"/>
          </a:xfrm>
          <a:prstGeom prst="rect">
            <a:avLst/>
          </a:prstGeom>
        </p:spPr>
      </p:pic>
      <p:sp>
        <p:nvSpPr>
          <p:cNvPr id="101" name="文本框 100"/>
          <p:cNvSpPr txBox="1"/>
          <p:nvPr/>
        </p:nvSpPr>
        <p:spPr>
          <a:xfrm>
            <a:off x="3056890" y="5150485"/>
            <a:ext cx="5080000" cy="368300"/>
          </a:xfrm>
          <a:prstGeom prst="rect">
            <a:avLst/>
          </a:prstGeom>
          <a:noFill/>
          <a:ln w="9525">
            <a:noFill/>
          </a:ln>
        </p:spPr>
        <p:txBody>
          <a:bodyPr>
            <a:spAutoFit/>
          </a:bodyPr>
          <a:p>
            <a:pPr indent="0" algn="ctr"/>
            <a:r>
              <a:rPr lang="zh-CN" b="0">
                <a:solidFill>
                  <a:srgbClr val="000000"/>
                </a:solidFill>
                <a:cs typeface="方正书宋_GBK" charset="0"/>
              </a:rPr>
              <a:t>图9-6　风险喜好者的保险决策</a:t>
            </a:r>
            <a:endParaRPr lang="zh-CN" altLang="en-US" b="0">
              <a:solidFill>
                <a:srgbClr val="000000"/>
              </a:solidFill>
              <a:cs typeface="方正书宋_GBK"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个人保险需求行为分析</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(三)风险中立型保险消费者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76" name="907.jpg" descr="id:2147495072;FounderCES"/>
          <p:cNvPicPr>
            <a:picLocks noChangeAspect="1"/>
          </p:cNvPicPr>
          <p:nvPr/>
        </p:nvPicPr>
        <p:blipFill>
          <a:blip r:embed="rId1"/>
          <a:stretch>
            <a:fillRect/>
          </a:stretch>
        </p:blipFill>
        <p:spPr>
          <a:xfrm>
            <a:off x="1934845" y="2573655"/>
            <a:ext cx="7799070" cy="2256790"/>
          </a:xfrm>
          <a:prstGeom prst="rect">
            <a:avLst/>
          </a:prstGeom>
        </p:spPr>
      </p:pic>
      <p:sp>
        <p:nvSpPr>
          <p:cNvPr id="101" name="文本框 100"/>
          <p:cNvSpPr txBox="1"/>
          <p:nvPr/>
        </p:nvSpPr>
        <p:spPr>
          <a:xfrm>
            <a:off x="3237230" y="4982210"/>
            <a:ext cx="5080000" cy="368300"/>
          </a:xfrm>
          <a:prstGeom prst="rect">
            <a:avLst/>
          </a:prstGeom>
          <a:noFill/>
          <a:ln w="9525">
            <a:noFill/>
          </a:ln>
        </p:spPr>
        <p:txBody>
          <a:bodyPr>
            <a:spAutoFit/>
          </a:bodyPr>
          <a:p>
            <a:pPr indent="0" algn="ctr"/>
            <a:r>
              <a:rPr lang="zh-CN" b="0">
                <a:solidFill>
                  <a:srgbClr val="000000"/>
                </a:solidFill>
                <a:cs typeface="方正书宋_GBK" charset="0"/>
              </a:rPr>
              <a:t>图9-7　风险中立者的保险决策</a:t>
            </a:r>
            <a:endParaRPr lang="zh-CN" altLang="en-US" b="0">
              <a:solidFill>
                <a:srgbClr val="000000"/>
              </a:solidFill>
              <a:cs typeface="方正书宋_GBK"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个人保险需求行为分析</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二、合理保险费率水平问题</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(一)投保人可接受的保费水平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gn="l">
              <a:buClrTx/>
              <a:buSzTx/>
            </a:pPr>
            <a:r>
              <a:rPr lang="zh-CN" altLang="en-US" sz="1800"/>
              <a:t>在</a:t>
            </a:r>
            <a:r>
              <a:rPr lang="zh-CN" altLang="en-US"/>
              <a:t>实际中,保险公司不可能按照公平定价原则来确定保费(或称纯保费),保险公司需要承担承保费用支出,需要建立风险准备金,需要为提供的资本获得必要的回报,需要在公平保费基础上进行一定的保费加成(即附加保费)。也就是说,实际的保费是由纯保费和附加保费构成,比精算公平保费大些。</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(二)保险人的保费确定原则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假设P为保险公司确定的保费水平,EL是期望损失,RPi是第i个消费者可接受的最大附加保费。那么,要使消费者i愿意购买这种保险,保险公司确定的保费水平必须满足下列关系:</a:t>
            </a:r>
            <a:r>
              <a:rPr lang="en-US" altLang="zh-CN"/>
              <a:t> </a:t>
            </a:r>
            <a:r>
              <a:rPr lang="zh-CN" altLang="en-US"/>
              <a:t>P-EL&lt;RPi</a:t>
            </a:r>
            <a:endParaRPr lang="zh-CN" altLang="en-US"/>
          </a:p>
          <a:p>
            <a:r>
              <a:rPr lang="zh-CN" altLang="en-US"/>
              <a:t>该不等式的含义是显而易见的。左边的P-EL是保险公司收取的附加保费,右边RPi是消费者i可接受的附加保费。</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2" name="组合 1"/>
          <p:cNvGrpSpPr/>
          <p:nvPr/>
        </p:nvGrpSpPr>
        <p:grpSpPr>
          <a:xfrm>
            <a:off x="2766060" y="2261235"/>
            <a:ext cx="5507355" cy="3440430"/>
            <a:chOff x="4356" y="3129"/>
            <a:chExt cx="8673" cy="5418"/>
          </a:xfrm>
        </p:grpSpPr>
        <p:grpSp>
          <p:nvGrpSpPr>
            <p:cNvPr id="13" name="组合 12"/>
            <p:cNvGrpSpPr/>
            <p:nvPr/>
          </p:nvGrpSpPr>
          <p:grpSpPr>
            <a:xfrm rot="0">
              <a:off x="4356" y="6559"/>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617638"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第四节　个人保险需求行为分析</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rot="0">
              <a:off x="4356" y="3129"/>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68143"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保险经济学概述</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rot="0">
              <a:off x="4356" y="5400"/>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风险决策准则与保险购买决策</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rot="0">
              <a:off x="4356" y="4288"/>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效用函数与风险偏好</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9" name="组合 8"/>
            <p:cNvGrpSpPr/>
            <p:nvPr/>
          </p:nvGrpSpPr>
          <p:grpSpPr>
            <a:xfrm rot="0">
              <a:off x="4357" y="7675"/>
              <a:ext cx="8672" cy="872"/>
              <a:chOff x="5752270" y="5142849"/>
              <a:chExt cx="5341258" cy="783771"/>
            </a:xfrm>
          </p:grpSpPr>
          <p:sp>
            <p:nvSpPr>
              <p:cNvPr id="10" name="矩形 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11" name="文本框 20"/>
              <p:cNvSpPr txBox="1"/>
              <p:nvPr/>
            </p:nvSpPr>
            <p:spPr>
              <a:xfrm>
                <a:off x="6644738" y="5303738"/>
                <a:ext cx="4433392"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第五节　企业的保险需求</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7" name="矩形 1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个人保险需求行为分析</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三、影响个人保险需求的其他影响因素</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(一)道德风险与逆向选择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道德风险是由于恶意或不良企图导致他人遭受损失的风险。一般而言,保险过程中的不如实告知、保险欺诈等不符合最大诚信原则的行为都是道德风险的隐患。</a:t>
            </a:r>
            <a:endParaRPr lang="zh-CN" altLang="en-US"/>
          </a:p>
          <a:p>
            <a:r>
              <a:rPr lang="zh-CN" altLang="en-US"/>
              <a:t>逆向选择,是指投保人所作的选择有利于被保险人而不利于保险人的意向和表现。比如,在人身保险中,投保人为身体状况不好、有家族病史的人购买健康保险,为具有长寿潜能的人购买养老保险,就是逆向选择的范例。</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(二)保险的交易成本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保险的交易成本包括保险附加费用、保险咨询费用、保险代理费用等。这些费用过高,将增加保险的代价,从而减少消费者对保险的需求。</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企业的保险需求</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一、企业保险需求的理论及其缺陷</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(一)期望效用理论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期望效用理论也成为企业保险需求分析的基本原理。企业具有多种风险管理方案,其中包括保险方案。按照期望效用理论,每种方案都将给企业(或者作为企业代理人的决策者)带来一定的效用,不同的风险管理方案、不同的保险措施和保险成本对应不同的效用水平,企业将选择有利于自己获得最大效用或最大期望回报的风险管理方案和保险方案。</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(二)期望效用理论的局限性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1.难以获得效用函数</a:t>
            </a:r>
            <a:endParaRPr lang="zh-CN" altLang="en-US"/>
          </a:p>
          <a:p>
            <a:r>
              <a:rPr lang="zh-CN" altLang="en-US"/>
              <a:t>2.假设过于简单</a:t>
            </a:r>
            <a:endParaRPr lang="zh-CN" altLang="en-US"/>
          </a:p>
          <a:p>
            <a:r>
              <a:rPr lang="zh-CN" altLang="en-US"/>
              <a:t>3.结果偏离实际</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企业的保险需求</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二、企业保险需求分析的特征</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(一)主体不同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(二)风险特点差异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(三)管理风险手段的差异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企业的保险需求</a:t>
            </a:r>
            <a:endParaRPr lang="zh-CN" altLang="en-US"/>
          </a:p>
        </p:txBody>
      </p:sp>
      <p:sp>
        <p:nvSpPr>
          <p:cNvPr id="3" name="文本占位符 2"/>
          <p:cNvSpPr>
            <a:spLocks noGrp="1"/>
          </p:cNvSpPr>
          <p:nvPr>
            <p:ph type="body" idx="1"/>
          </p:nvPr>
        </p:nvSpPr>
        <p:spPr/>
        <p:txBody>
          <a:bodyPr>
            <a:normAutofit fontScale="90000" lnSpcReduction="2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三、影响企业保险需求的因素</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(一)税收制度与资产折旧制度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(二)缔约成本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(三)破产成本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(四)比较优势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(五)企业管理机制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(六)财务杠杆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(七)合同约束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(八)监管制度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(九)企业声誉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(十)股权的集中度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(十一)投资机会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保险经济学概述</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一、保险经济学的发展概况</a:t>
            </a:r>
            <a:endParaRPr lang="zh-CN" altLang="zh-CN" sz="2600" b="1" dirty="0">
              <a:latin typeface="黑体" panose="02010609060101010101" charset="-122"/>
              <a:ea typeface="黑体" panose="02010609060101010101" charset="-122"/>
            </a:endParaRPr>
          </a:p>
          <a:p>
            <a:r>
              <a:rPr lang="zh-CN" altLang="en-US"/>
              <a:t>1948年弗里德曼和萨维奇将期望效用理论应用于对人们的风险态度的分析。我们将在下一节扼要介绍这些分析方法及其在保险市场的直接应用。</a:t>
            </a:r>
            <a:endParaRPr lang="zh-CN" altLang="en-US"/>
          </a:p>
          <a:p>
            <a:r>
              <a:rPr lang="zh-CN" altLang="en-US"/>
              <a:t>1953年阿罗进行了不确定条件下的一般均衡分析,并在1963年进一步分析了道德风险、逆向选择和交易成本对风险转移的影响。</a:t>
            </a:r>
            <a:endParaRPr lang="zh-CN" altLang="en-US"/>
          </a:p>
          <a:p>
            <a:r>
              <a:rPr lang="zh-CN" altLang="en-US"/>
              <a:t>1973年,国际保险经济学研究会(日内瓦协会)成立。</a:t>
            </a:r>
            <a:endParaRPr lang="zh-CN" altLang="en-US"/>
          </a:p>
          <a:p>
            <a:r>
              <a:rPr lang="zh-CN" altLang="en-US"/>
              <a:t>之后,保险经济学的研究得到快速的发展,而且保险经济学与其他各种学科开始互相渗透、互相推进,比如,博弈论、信息经济学的研究方向的引入,精算技术和计算机技术的发展为保险经济学的研究提供了强劲的推动力。</a:t>
            </a:r>
            <a:endParaRPr lang="zh-CN" altLang="en-US"/>
          </a:p>
          <a:p>
            <a:r>
              <a:rPr lang="zh-CN" altLang="en-US"/>
              <a:t>2002年普林斯顿大学心理学系丹尼尔·卡尼曼教授与乔治·梅森大学的实验经济学家弗农·史密斯教授分享了当年的经济学奖。其中卡尼曼教授的主要工作是探讨不确定条件下人的决策行为。</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保险经济学概述</a:t>
            </a:r>
            <a:endParaRPr lang="zh-CN" altLang="en-US"/>
          </a:p>
        </p:txBody>
      </p:sp>
      <p:sp>
        <p:nvSpPr>
          <p:cNvPr id="3" name="文本占位符 2"/>
          <p:cNvSpPr>
            <a:spLocks noGrp="1"/>
          </p:cNvSpPr>
          <p:nvPr>
            <p:ph type="body" idx="1"/>
          </p:nvPr>
        </p:nvSpPr>
        <p:spPr/>
        <p:txBody>
          <a:bodyPr>
            <a:normAutofit lnSpcReduction="1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二、保险经济学及其主要内容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(一)保险经济学的含义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1.保险经济学是有关保险市场中的“选择”科学</a:t>
            </a:r>
            <a:endParaRPr lang="zh-CN" altLang="en-US"/>
          </a:p>
          <a:p>
            <a:r>
              <a:rPr lang="zh-CN" altLang="en-US"/>
              <a:t>2.保险经济学的特殊性</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(二)保险经济学的主要内容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经济学研究的内容是宽泛而复杂的。现有的研究包括(而不局限于)以下方面:保险需求行为的研究;保险市场供给理论的探讨;保险中介市场及其行为分析;保险市场及其资源有效配置的研究;保险市场的道德风险、逆向选择和交易成本及其影响问题的研究;保险定价、价格行为的变化规律的研究;保险市场周期的研究;保险市场结构与保险规模经济的研究;保险市场的竞争性及其一般均衡问题的研究;保险市场与外部市场(如资本市场、货币市场、商品市场、衍生品市场)的互相制约关系的研究;保险、消费和投资组合决策的综合研究;自保和保险最优选择问题的研究;保险市场监管体制及其有效性的研究;等等。</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效用函数与风险偏好</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一、效用与效用函数</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(一)效用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效用是指消费者从消费某种商品中所感到的满足。如果这种商品是保险,作为投保人的消费者通过购买保险将所拥有的资产面临的风险转移给了保险公司,从而能减少忧虑、能得到一定的满足,这种满足感或满足的程度就是投保所获得的效用。</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(二)效用函数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消费者的效用大小取决于消费者的财富水平和所面临的风险状况。效用水平与财富水平和风险水平的这种关系被称为效用函数。</a:t>
            </a:r>
            <a:endParaRPr lang="zh-CN" altLang="en-US"/>
          </a:p>
          <a:p>
            <a:r>
              <a:rPr lang="zh-CN" altLang="en-US"/>
              <a:t>购买保险能降低投保人的风险水平,因而保险有助于增加投保人的效用。保费支出又将降低投保人的财富水平,因而保险业具有减少投保人效用的压力。这样,投保人的效用函数有两个重要的决定因素,即保费率和保险保障水平。</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效用函数与风险偏好</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(三)简单保险效用模型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假设w0是消费者(潜在投保者)的初始财富水平,是一个不变常数,x是消费者所面临的风险可能带来的损失价值,那么w=w0-x就是该消费者在不确定环境下的财富水平,即风险资产的价值。x是随机变量,从而w也是随机变量,并且是随机变量x的线性函数,其效用函数U(w)=U(w0-x)也是随机变量,并且只随损失价值x的变化而变化。</a:t>
            </a:r>
            <a:endParaRPr lang="zh-CN" altLang="en-US"/>
          </a:p>
          <a:p>
            <a:r>
              <a:rPr lang="zh-CN" altLang="en-US"/>
              <a:t>如果该保险消费者购买了一种足额保险,即通过支付一定保费p,能让保险人承担这种风险的全部损失x,那么保险使该消费者的财富免遭损失价值x变动的影响,维持在不变的水平:w=w0-p。可见,保险能使消费者的效用水平免除损失的影响。</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效用函数与风险偏好</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二、风险偏好</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(一)风险厌恶型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如果一个消费者的效用函数U(W)的两阶导数U″(w)小于0,我们就称其为风险厌恶型消费者,简称风险厌恶者。</a:t>
            </a:r>
            <a:endParaRPr lang="zh-CN" altLang="en-US"/>
          </a:p>
          <a:p>
            <a:r>
              <a:rPr lang="zh-CN" altLang="en-US"/>
              <a:t>风险厌恶者的效用函数是财富的严格凹函数(如图9-1所示)。而且,由U″(w)&lt;0很容易推知,对给定的财富状态w和任意一个增量x,成立不等式:</a:t>
            </a:r>
            <a:endParaRPr lang="zh-CN" altLang="en-US"/>
          </a:p>
          <a:p>
            <a:r>
              <a:rPr lang="zh-CN" altLang="en-US"/>
              <a:t>U(w+x)-U(w)&lt;U(w)-U(w-x)</a:t>
            </a:r>
            <a:endParaRPr lang="zh-CN" altLang="en-US"/>
          </a:p>
        </p:txBody>
      </p:sp>
      <p:pic>
        <p:nvPicPr>
          <p:cNvPr id="70" name="901.jpg" descr="id:2147494812;FounderCES"/>
          <p:cNvPicPr>
            <a:picLocks noChangeAspect="1"/>
          </p:cNvPicPr>
          <p:nvPr/>
        </p:nvPicPr>
        <p:blipFill>
          <a:blip r:embed="rId1"/>
          <a:stretch>
            <a:fillRect/>
          </a:stretch>
        </p:blipFill>
        <p:spPr>
          <a:xfrm>
            <a:off x="1947545" y="4283075"/>
            <a:ext cx="6925945" cy="1858010"/>
          </a:xfrm>
          <a:prstGeom prst="rect">
            <a:avLst/>
          </a:prstGeom>
        </p:spPr>
      </p:pic>
      <p:sp>
        <p:nvSpPr>
          <p:cNvPr id="100" name="文本框 99"/>
          <p:cNvSpPr txBox="1"/>
          <p:nvPr/>
        </p:nvSpPr>
        <p:spPr>
          <a:xfrm>
            <a:off x="3106420" y="6284595"/>
            <a:ext cx="5080000" cy="368300"/>
          </a:xfrm>
          <a:prstGeom prst="rect">
            <a:avLst/>
          </a:prstGeom>
          <a:noFill/>
          <a:ln w="9525">
            <a:noFill/>
          </a:ln>
        </p:spPr>
        <p:txBody>
          <a:bodyPr>
            <a:spAutoFit/>
          </a:bodyPr>
          <a:p>
            <a:pPr indent="0"/>
            <a:r>
              <a:rPr lang="zh-CN" b="0">
                <a:solidFill>
                  <a:srgbClr val="000000"/>
                </a:solidFill>
                <a:cs typeface="方正书宋_GBK" charset="0"/>
              </a:rPr>
              <a:t>图9-1　风险厌恶者的效用函数是严格凹函数</a:t>
            </a:r>
            <a:endParaRPr lang="zh-CN" altLang="en-US" b="0">
              <a:solidFill>
                <a:srgbClr val="000000"/>
              </a:solidFill>
              <a:cs typeface="方正书宋_GBK"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效用函数与风险偏好</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(二)风险喜好型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风险喜好型认为投资导致增加1单位财富的价值要高于减少,单位财富的价值。如果是风险喜好者面对上面的公平赌博,他会乐意参加,因为他认为增加1万元带来的效用增加值要大于减少1万元导致效用减少的价值。因此,风险喜好型的效用函数满足条件U″(w)&gt;0,是一个凸函数,如图9-2所示。</a:t>
            </a:r>
            <a:endParaRPr lang="zh-CN" altLang="en-US"/>
          </a:p>
        </p:txBody>
      </p:sp>
      <p:pic>
        <p:nvPicPr>
          <p:cNvPr id="71" name="902.jpg" descr="id:2147494827;FounderCES"/>
          <p:cNvPicPr>
            <a:picLocks noChangeAspect="1"/>
          </p:cNvPicPr>
          <p:nvPr/>
        </p:nvPicPr>
        <p:blipFill>
          <a:blip r:embed="rId1"/>
          <a:stretch>
            <a:fillRect/>
          </a:stretch>
        </p:blipFill>
        <p:spPr>
          <a:xfrm>
            <a:off x="2328545" y="3541395"/>
            <a:ext cx="7668895" cy="2057400"/>
          </a:xfrm>
          <a:prstGeom prst="rect">
            <a:avLst/>
          </a:prstGeom>
        </p:spPr>
      </p:pic>
      <p:sp>
        <p:nvSpPr>
          <p:cNvPr id="100" name="文本框 99"/>
          <p:cNvSpPr txBox="1"/>
          <p:nvPr/>
        </p:nvSpPr>
        <p:spPr>
          <a:xfrm>
            <a:off x="3623310" y="5669280"/>
            <a:ext cx="5080000" cy="368300"/>
          </a:xfrm>
          <a:prstGeom prst="rect">
            <a:avLst/>
          </a:prstGeom>
          <a:noFill/>
          <a:ln w="9525">
            <a:noFill/>
          </a:ln>
        </p:spPr>
        <p:txBody>
          <a:bodyPr>
            <a:spAutoFit/>
          </a:bodyPr>
          <a:p>
            <a:pPr indent="0"/>
            <a:r>
              <a:rPr lang="zh-CN" b="0">
                <a:solidFill>
                  <a:srgbClr val="000000"/>
                </a:solidFill>
                <a:cs typeface="方正书宋_GBK" charset="0"/>
              </a:rPr>
              <a:t>图</a:t>
            </a:r>
            <a:r>
              <a:rPr lang="en-US" b="0">
                <a:solidFill>
                  <a:srgbClr val="000000"/>
                </a:solidFill>
                <a:latin typeface="宋体" panose="02010600030101010101" pitchFamily="2" charset="-122"/>
                <a:cs typeface="方正书宋_GBK" charset="0"/>
              </a:rPr>
              <a:t>9</a:t>
            </a:r>
            <a:r>
              <a:rPr lang="en-US" b="0" i="1">
                <a:solidFill>
                  <a:srgbClr val="000000"/>
                </a:solidFill>
                <a:latin typeface="宋体" panose="02010600030101010101" pitchFamily="2" charset="-122"/>
                <a:cs typeface="方正书宋_GBK" charset="0"/>
              </a:rPr>
              <a:t>-</a:t>
            </a:r>
            <a:r>
              <a:rPr lang="en-US" b="0">
                <a:solidFill>
                  <a:srgbClr val="000000"/>
                </a:solidFill>
                <a:latin typeface="宋体" panose="02010600030101010101" pitchFamily="2" charset="-122"/>
                <a:cs typeface="方正书宋_GBK" charset="0"/>
              </a:rPr>
              <a:t>2</a:t>
            </a:r>
            <a:r>
              <a:rPr lang="zh-CN" b="0" i="1">
                <a:solidFill>
                  <a:srgbClr val="000000"/>
                </a:solidFill>
                <a:cs typeface="方正书宋_GBK" charset="0"/>
              </a:rPr>
              <a:t>　</a:t>
            </a:r>
            <a:r>
              <a:rPr lang="zh-CN" b="0">
                <a:solidFill>
                  <a:srgbClr val="000000"/>
                </a:solidFill>
                <a:cs typeface="方正书宋_GBK" charset="0"/>
              </a:rPr>
              <a:t>风险偏好者的效用函数是严格凸函数</a:t>
            </a:r>
            <a:endParaRPr lang="zh-CN" altLang="en-US" b="0">
              <a:solidFill>
                <a:srgbClr val="000000"/>
              </a:solidFill>
              <a:cs typeface="方正书宋_GBK"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效用函数与风险偏好</a:t>
            </a:r>
            <a:endParaRPr lang="zh-CN" altLang="en-US"/>
          </a:p>
        </p:txBody>
      </p:sp>
      <p:sp>
        <p:nvSpPr>
          <p:cNvPr id="3" name="文本占位符 2"/>
          <p:cNvSpPr>
            <a:spLocks noGrp="1"/>
          </p:cNvSpPr>
          <p:nvPr>
            <p:ph type="body" idx="1"/>
          </p:nvPr>
        </p:nvSpPr>
        <p:spPr/>
        <p:txBody>
          <a:bodyPr/>
          <a:p>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(三)风险中立型</a:t>
            </a:r>
            <a:endParaRPr lang="en-US" altLang="zh-CN" sz="2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solidFill>
                  <a:srgbClr val="000000"/>
                </a:solidFill>
                <a:cs typeface="方正书宋_GBK" charset="0"/>
                <a:sym typeface="+mn-ea"/>
              </a:rPr>
              <a:t>风险中立型投资者认为,增加一单位财富带来的效用增加的价值与减少一单位财富所降低的效用价值是相同的,因此对于是参加一个公平的赌博还是维持现状感到是无所谓的。</a:t>
            </a:r>
            <a:endParaRPr lang="zh-CN">
              <a:solidFill>
                <a:srgbClr val="000000"/>
              </a:solidFill>
              <a:cs typeface="方正书宋_GBK" charset="0"/>
              <a:sym typeface="+mn-ea"/>
            </a:endParaRPr>
          </a:p>
          <a:p>
            <a:r>
              <a:rPr lang="zh-CN">
                <a:solidFill>
                  <a:srgbClr val="000000"/>
                </a:solidFill>
                <a:cs typeface="方正书宋_GBK" charset="0"/>
                <a:sym typeface="+mn-ea"/>
              </a:rPr>
              <a:t>风险中立者的效用函数满足条件</a:t>
            </a:r>
            <a:r>
              <a:rPr lang="en-US" i="1">
                <a:solidFill>
                  <a:srgbClr val="000000"/>
                </a:solidFill>
                <a:cs typeface="方正书宋_GBK" charset="0"/>
                <a:sym typeface="+mn-ea"/>
              </a:rPr>
              <a:t>U″</a:t>
            </a:r>
            <a:r>
              <a:rPr lang="en-US">
                <a:solidFill>
                  <a:srgbClr val="000000"/>
                </a:solidFill>
                <a:cs typeface="方正书宋_GBK" charset="0"/>
                <a:sym typeface="+mn-ea"/>
              </a:rPr>
              <a:t>(</a:t>
            </a:r>
            <a:r>
              <a:rPr lang="en-US" i="1">
                <a:solidFill>
                  <a:srgbClr val="000000"/>
                </a:solidFill>
                <a:cs typeface="方正书宋_GBK" charset="0"/>
                <a:sym typeface="+mn-ea"/>
              </a:rPr>
              <a:t>w</a:t>
            </a:r>
            <a:r>
              <a:rPr lang="en-US">
                <a:solidFill>
                  <a:srgbClr val="000000"/>
                </a:solidFill>
                <a:cs typeface="方正书宋_GBK" charset="0"/>
                <a:sym typeface="+mn-ea"/>
              </a:rPr>
              <a:t>)</a:t>
            </a:r>
            <a:r>
              <a:rPr lang="en-US" i="1">
                <a:solidFill>
                  <a:srgbClr val="000000"/>
                </a:solidFill>
                <a:cs typeface="方正书宋_GBK" charset="0"/>
                <a:sym typeface="+mn-ea"/>
              </a:rPr>
              <a:t>=</a:t>
            </a:r>
            <a:r>
              <a:rPr lang="zh-CN">
                <a:solidFill>
                  <a:srgbClr val="000000"/>
                </a:solidFill>
                <a:cs typeface="方正书宋_GBK" charset="0"/>
                <a:sym typeface="+mn-ea"/>
              </a:rPr>
              <a:t>0。也就是说,中立者的边际效用是一个常数,见图9</a:t>
            </a:r>
            <a:r>
              <a:rPr lang="en-US" i="1">
                <a:solidFill>
                  <a:srgbClr val="000000"/>
                </a:solidFill>
                <a:cs typeface="方正书宋_GBK" charset="0"/>
                <a:sym typeface="+mn-ea"/>
              </a:rPr>
              <a:t>-</a:t>
            </a:r>
            <a:r>
              <a:rPr lang="zh-CN">
                <a:solidFill>
                  <a:srgbClr val="000000"/>
                </a:solidFill>
                <a:cs typeface="方正书宋_GBK" charset="0"/>
                <a:sym typeface="+mn-ea"/>
              </a:rPr>
              <a:t>3。</a:t>
            </a:r>
            <a:endParaRPr lang="zh-CN" altLang="en-US" b="0">
              <a:solidFill>
                <a:srgbClr val="000000"/>
              </a:solidFill>
              <a:cs typeface="方正书宋_GBK" charset="0"/>
            </a:endParaRPr>
          </a:p>
          <a:p>
            <a:endParaRPr lang="zh-CN" altLang="en-US"/>
          </a:p>
        </p:txBody>
      </p:sp>
      <p:pic>
        <p:nvPicPr>
          <p:cNvPr id="4" name="图片 3"/>
          <p:cNvPicPr/>
          <p:nvPr/>
        </p:nvPicPr>
        <p:blipFill>
          <a:blip r:embed="rId1"/>
          <a:stretch>
            <a:fillRect/>
          </a:stretch>
        </p:blipFill>
        <p:spPr>
          <a:xfrm>
            <a:off x="3556000" y="3568700"/>
            <a:ext cx="5080635" cy="1567815"/>
          </a:xfrm>
          <a:prstGeom prst="rect">
            <a:avLst/>
          </a:prstGeom>
          <a:noFill/>
          <a:ln w="9525">
            <a:noFill/>
          </a:ln>
        </p:spPr>
      </p:pic>
      <p:sp>
        <p:nvSpPr>
          <p:cNvPr id="101" name="文本框 100"/>
          <p:cNvSpPr txBox="1"/>
          <p:nvPr/>
        </p:nvSpPr>
        <p:spPr>
          <a:xfrm>
            <a:off x="3385820" y="5401310"/>
            <a:ext cx="5838190" cy="368300"/>
          </a:xfrm>
          <a:prstGeom prst="rect">
            <a:avLst/>
          </a:prstGeom>
          <a:noFill/>
          <a:ln w="9525">
            <a:noFill/>
          </a:ln>
        </p:spPr>
        <p:txBody>
          <a:bodyPr wrap="square">
            <a:spAutoFit/>
          </a:bodyPr>
          <a:p>
            <a:pPr indent="0"/>
            <a:r>
              <a:rPr lang="zh-CN" b="0">
                <a:solidFill>
                  <a:srgbClr val="000000"/>
                </a:solidFill>
                <a:cs typeface="方正书宋_GBK" charset="0"/>
              </a:rPr>
              <a:t>图</a:t>
            </a:r>
            <a:r>
              <a:rPr lang="en-US" b="0">
                <a:solidFill>
                  <a:srgbClr val="000000"/>
                </a:solidFill>
                <a:latin typeface="宋体" panose="02010600030101010101" pitchFamily="2" charset="-122"/>
                <a:cs typeface="方正书宋_GBK" charset="0"/>
              </a:rPr>
              <a:t>9</a:t>
            </a:r>
            <a:r>
              <a:rPr lang="en-US" b="0" i="1">
                <a:solidFill>
                  <a:srgbClr val="000000"/>
                </a:solidFill>
                <a:latin typeface="宋体" panose="02010600030101010101" pitchFamily="2" charset="-122"/>
                <a:cs typeface="方正书宋_GBK" charset="0"/>
              </a:rPr>
              <a:t>-</a:t>
            </a:r>
            <a:r>
              <a:rPr lang="en-US" b="0">
                <a:solidFill>
                  <a:srgbClr val="000000"/>
                </a:solidFill>
                <a:latin typeface="宋体" panose="02010600030101010101" pitchFamily="2" charset="-122"/>
                <a:cs typeface="方正书宋_GBK" charset="0"/>
              </a:rPr>
              <a:t>3</a:t>
            </a:r>
            <a:r>
              <a:rPr lang="zh-CN" b="0" i="1">
                <a:solidFill>
                  <a:srgbClr val="000000"/>
                </a:solidFill>
                <a:cs typeface="方正书宋_GBK" charset="0"/>
              </a:rPr>
              <a:t>　</a:t>
            </a:r>
            <a:r>
              <a:rPr lang="zh-CN" b="0">
                <a:solidFill>
                  <a:srgbClr val="000000"/>
                </a:solidFill>
                <a:cs typeface="方正书宋_GBK" charset="0"/>
              </a:rPr>
              <a:t>风险中立者的效用函数是财富的线性函数</a:t>
            </a:r>
            <a:endParaRPr lang="zh-CN" altLang="en-US" b="0">
              <a:solidFill>
                <a:srgbClr val="000000"/>
              </a:solidFill>
              <a:cs typeface="方正书宋_GBK" charset="0"/>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7e5b9f01-77d9-48d3-8cfc-c58439381fc6}"/>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4412</Words>
  <Application>WPS 演示</Application>
  <PresentationFormat>宽屏</PresentationFormat>
  <Paragraphs>224</Paragraphs>
  <Slides>23</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23</vt:i4>
      </vt:variant>
    </vt:vector>
  </HeadingPairs>
  <TitlesOfParts>
    <vt:vector size="41"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方正书宋_GBK</vt:lpstr>
      <vt:lpstr>Century Gothic</vt:lpstr>
      <vt:lpstr>Office 主题​​</vt:lpstr>
      <vt:lpstr>Office 主题</vt:lpstr>
      <vt:lpstr>PowerPoint 演示文稿</vt:lpstr>
      <vt:lpstr>PowerPoint 演示文稿</vt:lpstr>
      <vt:lpstr>　第一节　保险经济学概述</vt:lpstr>
      <vt:lpstr>　第一节　保险经济学概述</vt:lpstr>
      <vt:lpstr>　第二节　效用函数与风险偏好</vt:lpstr>
      <vt:lpstr>　第二节　效用函数与风险偏好</vt:lpstr>
      <vt:lpstr>　第二节　效用函数与风险偏好</vt:lpstr>
      <vt:lpstr>　第二节　效用函数与风险偏好</vt:lpstr>
      <vt:lpstr>　第二节　效用函数与风险偏好</vt:lpstr>
      <vt:lpstr>　第二节　效用函数与风险偏好</vt:lpstr>
      <vt:lpstr>　第二节　效用函数与风险偏好</vt:lpstr>
      <vt:lpstr>　第二节　效用函数与风险偏好</vt:lpstr>
      <vt:lpstr>　第三节　风险决策准则与保险购买决策</vt:lpstr>
      <vt:lpstr>　第三节　风险决策准则与保险购买决策</vt:lpstr>
      <vt:lpstr>　第三节　风险决策准则与保险购买决策</vt:lpstr>
      <vt:lpstr>　第四节　个人保险需求行为分析</vt:lpstr>
      <vt:lpstr>　第四节　个人保险需求行为分析</vt:lpstr>
      <vt:lpstr>　第四节　个人保险需求行为分析</vt:lpstr>
      <vt:lpstr>　第四节　个人保险需求行为分析</vt:lpstr>
      <vt:lpstr>　第四节　个人保险需求行为分析</vt:lpstr>
      <vt:lpstr>　第五节　企业的保险需求</vt:lpstr>
      <vt:lpstr>　第五节　企业的保险需求</vt:lpstr>
      <vt:lpstr>　第五节　企业的保险需求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C87B0F5ADBAB4DD4B7519D303251333E</vt:lpwstr>
  </property>
</Properties>
</file>