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60" r:id="rId7"/>
    <p:sldId id="261" r:id="rId8"/>
    <p:sldId id="262" r:id="rId9"/>
    <p:sldId id="263" r:id="rId10"/>
    <p:sldId id="286" r:id="rId11"/>
    <p:sldId id="264" r:id="rId12"/>
    <p:sldId id="265" r:id="rId13"/>
    <p:sldId id="266" r:id="rId14"/>
    <p:sldId id="267" r:id="rId15"/>
    <p:sldId id="268" r:id="rId16"/>
    <p:sldId id="269" r:id="rId17"/>
    <p:sldId id="291"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Lst>
  <p:sldSz cx="9144000" cy="6858000" type="screen4x3"/>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7" Type="http://schemas.openxmlformats.org/officeDocument/2006/relationships/tags" Target="tags/tag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F8F56CF8-46A7-494F-A2D2-E4108EBDAAC5}"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9BE02F47-A27D-4088-B5B4-A6415E6B692E}"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F8F56CF8-46A7-494F-A2D2-E4108EBDAAC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BE02F47-A27D-4088-B5B4-A6415E6B692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F8F56CF8-46A7-494F-A2D2-E4108EBDAAC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BE02F47-A27D-4088-B5B4-A6415E6B692E}"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F8F56CF8-46A7-494F-A2D2-E4108EBDAAC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BE02F47-A27D-4088-B5B4-A6415E6B692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F8F56CF8-46A7-494F-A2D2-E4108EBDAAC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BE02F47-A27D-4088-B5B4-A6415E6B692E}"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F8F56CF8-46A7-494F-A2D2-E4108EBDAAC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BE02F47-A27D-4088-B5B4-A6415E6B692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F8F56CF8-46A7-494F-A2D2-E4108EBDAAC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BE02F47-A27D-4088-B5B4-A6415E6B692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F8F56CF8-46A7-494F-A2D2-E4108EBDAAC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BE02F47-A27D-4088-B5B4-A6415E6B692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F56CF8-46A7-494F-A2D2-E4108EBDAAC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BE02F47-A27D-4088-B5B4-A6415E6B692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F8F56CF8-46A7-494F-A2D2-E4108EBDAAC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BE02F47-A27D-4088-B5B4-A6415E6B692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F8F56CF8-46A7-494F-A2D2-E4108EBDAAC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9BE02F47-A27D-4088-B5B4-A6415E6B692E}"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8F56CF8-46A7-494F-A2D2-E4108EBDAAC5}"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BE02F47-A27D-4088-B5B4-A6415E6B692E}"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3400" y="808112"/>
            <a:ext cx="7851648" cy="1828800"/>
          </a:xfrm>
        </p:spPr>
        <p:txBody>
          <a:bodyPr/>
          <a:lstStyle/>
          <a:p>
            <a:pPr algn="ctr"/>
            <a:r>
              <a:rPr lang="zh-CN" altLang="zh-CN" dirty="0">
                <a:effectLst/>
              </a:rPr>
              <a:t>第二章</a:t>
            </a:r>
            <a:br>
              <a:rPr lang="zh-CN" altLang="zh-CN" dirty="0">
                <a:effectLst/>
              </a:rPr>
            </a:br>
            <a:r>
              <a:rPr lang="zh-CN" altLang="zh-CN" dirty="0">
                <a:effectLst/>
              </a:rPr>
              <a:t>消费者的心理活动过程</a:t>
            </a:r>
            <a:endParaRPr lang="zh-CN" altLang="zh-CN" dirty="0">
              <a:effectLst/>
            </a:endParaRPr>
          </a:p>
        </p:txBody>
      </p:sp>
      <p:sp>
        <p:nvSpPr>
          <p:cNvPr id="3" name="副标题 2"/>
          <p:cNvSpPr>
            <a:spLocks noGrp="1"/>
          </p:cNvSpPr>
          <p:nvPr>
            <p:ph type="subTitle" idx="1"/>
          </p:nvPr>
        </p:nvSpPr>
        <p:spPr>
          <a:xfrm>
            <a:off x="533400" y="3692624"/>
            <a:ext cx="7854696" cy="2256656"/>
          </a:xfrm>
        </p:spPr>
        <p:txBody>
          <a:bodyPr>
            <a:normAutofit fontScale="92500" lnSpcReduction="20000"/>
          </a:bodyPr>
          <a:lstStyle/>
          <a:p>
            <a:pPr algn="l"/>
            <a:r>
              <a:rPr lang="zh-CN" altLang="en-US" dirty="0" smtClean="0"/>
              <a:t>学习目标：</a:t>
            </a:r>
            <a:endParaRPr lang="en-US" altLang="zh-CN" dirty="0" smtClean="0"/>
          </a:p>
          <a:p>
            <a:pPr algn="l"/>
            <a:r>
              <a:rPr lang="zh-CN" altLang="zh-CN" dirty="0"/>
              <a:t>　　</a:t>
            </a:r>
            <a:r>
              <a:rPr lang="en-US" altLang="zh-CN" dirty="0"/>
              <a:t>1.</a:t>
            </a:r>
            <a:r>
              <a:rPr lang="zh-CN" altLang="zh-CN" dirty="0"/>
              <a:t>掌握感觉与知觉、记忆与注意、想象与思维等基本概念的含义及其作用</a:t>
            </a:r>
            <a:r>
              <a:rPr lang="en-US" altLang="zh-CN" dirty="0"/>
              <a:t>;</a:t>
            </a:r>
            <a:endParaRPr lang="zh-CN" altLang="zh-CN" dirty="0"/>
          </a:p>
          <a:p>
            <a:pPr algn="l"/>
            <a:r>
              <a:rPr lang="zh-CN" altLang="zh-CN" dirty="0"/>
              <a:t>　　</a:t>
            </a:r>
            <a:r>
              <a:rPr lang="en-US" altLang="zh-CN" dirty="0"/>
              <a:t>2.</a:t>
            </a:r>
            <a:r>
              <a:rPr lang="zh-CN" altLang="zh-CN" dirty="0"/>
              <a:t>了解消费者心理活动的认识过程、情感过程和意志过程的内容和三者之间的关系</a:t>
            </a:r>
            <a:r>
              <a:rPr lang="en-US" altLang="zh-CN" dirty="0"/>
              <a:t>;</a:t>
            </a:r>
            <a:endParaRPr lang="zh-CN" altLang="zh-CN" dirty="0"/>
          </a:p>
          <a:p>
            <a:pPr algn="l"/>
            <a:r>
              <a:rPr lang="zh-CN" altLang="zh-CN" dirty="0"/>
              <a:t>　　</a:t>
            </a:r>
            <a:r>
              <a:rPr lang="en-US" altLang="zh-CN" dirty="0"/>
              <a:t>3.</a:t>
            </a:r>
            <a:r>
              <a:rPr lang="zh-CN" altLang="zh-CN" dirty="0"/>
              <a:t>掌握消费者心理活动的特征与消费者行为的关系。</a:t>
            </a:r>
            <a:endParaRPr lang="zh-CN" altLang="zh-CN" dirty="0"/>
          </a:p>
          <a:p>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zh-CN" altLang="zh-CN" dirty="0"/>
              <a:t>　　</a:t>
            </a:r>
            <a:r>
              <a:rPr lang="en-US" altLang="zh-CN" dirty="0"/>
              <a:t>4</a:t>
            </a:r>
            <a:r>
              <a:rPr lang="en-US" altLang="zh-CN" dirty="0"/>
              <a:t>.</a:t>
            </a:r>
            <a:r>
              <a:rPr lang="zh-CN" altLang="zh-CN" dirty="0"/>
              <a:t>注意的应用</a:t>
            </a:r>
            <a:endParaRPr lang="zh-CN" altLang="zh-CN" dirty="0"/>
          </a:p>
          <a:p>
            <a:pPr marL="0" indent="0">
              <a:buNone/>
            </a:pPr>
            <a:r>
              <a:rPr lang="zh-CN" altLang="zh-CN" dirty="0"/>
              <a:t>　　鉴于消费者注意的上述活动特征</a:t>
            </a:r>
            <a:r>
              <a:rPr lang="en-US" altLang="zh-CN" dirty="0"/>
              <a:t>,</a:t>
            </a:r>
            <a:r>
              <a:rPr lang="zh-CN" altLang="zh-CN" dirty="0"/>
              <a:t>在商品设计、包装、广告宣传等营销活动中</a:t>
            </a:r>
            <a:r>
              <a:rPr lang="en-US" altLang="zh-CN" dirty="0"/>
              <a:t>,</a:t>
            </a:r>
            <a:r>
              <a:rPr lang="zh-CN" altLang="zh-CN" dirty="0"/>
              <a:t>营销人员应当有针对性地采取多种促销手段</a:t>
            </a:r>
            <a:r>
              <a:rPr lang="en-US" altLang="zh-CN" dirty="0"/>
              <a:t>,</a:t>
            </a:r>
            <a:r>
              <a:rPr lang="zh-CN" altLang="zh-CN" dirty="0"/>
              <a:t>以引起和保持消费者的有效注意。</a:t>
            </a:r>
            <a:endParaRPr lang="zh-CN" altLang="zh-CN" dirty="0"/>
          </a:p>
          <a:p>
            <a:pPr marL="0" indent="0">
              <a:buNone/>
            </a:pPr>
            <a:r>
              <a:rPr lang="zh-CN" altLang="zh-CN" dirty="0"/>
              <a:t>　　</a:t>
            </a:r>
            <a:r>
              <a:rPr lang="en-US" altLang="zh-CN" dirty="0"/>
              <a:t>(1)</a:t>
            </a:r>
            <a:r>
              <a:rPr lang="zh-CN" altLang="zh-CN" dirty="0"/>
              <a:t>通过增加消费刺激强度来引起消费者的无意注意。</a:t>
            </a:r>
            <a:endParaRPr lang="zh-CN" altLang="zh-CN" dirty="0"/>
          </a:p>
          <a:p>
            <a:pPr marL="0" indent="0">
              <a:buNone/>
            </a:pPr>
            <a:r>
              <a:rPr lang="zh-CN" altLang="zh-CN" dirty="0"/>
              <a:t>　　</a:t>
            </a:r>
            <a:r>
              <a:rPr lang="en-US" altLang="zh-CN" dirty="0"/>
              <a:t>(2)</a:t>
            </a:r>
            <a:r>
              <a:rPr lang="zh-CN" altLang="zh-CN" dirty="0"/>
              <a:t>通过明确消费目标、培养间接兴趣来维持消费者的有意注意。</a:t>
            </a:r>
            <a:endParaRPr lang="zh-CN" altLang="zh-CN" dirty="0"/>
          </a:p>
          <a:p>
            <a:pPr marL="0" indent="0">
              <a:buNone/>
            </a:pPr>
            <a:r>
              <a:rPr lang="zh-CN" altLang="zh-CN" dirty="0"/>
              <a:t>　　</a:t>
            </a:r>
            <a:r>
              <a:rPr lang="en-US" altLang="zh-CN" dirty="0"/>
              <a:t>(3)</a:t>
            </a:r>
            <a:r>
              <a:rPr lang="zh-CN" altLang="zh-CN" dirty="0"/>
              <a:t>消费者自觉排除外部干扰</a:t>
            </a:r>
            <a:r>
              <a:rPr lang="en-US" altLang="zh-CN" dirty="0"/>
              <a:t>,</a:t>
            </a:r>
            <a:r>
              <a:rPr lang="zh-CN" altLang="zh-CN" dirty="0"/>
              <a:t>加强意志努力</a:t>
            </a:r>
            <a:r>
              <a:rPr lang="en-US" altLang="zh-CN" dirty="0"/>
              <a:t>,</a:t>
            </a:r>
            <a:r>
              <a:rPr lang="zh-CN" altLang="zh-CN" dirty="0"/>
              <a:t>是从主观方面保持注意稳定和集中的重要条件。</a:t>
            </a:r>
            <a:endParaRPr lang="zh-CN" altLang="zh-CN" dirty="0"/>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055840"/>
          </a:xfrm>
        </p:spPr>
        <p:txBody>
          <a:bodyPr>
            <a:normAutofit fontScale="85000" lnSpcReduction="20000"/>
          </a:bodyPr>
          <a:lstStyle/>
          <a:p>
            <a:pPr marL="0" indent="0">
              <a:buNone/>
            </a:pPr>
            <a:r>
              <a:rPr lang="en-US" altLang="zh-CN" dirty="0"/>
              <a:t>(</a:t>
            </a:r>
            <a:r>
              <a:rPr lang="zh-CN" altLang="zh-CN" dirty="0"/>
              <a:t>二</a:t>
            </a:r>
            <a:r>
              <a:rPr lang="en-US" altLang="zh-CN" dirty="0"/>
              <a:t>)</a:t>
            </a:r>
            <a:r>
              <a:rPr lang="zh-CN" altLang="zh-CN" dirty="0"/>
              <a:t>消费者的记忆</a:t>
            </a:r>
            <a:endParaRPr lang="zh-CN" altLang="zh-CN" dirty="0"/>
          </a:p>
          <a:p>
            <a:pPr marL="0" indent="0">
              <a:buNone/>
            </a:pPr>
            <a:r>
              <a:rPr lang="zh-CN" altLang="zh-CN" dirty="0"/>
              <a:t>　　</a:t>
            </a:r>
            <a:r>
              <a:rPr lang="en-US" altLang="zh-CN" dirty="0"/>
              <a:t>1.</a:t>
            </a:r>
            <a:r>
              <a:rPr lang="zh-CN" altLang="zh-CN" dirty="0"/>
              <a:t>记忆的概念</a:t>
            </a:r>
            <a:endParaRPr lang="zh-CN" altLang="zh-CN" dirty="0"/>
          </a:p>
          <a:p>
            <a:pPr marL="0" indent="0">
              <a:buNone/>
            </a:pPr>
            <a:r>
              <a:rPr lang="zh-CN" altLang="zh-CN" dirty="0"/>
              <a:t>　　记忆是过去经验在人脑中的反映。具体地说</a:t>
            </a:r>
            <a:r>
              <a:rPr lang="en-US" altLang="zh-CN" dirty="0"/>
              <a:t>,</a:t>
            </a:r>
            <a:r>
              <a:rPr lang="zh-CN" altLang="zh-CN" dirty="0"/>
              <a:t>记忆是人脑对感知过的事物、思考过的问题或理论、体验过的情绪或做过的动作的反映</a:t>
            </a:r>
            <a:r>
              <a:rPr lang="zh-CN" altLang="zh-CN" dirty="0" smtClean="0"/>
              <a:t>。</a:t>
            </a:r>
            <a:endParaRPr lang="en-US" altLang="zh-CN" dirty="0" smtClean="0"/>
          </a:p>
          <a:p>
            <a:pPr marL="0" indent="0">
              <a:buNone/>
            </a:pPr>
            <a:r>
              <a:rPr lang="zh-CN" altLang="zh-CN" dirty="0"/>
              <a:t>　　</a:t>
            </a:r>
            <a:r>
              <a:rPr lang="en-US" altLang="zh-CN" dirty="0"/>
              <a:t>2.</a:t>
            </a:r>
            <a:r>
              <a:rPr lang="zh-CN" altLang="zh-CN" dirty="0"/>
              <a:t>记忆过程</a:t>
            </a:r>
            <a:endParaRPr lang="zh-CN" altLang="zh-CN" dirty="0"/>
          </a:p>
          <a:p>
            <a:pPr marL="0" indent="0">
              <a:buNone/>
            </a:pPr>
            <a:r>
              <a:rPr lang="zh-CN" altLang="zh-CN" dirty="0"/>
              <a:t>　　消费者对过去经验的反映</a:t>
            </a:r>
            <a:r>
              <a:rPr lang="en-US" altLang="zh-CN" dirty="0"/>
              <a:t>,</a:t>
            </a:r>
            <a:r>
              <a:rPr lang="zh-CN" altLang="zh-CN" dirty="0"/>
              <a:t>是要经历一定过程的。心理学研究表明</a:t>
            </a:r>
            <a:r>
              <a:rPr lang="en-US" altLang="zh-CN" dirty="0"/>
              <a:t>,</a:t>
            </a:r>
            <a:r>
              <a:rPr lang="zh-CN" altLang="zh-CN" dirty="0"/>
              <a:t>这一过程包括识记、保持、回忆、再认几个基本环节。</a:t>
            </a:r>
            <a:endParaRPr lang="zh-CN" altLang="zh-CN" dirty="0"/>
          </a:p>
          <a:p>
            <a:pPr marL="0" indent="0">
              <a:buNone/>
            </a:pPr>
            <a:r>
              <a:rPr lang="zh-CN" altLang="zh-CN" dirty="0"/>
              <a:t>　　</a:t>
            </a:r>
            <a:r>
              <a:rPr lang="en-US" altLang="zh-CN" dirty="0"/>
              <a:t>3.</a:t>
            </a:r>
            <a:r>
              <a:rPr lang="zh-CN" altLang="zh-CN" dirty="0"/>
              <a:t>消费者记忆的类型</a:t>
            </a:r>
            <a:endParaRPr lang="zh-CN" altLang="zh-CN" dirty="0"/>
          </a:p>
          <a:p>
            <a:pPr marL="0" indent="0">
              <a:buNone/>
            </a:pPr>
            <a:r>
              <a:rPr lang="zh-CN" altLang="zh-CN" dirty="0"/>
              <a:t>　　</a:t>
            </a:r>
            <a:r>
              <a:rPr lang="en-US" altLang="zh-CN" dirty="0"/>
              <a:t>(1)</a:t>
            </a:r>
            <a:r>
              <a:rPr lang="zh-CN" altLang="zh-CN" dirty="0"/>
              <a:t>根据记忆内容或映像的性质</a:t>
            </a:r>
            <a:r>
              <a:rPr lang="en-US" altLang="zh-CN" dirty="0"/>
              <a:t>,</a:t>
            </a:r>
            <a:r>
              <a:rPr lang="zh-CN" altLang="zh-CN" dirty="0"/>
              <a:t>可以分为形象记忆、逻辑记忆、情绪记忆和运动记忆。</a:t>
            </a:r>
            <a:endParaRPr lang="zh-CN" altLang="zh-CN" dirty="0"/>
          </a:p>
          <a:p>
            <a:pPr marL="0" indent="0">
              <a:buNone/>
            </a:pPr>
            <a:r>
              <a:rPr lang="zh-CN" altLang="zh-CN" dirty="0"/>
              <a:t>　　</a:t>
            </a:r>
            <a:r>
              <a:rPr lang="en-US" altLang="zh-CN" dirty="0"/>
              <a:t>(2)</a:t>
            </a:r>
            <a:r>
              <a:rPr lang="zh-CN" altLang="zh-CN" dirty="0"/>
              <a:t>根据记忆保持时间长短或记忆阶段</a:t>
            </a:r>
            <a:r>
              <a:rPr lang="en-US" altLang="zh-CN" dirty="0"/>
              <a:t>,</a:t>
            </a:r>
            <a:r>
              <a:rPr lang="zh-CN" altLang="zh-CN" dirty="0"/>
              <a:t>可以分为瞬时记忆、短时记忆和长时记忆。</a:t>
            </a:r>
            <a:endParaRPr lang="zh-CN" altLang="zh-CN" dirty="0"/>
          </a:p>
          <a:p>
            <a:pPr marL="0" indent="0">
              <a:buNone/>
            </a:pPr>
            <a:r>
              <a:rPr lang="zh-CN" altLang="zh-CN" dirty="0"/>
              <a:t>　　</a:t>
            </a:r>
            <a:r>
              <a:rPr lang="en-US" altLang="zh-CN" dirty="0"/>
              <a:t>4.</a:t>
            </a:r>
            <a:r>
              <a:rPr lang="zh-CN" altLang="zh-CN" dirty="0"/>
              <a:t>消费者的遗忘</a:t>
            </a:r>
            <a:endParaRPr lang="zh-CN" altLang="zh-CN" dirty="0"/>
          </a:p>
          <a:p>
            <a:pPr marL="0" indent="0">
              <a:buNone/>
            </a:pPr>
            <a:r>
              <a:rPr lang="zh-CN" altLang="zh-CN" dirty="0"/>
              <a:t>　　在消费实践中</a:t>
            </a:r>
            <a:r>
              <a:rPr lang="en-US" altLang="zh-CN" dirty="0"/>
              <a:t>,</a:t>
            </a:r>
            <a:r>
              <a:rPr lang="zh-CN" altLang="zh-CN" dirty="0"/>
              <a:t>无论是哪一种类型的记忆</a:t>
            </a:r>
            <a:r>
              <a:rPr lang="en-US" altLang="zh-CN" dirty="0"/>
              <a:t>,</a:t>
            </a:r>
            <a:r>
              <a:rPr lang="zh-CN" altLang="zh-CN" dirty="0"/>
              <a:t>都难以做到永远保持。这是因为在记忆过程中</a:t>
            </a:r>
            <a:r>
              <a:rPr lang="en-US" altLang="zh-CN" dirty="0"/>
              <a:t>,</a:t>
            </a:r>
            <a:r>
              <a:rPr lang="zh-CN" altLang="zh-CN" dirty="0"/>
              <a:t>存在着另一个重要的心理机制</a:t>
            </a:r>
            <a:r>
              <a:rPr lang="en-US" altLang="zh-CN" dirty="0"/>
              <a:t>,</a:t>
            </a:r>
            <a:r>
              <a:rPr lang="zh-CN" altLang="zh-CN" dirty="0"/>
              <a:t>即遗忘。</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04.jpg" descr="id:2147490915;FounderCES"/>
          <p:cNvPicPr/>
          <p:nvPr/>
        </p:nvPicPr>
        <p:blipFill>
          <a:blip r:embed="rId1"/>
          <a:stretch>
            <a:fillRect/>
          </a:stretch>
        </p:blipFill>
        <p:spPr>
          <a:xfrm>
            <a:off x="0" y="1484784"/>
            <a:ext cx="9143999" cy="3528392"/>
          </a:xfrm>
          <a:prstGeom prst="rect">
            <a:avLst/>
          </a:prstGeom>
        </p:spPr>
      </p:pic>
      <p:sp>
        <p:nvSpPr>
          <p:cNvPr id="5" name="矩形 4"/>
          <p:cNvSpPr/>
          <p:nvPr/>
        </p:nvSpPr>
        <p:spPr>
          <a:xfrm>
            <a:off x="3923928" y="5013176"/>
            <a:ext cx="1887055" cy="369332"/>
          </a:xfrm>
          <a:prstGeom prst="rect">
            <a:avLst/>
          </a:prstGeom>
        </p:spPr>
        <p:txBody>
          <a:bodyPr wrap="none">
            <a:spAutoFit/>
          </a:bodyPr>
          <a:lstStyle/>
          <a:p>
            <a:r>
              <a:rPr lang="zh-CN" altLang="zh-CN" dirty="0"/>
              <a:t>图</a:t>
            </a:r>
            <a:r>
              <a:rPr lang="en-US" altLang="zh-CN" dirty="0"/>
              <a:t>2-4</a:t>
            </a:r>
            <a:r>
              <a:rPr lang="zh-CN" altLang="zh-CN" dirty="0"/>
              <a:t>　遗忘曲线</a:t>
            </a:r>
            <a:endParaRPr lang="zh-CN" altLang="zh-C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340768"/>
            <a:ext cx="8229600" cy="4983832"/>
          </a:xfrm>
        </p:spPr>
        <p:txBody>
          <a:bodyPr>
            <a:normAutofit fontScale="85000" lnSpcReduction="20000"/>
          </a:bodyPr>
          <a:lstStyle/>
          <a:p>
            <a:pPr marL="0" indent="0">
              <a:buNone/>
            </a:pPr>
            <a:r>
              <a:rPr lang="en-US" altLang="zh-CN" dirty="0"/>
              <a:t>(</a:t>
            </a:r>
            <a:r>
              <a:rPr lang="zh-CN" altLang="zh-CN" dirty="0"/>
              <a:t>三</a:t>
            </a:r>
            <a:r>
              <a:rPr lang="en-US" altLang="zh-CN" dirty="0"/>
              <a:t>)</a:t>
            </a:r>
            <a:r>
              <a:rPr lang="zh-CN" altLang="zh-CN" dirty="0"/>
              <a:t>消费者的联想</a:t>
            </a:r>
            <a:endParaRPr lang="zh-CN" altLang="zh-CN" dirty="0"/>
          </a:p>
          <a:p>
            <a:pPr marL="0" indent="0">
              <a:buNone/>
            </a:pPr>
            <a:r>
              <a:rPr lang="zh-CN" altLang="zh-CN" dirty="0"/>
              <a:t>　　</a:t>
            </a:r>
            <a:r>
              <a:rPr lang="en-US" altLang="zh-CN" dirty="0"/>
              <a:t>1.</a:t>
            </a:r>
            <a:r>
              <a:rPr lang="zh-CN" altLang="zh-CN" dirty="0"/>
              <a:t>联想的含义</a:t>
            </a:r>
            <a:endParaRPr lang="zh-CN" altLang="zh-CN" dirty="0"/>
          </a:p>
          <a:p>
            <a:pPr marL="0" indent="0">
              <a:buNone/>
            </a:pPr>
            <a:r>
              <a:rPr lang="zh-CN" altLang="zh-CN" dirty="0"/>
              <a:t>　　联想是回忆的一种形式</a:t>
            </a:r>
            <a:r>
              <a:rPr lang="en-US" altLang="zh-CN" dirty="0"/>
              <a:t>,</a:t>
            </a:r>
            <a:r>
              <a:rPr lang="zh-CN" altLang="zh-CN" dirty="0"/>
              <a:t>由正在经历的事物或想起的某一事物引起</a:t>
            </a:r>
            <a:r>
              <a:rPr lang="en-US" altLang="zh-CN" dirty="0"/>
              <a:t>,</a:t>
            </a:r>
            <a:r>
              <a:rPr lang="zh-CN" altLang="zh-CN" dirty="0"/>
              <a:t>又回想起与之相关联的另一事物</a:t>
            </a:r>
            <a:r>
              <a:rPr lang="en-US" altLang="zh-CN" dirty="0"/>
              <a:t>,</a:t>
            </a:r>
            <a:r>
              <a:rPr lang="zh-CN" altLang="zh-CN" dirty="0"/>
              <a:t>从而形成神经中枢的暂时联系</a:t>
            </a:r>
            <a:r>
              <a:rPr lang="en-US" altLang="zh-CN" dirty="0"/>
              <a:t>,</a:t>
            </a:r>
            <a:r>
              <a:rPr lang="zh-CN" altLang="zh-CN" dirty="0"/>
              <a:t>并使这种联系活跃起来。</a:t>
            </a:r>
            <a:endParaRPr lang="zh-CN" altLang="zh-CN" dirty="0"/>
          </a:p>
          <a:p>
            <a:pPr marL="0" indent="0">
              <a:buNone/>
            </a:pPr>
            <a:r>
              <a:rPr lang="zh-CN" altLang="zh-CN" dirty="0"/>
              <a:t>　　</a:t>
            </a:r>
            <a:r>
              <a:rPr lang="en-US" altLang="zh-CN" dirty="0"/>
              <a:t>2.</a:t>
            </a:r>
            <a:r>
              <a:rPr lang="zh-CN" altLang="zh-CN" dirty="0"/>
              <a:t>联想的类型</a:t>
            </a:r>
            <a:endParaRPr lang="zh-CN" altLang="zh-CN" dirty="0"/>
          </a:p>
          <a:p>
            <a:pPr marL="0" indent="0">
              <a:buNone/>
            </a:pPr>
            <a:r>
              <a:rPr lang="zh-CN" altLang="zh-CN" dirty="0"/>
              <a:t>　　</a:t>
            </a:r>
            <a:r>
              <a:rPr lang="en-US" altLang="zh-CN" dirty="0"/>
              <a:t>(1)</a:t>
            </a:r>
            <a:r>
              <a:rPr lang="zh-CN" altLang="zh-CN" dirty="0"/>
              <a:t>接近联想。在空间或时间上比较接近的两件事物</a:t>
            </a:r>
            <a:r>
              <a:rPr lang="en-US" altLang="zh-CN" dirty="0"/>
              <a:t>,</a:t>
            </a:r>
            <a:r>
              <a:rPr lang="zh-CN" altLang="zh-CN" dirty="0"/>
              <a:t>容易在回忆中产生联系。</a:t>
            </a:r>
            <a:endParaRPr lang="zh-CN" altLang="zh-CN" dirty="0"/>
          </a:p>
          <a:p>
            <a:pPr marL="0" indent="0">
              <a:buNone/>
            </a:pPr>
            <a:r>
              <a:rPr lang="zh-CN" altLang="zh-CN" dirty="0"/>
              <a:t>　　</a:t>
            </a:r>
            <a:r>
              <a:rPr lang="en-US" altLang="zh-CN" dirty="0"/>
              <a:t>(2)</a:t>
            </a:r>
            <a:r>
              <a:rPr lang="zh-CN" altLang="zh-CN" dirty="0"/>
              <a:t>相似联想。相似联想是指两件事物具有相似的特征和性质</a:t>
            </a:r>
            <a:r>
              <a:rPr lang="en-US" altLang="zh-CN" dirty="0"/>
              <a:t>,</a:t>
            </a:r>
            <a:r>
              <a:rPr lang="zh-CN" altLang="zh-CN" dirty="0"/>
              <a:t>容易将其所产生的现象同时回忆起来。</a:t>
            </a:r>
            <a:endParaRPr lang="zh-CN" altLang="zh-CN" dirty="0"/>
          </a:p>
          <a:p>
            <a:pPr marL="0" indent="0">
              <a:buNone/>
            </a:pPr>
            <a:r>
              <a:rPr lang="zh-CN" altLang="zh-CN" dirty="0"/>
              <a:t>　　</a:t>
            </a:r>
            <a:r>
              <a:rPr lang="en-US" altLang="zh-CN" dirty="0"/>
              <a:t>(3)</a:t>
            </a:r>
            <a:r>
              <a:rPr lang="zh-CN" altLang="zh-CN" dirty="0"/>
              <a:t>对比联想。对比联想就是把两种具有相反特点的事物或现象联系在一起。对比联想既要反映事物的共性</a:t>
            </a:r>
            <a:r>
              <a:rPr lang="en-US" altLang="zh-CN" dirty="0"/>
              <a:t>,</a:t>
            </a:r>
            <a:r>
              <a:rPr lang="zh-CN" altLang="zh-CN" dirty="0"/>
              <a:t>又要突出相对立的个性特征。</a:t>
            </a:r>
            <a:endParaRPr lang="zh-CN" altLang="zh-CN" dirty="0"/>
          </a:p>
          <a:p>
            <a:pPr marL="0" indent="0">
              <a:buNone/>
            </a:pPr>
            <a:r>
              <a:rPr lang="zh-CN" altLang="zh-CN" dirty="0"/>
              <a:t>　　</a:t>
            </a:r>
            <a:r>
              <a:rPr lang="en-US" altLang="zh-CN" dirty="0"/>
              <a:t>(4)</a:t>
            </a:r>
            <a:r>
              <a:rPr lang="zh-CN" altLang="zh-CN" dirty="0"/>
              <a:t>关系联想。关系联想是指由于某种事物的其他联系所形成的联想。</a:t>
            </a:r>
            <a:endParaRPr lang="zh-CN" altLang="zh-CN" dirty="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en-US" altLang="zh-CN" dirty="0"/>
              <a:t>(</a:t>
            </a:r>
            <a:r>
              <a:rPr lang="zh-CN" altLang="zh-CN" dirty="0"/>
              <a:t>四</a:t>
            </a:r>
            <a:r>
              <a:rPr lang="en-US" altLang="zh-CN" dirty="0"/>
              <a:t>)</a:t>
            </a:r>
            <a:r>
              <a:rPr lang="zh-CN" altLang="zh-CN" dirty="0"/>
              <a:t>消费者的思维</a:t>
            </a:r>
            <a:endParaRPr lang="zh-CN" altLang="zh-CN" dirty="0"/>
          </a:p>
          <a:p>
            <a:pPr marL="0" indent="0">
              <a:buNone/>
            </a:pPr>
            <a:r>
              <a:rPr lang="zh-CN" altLang="zh-CN" dirty="0"/>
              <a:t>　　</a:t>
            </a:r>
            <a:r>
              <a:rPr lang="en-US" altLang="zh-CN" dirty="0"/>
              <a:t>1.</a:t>
            </a:r>
            <a:r>
              <a:rPr lang="zh-CN" altLang="zh-CN" dirty="0"/>
              <a:t>思维产生的条件</a:t>
            </a:r>
            <a:endParaRPr lang="zh-CN" altLang="zh-CN" dirty="0"/>
          </a:p>
          <a:p>
            <a:pPr marL="0" indent="0">
              <a:buNone/>
            </a:pPr>
            <a:r>
              <a:rPr lang="zh-CN" altLang="zh-CN" dirty="0"/>
              <a:t>　　思维是人脑对客观事物概括的、间接的反映</a:t>
            </a:r>
            <a:r>
              <a:rPr lang="en-US" altLang="zh-CN" dirty="0"/>
              <a:t>,</a:t>
            </a:r>
            <a:r>
              <a:rPr lang="zh-CN" altLang="zh-CN" dirty="0"/>
              <a:t>是认识的高级阶段。思维是在感知的基础上产生和发展的</a:t>
            </a:r>
            <a:r>
              <a:rPr lang="en-US" altLang="zh-CN" dirty="0"/>
              <a:t>,</a:t>
            </a:r>
            <a:r>
              <a:rPr lang="zh-CN" altLang="zh-CN" dirty="0"/>
              <a:t>是人们从对事物的感性认识发展到理性认识的复杂心理活动。思维的产生离不开以下两个条件。</a:t>
            </a:r>
            <a:endParaRPr lang="zh-CN" altLang="zh-CN" dirty="0"/>
          </a:p>
          <a:p>
            <a:pPr marL="0" indent="0">
              <a:buNone/>
            </a:pPr>
            <a:r>
              <a:rPr lang="zh-CN" altLang="zh-CN" dirty="0"/>
              <a:t>　　</a:t>
            </a:r>
            <a:r>
              <a:rPr lang="en-US" altLang="zh-CN" dirty="0"/>
              <a:t>(1)</a:t>
            </a:r>
            <a:r>
              <a:rPr lang="zh-CN" altLang="zh-CN" dirty="0"/>
              <a:t>感知包括感觉和知觉</a:t>
            </a:r>
            <a:r>
              <a:rPr lang="en-US" altLang="zh-CN" dirty="0"/>
              <a:t>,</a:t>
            </a:r>
            <a:r>
              <a:rPr lang="zh-CN" altLang="zh-CN" dirty="0"/>
              <a:t>感觉和知觉好比是思维的大门</a:t>
            </a:r>
            <a:r>
              <a:rPr lang="en-US" altLang="zh-CN" dirty="0"/>
              <a:t>,</a:t>
            </a:r>
            <a:r>
              <a:rPr lang="zh-CN" altLang="zh-CN" dirty="0"/>
              <a:t>只有通过感知才能获得事物的具体而鲜明的形象</a:t>
            </a:r>
            <a:r>
              <a:rPr lang="en-US" altLang="zh-CN" dirty="0"/>
              <a:t>,</a:t>
            </a:r>
            <a:r>
              <a:rPr lang="zh-CN" altLang="zh-CN" dirty="0"/>
              <a:t>人脑思维又以这些感知材料为基础</a:t>
            </a:r>
            <a:r>
              <a:rPr lang="en-US" altLang="zh-CN" dirty="0"/>
              <a:t>,</a:t>
            </a:r>
            <a:r>
              <a:rPr lang="zh-CN" altLang="zh-CN" dirty="0"/>
              <a:t>通过去伪存真、由表及里、由此及彼的综合分析、抽象概括和比较鉴定得到对事物的正确认识</a:t>
            </a:r>
            <a:r>
              <a:rPr lang="en-US" altLang="zh-CN" dirty="0"/>
              <a:t>,</a:t>
            </a:r>
            <a:r>
              <a:rPr lang="zh-CN" altLang="zh-CN" dirty="0"/>
              <a:t>总结出事物的基本特性和发展规律</a:t>
            </a:r>
            <a:r>
              <a:rPr lang="en-US" altLang="zh-CN" dirty="0"/>
              <a:t>,</a:t>
            </a:r>
            <a:r>
              <a:rPr lang="zh-CN" altLang="zh-CN" dirty="0"/>
              <a:t>从感性认识上升到理性认识。</a:t>
            </a:r>
            <a:endParaRPr lang="zh-CN" altLang="zh-CN" dirty="0"/>
          </a:p>
          <a:p>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zh-CN" altLang="zh-CN" dirty="0"/>
              <a:t>　　</a:t>
            </a:r>
            <a:r>
              <a:rPr lang="en-US" altLang="zh-CN" dirty="0"/>
              <a:t>(2)</a:t>
            </a:r>
            <a:r>
              <a:rPr lang="zh-CN" altLang="zh-CN" dirty="0"/>
              <a:t>语言。语言是思维的必备工具</a:t>
            </a:r>
            <a:r>
              <a:rPr lang="en-US" altLang="zh-CN" dirty="0"/>
              <a:t>,</a:t>
            </a:r>
            <a:r>
              <a:rPr lang="zh-CN" altLang="zh-CN" dirty="0"/>
              <a:t>思维是语言的具体内容</a:t>
            </a:r>
            <a:r>
              <a:rPr lang="en-US" altLang="zh-CN" dirty="0"/>
              <a:t>,</a:t>
            </a:r>
            <a:r>
              <a:rPr lang="zh-CN" altLang="zh-CN" dirty="0"/>
              <a:t>两者的关系极为密切。语言也是一种客观刺激物</a:t>
            </a:r>
            <a:r>
              <a:rPr lang="en-US" altLang="zh-CN" dirty="0"/>
              <a:t>,</a:t>
            </a:r>
            <a:r>
              <a:rPr lang="zh-CN" altLang="zh-CN" dirty="0"/>
              <a:t>它以声音和描述的形象直接被消费者感知</a:t>
            </a:r>
            <a:r>
              <a:rPr lang="en-US" altLang="zh-CN" dirty="0"/>
              <a:t>,</a:t>
            </a:r>
            <a:r>
              <a:rPr lang="zh-CN" altLang="zh-CN" dirty="0"/>
              <a:t>通过第二信号系统的活动直接引起思维过程。只有这样</a:t>
            </a:r>
            <a:r>
              <a:rPr lang="en-US" altLang="zh-CN" dirty="0"/>
              <a:t>,</a:t>
            </a:r>
            <a:r>
              <a:rPr lang="zh-CN" altLang="zh-CN" dirty="0"/>
              <a:t>消费者的反映才能成为自觉的、有意识的理性认识。如果没有语言</a:t>
            </a:r>
            <a:r>
              <a:rPr lang="en-US" altLang="zh-CN" dirty="0"/>
              <a:t>,</a:t>
            </a:r>
            <a:r>
              <a:rPr lang="zh-CN" altLang="zh-CN" dirty="0"/>
              <a:t>思维就不存在</a:t>
            </a:r>
            <a:r>
              <a:rPr lang="en-US" altLang="zh-CN" dirty="0"/>
              <a:t>;</a:t>
            </a:r>
            <a:r>
              <a:rPr lang="zh-CN" altLang="zh-CN" dirty="0"/>
              <a:t>通过语言</a:t>
            </a:r>
            <a:r>
              <a:rPr lang="en-US" altLang="zh-CN" dirty="0"/>
              <a:t>,</a:t>
            </a:r>
            <a:r>
              <a:rPr lang="zh-CN" altLang="zh-CN" dirty="0"/>
              <a:t>人们就能交流和传递信息。</a:t>
            </a:r>
            <a:endParaRPr lang="zh-CN" altLang="zh-CN" dirty="0"/>
          </a:p>
          <a:p>
            <a:pPr marL="0" indent="0">
              <a:buNone/>
            </a:pPr>
            <a:r>
              <a:rPr lang="zh-CN" altLang="zh-CN" dirty="0"/>
              <a:t>　　</a:t>
            </a:r>
            <a:r>
              <a:rPr lang="en-US" altLang="zh-CN" dirty="0"/>
              <a:t>2.</a:t>
            </a:r>
            <a:r>
              <a:rPr lang="zh-CN" altLang="zh-CN" dirty="0"/>
              <a:t>思维的过程是一个将具体的形象化事物进行抽象和概括的高级认识过程</a:t>
            </a:r>
            <a:r>
              <a:rPr lang="en-US" altLang="zh-CN" dirty="0"/>
              <a:t>,</a:t>
            </a:r>
            <a:r>
              <a:rPr lang="zh-CN" altLang="zh-CN" dirty="0"/>
              <a:t>具有以下两个主要特征</a:t>
            </a:r>
            <a:r>
              <a:rPr lang="en-US" altLang="zh-CN" dirty="0"/>
              <a:t>:</a:t>
            </a:r>
            <a:endParaRPr lang="zh-CN" altLang="zh-CN" dirty="0"/>
          </a:p>
          <a:p>
            <a:pPr marL="0" indent="0">
              <a:buNone/>
            </a:pPr>
            <a:r>
              <a:rPr lang="zh-CN" altLang="zh-CN" dirty="0"/>
              <a:t>　　</a:t>
            </a:r>
            <a:r>
              <a:rPr lang="en-US" altLang="zh-CN" dirty="0"/>
              <a:t>(1)</a:t>
            </a:r>
            <a:r>
              <a:rPr lang="zh-CN" altLang="zh-CN" dirty="0"/>
              <a:t>间接性。间接性就是借助事物的媒介所产生的感知去理解和预见事物的发展。</a:t>
            </a:r>
            <a:endParaRPr lang="zh-CN" altLang="zh-CN" dirty="0"/>
          </a:p>
          <a:p>
            <a:pPr marL="0" indent="0">
              <a:buNone/>
            </a:pPr>
            <a:r>
              <a:rPr lang="zh-CN" altLang="zh-CN" dirty="0"/>
              <a:t>　　</a:t>
            </a:r>
            <a:r>
              <a:rPr lang="en-US" altLang="zh-CN" dirty="0"/>
              <a:t>(2)</a:t>
            </a:r>
            <a:r>
              <a:rPr lang="zh-CN" altLang="zh-CN" dirty="0"/>
              <a:t>概括性。概括性就是将同类事物的共同特征和本质集中并加以概括</a:t>
            </a:r>
            <a:r>
              <a:rPr lang="en-US" altLang="zh-CN" dirty="0"/>
              <a:t>,</a:t>
            </a:r>
            <a:r>
              <a:rPr lang="zh-CN" altLang="zh-CN" dirty="0"/>
              <a:t>同时对有关事物的内在联系做出结论。</a:t>
            </a:r>
            <a:endParaRPr lang="zh-CN" altLang="zh-CN" dirty="0"/>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400">
                <a:ln/>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rPr>
              <a:t>3.思维的种类</a:t>
            </a:r>
            <a:endParaRPr lang="zh-CN" altLang="en-US" sz="2400">
              <a:ln/>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3" name="内容占位符 2"/>
          <p:cNvSpPr>
            <a:spLocks noGrp="1"/>
          </p:cNvSpPr>
          <p:nvPr>
            <p:ph idx="1"/>
          </p:nvPr>
        </p:nvSpPr>
        <p:spPr/>
        <p:txBody>
          <a:bodyPr>
            <a:normAutofit lnSpcReduction="20000"/>
          </a:bodyPr>
          <a:p>
            <a:pPr marL="0" indent="0">
              <a:buNone/>
            </a:pPr>
            <a:r>
              <a:rPr lang="zh-CN" altLang="en-US"/>
              <a:t>(1)直接动作思维</a:t>
            </a:r>
            <a:endParaRPr lang="zh-CN" altLang="en-US"/>
          </a:p>
          <a:p>
            <a:pPr marL="0" indent="0">
              <a:buNone/>
            </a:pPr>
            <a:r>
              <a:rPr lang="zh-CN" altLang="en-US"/>
              <a:t>　　例如,购买计算机时,就要按照说明一步步地通过实际动作来检验。</a:t>
            </a:r>
            <a:endParaRPr lang="zh-CN" altLang="en-US"/>
          </a:p>
          <a:p>
            <a:pPr marL="0" indent="0">
              <a:buNone/>
            </a:pPr>
            <a:r>
              <a:rPr lang="zh-CN" altLang="en-US"/>
              <a:t>(2)具体形象思维</a:t>
            </a:r>
            <a:endParaRPr lang="zh-CN" altLang="en-US"/>
          </a:p>
          <a:p>
            <a:pPr marL="0" indent="0">
              <a:buNone/>
            </a:pPr>
            <a:r>
              <a:rPr lang="zh-CN" altLang="en-US"/>
              <a:t>　　具体形象思维就是借助形象对事物进行分析和判断。例如,消费者考虑去哪家商店可以节省路途时间并买到称心的商品,那么,在他的头脑中就会构想、选定一些商店的路线来进行比较思维。</a:t>
            </a:r>
            <a:endParaRPr lang="zh-CN" altLang="en-US"/>
          </a:p>
          <a:p>
            <a:pPr marL="0" indent="0">
              <a:buNone/>
            </a:pPr>
            <a:r>
              <a:rPr lang="zh-CN" altLang="en-US"/>
              <a:t>　　(3)抽象逻辑思维</a:t>
            </a:r>
            <a:endParaRPr lang="zh-CN" altLang="en-US"/>
          </a:p>
          <a:p>
            <a:pPr marL="0" indent="0">
              <a:buNone/>
            </a:pPr>
            <a:r>
              <a:rPr lang="zh-CN" altLang="en-US"/>
              <a:t>　　抽象逻辑思维就是凭借概念、判断和推理的方法进行思维。</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zh-CN" altLang="zh-CN" dirty="0"/>
              <a:t>　　</a:t>
            </a:r>
            <a:r>
              <a:rPr lang="en-US" altLang="zh-CN" dirty="0"/>
              <a:t>4</a:t>
            </a:r>
            <a:r>
              <a:rPr lang="en-US" altLang="zh-CN" dirty="0"/>
              <a:t>.</a:t>
            </a:r>
            <a:r>
              <a:rPr lang="zh-CN" altLang="zh-CN" dirty="0"/>
              <a:t>消费者的一般思维过程</a:t>
            </a:r>
            <a:endParaRPr lang="zh-CN" altLang="zh-CN" dirty="0"/>
          </a:p>
          <a:p>
            <a:pPr marL="0" indent="0">
              <a:buNone/>
            </a:pPr>
            <a:r>
              <a:rPr lang="zh-CN" altLang="zh-CN" dirty="0"/>
              <a:t>　　消费者的思维过程主要分为以下三个步骤</a:t>
            </a:r>
            <a:r>
              <a:rPr lang="en-US" altLang="zh-CN" dirty="0"/>
              <a:t>:</a:t>
            </a:r>
            <a:endParaRPr lang="zh-CN" altLang="zh-CN" dirty="0"/>
          </a:p>
          <a:p>
            <a:pPr marL="0" indent="0">
              <a:buNone/>
            </a:pPr>
            <a:r>
              <a:rPr lang="zh-CN" altLang="zh-CN" dirty="0"/>
              <a:t>　　</a:t>
            </a:r>
            <a:r>
              <a:rPr lang="en-US" altLang="zh-CN" dirty="0"/>
              <a:t>(1)</a:t>
            </a:r>
            <a:r>
              <a:rPr lang="zh-CN" altLang="zh-CN" dirty="0"/>
              <a:t>分析过程。消费者对商品的分析过程是在掌握了一定量的感性材料基础上进行的</a:t>
            </a:r>
            <a:r>
              <a:rPr lang="en-US" altLang="zh-CN" dirty="0"/>
              <a:t>,</a:t>
            </a:r>
            <a:r>
              <a:rPr lang="zh-CN" altLang="zh-CN" dirty="0"/>
              <a:t>这就需要尽量将消费者的购买目标范围缩小</a:t>
            </a:r>
            <a:r>
              <a:rPr lang="en-US" altLang="zh-CN" dirty="0"/>
              <a:t>,</a:t>
            </a:r>
            <a:r>
              <a:rPr lang="zh-CN" altLang="zh-CN" dirty="0"/>
              <a:t>从中选出一个最佳目标。</a:t>
            </a:r>
            <a:endParaRPr lang="zh-CN" altLang="zh-CN" dirty="0"/>
          </a:p>
          <a:p>
            <a:pPr marL="0" indent="0">
              <a:buNone/>
            </a:pPr>
            <a:r>
              <a:rPr lang="zh-CN" altLang="zh-CN" dirty="0"/>
              <a:t>　　</a:t>
            </a:r>
            <a:r>
              <a:rPr lang="en-US" altLang="zh-CN" dirty="0"/>
              <a:t>(2)</a:t>
            </a:r>
            <a:r>
              <a:rPr lang="zh-CN" altLang="zh-CN" dirty="0"/>
              <a:t>比较过程。消费者通过初步分析</a:t>
            </a:r>
            <a:r>
              <a:rPr lang="en-US" altLang="zh-CN" dirty="0"/>
              <a:t>,</a:t>
            </a:r>
            <a:r>
              <a:rPr lang="zh-CN" altLang="zh-CN" dirty="0"/>
              <a:t>确定所购买的目标范围后</a:t>
            </a:r>
            <a:r>
              <a:rPr lang="en-US" altLang="zh-CN" dirty="0"/>
              <a:t>,</a:t>
            </a:r>
            <a:r>
              <a:rPr lang="zh-CN" altLang="zh-CN" dirty="0"/>
              <a:t>还会在两种商品之间进行选择。</a:t>
            </a:r>
            <a:endParaRPr lang="zh-CN" altLang="zh-CN" dirty="0"/>
          </a:p>
          <a:p>
            <a:pPr marL="0" indent="0">
              <a:buNone/>
            </a:pPr>
            <a:r>
              <a:rPr lang="zh-CN" altLang="zh-CN" dirty="0"/>
              <a:t>　　</a:t>
            </a:r>
            <a:r>
              <a:rPr lang="en-US" altLang="zh-CN" dirty="0"/>
              <a:t>(3)</a:t>
            </a:r>
            <a:r>
              <a:rPr lang="zh-CN" altLang="zh-CN" dirty="0"/>
              <a:t>评价过程。在确定了商品的购买目标后</a:t>
            </a:r>
            <a:r>
              <a:rPr lang="en-US" altLang="zh-CN" dirty="0"/>
              <a:t>,</a:t>
            </a:r>
            <a:r>
              <a:rPr lang="zh-CN" altLang="zh-CN" dirty="0"/>
              <a:t>消费者会对其进行购前预测评价</a:t>
            </a:r>
            <a:r>
              <a:rPr lang="en-US" altLang="zh-CN" dirty="0"/>
              <a:t>,</a:t>
            </a:r>
            <a:r>
              <a:rPr lang="zh-CN" altLang="zh-CN" dirty="0"/>
              <a:t>运用判断、推理的思维方式</a:t>
            </a:r>
            <a:r>
              <a:rPr lang="en-US" altLang="zh-CN" dirty="0"/>
              <a:t>,</a:t>
            </a:r>
            <a:r>
              <a:rPr lang="zh-CN" altLang="zh-CN" dirty="0"/>
              <a:t>对商品的内在属性及其本质进行概括</a:t>
            </a:r>
            <a:r>
              <a:rPr lang="en-US" altLang="zh-CN" dirty="0"/>
              <a:t>,</a:t>
            </a:r>
            <a:r>
              <a:rPr lang="zh-CN" altLang="zh-CN" dirty="0"/>
              <a:t>对购买决策做好心理活动准备。</a:t>
            </a:r>
            <a:endParaRPr lang="zh-CN" altLang="zh-CN" dirty="0"/>
          </a:p>
          <a:p>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a:bodyPr>
          <a:lstStyle/>
          <a:p>
            <a:pPr marL="0" indent="0">
              <a:buNone/>
            </a:pPr>
            <a:r>
              <a:rPr lang="en-US" altLang="zh-CN" dirty="0"/>
              <a:t>(</a:t>
            </a:r>
            <a:r>
              <a:rPr lang="zh-CN" altLang="zh-CN" dirty="0"/>
              <a:t>五</a:t>
            </a:r>
            <a:r>
              <a:rPr lang="en-US" altLang="zh-CN" dirty="0"/>
              <a:t>)</a:t>
            </a:r>
            <a:r>
              <a:rPr lang="zh-CN" altLang="zh-CN" dirty="0"/>
              <a:t>消费者的想象</a:t>
            </a:r>
            <a:endParaRPr lang="zh-CN" altLang="zh-CN" dirty="0"/>
          </a:p>
          <a:p>
            <a:pPr marL="0" indent="0">
              <a:buNone/>
            </a:pPr>
            <a:r>
              <a:rPr lang="zh-CN" altLang="zh-CN" dirty="0"/>
              <a:t>　　想象是人脑在原有感知的基础上创造出新形象的心理过程。想象是思维的创造性发展</a:t>
            </a:r>
            <a:r>
              <a:rPr lang="en-US" altLang="zh-CN" dirty="0"/>
              <a:t>,</a:t>
            </a:r>
            <a:r>
              <a:rPr lang="zh-CN" altLang="zh-CN" dirty="0"/>
              <a:t>使思维变得更高级、更复杂</a:t>
            </a:r>
            <a:r>
              <a:rPr lang="en-US" altLang="zh-CN" dirty="0"/>
              <a:t>,</a:t>
            </a:r>
            <a:r>
              <a:rPr lang="zh-CN" altLang="zh-CN" dirty="0"/>
              <a:t>没有想象就没有创造。</a:t>
            </a:r>
            <a:endParaRPr lang="zh-CN" altLang="zh-CN" dirty="0"/>
          </a:p>
          <a:p>
            <a:pPr marL="0" indent="0">
              <a:buNone/>
            </a:pPr>
            <a:r>
              <a:rPr lang="zh-CN" altLang="zh-CN" dirty="0"/>
              <a:t>　　想象分为两种类型</a:t>
            </a:r>
            <a:r>
              <a:rPr lang="en-US" altLang="zh-CN" dirty="0"/>
              <a:t>:</a:t>
            </a:r>
            <a:r>
              <a:rPr lang="zh-CN" altLang="zh-CN" dirty="0"/>
              <a:t>一种是根据别人的描述在头脑中产生想象</a:t>
            </a:r>
            <a:r>
              <a:rPr lang="en-US" altLang="zh-CN" dirty="0"/>
              <a:t>,</a:t>
            </a:r>
            <a:r>
              <a:rPr lang="zh-CN" altLang="zh-CN" dirty="0"/>
              <a:t>称为再造想象</a:t>
            </a:r>
            <a:r>
              <a:rPr lang="en-US" altLang="zh-CN" dirty="0"/>
              <a:t>;</a:t>
            </a:r>
            <a:r>
              <a:rPr lang="zh-CN" altLang="zh-CN" dirty="0"/>
              <a:t>一种是不依据现成的描述</a:t>
            </a:r>
            <a:r>
              <a:rPr lang="en-US" altLang="zh-CN" dirty="0"/>
              <a:t>,</a:t>
            </a:r>
            <a:r>
              <a:rPr lang="zh-CN" altLang="zh-CN" dirty="0"/>
              <a:t>而是想象在现实中尚未存在的事物</a:t>
            </a:r>
            <a:r>
              <a:rPr lang="en-US" altLang="zh-CN" dirty="0"/>
              <a:t>,</a:t>
            </a:r>
            <a:r>
              <a:rPr lang="zh-CN" altLang="zh-CN" dirty="0"/>
              <a:t>称为创造想象。想象为思维开辟了广阔的天地</a:t>
            </a:r>
            <a:r>
              <a:rPr lang="en-US" altLang="zh-CN" dirty="0"/>
              <a:t>,</a:t>
            </a:r>
            <a:r>
              <a:rPr lang="zh-CN" altLang="zh-CN" dirty="0"/>
              <a:t>但它不是凭空产生的</a:t>
            </a:r>
            <a:r>
              <a:rPr lang="en-US" altLang="zh-CN" dirty="0"/>
              <a:t>,</a:t>
            </a:r>
            <a:r>
              <a:rPr lang="zh-CN" altLang="zh-CN" dirty="0"/>
              <a:t>而是人们在社会实践活动过程中迸发出的思维结晶</a:t>
            </a:r>
            <a:r>
              <a:rPr lang="en-US" altLang="zh-CN" dirty="0"/>
              <a:t>,</a:t>
            </a:r>
            <a:r>
              <a:rPr lang="zh-CN" altLang="zh-CN" dirty="0"/>
              <a:t>具有独立性、创造性和新颖性。</a:t>
            </a:r>
            <a:endParaRPr lang="zh-CN" altLang="zh-CN" dirty="0"/>
          </a:p>
          <a:p>
            <a:pPr marL="0" indent="0">
              <a:buNone/>
            </a:pPr>
            <a:r>
              <a:rPr lang="zh-CN" altLang="zh-CN" dirty="0"/>
              <a:t>　　消费者的想象有时是根据他们对商品的不断使用和理解产生的。</a:t>
            </a: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Autofit/>
          </a:bodyPr>
          <a:lstStyle/>
          <a:p>
            <a:r>
              <a:rPr lang="zh-CN" altLang="zh-CN" sz="3600" dirty="0"/>
              <a:t>第二节　消费者心理活动的情感过程</a:t>
            </a:r>
            <a:endParaRPr lang="zh-CN" altLang="zh-CN" sz="3600" dirty="0"/>
          </a:p>
        </p:txBody>
      </p:sp>
      <p:sp>
        <p:nvSpPr>
          <p:cNvPr id="3" name="内容占位符 2"/>
          <p:cNvSpPr>
            <a:spLocks noGrp="1"/>
          </p:cNvSpPr>
          <p:nvPr>
            <p:ph idx="1"/>
          </p:nvPr>
        </p:nvSpPr>
        <p:spPr>
          <a:xfrm>
            <a:off x="457200" y="1935480"/>
            <a:ext cx="8229600" cy="4922520"/>
          </a:xfrm>
        </p:spPr>
        <p:txBody>
          <a:bodyPr>
            <a:normAutofit fontScale="85000" lnSpcReduction="20000"/>
          </a:bodyPr>
          <a:lstStyle/>
          <a:p>
            <a:pPr marL="0" indent="0">
              <a:buNone/>
            </a:pPr>
            <a:r>
              <a:rPr lang="zh-CN" altLang="zh-CN" dirty="0"/>
              <a:t>一、消费者的情绪过程</a:t>
            </a:r>
            <a:endParaRPr lang="zh-CN" altLang="zh-CN" dirty="0"/>
          </a:p>
          <a:p>
            <a:pPr marL="0" indent="0">
              <a:buNone/>
            </a:pPr>
            <a:r>
              <a:rPr lang="en-US" altLang="zh-CN" dirty="0"/>
              <a:t>(</a:t>
            </a:r>
            <a:r>
              <a:rPr lang="zh-CN" altLang="zh-CN" dirty="0"/>
              <a:t>一</a:t>
            </a:r>
            <a:r>
              <a:rPr lang="en-US" altLang="zh-CN" dirty="0"/>
              <a:t>)</a:t>
            </a:r>
            <a:r>
              <a:rPr lang="zh-CN" altLang="zh-CN" dirty="0"/>
              <a:t>情绪、情感、感情概述</a:t>
            </a:r>
            <a:endParaRPr lang="zh-CN" altLang="zh-CN" dirty="0"/>
          </a:p>
          <a:p>
            <a:pPr marL="0" indent="0">
              <a:buNone/>
            </a:pPr>
            <a:r>
              <a:rPr lang="zh-CN" altLang="zh-CN" dirty="0"/>
              <a:t>　　情绪是人对客观事物需求态度的体验</a:t>
            </a:r>
            <a:r>
              <a:rPr lang="en-US" altLang="zh-CN" dirty="0"/>
              <a:t>,</a:t>
            </a:r>
            <a:r>
              <a:rPr lang="zh-CN" altLang="zh-CN" dirty="0"/>
              <a:t>具有独特的主观体验形式、外部表现形式和极为复杂的神经生理基础。</a:t>
            </a:r>
            <a:endParaRPr lang="zh-CN" altLang="zh-CN" dirty="0"/>
          </a:p>
          <a:p>
            <a:pPr marL="0" indent="0">
              <a:buNone/>
            </a:pPr>
            <a:r>
              <a:rPr lang="zh-CN" altLang="zh-CN" dirty="0"/>
              <a:t>　　情感是指情绪过程的主观体验</a:t>
            </a:r>
            <a:r>
              <a:rPr lang="en-US" altLang="zh-CN" dirty="0"/>
              <a:t>,</a:t>
            </a:r>
            <a:r>
              <a:rPr lang="zh-CN" altLang="zh-CN" dirty="0"/>
              <a:t>对正在进行着的认知过程起评价和监督作用</a:t>
            </a:r>
            <a:r>
              <a:rPr lang="en-US" altLang="zh-CN" dirty="0"/>
              <a:t>,</a:t>
            </a:r>
            <a:r>
              <a:rPr lang="zh-CN" altLang="zh-CN" dirty="0"/>
              <a:t>着重于表明情绪过程的感受方面。</a:t>
            </a:r>
            <a:endParaRPr lang="zh-CN" altLang="zh-CN" dirty="0"/>
          </a:p>
          <a:p>
            <a:pPr marL="0" indent="0">
              <a:buNone/>
            </a:pPr>
            <a:r>
              <a:rPr lang="zh-CN" altLang="zh-CN" dirty="0"/>
              <a:t>　　感情是情绪和情感心理现象的统称。在日常生活中</a:t>
            </a:r>
            <a:r>
              <a:rPr lang="en-US" altLang="zh-CN" dirty="0"/>
              <a:t>,</a:t>
            </a:r>
            <a:r>
              <a:rPr lang="zh-CN" altLang="zh-CN" dirty="0"/>
              <a:t>表示关爱的情绪、情感状态以及愿望、需要的感受倾向</a:t>
            </a:r>
            <a:r>
              <a:rPr lang="en-US" altLang="zh-CN" dirty="0"/>
              <a:t>,</a:t>
            </a:r>
            <a:r>
              <a:rPr lang="zh-CN" altLang="zh-CN" dirty="0"/>
              <a:t>代表情绪及情感的一般现象。</a:t>
            </a:r>
            <a:endParaRPr lang="zh-CN" altLang="zh-CN" dirty="0"/>
          </a:p>
          <a:p>
            <a:pPr marL="0" indent="0">
              <a:buNone/>
            </a:pPr>
            <a:r>
              <a:rPr lang="zh-CN" altLang="zh-CN" dirty="0"/>
              <a:t>　　情绪或情感是人对客观事物的一种特殊反应形式</a:t>
            </a:r>
            <a:r>
              <a:rPr lang="en-US" altLang="zh-CN" dirty="0"/>
              <a:t>,</a:t>
            </a:r>
            <a:r>
              <a:rPr lang="zh-CN" altLang="zh-CN" dirty="0"/>
              <a:t>它的发生与认识过程一样</a:t>
            </a:r>
            <a:r>
              <a:rPr lang="en-US" altLang="zh-CN" dirty="0"/>
              <a:t>,</a:t>
            </a:r>
            <a:r>
              <a:rPr lang="zh-CN" altLang="zh-CN" dirty="0"/>
              <a:t>源于客观事物的刺激。当刺激达到一定强度时</a:t>
            </a:r>
            <a:r>
              <a:rPr lang="en-US" altLang="zh-CN" dirty="0"/>
              <a:t>,</a:t>
            </a:r>
            <a:r>
              <a:rPr lang="zh-CN" altLang="zh-CN" dirty="0"/>
              <a:t>便会引起人的相应体验</a:t>
            </a:r>
            <a:r>
              <a:rPr lang="en-US" altLang="zh-CN" dirty="0"/>
              <a:t>,</a:t>
            </a:r>
            <a:r>
              <a:rPr lang="zh-CN" altLang="zh-CN" dirty="0"/>
              <a:t>从而产生各种情绪反应。这些情绪反应不具有具体的现象形态</a:t>
            </a:r>
            <a:r>
              <a:rPr lang="en-US" altLang="zh-CN" dirty="0"/>
              <a:t>,</a:t>
            </a:r>
            <a:r>
              <a:rPr lang="zh-CN" altLang="zh-CN" dirty="0"/>
              <a:t>但可以通过人的动作、语气、表情等方式表现出来。例如</a:t>
            </a:r>
            <a:r>
              <a:rPr lang="en-US" altLang="zh-CN" dirty="0"/>
              <a:t>,</a:t>
            </a:r>
            <a:r>
              <a:rPr lang="zh-CN" altLang="zh-CN" dirty="0"/>
              <a:t>某消费者终于买到盼望已久的大屏幕彩色电视机时的面部表情和语气会表现出欣喜的特点</a:t>
            </a:r>
            <a:r>
              <a:rPr lang="en-US" altLang="zh-CN" dirty="0"/>
              <a:t>;</a:t>
            </a:r>
            <a:r>
              <a:rPr lang="zh-CN" altLang="zh-CN" dirty="0"/>
              <a:t>而当他发现买回的商品存在质量问题时</a:t>
            </a:r>
            <a:r>
              <a:rPr lang="en-US" altLang="zh-CN" dirty="0"/>
              <a:t>,</a:t>
            </a:r>
            <a:r>
              <a:rPr lang="zh-CN" altLang="zh-CN" dirty="0"/>
              <a:t>又会表现出懊丧、气愤等表情。</a:t>
            </a:r>
            <a:endParaRPr lang="zh-CN" altLang="zh-CN"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852704"/>
          </a:xfrm>
        </p:spPr>
        <p:txBody>
          <a:bodyPr>
            <a:noAutofit/>
          </a:bodyPr>
          <a:lstStyle/>
          <a:p>
            <a:r>
              <a:rPr lang="zh-CN" altLang="zh-CN" sz="4000" dirty="0"/>
              <a:t>第一节　消费者心理活动的认识过程</a:t>
            </a:r>
            <a:endParaRPr lang="zh-CN" altLang="zh-CN" sz="4000" dirty="0"/>
          </a:p>
        </p:txBody>
      </p:sp>
      <p:sp>
        <p:nvSpPr>
          <p:cNvPr id="3" name="内容占位符 2"/>
          <p:cNvSpPr>
            <a:spLocks noGrp="1"/>
          </p:cNvSpPr>
          <p:nvPr>
            <p:ph idx="1"/>
          </p:nvPr>
        </p:nvSpPr>
        <p:spPr/>
        <p:txBody>
          <a:bodyPr/>
          <a:lstStyle/>
          <a:p>
            <a:pPr marL="0" indent="0">
              <a:buNone/>
            </a:pPr>
            <a:r>
              <a:rPr lang="zh-CN" altLang="zh-CN" dirty="0"/>
              <a:t>一、消费者的感性认识阶段</a:t>
            </a:r>
            <a:r>
              <a:rPr lang="en-US" altLang="zh-CN" dirty="0"/>
              <a:t>(</a:t>
            </a:r>
            <a:r>
              <a:rPr lang="zh-CN" altLang="zh-CN" dirty="0"/>
              <a:t>认识形成阶段</a:t>
            </a:r>
            <a:r>
              <a:rPr lang="en-US" altLang="zh-CN" dirty="0" smtClean="0"/>
              <a:t>)</a:t>
            </a:r>
            <a:endParaRPr lang="en-US" altLang="zh-CN" dirty="0" smtClean="0"/>
          </a:p>
          <a:p>
            <a:pPr marL="0" indent="0">
              <a:buNone/>
            </a:pPr>
            <a:r>
              <a:rPr lang="en-US" altLang="zh-CN" dirty="0"/>
              <a:t>(</a:t>
            </a:r>
            <a:r>
              <a:rPr lang="zh-CN" altLang="zh-CN" dirty="0"/>
              <a:t>一</a:t>
            </a:r>
            <a:r>
              <a:rPr lang="en-US" altLang="zh-CN" dirty="0"/>
              <a:t>)</a:t>
            </a:r>
            <a:r>
              <a:rPr lang="zh-CN" altLang="zh-CN" dirty="0"/>
              <a:t>消费者的</a:t>
            </a:r>
            <a:r>
              <a:rPr lang="zh-CN" altLang="zh-CN" dirty="0" smtClean="0"/>
              <a:t>感觉</a:t>
            </a:r>
            <a:endParaRPr lang="zh-CN" altLang="zh-CN" dirty="0"/>
          </a:p>
          <a:p>
            <a:pPr marL="0" indent="0">
              <a:buNone/>
            </a:pPr>
            <a:r>
              <a:rPr lang="zh-CN" altLang="zh-CN" dirty="0"/>
              <a:t>　　感觉是人脑对直接作用于感觉器官的客观事物个别属性的反映。在消费活动中</a:t>
            </a:r>
            <a:r>
              <a:rPr lang="en-US" altLang="zh-CN" dirty="0"/>
              <a:t>,</a:t>
            </a:r>
            <a:r>
              <a:rPr lang="zh-CN" altLang="zh-CN" dirty="0"/>
              <a:t>消费者对商品的认识过程是从感觉开始</a:t>
            </a:r>
            <a:r>
              <a:rPr lang="zh-CN" altLang="zh-CN" dirty="0" smtClean="0"/>
              <a:t>的。</a:t>
            </a:r>
            <a:endParaRPr lang="zh-CN" altLang="zh-CN" dirty="0"/>
          </a:p>
          <a:p>
            <a:pPr marL="0" indent="0">
              <a:buNone/>
            </a:pPr>
            <a:r>
              <a:rPr lang="zh-CN" altLang="zh-CN" dirty="0"/>
              <a:t>　　作为认识过程的心理机能之一</a:t>
            </a:r>
            <a:r>
              <a:rPr lang="en-US" altLang="zh-CN" dirty="0"/>
              <a:t>,</a:t>
            </a:r>
            <a:r>
              <a:rPr lang="zh-CN" altLang="zh-CN" dirty="0"/>
              <a:t>感觉有其特殊的表现形态和作用方式</a:t>
            </a:r>
            <a:r>
              <a:rPr lang="en-US" altLang="zh-CN" dirty="0"/>
              <a:t>,</a:t>
            </a:r>
            <a:r>
              <a:rPr lang="zh-CN" altLang="zh-CN" dirty="0"/>
              <a:t>具体包括感受性和感觉阈限、感觉适应、联觉等。</a:t>
            </a:r>
            <a:endParaRPr lang="zh-CN" altLang="zh-CN" dirty="0"/>
          </a:p>
          <a:p>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二</a:t>
            </a:r>
            <a:r>
              <a:rPr lang="en-US" altLang="zh-CN" dirty="0"/>
              <a:t>)</a:t>
            </a:r>
            <a:r>
              <a:rPr lang="zh-CN" altLang="zh-CN" dirty="0"/>
              <a:t>情绪或情感的基本类别</a:t>
            </a:r>
            <a:endParaRPr lang="zh-CN" altLang="zh-CN" dirty="0"/>
          </a:p>
          <a:p>
            <a:pPr marL="0" indent="0">
              <a:buNone/>
            </a:pPr>
            <a:r>
              <a:rPr lang="zh-CN" altLang="zh-CN" dirty="0"/>
              <a:t>　　</a:t>
            </a:r>
            <a:r>
              <a:rPr lang="en-US" altLang="zh-CN" dirty="0"/>
              <a:t>(1)</a:t>
            </a:r>
            <a:r>
              <a:rPr lang="zh-CN" altLang="zh-CN" dirty="0"/>
              <a:t>喜、怒、哀、乐等经常出现的基本情绪</a:t>
            </a:r>
            <a:r>
              <a:rPr lang="en-US" altLang="zh-CN" dirty="0"/>
              <a:t>;</a:t>
            </a:r>
            <a:endParaRPr lang="zh-CN" altLang="zh-CN" dirty="0"/>
          </a:p>
          <a:p>
            <a:pPr marL="0" indent="0">
              <a:buNone/>
            </a:pPr>
            <a:r>
              <a:rPr lang="zh-CN" altLang="zh-CN" dirty="0"/>
              <a:t>　　</a:t>
            </a:r>
            <a:r>
              <a:rPr lang="en-US" altLang="zh-CN" dirty="0"/>
              <a:t>(2)</a:t>
            </a:r>
            <a:r>
              <a:rPr lang="zh-CN" altLang="zh-CN" dirty="0"/>
              <a:t>痛楚、压迫等纯粹由感观刺激引起的情绪</a:t>
            </a:r>
            <a:r>
              <a:rPr lang="en-US" altLang="zh-CN" dirty="0"/>
              <a:t>;</a:t>
            </a:r>
            <a:endParaRPr lang="zh-CN" altLang="zh-CN" dirty="0"/>
          </a:p>
          <a:p>
            <a:pPr marL="0" indent="0">
              <a:buNone/>
            </a:pPr>
            <a:r>
              <a:rPr lang="zh-CN" altLang="zh-CN" dirty="0"/>
              <a:t>　　</a:t>
            </a:r>
            <a:r>
              <a:rPr lang="en-US" altLang="zh-CN" dirty="0"/>
              <a:t>(3)</a:t>
            </a:r>
            <a:r>
              <a:rPr lang="zh-CN" altLang="zh-CN" dirty="0"/>
              <a:t>自信、羞辱等与自我评价有关的情绪</a:t>
            </a:r>
            <a:r>
              <a:rPr lang="en-US" altLang="zh-CN" dirty="0"/>
              <a:t>;</a:t>
            </a:r>
            <a:endParaRPr lang="zh-CN" altLang="zh-CN" dirty="0"/>
          </a:p>
          <a:p>
            <a:pPr marL="0" indent="0">
              <a:buNone/>
            </a:pPr>
            <a:r>
              <a:rPr lang="zh-CN" altLang="zh-CN" dirty="0"/>
              <a:t>　　</a:t>
            </a:r>
            <a:r>
              <a:rPr lang="en-US" altLang="zh-CN" dirty="0"/>
              <a:t>(4)</a:t>
            </a:r>
            <a:r>
              <a:rPr lang="zh-CN" altLang="zh-CN" dirty="0"/>
              <a:t>爱、憎等与人际交往有关的情绪</a:t>
            </a:r>
            <a:r>
              <a:rPr lang="en-US" altLang="zh-CN" dirty="0"/>
              <a:t>;</a:t>
            </a:r>
            <a:endParaRPr lang="zh-CN" altLang="zh-CN" dirty="0"/>
          </a:p>
          <a:p>
            <a:pPr marL="0" indent="0">
              <a:buNone/>
            </a:pPr>
            <a:r>
              <a:rPr lang="zh-CN" altLang="zh-CN" dirty="0"/>
              <a:t>　　</a:t>
            </a:r>
            <a:r>
              <a:rPr lang="en-US" altLang="zh-CN" dirty="0"/>
              <a:t>(5)</a:t>
            </a:r>
            <a:r>
              <a:rPr lang="zh-CN" altLang="zh-CN" dirty="0"/>
              <a:t>理智感、荣誉感、美感等与意识有关的情绪或情感。</a:t>
            </a:r>
            <a:endParaRPr lang="zh-CN" altLang="zh-CN" dirty="0"/>
          </a:p>
          <a:p>
            <a:pPr marL="0" indent="0">
              <a:buNone/>
            </a:pPr>
            <a:r>
              <a:rPr lang="zh-CN" altLang="zh-CN" dirty="0"/>
              <a:t>　　以上各种类别</a:t>
            </a:r>
            <a:r>
              <a:rPr lang="en-US" altLang="zh-CN" dirty="0"/>
              <a:t>,</a:t>
            </a:r>
            <a:r>
              <a:rPr lang="zh-CN" altLang="zh-CN" dirty="0"/>
              <a:t>在消费者的情绪过程中都有不同形式的表现。</a:t>
            </a:r>
            <a:endParaRPr lang="zh-CN" altLang="zh-CN" dirty="0"/>
          </a:p>
          <a:p>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340768"/>
            <a:ext cx="8229600" cy="4983832"/>
          </a:xfrm>
        </p:spPr>
        <p:txBody>
          <a:bodyPr>
            <a:normAutofit fontScale="92500" lnSpcReduction="20000"/>
          </a:bodyPr>
          <a:lstStyle/>
          <a:p>
            <a:pPr marL="0" indent="0">
              <a:buNone/>
            </a:pPr>
            <a:r>
              <a:rPr lang="en-US" altLang="zh-CN" dirty="0"/>
              <a:t>(</a:t>
            </a:r>
            <a:r>
              <a:rPr lang="zh-CN" altLang="zh-CN" dirty="0"/>
              <a:t>三</a:t>
            </a:r>
            <a:r>
              <a:rPr lang="en-US" altLang="zh-CN" dirty="0"/>
              <a:t>)</a:t>
            </a:r>
            <a:r>
              <a:rPr lang="zh-CN" altLang="zh-CN" dirty="0"/>
              <a:t>情绪、情感的联系与区别</a:t>
            </a:r>
            <a:endParaRPr lang="zh-CN" altLang="zh-CN" dirty="0"/>
          </a:p>
          <a:p>
            <a:pPr marL="0" indent="0">
              <a:buNone/>
            </a:pPr>
            <a:r>
              <a:rPr lang="zh-CN" altLang="zh-CN" dirty="0"/>
              <a:t>　　从严格意义上讲</a:t>
            </a:r>
            <a:r>
              <a:rPr lang="en-US" altLang="zh-CN" dirty="0"/>
              <a:t>,</a:t>
            </a:r>
            <a:r>
              <a:rPr lang="zh-CN" altLang="zh-CN" dirty="0"/>
              <a:t>情绪和情感是既有联系又有区别的两种心理体验。情绪一般是指与生理的需要和较低级的心理过程</a:t>
            </a:r>
            <a:r>
              <a:rPr lang="en-US" altLang="zh-CN" dirty="0"/>
              <a:t>(</a:t>
            </a:r>
            <a:r>
              <a:rPr lang="zh-CN" altLang="zh-CN" dirty="0"/>
              <a:t>感觉、知觉</a:t>
            </a:r>
            <a:r>
              <a:rPr lang="en-US" altLang="zh-CN" dirty="0"/>
              <a:t>)</a:t>
            </a:r>
            <a:r>
              <a:rPr lang="zh-CN" altLang="zh-CN" dirty="0"/>
              <a:t>相联系的内心体验</a:t>
            </a:r>
            <a:r>
              <a:rPr lang="zh-CN" altLang="zh-CN" dirty="0" smtClean="0"/>
              <a:t>。情绪</a:t>
            </a:r>
            <a:r>
              <a:rPr lang="zh-CN" altLang="zh-CN" dirty="0"/>
              <a:t>一般由当时特定的条件引起</a:t>
            </a:r>
            <a:r>
              <a:rPr lang="en-US" altLang="zh-CN" dirty="0"/>
              <a:t>,</a:t>
            </a:r>
            <a:r>
              <a:rPr lang="zh-CN" altLang="zh-CN" dirty="0"/>
              <a:t>并随着条件的变化而变化。所以</a:t>
            </a:r>
            <a:r>
              <a:rPr lang="en-US" altLang="zh-CN" dirty="0"/>
              <a:t>,</a:t>
            </a:r>
            <a:r>
              <a:rPr lang="zh-CN" altLang="zh-CN" dirty="0"/>
              <a:t>情绪表现的形式是比较短暂和不稳定的</a:t>
            </a:r>
            <a:r>
              <a:rPr lang="en-US" altLang="zh-CN" dirty="0"/>
              <a:t>,</a:t>
            </a:r>
            <a:r>
              <a:rPr lang="zh-CN" altLang="zh-CN" dirty="0"/>
              <a:t>具有较大的情境性和冲动性。</a:t>
            </a:r>
            <a:endParaRPr lang="zh-CN" altLang="zh-CN" dirty="0"/>
          </a:p>
          <a:p>
            <a:pPr marL="0" indent="0">
              <a:buNone/>
            </a:pPr>
            <a:r>
              <a:rPr lang="zh-CN" altLang="zh-CN" dirty="0"/>
              <a:t>　　情感是指与人的社会性需要和意识紧密联系的内心体验</a:t>
            </a:r>
            <a:r>
              <a:rPr lang="en-US" altLang="zh-CN" dirty="0"/>
              <a:t>,</a:t>
            </a:r>
            <a:r>
              <a:rPr lang="zh-CN" altLang="zh-CN" dirty="0"/>
              <a:t>如理智感、荣誉感、道德感、美感等。情感是人们在长期的社会实践中受到客观事物的反复刺激而形成的内心体验</a:t>
            </a:r>
            <a:r>
              <a:rPr lang="en-US" altLang="zh-CN" dirty="0"/>
              <a:t>,</a:t>
            </a:r>
            <a:r>
              <a:rPr lang="zh-CN" altLang="zh-CN" dirty="0"/>
              <a:t>因此</a:t>
            </a:r>
            <a:r>
              <a:rPr lang="en-US" altLang="zh-CN" dirty="0"/>
              <a:t>,</a:t>
            </a:r>
            <a:r>
              <a:rPr lang="zh-CN" altLang="zh-CN" dirty="0"/>
              <a:t>与情绪相比</a:t>
            </a:r>
            <a:r>
              <a:rPr lang="en-US" altLang="zh-CN" dirty="0"/>
              <a:t>,</a:t>
            </a:r>
            <a:r>
              <a:rPr lang="zh-CN" altLang="zh-CN" dirty="0"/>
              <a:t>情感具有较强的稳定性和深刻性。</a:t>
            </a:r>
            <a:endParaRPr lang="zh-CN" altLang="zh-CN" dirty="0"/>
          </a:p>
          <a:p>
            <a:pPr marL="0" indent="0">
              <a:buNone/>
            </a:pPr>
            <a:r>
              <a:rPr lang="zh-CN" altLang="zh-CN" dirty="0"/>
              <a:t>　　情绪与情感之间又有着密切的内在联系。情绪的变化一般受到早期形成的情感的制约</a:t>
            </a:r>
            <a:r>
              <a:rPr lang="en-US" altLang="zh-CN" dirty="0"/>
              <a:t>;</a:t>
            </a:r>
            <a:r>
              <a:rPr lang="zh-CN" altLang="zh-CN" dirty="0"/>
              <a:t>离开具体的情绪过程</a:t>
            </a:r>
            <a:r>
              <a:rPr lang="en-US" altLang="zh-CN" dirty="0"/>
              <a:t>,</a:t>
            </a:r>
            <a:r>
              <a:rPr lang="zh-CN" altLang="zh-CN" dirty="0"/>
              <a:t>情感及其特点则无从表现和存在。因此</a:t>
            </a:r>
            <a:r>
              <a:rPr lang="en-US" altLang="zh-CN" dirty="0"/>
              <a:t>,</a:t>
            </a:r>
            <a:r>
              <a:rPr lang="zh-CN" altLang="zh-CN" dirty="0"/>
              <a:t>从某种意义上说</a:t>
            </a:r>
            <a:r>
              <a:rPr lang="en-US" altLang="zh-CN" dirty="0"/>
              <a:t>,</a:t>
            </a:r>
            <a:r>
              <a:rPr lang="zh-CN" altLang="zh-CN" dirty="0"/>
              <a:t>情绪是情感的外在表现</a:t>
            </a:r>
            <a:r>
              <a:rPr lang="en-US" altLang="zh-CN" dirty="0"/>
              <a:t>,</a:t>
            </a:r>
            <a:r>
              <a:rPr lang="zh-CN" altLang="zh-CN" dirty="0"/>
              <a:t>情感是情绪的本质内容。正由于此</a:t>
            </a:r>
            <a:r>
              <a:rPr lang="en-US" altLang="zh-CN" dirty="0"/>
              <a:t>,</a:t>
            </a:r>
            <a:r>
              <a:rPr lang="zh-CN" altLang="zh-CN" dirty="0"/>
              <a:t>实践中两者经常作为同义词使用。</a:t>
            </a:r>
            <a:endParaRPr lang="zh-CN" altLang="zh-CN" dirty="0"/>
          </a:p>
          <a:p>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10000"/>
          </a:bodyPr>
          <a:lstStyle/>
          <a:p>
            <a:pPr marL="0" indent="0">
              <a:buNone/>
            </a:pPr>
            <a:r>
              <a:rPr lang="zh-CN" altLang="zh-CN" dirty="0"/>
              <a:t>二、消费者情绪的表现形式</a:t>
            </a:r>
            <a:endParaRPr lang="zh-CN" altLang="zh-CN" dirty="0"/>
          </a:p>
          <a:p>
            <a:pPr marL="0" indent="0">
              <a:buNone/>
            </a:pPr>
            <a:r>
              <a:rPr lang="en-US" altLang="zh-CN" dirty="0"/>
              <a:t>(</a:t>
            </a:r>
            <a:r>
              <a:rPr lang="zh-CN" altLang="zh-CN" dirty="0"/>
              <a:t>一</a:t>
            </a:r>
            <a:r>
              <a:rPr lang="en-US" altLang="zh-CN" dirty="0"/>
              <a:t>)</a:t>
            </a:r>
            <a:r>
              <a:rPr lang="zh-CN" altLang="zh-CN" dirty="0"/>
              <a:t>激情</a:t>
            </a:r>
            <a:endParaRPr lang="zh-CN" altLang="zh-CN" dirty="0"/>
          </a:p>
          <a:p>
            <a:pPr marL="0" indent="0">
              <a:buNone/>
            </a:pPr>
            <a:r>
              <a:rPr lang="zh-CN" altLang="zh-CN" dirty="0"/>
              <a:t>　　激情是一种猛烈的、迅速爆发而持续短暂的情绪体验</a:t>
            </a:r>
            <a:r>
              <a:rPr lang="en-US" altLang="zh-CN" dirty="0"/>
              <a:t>,</a:t>
            </a:r>
            <a:r>
              <a:rPr lang="zh-CN" altLang="zh-CN" dirty="0"/>
              <a:t>如狂喜、暴怒、恐怖、绝望等。激情具有瞬息性、冲动性和不稳定性的特点</a:t>
            </a:r>
            <a:r>
              <a:rPr lang="en-US" altLang="zh-CN" dirty="0"/>
              <a:t>,</a:t>
            </a:r>
            <a:r>
              <a:rPr lang="zh-CN" altLang="zh-CN" dirty="0"/>
              <a:t>发生时往往伴有生理状态的变化。消费者处于激情状态时</a:t>
            </a:r>
            <a:r>
              <a:rPr lang="en-US" altLang="zh-CN" dirty="0"/>
              <a:t>,</a:t>
            </a:r>
            <a:r>
              <a:rPr lang="zh-CN" altLang="zh-CN" dirty="0"/>
              <a:t>其心理活动和行为表现会出现失常现象</a:t>
            </a:r>
            <a:r>
              <a:rPr lang="en-US" altLang="zh-CN" dirty="0"/>
              <a:t>,</a:t>
            </a:r>
            <a:r>
              <a:rPr lang="zh-CN" altLang="zh-CN" dirty="0"/>
              <a:t>理解力和自制力也会显著下降</a:t>
            </a:r>
            <a:r>
              <a:rPr lang="en-US" altLang="zh-CN" dirty="0"/>
              <a:t>,</a:t>
            </a:r>
            <a:r>
              <a:rPr lang="zh-CN" altLang="zh-CN" dirty="0"/>
              <a:t>以致做出非理性的冲动式购买举动。</a:t>
            </a:r>
            <a:endParaRPr lang="zh-CN" altLang="zh-CN" dirty="0"/>
          </a:p>
          <a:p>
            <a:pPr marL="0" indent="0">
              <a:buNone/>
            </a:pPr>
            <a:r>
              <a:rPr lang="en-US" altLang="zh-CN" dirty="0"/>
              <a:t>(</a:t>
            </a:r>
            <a:r>
              <a:rPr lang="zh-CN" altLang="zh-CN" dirty="0"/>
              <a:t>二</a:t>
            </a:r>
            <a:r>
              <a:rPr lang="en-US" altLang="zh-CN" dirty="0"/>
              <a:t>)</a:t>
            </a:r>
            <a:r>
              <a:rPr lang="zh-CN" altLang="zh-CN" dirty="0"/>
              <a:t>热情</a:t>
            </a:r>
            <a:endParaRPr lang="zh-CN" altLang="zh-CN" dirty="0"/>
          </a:p>
          <a:p>
            <a:pPr marL="0" indent="0">
              <a:buNone/>
            </a:pPr>
            <a:r>
              <a:rPr lang="zh-CN" altLang="zh-CN" dirty="0"/>
              <a:t>　　热情是一种强有力的、稳定而深沉的情绪体验</a:t>
            </a:r>
            <a:r>
              <a:rPr lang="en-US" altLang="zh-CN" dirty="0"/>
              <a:t>,</a:t>
            </a:r>
            <a:r>
              <a:rPr lang="zh-CN" altLang="zh-CN" dirty="0"/>
              <a:t>如向往、热爱、嫉妒等。热情具有持续性、稳定性和行动性的特点</a:t>
            </a:r>
            <a:r>
              <a:rPr lang="en-US" altLang="zh-CN" dirty="0"/>
              <a:t>,</a:t>
            </a:r>
            <a:r>
              <a:rPr lang="zh-CN" altLang="zh-CN" dirty="0"/>
              <a:t>它能够控制人的思想和行为</a:t>
            </a:r>
            <a:r>
              <a:rPr lang="en-US" altLang="zh-CN" dirty="0"/>
              <a:t>,</a:t>
            </a:r>
            <a:r>
              <a:rPr lang="zh-CN" altLang="zh-CN" dirty="0"/>
              <a:t>推动人们为实现目标而长期不懈地坚持努力。例如</a:t>
            </a:r>
            <a:r>
              <a:rPr lang="en-US" altLang="zh-CN" dirty="0"/>
              <a:t>,</a:t>
            </a:r>
            <a:r>
              <a:rPr lang="zh-CN" altLang="zh-CN" dirty="0"/>
              <a:t>一个书画收藏家为了不断增加藏品</a:t>
            </a:r>
            <a:r>
              <a:rPr lang="en-US" altLang="zh-CN" dirty="0"/>
              <a:t>,</a:t>
            </a:r>
            <a:r>
              <a:rPr lang="zh-CN" altLang="zh-CN" dirty="0"/>
              <a:t>满足自己的爱好</a:t>
            </a:r>
            <a:r>
              <a:rPr lang="en-US" altLang="zh-CN" dirty="0"/>
              <a:t>,</a:t>
            </a:r>
            <a:r>
              <a:rPr lang="zh-CN" altLang="zh-CN" dirty="0"/>
              <a:t>可以长年累月地压缩其他生活开支</a:t>
            </a:r>
            <a:r>
              <a:rPr lang="en-US" altLang="zh-CN" dirty="0"/>
              <a:t>,</a:t>
            </a:r>
            <a:r>
              <a:rPr lang="zh-CN" altLang="zh-CN" dirty="0"/>
              <a:t>甚至借钱来购买收藏品。</a:t>
            </a:r>
            <a:endParaRPr lang="zh-CN" altLang="zh-CN" dirty="0"/>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en-US" altLang="zh-CN" dirty="0"/>
              <a:t>(</a:t>
            </a:r>
            <a:r>
              <a:rPr lang="zh-CN" altLang="zh-CN" dirty="0"/>
              <a:t>三</a:t>
            </a:r>
            <a:r>
              <a:rPr lang="en-US" altLang="zh-CN" dirty="0"/>
              <a:t>)</a:t>
            </a:r>
            <a:r>
              <a:rPr lang="zh-CN" altLang="zh-CN" dirty="0"/>
              <a:t>心境</a:t>
            </a:r>
            <a:endParaRPr lang="zh-CN" altLang="zh-CN" dirty="0"/>
          </a:p>
          <a:p>
            <a:pPr marL="0" indent="0">
              <a:buNone/>
            </a:pPr>
            <a:r>
              <a:rPr lang="zh-CN" altLang="zh-CN" dirty="0"/>
              <a:t>　　心境是一种比较微弱、平静而持久的情绪体验。它具有弥散性、持续性和感染性的特点</a:t>
            </a:r>
            <a:r>
              <a:rPr lang="en-US" altLang="zh-CN" dirty="0"/>
              <a:t>,</a:t>
            </a:r>
            <a:r>
              <a:rPr lang="zh-CN" altLang="zh-CN" dirty="0"/>
              <a:t>在一定时期内会影响人的全部生活</a:t>
            </a:r>
            <a:r>
              <a:rPr lang="en-US" altLang="zh-CN" dirty="0"/>
              <a:t>,</a:t>
            </a:r>
            <a:r>
              <a:rPr lang="zh-CN" altLang="zh-CN" dirty="0"/>
              <a:t>使语言和行为都感染上某种色彩。在消费活动中</a:t>
            </a:r>
            <a:r>
              <a:rPr lang="en-US" altLang="zh-CN" dirty="0"/>
              <a:t>,</a:t>
            </a:r>
            <a:r>
              <a:rPr lang="zh-CN" altLang="zh-CN" dirty="0"/>
              <a:t>良好的心境会提高消费者对商品、服务、使用环境的满意程度</a:t>
            </a:r>
            <a:r>
              <a:rPr lang="en-US" altLang="zh-CN" dirty="0"/>
              <a:t>,</a:t>
            </a:r>
            <a:r>
              <a:rPr lang="zh-CN" altLang="zh-CN" dirty="0"/>
              <a:t>推动积极的购买行为</a:t>
            </a:r>
            <a:r>
              <a:rPr lang="en-US" altLang="zh-CN" dirty="0"/>
              <a:t>;</a:t>
            </a:r>
            <a:r>
              <a:rPr lang="zh-CN" altLang="zh-CN" dirty="0"/>
              <a:t>相反</a:t>
            </a:r>
            <a:r>
              <a:rPr lang="en-US" altLang="zh-CN" dirty="0"/>
              <a:t>,</a:t>
            </a:r>
            <a:r>
              <a:rPr lang="zh-CN" altLang="zh-CN" dirty="0"/>
              <a:t>不良的心境会使人对诸事感到厌烦</a:t>
            </a:r>
            <a:r>
              <a:rPr lang="en-US" altLang="zh-CN" dirty="0"/>
              <a:t>,</a:t>
            </a:r>
            <a:r>
              <a:rPr lang="zh-CN" altLang="zh-CN" dirty="0"/>
              <a:t>或拒绝购买任何商品</a:t>
            </a:r>
            <a:r>
              <a:rPr lang="en-US" altLang="zh-CN" dirty="0"/>
              <a:t>,</a:t>
            </a:r>
            <a:r>
              <a:rPr lang="zh-CN" altLang="zh-CN" dirty="0"/>
              <a:t>或专买用以消愁解闷的商品。</a:t>
            </a:r>
            <a:endParaRPr lang="zh-CN" altLang="zh-CN" dirty="0"/>
          </a:p>
          <a:p>
            <a:pPr marL="0" indent="0">
              <a:buNone/>
            </a:pPr>
            <a:r>
              <a:rPr lang="en-US" altLang="zh-CN" dirty="0"/>
              <a:t>(</a:t>
            </a:r>
            <a:r>
              <a:rPr lang="zh-CN" altLang="zh-CN" dirty="0"/>
              <a:t>四</a:t>
            </a:r>
            <a:r>
              <a:rPr lang="en-US" altLang="zh-CN" dirty="0"/>
              <a:t>)</a:t>
            </a:r>
            <a:r>
              <a:rPr lang="zh-CN" altLang="zh-CN" dirty="0"/>
              <a:t>挫折</a:t>
            </a:r>
            <a:endParaRPr lang="zh-CN" altLang="zh-CN" dirty="0"/>
          </a:p>
          <a:p>
            <a:pPr marL="0" indent="0">
              <a:buNone/>
            </a:pPr>
            <a:r>
              <a:rPr lang="zh-CN" altLang="zh-CN" dirty="0"/>
              <a:t>　　挫折是一种在遇到障碍又无法排除时的情绪体验</a:t>
            </a:r>
            <a:r>
              <a:rPr lang="en-US" altLang="zh-CN" dirty="0"/>
              <a:t>,</a:t>
            </a:r>
            <a:r>
              <a:rPr lang="zh-CN" altLang="zh-CN" dirty="0"/>
              <a:t>如怨恨、懊丧、意志消沉等。挫折具有破坏性、感染性的特点。消费者在挫折的情绪状态下</a:t>
            </a:r>
            <a:r>
              <a:rPr lang="en-US" altLang="zh-CN" dirty="0"/>
              <a:t>,</a:t>
            </a:r>
            <a:r>
              <a:rPr lang="zh-CN" altLang="zh-CN" dirty="0"/>
              <a:t>会对商品宣传、促销劝说等采取抵制态度</a:t>
            </a:r>
            <a:r>
              <a:rPr lang="en-US" altLang="zh-CN" dirty="0"/>
              <a:t>,</a:t>
            </a:r>
            <a:r>
              <a:rPr lang="zh-CN" altLang="zh-CN" dirty="0"/>
              <a:t>甚至迁怒于销售人员或采取破坏行动。</a:t>
            </a:r>
            <a:endParaRPr lang="zh-CN" altLang="zh-CN" dirty="0"/>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pPr marL="0" indent="0">
              <a:buNone/>
            </a:pPr>
            <a:r>
              <a:rPr lang="zh-CN" altLang="zh-CN" dirty="0"/>
              <a:t>　　就情绪表现的方向和强度而言</a:t>
            </a:r>
            <a:r>
              <a:rPr lang="en-US" altLang="zh-CN" dirty="0"/>
              <a:t>,</a:t>
            </a:r>
            <a:r>
              <a:rPr lang="zh-CN" altLang="zh-CN" dirty="0"/>
              <a:t>消费者在购买过程中所形成的情绪</a:t>
            </a:r>
            <a:r>
              <a:rPr lang="en-US" altLang="zh-CN" dirty="0"/>
              <a:t>,</a:t>
            </a:r>
            <a:r>
              <a:rPr lang="zh-CN" altLang="zh-CN" dirty="0"/>
              <a:t>还可以分成积极、消极和双重三种类型。</a:t>
            </a:r>
            <a:endParaRPr lang="zh-CN" altLang="zh-CN" dirty="0"/>
          </a:p>
          <a:p>
            <a:pPr marL="0" indent="0">
              <a:buNone/>
            </a:pPr>
            <a:r>
              <a:rPr lang="zh-CN" altLang="zh-CN" dirty="0"/>
              <a:t>　　</a:t>
            </a:r>
            <a:r>
              <a:rPr lang="en-US" altLang="zh-CN" dirty="0"/>
              <a:t>(1)</a:t>
            </a:r>
            <a:r>
              <a:rPr lang="zh-CN" altLang="zh-CN" dirty="0"/>
              <a:t>积极情绪</a:t>
            </a:r>
            <a:r>
              <a:rPr lang="en-US" altLang="zh-CN" dirty="0"/>
              <a:t>,</a:t>
            </a:r>
            <a:r>
              <a:rPr lang="zh-CN" altLang="zh-CN" dirty="0"/>
              <a:t>如喜欢、欣慰、满足、快乐等。积极情绪能够增强消费者的购买欲求</a:t>
            </a:r>
            <a:r>
              <a:rPr lang="en-US" altLang="zh-CN" dirty="0"/>
              <a:t>,</a:t>
            </a:r>
            <a:r>
              <a:rPr lang="zh-CN" altLang="zh-CN" dirty="0"/>
              <a:t>促成购买行动。</a:t>
            </a:r>
            <a:endParaRPr lang="zh-CN" altLang="zh-CN" dirty="0"/>
          </a:p>
          <a:p>
            <a:pPr marL="0" indent="0">
              <a:buNone/>
            </a:pPr>
            <a:r>
              <a:rPr lang="zh-CN" altLang="zh-CN" dirty="0"/>
              <a:t>　　</a:t>
            </a:r>
            <a:r>
              <a:rPr lang="en-US" altLang="zh-CN" dirty="0"/>
              <a:t>(2)</a:t>
            </a:r>
            <a:r>
              <a:rPr lang="zh-CN" altLang="zh-CN" dirty="0"/>
              <a:t>消极情绪</a:t>
            </a:r>
            <a:r>
              <a:rPr lang="en-US" altLang="zh-CN" dirty="0"/>
              <a:t>,</a:t>
            </a:r>
            <a:r>
              <a:rPr lang="zh-CN" altLang="zh-CN" dirty="0"/>
              <a:t>如厌烦、不满、恐惧等。消极情绪会抑制消费者的购买欲望</a:t>
            </a:r>
            <a:r>
              <a:rPr lang="en-US" altLang="zh-CN" dirty="0"/>
              <a:t>,</a:t>
            </a:r>
            <a:r>
              <a:rPr lang="zh-CN" altLang="zh-CN" dirty="0"/>
              <a:t>阻碍购买行为的实现。</a:t>
            </a:r>
            <a:endParaRPr lang="zh-CN" altLang="zh-CN" dirty="0"/>
          </a:p>
          <a:p>
            <a:pPr marL="0" indent="0">
              <a:buNone/>
            </a:pPr>
            <a:r>
              <a:rPr lang="zh-CN" altLang="zh-CN" dirty="0"/>
              <a:t>　　</a:t>
            </a:r>
            <a:r>
              <a:rPr lang="en-US" altLang="zh-CN" dirty="0"/>
              <a:t>(3)</a:t>
            </a:r>
            <a:r>
              <a:rPr lang="zh-CN" altLang="zh-CN" dirty="0"/>
              <a:t>双重情绪。在许多情况下</a:t>
            </a:r>
            <a:r>
              <a:rPr lang="en-US" altLang="zh-CN" dirty="0"/>
              <a:t>,</a:t>
            </a:r>
            <a:r>
              <a:rPr lang="zh-CN" altLang="zh-CN" dirty="0"/>
              <a:t>消费者的情绪并不简单地表现为积极或消极两种</a:t>
            </a:r>
            <a:r>
              <a:rPr lang="en-US" altLang="zh-CN" dirty="0"/>
              <a:t>,</a:t>
            </a:r>
            <a:r>
              <a:rPr lang="zh-CN" altLang="zh-CN" dirty="0"/>
              <a:t>如满意—不满意、信任—不信任、喜欢—不喜欢</a:t>
            </a:r>
            <a:r>
              <a:rPr lang="en-US" altLang="zh-CN" dirty="0"/>
              <a:t>,</a:t>
            </a:r>
            <a:r>
              <a:rPr lang="zh-CN" altLang="zh-CN" dirty="0"/>
              <a:t>而经常表现为既喜欢又怀疑、基本满意又不完全称心等双重性。</a:t>
            </a:r>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055840"/>
          </a:xfrm>
        </p:spPr>
        <p:txBody>
          <a:bodyPr>
            <a:normAutofit fontScale="77500" lnSpcReduction="20000"/>
          </a:bodyPr>
          <a:lstStyle/>
          <a:p>
            <a:pPr marL="0" indent="0">
              <a:buNone/>
            </a:pPr>
            <a:r>
              <a:rPr lang="zh-CN" altLang="zh-CN" dirty="0"/>
              <a:t>三、消费者购买活动的情绪过程</a:t>
            </a:r>
            <a:endParaRPr lang="zh-CN" altLang="zh-CN" dirty="0"/>
          </a:p>
          <a:p>
            <a:pPr marL="0" indent="0">
              <a:buNone/>
            </a:pPr>
            <a:r>
              <a:rPr lang="en-US" altLang="zh-CN" dirty="0" smtClean="0"/>
              <a:t>(</a:t>
            </a:r>
            <a:r>
              <a:rPr lang="zh-CN" altLang="zh-CN" dirty="0"/>
              <a:t>一</a:t>
            </a:r>
            <a:r>
              <a:rPr lang="en-US" altLang="zh-CN" dirty="0"/>
              <a:t>)</a:t>
            </a:r>
            <a:r>
              <a:rPr lang="zh-CN" altLang="zh-CN" dirty="0"/>
              <a:t>悬念阶段</a:t>
            </a:r>
            <a:endParaRPr lang="zh-CN" altLang="zh-CN" dirty="0"/>
          </a:p>
          <a:p>
            <a:pPr marL="0" indent="0">
              <a:buNone/>
            </a:pPr>
            <a:r>
              <a:rPr lang="zh-CN" altLang="zh-CN" dirty="0"/>
              <a:t>　　在这一阶段中</a:t>
            </a:r>
            <a:r>
              <a:rPr lang="en-US" altLang="zh-CN" dirty="0"/>
              <a:t>,</a:t>
            </a:r>
            <a:r>
              <a:rPr lang="zh-CN" altLang="zh-CN" dirty="0"/>
              <a:t>消费者产生了购买需求</a:t>
            </a:r>
            <a:r>
              <a:rPr lang="en-US" altLang="zh-CN" dirty="0"/>
              <a:t>,</a:t>
            </a:r>
            <a:r>
              <a:rPr lang="zh-CN" altLang="zh-CN" dirty="0"/>
              <a:t>但并未付诸购买行动。此时</a:t>
            </a:r>
            <a:r>
              <a:rPr lang="en-US" altLang="zh-CN" dirty="0"/>
              <a:t>,</a:t>
            </a:r>
            <a:r>
              <a:rPr lang="zh-CN" altLang="zh-CN" dirty="0"/>
              <a:t>消费者处于一种不安的情绪状态。如果需求非常强烈</a:t>
            </a:r>
            <a:r>
              <a:rPr lang="en-US" altLang="zh-CN" dirty="0"/>
              <a:t>,</a:t>
            </a:r>
            <a:r>
              <a:rPr lang="zh-CN" altLang="zh-CN" dirty="0"/>
              <a:t>不安的情绪就会上升为一种急切感。</a:t>
            </a:r>
            <a:endParaRPr lang="zh-CN" altLang="zh-CN" dirty="0"/>
          </a:p>
          <a:p>
            <a:pPr marL="0" indent="0">
              <a:buNone/>
            </a:pPr>
            <a:r>
              <a:rPr lang="en-US" altLang="zh-CN" dirty="0"/>
              <a:t>(</a:t>
            </a:r>
            <a:r>
              <a:rPr lang="zh-CN" altLang="zh-CN" dirty="0"/>
              <a:t>二</a:t>
            </a:r>
            <a:r>
              <a:rPr lang="en-US" altLang="zh-CN" dirty="0"/>
              <a:t>)</a:t>
            </a:r>
            <a:r>
              <a:rPr lang="zh-CN" altLang="zh-CN" dirty="0"/>
              <a:t>定向阶段</a:t>
            </a:r>
            <a:endParaRPr lang="zh-CN" altLang="zh-CN" dirty="0"/>
          </a:p>
          <a:p>
            <a:pPr marL="0" indent="0">
              <a:buNone/>
            </a:pPr>
            <a:r>
              <a:rPr lang="zh-CN" altLang="zh-CN" dirty="0"/>
              <a:t>　　在这一阶段</a:t>
            </a:r>
            <a:r>
              <a:rPr lang="en-US" altLang="zh-CN" dirty="0"/>
              <a:t>,</a:t>
            </a:r>
            <a:r>
              <a:rPr lang="zh-CN" altLang="zh-CN" dirty="0"/>
              <a:t>消费者已经面对所需要的商品</a:t>
            </a:r>
            <a:r>
              <a:rPr lang="en-US" altLang="zh-CN" dirty="0"/>
              <a:t>,</a:t>
            </a:r>
            <a:r>
              <a:rPr lang="zh-CN" altLang="zh-CN" dirty="0"/>
              <a:t>并形成初步印象。此时</a:t>
            </a:r>
            <a:r>
              <a:rPr lang="en-US" altLang="zh-CN" dirty="0"/>
              <a:t>,</a:t>
            </a:r>
            <a:r>
              <a:rPr lang="zh-CN" altLang="zh-CN" dirty="0"/>
              <a:t>情绪获得定向</a:t>
            </a:r>
            <a:r>
              <a:rPr lang="en-US" altLang="zh-CN" dirty="0"/>
              <a:t>,</a:t>
            </a:r>
            <a:r>
              <a:rPr lang="zh-CN" altLang="zh-CN" dirty="0"/>
              <a:t>即趋向喜欢或不喜欢、满意或不满意。</a:t>
            </a:r>
            <a:endParaRPr lang="zh-CN" altLang="zh-CN" dirty="0"/>
          </a:p>
          <a:p>
            <a:pPr marL="0" indent="0">
              <a:buNone/>
            </a:pPr>
            <a:r>
              <a:rPr lang="en-US" altLang="zh-CN" dirty="0"/>
              <a:t>(</a:t>
            </a:r>
            <a:r>
              <a:rPr lang="zh-CN" altLang="zh-CN" dirty="0"/>
              <a:t>三</a:t>
            </a:r>
            <a:r>
              <a:rPr lang="en-US" altLang="zh-CN" dirty="0"/>
              <a:t>)</a:t>
            </a:r>
            <a:r>
              <a:rPr lang="zh-CN" altLang="zh-CN" dirty="0"/>
              <a:t>强化阶段</a:t>
            </a:r>
            <a:endParaRPr lang="zh-CN" altLang="zh-CN" dirty="0"/>
          </a:p>
          <a:p>
            <a:pPr marL="0" indent="0">
              <a:buNone/>
            </a:pPr>
            <a:r>
              <a:rPr lang="zh-CN" altLang="zh-CN" dirty="0"/>
              <a:t>　　如果在定向阶段消费者的情绪趋向喜欢和满意</a:t>
            </a:r>
            <a:r>
              <a:rPr lang="en-US" altLang="zh-CN" dirty="0"/>
              <a:t>,</a:t>
            </a:r>
            <a:r>
              <a:rPr lang="zh-CN" altLang="zh-CN" dirty="0"/>
              <a:t>那么这种情绪现在会明显强化</a:t>
            </a:r>
            <a:r>
              <a:rPr lang="en-US" altLang="zh-CN" dirty="0"/>
              <a:t>,</a:t>
            </a:r>
            <a:r>
              <a:rPr lang="zh-CN" altLang="zh-CN" dirty="0"/>
              <a:t>强烈的购买欲望迅速形成</a:t>
            </a:r>
            <a:r>
              <a:rPr lang="en-US" altLang="zh-CN" dirty="0"/>
              <a:t>,</a:t>
            </a:r>
            <a:r>
              <a:rPr lang="zh-CN" altLang="zh-CN" dirty="0"/>
              <a:t>并可能促成购买决策的制定。</a:t>
            </a:r>
            <a:endParaRPr lang="zh-CN" altLang="zh-CN" dirty="0"/>
          </a:p>
          <a:p>
            <a:pPr marL="0" indent="0">
              <a:buNone/>
            </a:pPr>
            <a:r>
              <a:rPr lang="en-US" altLang="zh-CN" dirty="0"/>
              <a:t>(</a:t>
            </a:r>
            <a:r>
              <a:rPr lang="zh-CN" altLang="zh-CN" dirty="0"/>
              <a:t>四</a:t>
            </a:r>
            <a:r>
              <a:rPr lang="en-US" altLang="zh-CN" dirty="0"/>
              <a:t>)</a:t>
            </a:r>
            <a:r>
              <a:rPr lang="zh-CN" altLang="zh-CN" dirty="0"/>
              <a:t>冲突阶段</a:t>
            </a:r>
            <a:endParaRPr lang="zh-CN" altLang="zh-CN" dirty="0"/>
          </a:p>
          <a:p>
            <a:pPr marL="0" indent="0">
              <a:buNone/>
            </a:pPr>
            <a:r>
              <a:rPr lang="zh-CN" altLang="zh-CN" dirty="0"/>
              <a:t>　　在这一阶段</a:t>
            </a:r>
            <a:r>
              <a:rPr lang="en-US" altLang="zh-CN" dirty="0"/>
              <a:t>,</a:t>
            </a:r>
            <a:r>
              <a:rPr lang="zh-CN" altLang="zh-CN" dirty="0"/>
              <a:t>消费者对商品进行全面评价。由于多数商品很难同时满足消费者多方面的需求</a:t>
            </a:r>
            <a:r>
              <a:rPr lang="en-US" altLang="zh-CN" dirty="0"/>
              <a:t>,</a:t>
            </a:r>
            <a:r>
              <a:rPr lang="zh-CN" altLang="zh-CN" dirty="0"/>
              <a:t>因此</a:t>
            </a:r>
            <a:r>
              <a:rPr lang="en-US" altLang="zh-CN" dirty="0"/>
              <a:t>,</a:t>
            </a:r>
            <a:r>
              <a:rPr lang="zh-CN" altLang="zh-CN" dirty="0"/>
              <a:t>消费者往往要体验不同情绪之间的矛盾和冲突。如果积极的情绪占主导地位</a:t>
            </a:r>
            <a:r>
              <a:rPr lang="en-US" altLang="zh-CN" dirty="0"/>
              <a:t>,</a:t>
            </a:r>
            <a:r>
              <a:rPr lang="zh-CN" altLang="zh-CN" dirty="0"/>
              <a:t>就可以作出购买决定</a:t>
            </a:r>
            <a:r>
              <a:rPr lang="en-US" altLang="zh-CN" dirty="0"/>
              <a:t>,</a:t>
            </a:r>
            <a:r>
              <a:rPr lang="zh-CN" altLang="zh-CN" dirty="0"/>
              <a:t>并付诸实现。</a:t>
            </a:r>
            <a:endParaRPr lang="zh-CN" altLang="zh-CN" dirty="0"/>
          </a:p>
          <a:p>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340768"/>
            <a:ext cx="8229600" cy="4983832"/>
          </a:xfrm>
        </p:spPr>
        <p:txBody>
          <a:bodyPr>
            <a:normAutofit fontScale="85000" lnSpcReduction="20000"/>
          </a:bodyPr>
          <a:lstStyle/>
          <a:p>
            <a:pPr marL="0" indent="0">
              <a:buNone/>
            </a:pPr>
            <a:r>
              <a:rPr lang="zh-CN" altLang="zh-CN" dirty="0"/>
              <a:t>四、影响消费者情感变化的因素</a:t>
            </a:r>
            <a:endParaRPr lang="zh-CN" altLang="zh-CN" dirty="0"/>
          </a:p>
          <a:p>
            <a:pPr marL="0" indent="0">
              <a:buNone/>
            </a:pPr>
            <a:r>
              <a:rPr lang="en-US" altLang="zh-CN" dirty="0"/>
              <a:t>(</a:t>
            </a:r>
            <a:r>
              <a:rPr lang="zh-CN" altLang="zh-CN" dirty="0"/>
              <a:t>一</a:t>
            </a:r>
            <a:r>
              <a:rPr lang="en-US" altLang="zh-CN" dirty="0"/>
              <a:t>)</a:t>
            </a:r>
            <a:r>
              <a:rPr lang="zh-CN" altLang="zh-CN" dirty="0"/>
              <a:t>商品</a:t>
            </a:r>
            <a:endParaRPr lang="zh-CN" altLang="zh-CN" dirty="0"/>
          </a:p>
          <a:p>
            <a:pPr marL="0" indent="0">
              <a:buNone/>
            </a:pPr>
            <a:r>
              <a:rPr lang="zh-CN" altLang="zh-CN" dirty="0"/>
              <a:t>　　消费者购买商品的目的是为了满足自己的需要。因此</a:t>
            </a:r>
            <a:r>
              <a:rPr lang="en-US" altLang="zh-CN" dirty="0"/>
              <a:t>,</a:t>
            </a:r>
            <a:r>
              <a:rPr lang="zh-CN" altLang="zh-CN" dirty="0"/>
              <a:t>商品是消费者的情绪和情感形成与变化的重要因素。</a:t>
            </a:r>
            <a:endParaRPr lang="zh-CN" altLang="zh-CN" dirty="0"/>
          </a:p>
          <a:p>
            <a:pPr marL="0" indent="0">
              <a:buNone/>
            </a:pPr>
            <a:r>
              <a:rPr lang="en-US" altLang="zh-CN" dirty="0"/>
              <a:t>(</a:t>
            </a:r>
            <a:r>
              <a:rPr lang="zh-CN" altLang="zh-CN" dirty="0"/>
              <a:t>二</a:t>
            </a:r>
            <a:r>
              <a:rPr lang="en-US" altLang="zh-CN" dirty="0"/>
              <a:t>)</a:t>
            </a:r>
            <a:r>
              <a:rPr lang="zh-CN" altLang="zh-CN" dirty="0"/>
              <a:t>服务</a:t>
            </a:r>
            <a:endParaRPr lang="zh-CN" altLang="zh-CN" dirty="0"/>
          </a:p>
          <a:p>
            <a:pPr marL="0" indent="0">
              <a:buNone/>
            </a:pPr>
            <a:r>
              <a:rPr lang="zh-CN" altLang="zh-CN" dirty="0"/>
              <a:t>　　消费者不仅要通过购买活动满足自己的生理需要</a:t>
            </a:r>
            <a:r>
              <a:rPr lang="en-US" altLang="zh-CN" dirty="0"/>
              <a:t>,</a:t>
            </a:r>
            <a:r>
              <a:rPr lang="zh-CN" altLang="zh-CN" dirty="0"/>
              <a:t>而且要通过购买活动满足自己的心理需要。</a:t>
            </a:r>
            <a:endParaRPr lang="zh-CN" altLang="zh-CN" dirty="0"/>
          </a:p>
          <a:p>
            <a:pPr marL="0" indent="0">
              <a:buNone/>
            </a:pPr>
            <a:r>
              <a:rPr lang="en-US" altLang="zh-CN" dirty="0"/>
              <a:t>(</a:t>
            </a:r>
            <a:r>
              <a:rPr lang="zh-CN" altLang="zh-CN" dirty="0"/>
              <a:t>三</a:t>
            </a:r>
            <a:r>
              <a:rPr lang="en-US" altLang="zh-CN" dirty="0"/>
              <a:t>)</a:t>
            </a:r>
            <a:r>
              <a:rPr lang="zh-CN" altLang="zh-CN" dirty="0"/>
              <a:t>环境</a:t>
            </a:r>
            <a:endParaRPr lang="zh-CN" altLang="zh-CN" dirty="0"/>
          </a:p>
          <a:p>
            <a:pPr marL="0" indent="0">
              <a:buNone/>
            </a:pPr>
            <a:r>
              <a:rPr lang="zh-CN" altLang="zh-CN" dirty="0"/>
              <a:t>　　消费者的购买活动总是在一定的环境中进行的</a:t>
            </a:r>
            <a:r>
              <a:rPr lang="en-US" altLang="zh-CN" dirty="0"/>
              <a:t>,</a:t>
            </a:r>
            <a:r>
              <a:rPr lang="zh-CN" altLang="zh-CN" dirty="0"/>
              <a:t>客观环境的变化如温度、照明、色彩、声响等</a:t>
            </a:r>
            <a:r>
              <a:rPr lang="en-US" altLang="zh-CN" dirty="0"/>
              <a:t>,</a:t>
            </a:r>
            <a:r>
              <a:rPr lang="zh-CN" altLang="zh-CN" dirty="0"/>
              <a:t>都会对消费者情感的产生及发展产生影响。</a:t>
            </a:r>
            <a:endParaRPr lang="zh-CN" altLang="zh-CN" dirty="0"/>
          </a:p>
          <a:p>
            <a:pPr marL="0" indent="0">
              <a:buNone/>
            </a:pPr>
            <a:r>
              <a:rPr lang="en-US" altLang="zh-CN" dirty="0"/>
              <a:t>(</a:t>
            </a:r>
            <a:r>
              <a:rPr lang="zh-CN" altLang="zh-CN" dirty="0"/>
              <a:t>四</a:t>
            </a:r>
            <a:r>
              <a:rPr lang="en-US" altLang="zh-CN" dirty="0"/>
              <a:t>)</a:t>
            </a:r>
            <a:r>
              <a:rPr lang="zh-CN" altLang="zh-CN" dirty="0"/>
              <a:t>心态</a:t>
            </a:r>
            <a:endParaRPr lang="zh-CN" altLang="zh-CN" dirty="0"/>
          </a:p>
          <a:p>
            <a:pPr marL="0" indent="0">
              <a:buNone/>
            </a:pPr>
            <a:r>
              <a:rPr lang="zh-CN" altLang="zh-CN" dirty="0"/>
              <a:t>　　消费者的心理状态直接激发其情绪</a:t>
            </a:r>
            <a:r>
              <a:rPr lang="en-US" altLang="zh-CN" dirty="0"/>
              <a:t>;</a:t>
            </a:r>
            <a:r>
              <a:rPr lang="zh-CN" altLang="zh-CN" dirty="0"/>
              <a:t>反过来</a:t>
            </a:r>
            <a:r>
              <a:rPr lang="en-US" altLang="zh-CN" dirty="0"/>
              <a:t>,</a:t>
            </a:r>
            <a:r>
              <a:rPr lang="zh-CN" altLang="zh-CN" dirty="0"/>
              <a:t>经激发而兴奋起来的情绪又影响消费者原来的心理状态</a:t>
            </a:r>
            <a:r>
              <a:rPr lang="en-US" altLang="zh-CN" dirty="0"/>
              <a:t>,</a:t>
            </a:r>
            <a:r>
              <a:rPr lang="zh-CN" altLang="zh-CN" dirty="0"/>
              <a:t>两者共同推动消费者购买行为的进行。</a:t>
            </a:r>
            <a:endParaRPr lang="zh-CN" altLang="zh-CN" dirty="0"/>
          </a:p>
          <a:p>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80696"/>
          </a:xfrm>
        </p:spPr>
        <p:txBody>
          <a:bodyPr>
            <a:noAutofit/>
          </a:bodyPr>
          <a:lstStyle/>
          <a:p>
            <a:r>
              <a:rPr lang="zh-CN" altLang="zh-CN" sz="3600" dirty="0"/>
              <a:t>第三节　消费者心理活动的意志过程</a:t>
            </a:r>
            <a:endParaRPr lang="zh-CN" altLang="zh-CN" sz="3600" dirty="0"/>
          </a:p>
        </p:txBody>
      </p:sp>
      <p:sp>
        <p:nvSpPr>
          <p:cNvPr id="3" name="内容占位符 2"/>
          <p:cNvSpPr>
            <a:spLocks noGrp="1"/>
          </p:cNvSpPr>
          <p:nvPr>
            <p:ph idx="1"/>
          </p:nvPr>
        </p:nvSpPr>
        <p:spPr/>
        <p:txBody>
          <a:bodyPr/>
          <a:lstStyle/>
          <a:p>
            <a:pPr marL="0" indent="0">
              <a:buNone/>
            </a:pPr>
            <a:r>
              <a:rPr lang="zh-CN" altLang="zh-CN" dirty="0"/>
              <a:t>一、意志的概念与特征</a:t>
            </a:r>
            <a:endParaRPr lang="zh-CN" altLang="zh-CN" dirty="0"/>
          </a:p>
          <a:p>
            <a:pPr marL="0" indent="0">
              <a:buNone/>
            </a:pPr>
            <a:r>
              <a:rPr lang="en-US" altLang="zh-CN" dirty="0"/>
              <a:t>(</a:t>
            </a:r>
            <a:r>
              <a:rPr lang="zh-CN" altLang="zh-CN" dirty="0"/>
              <a:t>一</a:t>
            </a:r>
            <a:r>
              <a:rPr lang="en-US" altLang="zh-CN" dirty="0"/>
              <a:t>)</a:t>
            </a:r>
            <a:r>
              <a:rPr lang="zh-CN" altLang="en-US" dirty="0"/>
              <a:t>消费者</a:t>
            </a:r>
            <a:r>
              <a:rPr lang="zh-CN" altLang="zh-CN" dirty="0"/>
              <a:t>意志过程的概念</a:t>
            </a:r>
            <a:endParaRPr lang="zh-CN" altLang="zh-CN" dirty="0"/>
          </a:p>
          <a:p>
            <a:pPr marL="0" indent="0">
              <a:buNone/>
            </a:pPr>
            <a:r>
              <a:rPr lang="zh-CN" altLang="zh-CN" dirty="0"/>
              <a:t>　　意志就是指消费者自觉地确定购买目的并主动支配、调节其购买行动</a:t>
            </a:r>
            <a:r>
              <a:rPr lang="en-US" altLang="zh-CN" dirty="0"/>
              <a:t>,</a:t>
            </a:r>
            <a:r>
              <a:rPr lang="zh-CN" altLang="zh-CN" dirty="0"/>
              <a:t>克服各种困难</a:t>
            </a:r>
            <a:r>
              <a:rPr lang="en-US" altLang="zh-CN" dirty="0"/>
              <a:t>,</a:t>
            </a:r>
            <a:r>
              <a:rPr lang="zh-CN" altLang="zh-CN" dirty="0"/>
              <a:t>实现预定目标的心理过程</a:t>
            </a:r>
            <a:r>
              <a:rPr lang="zh-CN" altLang="zh-CN" dirty="0" smtClean="0"/>
              <a:t>。</a:t>
            </a:r>
            <a:endParaRPr lang="en-US" altLang="zh-CN" dirty="0" smtClean="0"/>
          </a:p>
          <a:p>
            <a:pPr marL="0" indent="0">
              <a:buNone/>
            </a:pPr>
            <a:r>
              <a:rPr lang="en-US" altLang="zh-CN" dirty="0"/>
              <a:t>(</a:t>
            </a:r>
            <a:r>
              <a:rPr lang="zh-CN" altLang="zh-CN" dirty="0"/>
              <a:t>二</a:t>
            </a:r>
            <a:r>
              <a:rPr lang="en-US" altLang="zh-CN" dirty="0"/>
              <a:t>)</a:t>
            </a:r>
            <a:r>
              <a:rPr lang="zh-CN" altLang="zh-CN" dirty="0"/>
              <a:t>消费者意志过程的基本特征</a:t>
            </a:r>
            <a:endParaRPr lang="zh-CN" altLang="zh-CN" dirty="0"/>
          </a:p>
          <a:p>
            <a:pPr marL="0" indent="0">
              <a:buNone/>
            </a:pPr>
            <a:r>
              <a:rPr lang="zh-CN" altLang="zh-CN" dirty="0"/>
              <a:t>　　</a:t>
            </a:r>
            <a:r>
              <a:rPr lang="en-US" altLang="zh-CN" dirty="0"/>
              <a:t>1.</a:t>
            </a:r>
            <a:r>
              <a:rPr lang="zh-CN" altLang="zh-CN" dirty="0"/>
              <a:t>有明确的购买目的</a:t>
            </a:r>
            <a:endParaRPr lang="zh-CN" altLang="zh-CN" dirty="0"/>
          </a:p>
          <a:p>
            <a:pPr marL="0" indent="0">
              <a:buNone/>
            </a:pPr>
            <a:r>
              <a:rPr lang="zh-CN" altLang="zh-CN" dirty="0"/>
              <a:t>　　</a:t>
            </a:r>
            <a:r>
              <a:rPr lang="en-US" altLang="zh-CN" dirty="0"/>
              <a:t>2.</a:t>
            </a:r>
            <a:r>
              <a:rPr lang="zh-CN" altLang="zh-CN" dirty="0"/>
              <a:t>与排除干扰和克服困难相联系</a:t>
            </a:r>
            <a:endParaRPr lang="zh-CN" altLang="zh-CN" dirty="0"/>
          </a:p>
          <a:p>
            <a:pPr marL="0" indent="0">
              <a:buNone/>
            </a:pPr>
            <a:r>
              <a:rPr lang="zh-CN" altLang="zh-CN" dirty="0"/>
              <a:t>　　</a:t>
            </a:r>
            <a:r>
              <a:rPr lang="en-US" altLang="zh-CN" dirty="0"/>
              <a:t>3.</a:t>
            </a:r>
            <a:r>
              <a:rPr lang="zh-CN" altLang="zh-CN" dirty="0"/>
              <a:t>调节购买行为全过程</a:t>
            </a:r>
            <a:endParaRPr lang="zh-CN" altLang="zh-CN" dirty="0"/>
          </a:p>
          <a:p>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zh-CN" altLang="zh-CN" dirty="0"/>
              <a:t>二、消费者购买心理活动的意志过程</a:t>
            </a:r>
            <a:endParaRPr lang="zh-CN" altLang="zh-CN" dirty="0"/>
          </a:p>
          <a:p>
            <a:pPr marL="0" indent="0">
              <a:buNone/>
            </a:pPr>
            <a:r>
              <a:rPr lang="zh-CN" altLang="zh-CN" dirty="0"/>
              <a:t>　　在购买活动中</a:t>
            </a:r>
            <a:r>
              <a:rPr lang="en-US" altLang="zh-CN" dirty="0"/>
              <a:t>,</a:t>
            </a:r>
            <a:r>
              <a:rPr lang="zh-CN" altLang="zh-CN" dirty="0"/>
              <a:t>消费者的意志表现为一个复杂的作用过程</a:t>
            </a:r>
            <a:r>
              <a:rPr lang="en-US" altLang="zh-CN" dirty="0"/>
              <a:t>,</a:t>
            </a:r>
            <a:r>
              <a:rPr lang="zh-CN" altLang="zh-CN" dirty="0"/>
              <a:t>其中包括做出购买决定、执行购买决定和体验执行效果三个相互联系的阶段。</a:t>
            </a:r>
            <a:endParaRPr lang="zh-CN" altLang="zh-CN" dirty="0"/>
          </a:p>
          <a:p>
            <a:pPr marL="0" indent="0">
              <a:buNone/>
            </a:pPr>
            <a:r>
              <a:rPr lang="en-US" altLang="zh-CN" dirty="0"/>
              <a:t>(</a:t>
            </a:r>
            <a:r>
              <a:rPr lang="zh-CN" altLang="zh-CN" dirty="0"/>
              <a:t>一</a:t>
            </a:r>
            <a:r>
              <a:rPr lang="en-US" altLang="zh-CN" dirty="0"/>
              <a:t>)</a:t>
            </a:r>
            <a:r>
              <a:rPr lang="zh-CN" altLang="zh-CN" dirty="0"/>
              <a:t>做出购买决定阶段</a:t>
            </a:r>
            <a:endParaRPr lang="zh-CN" altLang="zh-CN" dirty="0"/>
          </a:p>
          <a:p>
            <a:pPr marL="0" indent="0">
              <a:buNone/>
            </a:pPr>
            <a:r>
              <a:rPr lang="zh-CN" altLang="zh-CN" dirty="0"/>
              <a:t>　　这是消费者购买活动的初始阶段。这一阶段包括购买目的的确定、购买动机的取舍、购买方式的选择和购买计划的制定</a:t>
            </a:r>
            <a:r>
              <a:rPr lang="en-US" altLang="zh-CN" dirty="0"/>
              <a:t>,</a:t>
            </a:r>
            <a:r>
              <a:rPr lang="zh-CN" altLang="zh-CN" dirty="0"/>
              <a:t>实际上是购买前的准备阶段。消费者从自身需求出发</a:t>
            </a:r>
            <a:r>
              <a:rPr lang="en-US" altLang="zh-CN" dirty="0"/>
              <a:t>,</a:t>
            </a:r>
            <a:r>
              <a:rPr lang="zh-CN" altLang="zh-CN" dirty="0"/>
              <a:t>根据自己的支付能力和商品供应情况</a:t>
            </a:r>
            <a:r>
              <a:rPr lang="en-US" altLang="zh-CN" dirty="0"/>
              <a:t>,</a:t>
            </a:r>
            <a:r>
              <a:rPr lang="zh-CN" altLang="zh-CN" dirty="0"/>
              <a:t>分清主次、轻重、缓急</a:t>
            </a:r>
            <a:r>
              <a:rPr lang="en-US" altLang="zh-CN" dirty="0"/>
              <a:t>,</a:t>
            </a:r>
            <a:r>
              <a:rPr lang="zh-CN" altLang="zh-CN" dirty="0"/>
              <a:t>做出各项决定</a:t>
            </a:r>
            <a:r>
              <a:rPr lang="en-US" altLang="zh-CN" dirty="0"/>
              <a:t>,</a:t>
            </a:r>
            <a:r>
              <a:rPr lang="zh-CN" altLang="zh-CN" dirty="0"/>
              <a:t>即是否购买和购买的顺序等。</a:t>
            </a:r>
            <a:endParaRPr lang="zh-CN" altLang="zh-CN"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en-US" altLang="zh-CN" dirty="0"/>
              <a:t>(</a:t>
            </a:r>
            <a:r>
              <a:rPr lang="zh-CN" altLang="zh-CN" dirty="0"/>
              <a:t>二</a:t>
            </a:r>
            <a:r>
              <a:rPr lang="en-US" altLang="zh-CN" dirty="0"/>
              <a:t>)</a:t>
            </a:r>
            <a:r>
              <a:rPr lang="zh-CN" altLang="zh-CN" dirty="0"/>
              <a:t>执行购买决定阶段</a:t>
            </a:r>
            <a:endParaRPr lang="zh-CN" altLang="zh-CN" dirty="0"/>
          </a:p>
          <a:p>
            <a:pPr marL="0" indent="0">
              <a:buNone/>
            </a:pPr>
            <a:r>
              <a:rPr lang="zh-CN" altLang="zh-CN" dirty="0"/>
              <a:t>　　在这一阶段</a:t>
            </a:r>
            <a:r>
              <a:rPr lang="en-US" altLang="zh-CN" dirty="0"/>
              <a:t>,</a:t>
            </a:r>
            <a:r>
              <a:rPr lang="zh-CN" altLang="zh-CN" dirty="0"/>
              <a:t>购买决定转化为实际的购买行为</a:t>
            </a:r>
            <a:r>
              <a:rPr lang="en-US" altLang="zh-CN" dirty="0"/>
              <a:t>,</a:t>
            </a:r>
            <a:r>
              <a:rPr lang="zh-CN" altLang="zh-CN" dirty="0"/>
              <a:t>消费者通过一定的方式和渠道购买到自己所需的商品。当然</a:t>
            </a:r>
            <a:r>
              <a:rPr lang="en-US" altLang="zh-CN" dirty="0"/>
              <a:t>,</a:t>
            </a:r>
            <a:r>
              <a:rPr lang="zh-CN" altLang="zh-CN" dirty="0"/>
              <a:t>这一转化过程在现实生活中不会很顺利</a:t>
            </a:r>
            <a:r>
              <a:rPr lang="en-US" altLang="zh-CN" dirty="0"/>
              <a:t>,</a:t>
            </a:r>
            <a:r>
              <a:rPr lang="zh-CN" altLang="zh-CN" dirty="0"/>
              <a:t>往往会遇到一些障碍需要加以排除。所以</a:t>
            </a:r>
            <a:r>
              <a:rPr lang="en-US" altLang="zh-CN" dirty="0"/>
              <a:t>,</a:t>
            </a:r>
            <a:r>
              <a:rPr lang="zh-CN" altLang="zh-CN" dirty="0"/>
              <a:t>执行购买决定是消费者意志活动的中心环节。</a:t>
            </a:r>
            <a:endParaRPr lang="zh-CN" altLang="zh-CN" dirty="0"/>
          </a:p>
          <a:p>
            <a:pPr marL="0" indent="0">
              <a:buNone/>
            </a:pPr>
            <a:r>
              <a:rPr lang="en-US" altLang="zh-CN" dirty="0"/>
              <a:t>(</a:t>
            </a:r>
            <a:r>
              <a:rPr lang="zh-CN" altLang="zh-CN" dirty="0"/>
              <a:t>三</a:t>
            </a:r>
            <a:r>
              <a:rPr lang="en-US" altLang="zh-CN" dirty="0"/>
              <a:t>)</a:t>
            </a:r>
            <a:r>
              <a:rPr lang="zh-CN" altLang="zh-CN" dirty="0"/>
              <a:t>体验执行效果阶段</a:t>
            </a:r>
            <a:endParaRPr lang="zh-CN" altLang="zh-CN" dirty="0"/>
          </a:p>
          <a:p>
            <a:pPr marL="0" indent="0">
              <a:buNone/>
            </a:pPr>
            <a:r>
              <a:rPr lang="zh-CN" altLang="zh-CN" dirty="0"/>
              <a:t>　　完成购买行为后</a:t>
            </a:r>
            <a:r>
              <a:rPr lang="en-US" altLang="zh-CN" dirty="0"/>
              <a:t>,</a:t>
            </a:r>
            <a:r>
              <a:rPr lang="zh-CN" altLang="zh-CN" dirty="0"/>
              <a:t>消费者的意志过程并未结束</a:t>
            </a:r>
            <a:r>
              <a:rPr lang="en-US" altLang="zh-CN" dirty="0"/>
              <a:t>,</a:t>
            </a:r>
            <a:r>
              <a:rPr lang="zh-CN" altLang="zh-CN" dirty="0"/>
              <a:t>通过对商品的使用</a:t>
            </a:r>
            <a:r>
              <a:rPr lang="en-US" altLang="zh-CN" dirty="0"/>
              <a:t>,</a:t>
            </a:r>
            <a:r>
              <a:rPr lang="zh-CN" altLang="zh-CN" dirty="0"/>
              <a:t>消费者还要体验执行购买决定的效果</a:t>
            </a:r>
            <a:r>
              <a:rPr lang="en-US" altLang="zh-CN" dirty="0"/>
              <a:t>,</a:t>
            </a:r>
            <a:r>
              <a:rPr lang="zh-CN" altLang="zh-CN" dirty="0"/>
              <a:t>如商品的性能是否良好、使用是否方便、外观与使用环境是否协调、实际效果与预期是否接近等。在上述体验的基础上</a:t>
            </a:r>
            <a:r>
              <a:rPr lang="en-US" altLang="zh-CN" dirty="0"/>
              <a:t>,</a:t>
            </a:r>
            <a:r>
              <a:rPr lang="zh-CN" altLang="zh-CN" dirty="0"/>
              <a:t>消费者将评价购买这一商品的行为是否明智。这种对购买决策的检验和反省</a:t>
            </a:r>
            <a:r>
              <a:rPr lang="en-US" altLang="zh-CN" dirty="0"/>
              <a:t>,</a:t>
            </a:r>
            <a:r>
              <a:rPr lang="zh-CN" altLang="zh-CN" dirty="0"/>
              <a:t>对今后的购买行为具有重要意义</a:t>
            </a:r>
            <a:r>
              <a:rPr lang="en-US" altLang="zh-CN" dirty="0"/>
              <a:t>,</a:t>
            </a:r>
            <a:r>
              <a:rPr lang="zh-CN" altLang="zh-CN" dirty="0"/>
              <a:t>它将决定消费者今后是重复还是拒绝、是扩大还是缩小对该商品的购买。</a:t>
            </a:r>
            <a:endParaRPr lang="zh-CN" altLang="zh-CN"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96752"/>
            <a:ext cx="8229600" cy="5127848"/>
          </a:xfrm>
        </p:spPr>
        <p:txBody>
          <a:bodyPr>
            <a:normAutofit fontScale="85000" lnSpcReduction="10000"/>
          </a:bodyPr>
          <a:lstStyle/>
          <a:p>
            <a:pPr marL="0" indent="0">
              <a:buNone/>
            </a:pPr>
            <a:r>
              <a:rPr lang="en-US" altLang="zh-CN" dirty="0"/>
              <a:t>(</a:t>
            </a:r>
            <a:r>
              <a:rPr lang="zh-CN" altLang="zh-CN" dirty="0"/>
              <a:t>二</a:t>
            </a:r>
            <a:r>
              <a:rPr lang="en-US" altLang="zh-CN" dirty="0"/>
              <a:t>)</a:t>
            </a:r>
            <a:r>
              <a:rPr lang="zh-CN" altLang="zh-CN" dirty="0"/>
              <a:t>消费者的知觉</a:t>
            </a:r>
            <a:endParaRPr lang="zh-CN" altLang="zh-CN" dirty="0"/>
          </a:p>
          <a:p>
            <a:pPr marL="0" indent="0">
              <a:buNone/>
            </a:pPr>
            <a:r>
              <a:rPr lang="zh-CN" altLang="zh-CN" dirty="0"/>
              <a:t>　　知觉是人脑对直接作用于感觉器官的客观事物个别属性的整体反映</a:t>
            </a:r>
            <a:r>
              <a:rPr lang="en-US" altLang="zh-CN" dirty="0"/>
              <a:t>,</a:t>
            </a:r>
            <a:r>
              <a:rPr lang="zh-CN" altLang="zh-CN" dirty="0"/>
              <a:t>是消费者在感觉基础上对商品总体特性的反映。在认识过程中</a:t>
            </a:r>
            <a:r>
              <a:rPr lang="en-US" altLang="zh-CN" dirty="0"/>
              <a:t>,</a:t>
            </a:r>
            <a:r>
              <a:rPr lang="zh-CN" altLang="zh-CN" dirty="0"/>
              <a:t>消费者不仅借助感觉器官对商品的个别属性进行感受</a:t>
            </a:r>
            <a:r>
              <a:rPr lang="en-US" altLang="zh-CN" dirty="0"/>
              <a:t>,</a:t>
            </a:r>
            <a:r>
              <a:rPr lang="zh-CN" altLang="zh-CN" dirty="0"/>
              <a:t>而且能将各个个别属性联系、综合起来</a:t>
            </a:r>
            <a:r>
              <a:rPr lang="en-US" altLang="zh-CN" dirty="0"/>
              <a:t>,</a:t>
            </a:r>
            <a:r>
              <a:rPr lang="zh-CN" altLang="zh-CN" dirty="0"/>
              <a:t>进行整体反映。</a:t>
            </a:r>
            <a:endParaRPr lang="zh-CN" altLang="zh-CN" dirty="0"/>
          </a:p>
          <a:p>
            <a:pPr marL="0" indent="0">
              <a:buNone/>
            </a:pPr>
            <a:r>
              <a:rPr lang="zh-CN" altLang="zh-CN" dirty="0"/>
              <a:t>　　知觉与感觉既紧密联系</a:t>
            </a:r>
            <a:r>
              <a:rPr lang="en-US" altLang="zh-CN" dirty="0"/>
              <a:t>,</a:t>
            </a:r>
            <a:r>
              <a:rPr lang="zh-CN" altLang="zh-CN" dirty="0"/>
              <a:t>又相互区别。知觉必须以感觉为基础</a:t>
            </a:r>
            <a:r>
              <a:rPr lang="en-US" altLang="zh-CN" dirty="0"/>
              <a:t>,</a:t>
            </a:r>
            <a:r>
              <a:rPr lang="zh-CN" altLang="zh-CN" dirty="0"/>
              <a:t>因为任何客观事物都是由若干个别属性组成的综合体</a:t>
            </a:r>
            <a:r>
              <a:rPr lang="en-US" altLang="zh-CN" dirty="0"/>
              <a:t>,</a:t>
            </a:r>
            <a:r>
              <a:rPr lang="zh-CN" altLang="zh-CN" dirty="0"/>
              <a:t>事物的整体与其个别属性是不可分割的。消费者只有感觉到商品的颜色、形状、气味、重量等各方面属性</a:t>
            </a:r>
            <a:r>
              <a:rPr lang="en-US" altLang="zh-CN" dirty="0"/>
              <a:t>,</a:t>
            </a:r>
            <a:r>
              <a:rPr lang="zh-CN" altLang="zh-CN" dirty="0"/>
              <a:t>才有可能形成对该商品的整体知觉。感觉到的个别属性越充分、越丰富</a:t>
            </a:r>
            <a:r>
              <a:rPr lang="en-US" altLang="zh-CN" dirty="0"/>
              <a:t>,</a:t>
            </a:r>
            <a:r>
              <a:rPr lang="zh-CN" altLang="zh-CN" dirty="0"/>
              <a:t>对商品的知觉就越完整、越正确。但是</a:t>
            </a:r>
            <a:r>
              <a:rPr lang="en-US" altLang="zh-CN" dirty="0"/>
              <a:t>,</a:t>
            </a:r>
            <a:r>
              <a:rPr lang="zh-CN" altLang="zh-CN" dirty="0"/>
              <a:t>知觉不是感觉在数量上的简单相加</a:t>
            </a:r>
            <a:r>
              <a:rPr lang="en-US" altLang="zh-CN" dirty="0"/>
              <a:t>,</a:t>
            </a:r>
            <a:r>
              <a:rPr lang="zh-CN" altLang="zh-CN" dirty="0"/>
              <a:t>它所反映的是事物个别属性之间的相互联系</a:t>
            </a:r>
            <a:r>
              <a:rPr lang="en-US" altLang="zh-CN" dirty="0"/>
              <a:t>,</a:t>
            </a:r>
            <a:r>
              <a:rPr lang="zh-CN" altLang="zh-CN" dirty="0"/>
              <a:t>是建立在各个个别属性内在联系基础上的事物的完整映像。此外</a:t>
            </a:r>
            <a:r>
              <a:rPr lang="en-US" altLang="zh-CN" dirty="0"/>
              <a:t>,</a:t>
            </a:r>
            <a:r>
              <a:rPr lang="zh-CN" altLang="zh-CN" dirty="0"/>
              <a:t>知觉是在知识经验的参与下</a:t>
            </a:r>
            <a:r>
              <a:rPr lang="en-US" altLang="zh-CN" dirty="0"/>
              <a:t>,</a:t>
            </a:r>
            <a:r>
              <a:rPr lang="zh-CN" altLang="zh-CN" dirty="0"/>
              <a:t>对感觉到的信息</a:t>
            </a:r>
            <a:r>
              <a:rPr lang="zh-CN" altLang="zh-CN" dirty="0" smtClean="0"/>
              <a:t>加以加工</a:t>
            </a:r>
            <a:r>
              <a:rPr lang="zh-CN" altLang="zh-CN" dirty="0"/>
              <a:t>解释的过程</a:t>
            </a:r>
            <a:r>
              <a:rPr lang="zh-CN" altLang="zh-CN" dirty="0" smtClean="0"/>
              <a:t>。</a:t>
            </a:r>
            <a:endParaRPr lang="en-US" altLang="zh-CN" dirty="0" smtClean="0"/>
          </a:p>
          <a:p>
            <a:pPr marL="0" indent="0">
              <a:buNone/>
            </a:pPr>
            <a:r>
              <a:rPr lang="zh-CN" altLang="zh-CN" dirty="0"/>
              <a:t>　　知觉是消费者对消费对象的主动反应</a:t>
            </a:r>
            <a:r>
              <a:rPr lang="zh-CN" altLang="zh-CN" dirty="0" smtClean="0"/>
              <a:t>过程</a:t>
            </a:r>
            <a:r>
              <a:rPr lang="en-US" altLang="zh-CN" dirty="0"/>
              <a:t>,</a:t>
            </a:r>
            <a:r>
              <a:rPr lang="zh-CN" altLang="zh-CN" dirty="0" smtClean="0"/>
              <a:t>具体</a:t>
            </a:r>
            <a:r>
              <a:rPr lang="zh-CN" altLang="zh-CN" dirty="0"/>
              <a:t>表现在选择性、理解性、整体性、恒常性等方面</a:t>
            </a:r>
            <a:r>
              <a:rPr lang="zh-CN" altLang="zh-CN" dirty="0" smtClean="0"/>
              <a:t>。</a:t>
            </a:r>
            <a:endParaRPr lang="zh-CN" altLang="zh-CN"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12776"/>
            <a:ext cx="8229600" cy="4911824"/>
          </a:xfrm>
        </p:spPr>
        <p:txBody>
          <a:bodyPr>
            <a:normAutofit fontScale="92500" lnSpcReduction="10000"/>
          </a:bodyPr>
          <a:lstStyle/>
          <a:p>
            <a:pPr marL="0" indent="0">
              <a:buNone/>
            </a:pPr>
            <a:r>
              <a:rPr lang="zh-CN" altLang="zh-CN" dirty="0"/>
              <a:t>三、意志过程与认识过程和情感过程的关系</a:t>
            </a:r>
            <a:endParaRPr lang="zh-CN" altLang="zh-CN" dirty="0"/>
          </a:p>
          <a:p>
            <a:pPr marL="0" indent="0">
              <a:buNone/>
            </a:pPr>
            <a:r>
              <a:rPr lang="zh-CN" altLang="zh-CN" dirty="0"/>
              <a:t>　　情绪既可以成为意志过程的动力</a:t>
            </a:r>
            <a:r>
              <a:rPr lang="en-US" altLang="zh-CN" dirty="0"/>
              <a:t>,</a:t>
            </a:r>
            <a:r>
              <a:rPr lang="zh-CN" altLang="zh-CN" dirty="0"/>
              <a:t>也可以成为意志过程的阻力。</a:t>
            </a:r>
            <a:endParaRPr lang="zh-CN" altLang="zh-CN" dirty="0"/>
          </a:p>
          <a:p>
            <a:pPr marL="0" indent="0">
              <a:buNone/>
            </a:pPr>
            <a:r>
              <a:rPr lang="zh-CN" altLang="zh-CN" dirty="0"/>
              <a:t>　　</a:t>
            </a:r>
            <a:r>
              <a:rPr lang="zh-CN" altLang="zh-CN" dirty="0" smtClean="0"/>
              <a:t>意志</a:t>
            </a:r>
            <a:r>
              <a:rPr lang="zh-CN" altLang="zh-CN" dirty="0"/>
              <a:t>过程对情感过程也起着调节和控制作用。</a:t>
            </a:r>
            <a:endParaRPr lang="zh-CN" altLang="zh-CN" dirty="0"/>
          </a:p>
          <a:p>
            <a:pPr marL="0" indent="0">
              <a:buNone/>
            </a:pPr>
            <a:r>
              <a:rPr lang="zh-CN" altLang="zh-CN" dirty="0"/>
              <a:t>　　</a:t>
            </a:r>
            <a:r>
              <a:rPr lang="zh-CN" altLang="zh-CN" dirty="0" smtClean="0"/>
              <a:t>认识</a:t>
            </a:r>
            <a:r>
              <a:rPr lang="zh-CN" altLang="zh-CN" dirty="0"/>
              <a:t>、情感和意志三个过程协同作用</a:t>
            </a:r>
            <a:r>
              <a:rPr lang="en-US" altLang="zh-CN" dirty="0"/>
              <a:t>,</a:t>
            </a:r>
            <a:r>
              <a:rPr lang="zh-CN" altLang="zh-CN" dirty="0"/>
              <a:t>构成了消费者完整的心理</a:t>
            </a:r>
            <a:r>
              <a:rPr lang="en-US" altLang="zh-CN" dirty="0"/>
              <a:t>,</a:t>
            </a:r>
            <a:r>
              <a:rPr lang="zh-CN" altLang="zh-CN" dirty="0"/>
              <a:t>左右着消费者的购买行为。具体可归纳为以下几点</a:t>
            </a:r>
            <a:r>
              <a:rPr lang="en-US" altLang="zh-CN" dirty="0"/>
              <a:t>:</a:t>
            </a:r>
            <a:endParaRPr lang="zh-CN" altLang="zh-CN" dirty="0"/>
          </a:p>
          <a:p>
            <a:pPr marL="0" indent="0">
              <a:buNone/>
            </a:pPr>
            <a:r>
              <a:rPr lang="zh-CN" altLang="zh-CN" dirty="0"/>
              <a:t>　　</a:t>
            </a:r>
            <a:r>
              <a:rPr lang="en-US" altLang="zh-CN" dirty="0"/>
              <a:t>(1)</a:t>
            </a:r>
            <a:r>
              <a:rPr lang="zh-CN" altLang="zh-CN" dirty="0"/>
              <a:t>三个过程的作用顺序为认识过程—情感过程—意志过程</a:t>
            </a:r>
            <a:r>
              <a:rPr lang="en-US" altLang="zh-CN" dirty="0"/>
              <a:t>;</a:t>
            </a:r>
            <a:endParaRPr lang="zh-CN" altLang="zh-CN" dirty="0"/>
          </a:p>
          <a:p>
            <a:pPr marL="0" indent="0">
              <a:buNone/>
            </a:pPr>
            <a:r>
              <a:rPr lang="zh-CN" altLang="zh-CN" dirty="0"/>
              <a:t>　　</a:t>
            </a:r>
            <a:r>
              <a:rPr lang="en-US" altLang="zh-CN" dirty="0"/>
              <a:t>(2)</a:t>
            </a:r>
            <a:r>
              <a:rPr lang="zh-CN" altLang="zh-CN" dirty="0"/>
              <a:t>意志过程给认识过程以巨大的推动力</a:t>
            </a:r>
            <a:r>
              <a:rPr lang="en-US" altLang="zh-CN" dirty="0"/>
              <a:t>;</a:t>
            </a:r>
            <a:endParaRPr lang="zh-CN" altLang="zh-CN" dirty="0"/>
          </a:p>
          <a:p>
            <a:pPr marL="0" indent="0">
              <a:buNone/>
            </a:pPr>
            <a:r>
              <a:rPr lang="zh-CN" altLang="zh-CN" dirty="0"/>
              <a:t>　　</a:t>
            </a:r>
            <a:r>
              <a:rPr lang="en-US" altLang="zh-CN" dirty="0"/>
              <a:t>(3)</a:t>
            </a:r>
            <a:r>
              <a:rPr lang="zh-CN" altLang="zh-CN" dirty="0"/>
              <a:t>意志过程有赖于情感过程</a:t>
            </a:r>
            <a:r>
              <a:rPr lang="en-US" altLang="zh-CN" dirty="0"/>
              <a:t>,</a:t>
            </a:r>
            <a:r>
              <a:rPr lang="zh-CN" altLang="zh-CN" dirty="0"/>
              <a:t>又能调节情感过程的发展和变化</a:t>
            </a:r>
            <a:r>
              <a:rPr lang="en-US" altLang="zh-CN" dirty="0"/>
              <a:t>;</a:t>
            </a:r>
            <a:endParaRPr lang="zh-CN" altLang="zh-CN" dirty="0"/>
          </a:p>
          <a:p>
            <a:pPr marL="0" indent="0">
              <a:buNone/>
            </a:pPr>
            <a:r>
              <a:rPr lang="zh-CN" altLang="zh-CN" dirty="0"/>
              <a:t>　　</a:t>
            </a:r>
            <a:r>
              <a:rPr lang="en-US" altLang="zh-CN" dirty="0"/>
              <a:t>(4)</a:t>
            </a:r>
            <a:r>
              <a:rPr lang="zh-CN" altLang="zh-CN" dirty="0"/>
              <a:t>意志过程对情感过程起着调节和控制作用。</a:t>
            </a:r>
            <a:endParaRPr lang="zh-CN" altLang="zh-CN" dirty="0"/>
          </a:p>
          <a:p>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700808"/>
            <a:ext cx="8229600" cy="4623792"/>
          </a:xfrm>
        </p:spPr>
        <p:txBody>
          <a:bodyPr>
            <a:normAutofit fontScale="92500"/>
          </a:bodyPr>
          <a:lstStyle/>
          <a:p>
            <a:pPr marL="0" indent="0">
              <a:buNone/>
            </a:pPr>
            <a:r>
              <a:rPr lang="zh-CN" altLang="zh-CN" dirty="0"/>
              <a:t>四、消费者的主要意志品质对行为的影响</a:t>
            </a:r>
            <a:endParaRPr lang="zh-CN" altLang="zh-CN" dirty="0"/>
          </a:p>
          <a:p>
            <a:pPr marL="0" indent="0">
              <a:buNone/>
            </a:pPr>
            <a:r>
              <a:rPr lang="en-US" altLang="zh-CN" dirty="0"/>
              <a:t>(</a:t>
            </a:r>
            <a:r>
              <a:rPr lang="zh-CN" altLang="zh-CN" dirty="0"/>
              <a:t>一</a:t>
            </a:r>
            <a:r>
              <a:rPr lang="en-US" altLang="zh-CN" dirty="0"/>
              <a:t>)</a:t>
            </a:r>
            <a:r>
              <a:rPr lang="zh-CN" altLang="zh-CN" dirty="0"/>
              <a:t>自觉性</a:t>
            </a:r>
            <a:endParaRPr lang="zh-CN" altLang="zh-CN" dirty="0"/>
          </a:p>
          <a:p>
            <a:pPr marL="0" indent="0">
              <a:buNone/>
            </a:pPr>
            <a:r>
              <a:rPr lang="zh-CN" altLang="zh-CN" dirty="0"/>
              <a:t>　　意志品质的自觉性是指消费者对将要进行的购买活动有明确的方向和目的</a:t>
            </a:r>
            <a:r>
              <a:rPr lang="en-US" altLang="zh-CN" dirty="0"/>
              <a:t>,</a:t>
            </a:r>
            <a:r>
              <a:rPr lang="zh-CN" altLang="zh-CN" dirty="0"/>
              <a:t>能主动认识、了解所要购买的商品</a:t>
            </a:r>
            <a:r>
              <a:rPr lang="en-US" altLang="zh-CN" dirty="0"/>
              <a:t>,</a:t>
            </a:r>
            <a:r>
              <a:rPr lang="zh-CN" altLang="zh-CN" dirty="0"/>
              <a:t>通过综合考虑制定购买决策</a:t>
            </a:r>
            <a:r>
              <a:rPr lang="en-US" altLang="zh-CN" dirty="0"/>
              <a:t>,</a:t>
            </a:r>
            <a:r>
              <a:rPr lang="zh-CN" altLang="zh-CN" dirty="0"/>
              <a:t>并意识到购买后的实际意义和效果。</a:t>
            </a:r>
            <a:endParaRPr lang="zh-CN" altLang="zh-CN" dirty="0"/>
          </a:p>
          <a:p>
            <a:pPr marL="0" indent="0">
              <a:buNone/>
            </a:pPr>
            <a:r>
              <a:rPr lang="en-US" altLang="zh-CN" dirty="0"/>
              <a:t>(</a:t>
            </a:r>
            <a:r>
              <a:rPr lang="zh-CN" altLang="zh-CN" dirty="0"/>
              <a:t>二</a:t>
            </a:r>
            <a:r>
              <a:rPr lang="en-US" altLang="zh-CN" dirty="0"/>
              <a:t>)</a:t>
            </a:r>
            <a:r>
              <a:rPr lang="zh-CN" altLang="zh-CN" dirty="0"/>
              <a:t>果断性</a:t>
            </a:r>
            <a:endParaRPr lang="zh-CN" altLang="zh-CN" dirty="0"/>
          </a:p>
          <a:p>
            <a:pPr marL="0" indent="0">
              <a:buNone/>
            </a:pPr>
            <a:r>
              <a:rPr lang="zh-CN" altLang="zh-CN" dirty="0"/>
              <a:t>　　意志品质的果断性是指消费者以个人的良好素质</a:t>
            </a:r>
            <a:r>
              <a:rPr lang="en-US" altLang="zh-CN" dirty="0"/>
              <a:t>(</a:t>
            </a:r>
            <a:r>
              <a:rPr lang="zh-CN" altLang="zh-CN" dirty="0"/>
              <a:t>如知识、敏锐、机智等</a:t>
            </a:r>
            <a:r>
              <a:rPr lang="en-US" altLang="zh-CN" dirty="0"/>
              <a:t>)</a:t>
            </a:r>
            <a:r>
              <a:rPr lang="zh-CN" altLang="zh-CN" dirty="0"/>
              <a:t>对待外界事物</a:t>
            </a:r>
            <a:r>
              <a:rPr lang="en-US" altLang="zh-CN" dirty="0"/>
              <a:t>,</a:t>
            </a:r>
            <a:r>
              <a:rPr lang="zh-CN" altLang="zh-CN" dirty="0"/>
              <a:t>迅速而合理地做出决定。</a:t>
            </a:r>
            <a:endParaRPr lang="zh-CN" altLang="zh-CN" dirty="0"/>
          </a:p>
          <a:p>
            <a:pPr marL="0" indent="0">
              <a:buNone/>
            </a:pPr>
            <a:r>
              <a:rPr lang="en-US" altLang="zh-CN" dirty="0"/>
              <a:t>(</a:t>
            </a:r>
            <a:r>
              <a:rPr lang="zh-CN" altLang="zh-CN" dirty="0"/>
              <a:t>三</a:t>
            </a:r>
            <a:r>
              <a:rPr lang="en-US" altLang="zh-CN" dirty="0"/>
              <a:t>)</a:t>
            </a:r>
            <a:r>
              <a:rPr lang="zh-CN" altLang="zh-CN" dirty="0"/>
              <a:t>坚韧性</a:t>
            </a:r>
            <a:endParaRPr lang="zh-CN" altLang="zh-CN" dirty="0"/>
          </a:p>
          <a:p>
            <a:pPr marL="0" indent="0">
              <a:buNone/>
            </a:pPr>
            <a:r>
              <a:rPr lang="zh-CN" altLang="zh-CN" dirty="0"/>
              <a:t>　　意志品质的坚韧性是指消费者的耐力和自制力</a:t>
            </a:r>
            <a:r>
              <a:rPr lang="en-US" altLang="zh-CN" dirty="0"/>
              <a:t>,</a:t>
            </a:r>
            <a:r>
              <a:rPr lang="zh-CN" altLang="zh-CN" dirty="0"/>
              <a:t>是自觉性与果断性的综合体现</a:t>
            </a:r>
            <a:r>
              <a:rPr lang="en-US" altLang="zh-CN" dirty="0"/>
              <a:t>,</a:t>
            </a:r>
            <a:r>
              <a:rPr lang="zh-CN" altLang="zh-CN" dirty="0"/>
              <a:t>是具备坚强意志品质的可靠保证。</a:t>
            </a:r>
            <a:endParaRPr lang="zh-CN" altLang="zh-CN" dirty="0"/>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01.jpg" descr="id:2147490869;FounderCES"/>
          <p:cNvPicPr/>
          <p:nvPr/>
        </p:nvPicPr>
        <p:blipFill>
          <a:blip r:embed="rId1"/>
          <a:stretch>
            <a:fillRect/>
          </a:stretch>
        </p:blipFill>
        <p:spPr>
          <a:xfrm>
            <a:off x="683568" y="1700808"/>
            <a:ext cx="7704856" cy="3456384"/>
          </a:xfrm>
          <a:prstGeom prst="rect">
            <a:avLst/>
          </a:prstGeom>
        </p:spPr>
      </p:pic>
      <p:sp>
        <p:nvSpPr>
          <p:cNvPr id="5" name="矩形 4"/>
          <p:cNvSpPr/>
          <p:nvPr/>
        </p:nvSpPr>
        <p:spPr>
          <a:xfrm>
            <a:off x="1835696" y="5301208"/>
            <a:ext cx="6264696" cy="369332"/>
          </a:xfrm>
          <a:prstGeom prst="rect">
            <a:avLst/>
          </a:prstGeom>
        </p:spPr>
        <p:txBody>
          <a:bodyPr wrap="square">
            <a:spAutoFit/>
          </a:bodyPr>
          <a:lstStyle/>
          <a:p>
            <a:r>
              <a:rPr lang="zh-CN" altLang="zh-CN" dirty="0"/>
              <a:t>图</a:t>
            </a:r>
            <a:r>
              <a:rPr lang="en-US" altLang="zh-CN" dirty="0"/>
              <a:t>2-1</a:t>
            </a:r>
            <a:r>
              <a:rPr lang="zh-CN" altLang="zh-CN" dirty="0"/>
              <a:t>　少妇与老妇　　　</a:t>
            </a:r>
            <a:r>
              <a:rPr lang="en-US" altLang="zh-CN" dirty="0" smtClean="0"/>
              <a:t>         </a:t>
            </a:r>
            <a:r>
              <a:rPr lang="zh-CN" altLang="zh-CN" dirty="0"/>
              <a:t>　　　图</a:t>
            </a:r>
            <a:r>
              <a:rPr lang="en-US" altLang="zh-CN" dirty="0"/>
              <a:t>2-2</a:t>
            </a:r>
            <a:r>
              <a:rPr lang="zh-CN" altLang="zh-CN" dirty="0"/>
              <a:t>　双面花瓶</a:t>
            </a:r>
            <a:endParaRPr lang="zh-CN" altLang="zh-C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三</a:t>
            </a:r>
            <a:r>
              <a:rPr lang="en-US" altLang="zh-CN" dirty="0"/>
              <a:t>)</a:t>
            </a:r>
            <a:r>
              <a:rPr lang="zh-CN" altLang="zh-CN" dirty="0"/>
              <a:t>消费者的错觉</a:t>
            </a:r>
            <a:endParaRPr lang="zh-CN" altLang="zh-CN" dirty="0"/>
          </a:p>
          <a:p>
            <a:pPr marL="0" indent="0">
              <a:buNone/>
            </a:pPr>
            <a:r>
              <a:rPr lang="zh-CN" altLang="zh-CN" dirty="0"/>
              <a:t>　　错觉是歪曲的知觉</a:t>
            </a:r>
            <a:r>
              <a:rPr lang="en-US" altLang="zh-CN" dirty="0"/>
              <a:t>,</a:t>
            </a:r>
            <a:r>
              <a:rPr lang="zh-CN" altLang="zh-CN" dirty="0"/>
              <a:t>又称错误知觉</a:t>
            </a:r>
            <a:r>
              <a:rPr lang="en-US" altLang="zh-CN" dirty="0"/>
              <a:t>,</a:t>
            </a:r>
            <a:r>
              <a:rPr lang="zh-CN" altLang="zh-CN" dirty="0"/>
              <a:t>是指人们观察物体时</a:t>
            </a:r>
            <a:r>
              <a:rPr lang="en-US" altLang="zh-CN" dirty="0"/>
              <a:t>,</a:t>
            </a:r>
            <a:r>
              <a:rPr lang="zh-CN" altLang="zh-CN" dirty="0"/>
              <a:t>由于物体受到形、光、色的干扰</a:t>
            </a:r>
            <a:r>
              <a:rPr lang="en-US" altLang="zh-CN" dirty="0"/>
              <a:t>,</a:t>
            </a:r>
            <a:r>
              <a:rPr lang="zh-CN" altLang="zh-CN" dirty="0"/>
              <a:t>加上人们的生理、心理原因而误认物象</a:t>
            </a:r>
            <a:r>
              <a:rPr lang="en-US" altLang="zh-CN" dirty="0"/>
              <a:t>,</a:t>
            </a:r>
            <a:r>
              <a:rPr lang="zh-CN" altLang="zh-CN" dirty="0"/>
              <a:t>产生与实际不符的判断性的视觉误差。错觉包括几何图形错觉</a:t>
            </a:r>
            <a:r>
              <a:rPr lang="en-US" altLang="zh-CN" dirty="0"/>
              <a:t>(</a:t>
            </a:r>
            <a:r>
              <a:rPr lang="zh-CN" altLang="zh-CN" dirty="0"/>
              <a:t>高估错觉、对比错觉、线条干扰错觉</a:t>
            </a:r>
            <a:r>
              <a:rPr lang="en-US" altLang="zh-CN" dirty="0"/>
              <a:t>)</a:t>
            </a:r>
            <a:r>
              <a:rPr lang="zh-CN" altLang="zh-CN" dirty="0"/>
              <a:t>、时间错觉、运动错觉、空间错觉、光渗错觉、整体影响部分的错觉、声音方位错觉、形重错觉、触觉错觉等。</a:t>
            </a:r>
            <a:endParaRPr lang="zh-CN" altLang="zh-CN" dirty="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4008432"/>
            <a:ext cx="8229600" cy="4389120"/>
          </a:xfrm>
        </p:spPr>
        <p:txBody>
          <a:bodyPr/>
          <a:lstStyle/>
          <a:p>
            <a:pPr marL="0" indent="0">
              <a:buNone/>
            </a:pPr>
            <a:r>
              <a:rPr lang="zh-CN" altLang="zh-CN" sz="1800" dirty="0"/>
              <a:t>注</a:t>
            </a:r>
            <a:r>
              <a:rPr lang="en-US" altLang="zh-CN" sz="1800" dirty="0"/>
              <a:t>:(1)</a:t>
            </a:r>
            <a:r>
              <a:rPr lang="zh-CN" altLang="zh-CN" sz="1800" dirty="0"/>
              <a:t>垂直与水平错觉</a:t>
            </a:r>
            <a:r>
              <a:rPr lang="en-US" altLang="zh-CN" sz="1800" dirty="0"/>
              <a:t>,</a:t>
            </a:r>
            <a:r>
              <a:rPr lang="zh-CN" altLang="zh-CN" sz="1800" dirty="0"/>
              <a:t>即运动错觉</a:t>
            </a:r>
            <a:r>
              <a:rPr lang="en-US" altLang="zh-CN" sz="1800" dirty="0"/>
              <a:t>;</a:t>
            </a:r>
            <a:endParaRPr lang="zh-CN" altLang="zh-CN" sz="1800" dirty="0"/>
          </a:p>
          <a:p>
            <a:pPr marL="0" indent="0">
              <a:buNone/>
            </a:pPr>
            <a:r>
              <a:rPr lang="en-US" altLang="zh-CN" sz="1800" dirty="0"/>
              <a:t>(2)</a:t>
            </a:r>
            <a:r>
              <a:rPr lang="zh-CN" altLang="zh-CN" sz="1800" dirty="0"/>
              <a:t>谬勒—莱依尔</a:t>
            </a:r>
            <a:r>
              <a:rPr lang="en-US" altLang="zh-CN" sz="1800" dirty="0"/>
              <a:t>(Muller􀆼</a:t>
            </a:r>
            <a:r>
              <a:rPr lang="en-US" altLang="zh-CN" sz="1800" dirty="0" err="1"/>
              <a:t>Lyer</a:t>
            </a:r>
            <a:r>
              <a:rPr lang="en-US" altLang="zh-CN" sz="1800" dirty="0"/>
              <a:t>)</a:t>
            </a:r>
            <a:r>
              <a:rPr lang="zh-CN" altLang="zh-CN" sz="1800" dirty="0"/>
              <a:t>错觉</a:t>
            </a:r>
            <a:r>
              <a:rPr lang="en-US" altLang="zh-CN" sz="1800" dirty="0"/>
              <a:t>;</a:t>
            </a:r>
            <a:endParaRPr lang="zh-CN" altLang="zh-CN" sz="1800" dirty="0"/>
          </a:p>
          <a:p>
            <a:pPr marL="0" indent="0">
              <a:buNone/>
            </a:pPr>
            <a:r>
              <a:rPr lang="en-US" altLang="zh-CN" sz="1800" dirty="0"/>
              <a:t>(3)</a:t>
            </a:r>
            <a:r>
              <a:rPr lang="zh-CN" altLang="zh-CN" sz="1800" dirty="0"/>
              <a:t>“填充”与“空白”错觉</a:t>
            </a:r>
            <a:r>
              <a:rPr lang="en-US" altLang="zh-CN" sz="1800" dirty="0"/>
              <a:t>:</a:t>
            </a:r>
            <a:r>
              <a:rPr lang="zh-CN" altLang="zh-CN" sz="1800" dirty="0"/>
              <a:t>左半段似乎长于右半段</a:t>
            </a:r>
            <a:r>
              <a:rPr lang="en-US" altLang="zh-CN" sz="1800" dirty="0"/>
              <a:t>;</a:t>
            </a:r>
            <a:endParaRPr lang="zh-CN" altLang="zh-CN" sz="1800" dirty="0"/>
          </a:p>
          <a:p>
            <a:pPr marL="0" indent="0">
              <a:buNone/>
            </a:pPr>
            <a:r>
              <a:rPr lang="en-US" altLang="zh-CN" sz="1800" dirty="0"/>
              <a:t>(4)</a:t>
            </a:r>
            <a:r>
              <a:rPr lang="zh-CN" altLang="zh-CN" sz="1800" dirty="0"/>
              <a:t>“平行”与“交叉”错觉</a:t>
            </a:r>
            <a:r>
              <a:rPr lang="en-US" altLang="zh-CN" sz="1800" dirty="0"/>
              <a:t>:</a:t>
            </a:r>
            <a:r>
              <a:rPr lang="zh-CN" altLang="zh-CN" sz="1800" dirty="0"/>
              <a:t>平行线似乎不平行了</a:t>
            </a:r>
            <a:r>
              <a:rPr lang="en-US" altLang="zh-CN" sz="1800" dirty="0"/>
              <a:t>;</a:t>
            </a:r>
            <a:endParaRPr lang="zh-CN" altLang="zh-CN" sz="1800" dirty="0"/>
          </a:p>
          <a:p>
            <a:pPr marL="0" indent="0">
              <a:buNone/>
            </a:pPr>
            <a:r>
              <a:rPr lang="en-US" altLang="zh-CN" sz="1800" dirty="0"/>
              <a:t>(5)</a:t>
            </a:r>
            <a:r>
              <a:rPr lang="zh-CN" altLang="zh-CN" sz="1800" dirty="0"/>
              <a:t>结构错觉</a:t>
            </a:r>
            <a:r>
              <a:rPr lang="en-US" altLang="zh-CN" sz="1800" dirty="0"/>
              <a:t>:</a:t>
            </a:r>
            <a:r>
              <a:rPr lang="zh-CN" altLang="zh-CN" sz="1800" dirty="0"/>
              <a:t>实际上两个圆形相等</a:t>
            </a:r>
            <a:r>
              <a:rPr lang="en-US" altLang="zh-CN" sz="1800" dirty="0"/>
              <a:t>;</a:t>
            </a:r>
            <a:endParaRPr lang="zh-CN" altLang="zh-CN" sz="1800" dirty="0"/>
          </a:p>
          <a:p>
            <a:pPr marL="0" indent="0">
              <a:buNone/>
            </a:pPr>
            <a:r>
              <a:rPr lang="en-US" altLang="zh-CN" sz="1800" dirty="0"/>
              <a:t>(6)</a:t>
            </a:r>
            <a:r>
              <a:rPr lang="zh-CN" altLang="zh-CN" sz="1800" dirty="0"/>
              <a:t>空间错觉</a:t>
            </a:r>
            <a:r>
              <a:rPr lang="en-US" altLang="zh-CN" sz="1800" dirty="0"/>
              <a:t>:</a:t>
            </a:r>
            <a:r>
              <a:rPr lang="zh-CN" altLang="zh-CN" sz="1800" dirty="0"/>
              <a:t>实际上两个空间相等</a:t>
            </a:r>
            <a:r>
              <a:rPr lang="en-US" altLang="zh-CN" sz="1800" dirty="0"/>
              <a:t>;</a:t>
            </a:r>
            <a:endParaRPr lang="zh-CN" altLang="zh-CN" sz="1800" dirty="0"/>
          </a:p>
          <a:p>
            <a:pPr marL="0" indent="0">
              <a:buNone/>
            </a:pPr>
            <a:r>
              <a:rPr lang="en-US" altLang="zh-CN" sz="1800" dirty="0"/>
              <a:t>(7)</a:t>
            </a:r>
            <a:r>
              <a:rPr lang="zh-CN" altLang="zh-CN" sz="1800" dirty="0"/>
              <a:t>背景错觉</a:t>
            </a:r>
            <a:r>
              <a:rPr lang="en-US" altLang="zh-CN" sz="1800" dirty="0"/>
              <a:t>:</a:t>
            </a:r>
            <a:r>
              <a:rPr lang="zh-CN" altLang="zh-CN" sz="1800" dirty="0"/>
              <a:t>由于直线与曲直线的作用</a:t>
            </a:r>
            <a:r>
              <a:rPr lang="en-US" altLang="zh-CN" sz="1800" dirty="0"/>
              <a:t>,</a:t>
            </a:r>
            <a:r>
              <a:rPr lang="zh-CN" altLang="zh-CN" sz="1800" dirty="0"/>
              <a:t>圆形似乎不圆了</a:t>
            </a:r>
            <a:r>
              <a:rPr lang="en-US" altLang="zh-CN" sz="1800" dirty="0"/>
              <a:t>;</a:t>
            </a:r>
            <a:endParaRPr lang="zh-CN" altLang="zh-CN" sz="1800" dirty="0"/>
          </a:p>
          <a:p>
            <a:pPr marL="0" indent="0">
              <a:buNone/>
            </a:pPr>
            <a:r>
              <a:rPr lang="en-US" altLang="zh-CN" sz="1800" dirty="0"/>
              <a:t>(8)</a:t>
            </a:r>
            <a:r>
              <a:rPr lang="zh-CN" altLang="zh-CN" sz="1800" dirty="0"/>
              <a:t>闭合错觉</a:t>
            </a:r>
            <a:r>
              <a:rPr lang="en-US" altLang="zh-CN" sz="1800" dirty="0"/>
              <a:t>:</a:t>
            </a:r>
            <a:r>
              <a:rPr lang="zh-CN" altLang="zh-CN" sz="1800" dirty="0"/>
              <a:t>闭合图形比开口图形显得小。</a:t>
            </a:r>
            <a:endParaRPr lang="zh-CN" altLang="zh-CN" sz="1800" dirty="0"/>
          </a:p>
          <a:p>
            <a:endParaRPr lang="zh-CN" altLang="en-US" dirty="0"/>
          </a:p>
        </p:txBody>
      </p:sp>
      <p:pic>
        <p:nvPicPr>
          <p:cNvPr id="4" name="203.jpg" descr="id:2147490884;FounderCES"/>
          <p:cNvPicPr/>
          <p:nvPr/>
        </p:nvPicPr>
        <p:blipFill>
          <a:blip r:embed="rId1"/>
          <a:stretch>
            <a:fillRect/>
          </a:stretch>
        </p:blipFill>
        <p:spPr>
          <a:xfrm>
            <a:off x="899592" y="755982"/>
            <a:ext cx="7344816" cy="2745026"/>
          </a:xfrm>
          <a:prstGeom prst="rect">
            <a:avLst/>
          </a:prstGeom>
        </p:spPr>
      </p:pic>
      <p:sp>
        <p:nvSpPr>
          <p:cNvPr id="5" name="矩形 4"/>
          <p:cNvSpPr/>
          <p:nvPr/>
        </p:nvSpPr>
        <p:spPr>
          <a:xfrm>
            <a:off x="3779912" y="3512041"/>
            <a:ext cx="1925527" cy="276999"/>
          </a:xfrm>
          <a:prstGeom prst="rect">
            <a:avLst/>
          </a:prstGeom>
        </p:spPr>
        <p:txBody>
          <a:bodyPr wrap="none">
            <a:spAutoFit/>
          </a:bodyPr>
          <a:lstStyle/>
          <a:p>
            <a:r>
              <a:rPr lang="zh-CN" altLang="zh-CN" sz="1200" dirty="0"/>
              <a:t>图</a:t>
            </a:r>
            <a:r>
              <a:rPr lang="en-US" altLang="zh-CN" sz="1200" dirty="0"/>
              <a:t>2-3</a:t>
            </a:r>
            <a:r>
              <a:rPr lang="zh-CN" altLang="zh-CN" sz="1200" dirty="0"/>
              <a:t>　视觉错觉几何图形</a:t>
            </a:r>
            <a:endParaRPr lang="zh-CN" altLang="zh-CN" sz="1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24744"/>
            <a:ext cx="8229600" cy="5199856"/>
          </a:xfrm>
        </p:spPr>
        <p:txBody>
          <a:bodyPr>
            <a:normAutofit fontScale="92500" lnSpcReduction="10000"/>
          </a:bodyPr>
          <a:lstStyle/>
          <a:p>
            <a:pPr marL="0" indent="0">
              <a:buNone/>
            </a:pPr>
            <a:r>
              <a:rPr lang="zh-CN" altLang="zh-CN" dirty="0"/>
              <a:t>二、消费者的理性认识阶段</a:t>
            </a:r>
            <a:r>
              <a:rPr lang="en-US" altLang="zh-CN" dirty="0"/>
              <a:t>(</a:t>
            </a:r>
            <a:r>
              <a:rPr lang="zh-CN" altLang="zh-CN" dirty="0"/>
              <a:t>认识发展阶段</a:t>
            </a:r>
            <a:r>
              <a:rPr lang="en-US" altLang="zh-CN" dirty="0"/>
              <a:t>)</a:t>
            </a:r>
            <a:endParaRPr lang="zh-CN" altLang="zh-CN" dirty="0"/>
          </a:p>
          <a:p>
            <a:pPr marL="0" indent="0">
              <a:buNone/>
            </a:pPr>
            <a:r>
              <a:rPr lang="en-US" altLang="zh-CN" dirty="0"/>
              <a:t>(</a:t>
            </a:r>
            <a:r>
              <a:rPr lang="zh-CN" altLang="zh-CN" dirty="0"/>
              <a:t>一</a:t>
            </a:r>
            <a:r>
              <a:rPr lang="en-US" altLang="zh-CN" dirty="0"/>
              <a:t>)</a:t>
            </a:r>
            <a:r>
              <a:rPr lang="zh-CN" altLang="zh-CN" dirty="0"/>
              <a:t>消费者的注意</a:t>
            </a:r>
            <a:endParaRPr lang="zh-CN" altLang="zh-CN" dirty="0"/>
          </a:p>
          <a:p>
            <a:pPr marL="0" indent="0">
              <a:buNone/>
            </a:pPr>
            <a:r>
              <a:rPr lang="zh-CN" altLang="zh-CN" dirty="0"/>
              <a:t>　　注意是指人的心理活动对一定对象的指向和集中</a:t>
            </a:r>
            <a:r>
              <a:rPr lang="zh-CN" altLang="zh-CN" dirty="0" smtClean="0"/>
              <a:t>。</a:t>
            </a:r>
            <a:r>
              <a:rPr lang="zh-CN" altLang="zh-CN" dirty="0"/>
              <a:t>注意不是一个独立的心理活动</a:t>
            </a:r>
            <a:r>
              <a:rPr lang="en-US" altLang="zh-CN" dirty="0"/>
              <a:t>,</a:t>
            </a:r>
            <a:r>
              <a:rPr lang="zh-CN" altLang="zh-CN" dirty="0"/>
              <a:t>而是各个心理机能活动的一种共有状态或特性。这一特性主要体现在指向性和集中性两个方面。</a:t>
            </a:r>
            <a:endParaRPr lang="zh-CN" altLang="zh-CN" dirty="0"/>
          </a:p>
          <a:p>
            <a:pPr marL="0" indent="0">
              <a:buNone/>
            </a:pPr>
            <a:r>
              <a:rPr lang="zh-CN" altLang="zh-CN" dirty="0"/>
              <a:t>　　</a:t>
            </a:r>
            <a:r>
              <a:rPr lang="en-US" altLang="zh-CN" dirty="0"/>
              <a:t>1.</a:t>
            </a:r>
            <a:r>
              <a:rPr lang="zh-CN" altLang="zh-CN" dirty="0"/>
              <a:t>注意的功能</a:t>
            </a:r>
            <a:endParaRPr lang="zh-CN" altLang="zh-CN" dirty="0"/>
          </a:p>
          <a:p>
            <a:pPr marL="0" indent="0">
              <a:buNone/>
            </a:pPr>
            <a:r>
              <a:rPr lang="zh-CN" altLang="zh-CN" dirty="0"/>
              <a:t>　　</a:t>
            </a:r>
            <a:r>
              <a:rPr lang="en-US" altLang="zh-CN" dirty="0"/>
              <a:t>(1)</a:t>
            </a:r>
            <a:r>
              <a:rPr lang="zh-CN" altLang="zh-CN" dirty="0"/>
              <a:t>选择功能</a:t>
            </a:r>
            <a:r>
              <a:rPr lang="zh-CN" altLang="zh-CN" dirty="0" smtClean="0"/>
              <a:t>。</a:t>
            </a:r>
            <a:r>
              <a:rPr lang="zh-CN" altLang="zh-CN" dirty="0"/>
              <a:t>即选择有意义的、符合需要的消费对象加以注意</a:t>
            </a:r>
            <a:r>
              <a:rPr lang="en-US" altLang="zh-CN" dirty="0"/>
              <a:t>,</a:t>
            </a:r>
            <a:r>
              <a:rPr lang="zh-CN" altLang="zh-CN" dirty="0"/>
              <a:t>排除或避开无意义的、不符合需要的外部影响或刺激。</a:t>
            </a:r>
            <a:endParaRPr lang="zh-CN" altLang="zh-CN" dirty="0"/>
          </a:p>
          <a:p>
            <a:pPr marL="0" indent="0">
              <a:buNone/>
            </a:pPr>
            <a:r>
              <a:rPr lang="zh-CN" altLang="zh-CN" dirty="0"/>
              <a:t>　　</a:t>
            </a:r>
            <a:r>
              <a:rPr lang="en-US" altLang="zh-CN" dirty="0"/>
              <a:t>(2)</a:t>
            </a:r>
            <a:r>
              <a:rPr lang="zh-CN" altLang="zh-CN" dirty="0"/>
              <a:t>维持功能</a:t>
            </a:r>
            <a:r>
              <a:rPr lang="zh-CN" altLang="zh-CN" dirty="0" smtClean="0"/>
              <a:t>。</a:t>
            </a:r>
            <a:r>
              <a:rPr lang="zh-CN" altLang="zh-CN" dirty="0"/>
              <a:t>即把对选择对象的心理反应保持在一定方向上</a:t>
            </a:r>
            <a:r>
              <a:rPr lang="en-US" altLang="zh-CN" dirty="0"/>
              <a:t>,</a:t>
            </a:r>
            <a:r>
              <a:rPr lang="zh-CN" altLang="zh-CN" dirty="0"/>
              <a:t>并维持到心理活动的终结。</a:t>
            </a:r>
            <a:endParaRPr lang="zh-CN" altLang="zh-CN" dirty="0"/>
          </a:p>
          <a:p>
            <a:pPr marL="0" indent="0">
              <a:buNone/>
            </a:pPr>
            <a:r>
              <a:rPr lang="zh-CN" altLang="zh-CN" dirty="0"/>
              <a:t>　　</a:t>
            </a:r>
            <a:r>
              <a:rPr lang="en-US" altLang="zh-CN" dirty="0"/>
              <a:t>(3)</a:t>
            </a:r>
            <a:r>
              <a:rPr lang="zh-CN" altLang="zh-CN" dirty="0"/>
              <a:t>加强功能</a:t>
            </a:r>
            <a:r>
              <a:rPr lang="zh-CN" altLang="zh-CN" dirty="0" smtClean="0"/>
              <a:t>。</a:t>
            </a:r>
            <a:r>
              <a:rPr lang="zh-CN" altLang="zh-CN" dirty="0"/>
              <a:t>即排除干扰</a:t>
            </a:r>
            <a:r>
              <a:rPr lang="en-US" altLang="zh-CN" dirty="0"/>
              <a:t>,</a:t>
            </a:r>
            <a:r>
              <a:rPr lang="zh-CN" altLang="zh-CN" dirty="0"/>
              <a:t>不断促进和提高消费者心理活动的强度与效率。在注意的情况下</a:t>
            </a:r>
            <a:r>
              <a:rPr lang="en-US" altLang="zh-CN" dirty="0"/>
              <a:t>,</a:t>
            </a:r>
            <a:r>
              <a:rPr lang="zh-CN" altLang="zh-CN" dirty="0"/>
              <a:t>消费者可以自动排除无关因素的干扰</a:t>
            </a:r>
            <a:r>
              <a:rPr lang="en-US" altLang="zh-CN" dirty="0"/>
              <a:t>,</a:t>
            </a:r>
            <a:r>
              <a:rPr lang="zh-CN" altLang="zh-CN" dirty="0"/>
              <a:t>克服心理倦怠</a:t>
            </a:r>
            <a:r>
              <a:rPr lang="en-US" altLang="zh-CN" dirty="0"/>
              <a:t>,</a:t>
            </a:r>
            <a:r>
              <a:rPr lang="zh-CN" altLang="zh-CN" dirty="0"/>
              <a:t>对错误和偏差及时进行调节和矫正</a:t>
            </a:r>
            <a:r>
              <a:rPr lang="en-US" altLang="zh-CN" dirty="0"/>
              <a:t>,</a:t>
            </a:r>
            <a:r>
              <a:rPr lang="zh-CN" altLang="zh-CN" dirty="0"/>
              <a:t>从而使心理活动更加准确和高效率地进行。</a:t>
            </a:r>
            <a:endParaRPr lang="zh-CN" altLang="zh-CN" dirty="0"/>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　　</a:t>
            </a:r>
            <a:r>
              <a:rPr lang="en-US" altLang="zh-CN" dirty="0"/>
              <a:t>2</a:t>
            </a:r>
            <a:r>
              <a:rPr lang="en-US" altLang="zh-CN" dirty="0"/>
              <a:t>.</a:t>
            </a:r>
            <a:r>
              <a:rPr lang="zh-CN" altLang="zh-CN" dirty="0"/>
              <a:t>注意的类型</a:t>
            </a:r>
            <a:endParaRPr lang="zh-CN" altLang="zh-CN" dirty="0"/>
          </a:p>
          <a:p>
            <a:pPr marL="0" indent="0">
              <a:buNone/>
            </a:pPr>
            <a:r>
              <a:rPr lang="zh-CN" altLang="zh-CN" dirty="0"/>
              <a:t>　　消费者在认知商品的过程中</a:t>
            </a:r>
            <a:r>
              <a:rPr lang="en-US" altLang="zh-CN" dirty="0"/>
              <a:t>,</a:t>
            </a:r>
            <a:r>
              <a:rPr lang="zh-CN" altLang="zh-CN" dirty="0"/>
              <a:t>往往表现出不同的注意倾向。有的漫无目的</a:t>
            </a:r>
            <a:r>
              <a:rPr lang="en-US" altLang="zh-CN" dirty="0"/>
              <a:t>,</a:t>
            </a:r>
            <a:r>
              <a:rPr lang="zh-CN" altLang="zh-CN" dirty="0"/>
              <a:t>有的目标专一</a:t>
            </a:r>
            <a:r>
              <a:rPr lang="en-US" altLang="zh-CN" dirty="0"/>
              <a:t>;</a:t>
            </a:r>
            <a:r>
              <a:rPr lang="zh-CN" altLang="zh-CN" dirty="0"/>
              <a:t>有时主动注意</a:t>
            </a:r>
            <a:r>
              <a:rPr lang="en-US" altLang="zh-CN" dirty="0"/>
              <a:t>,</a:t>
            </a:r>
            <a:r>
              <a:rPr lang="zh-CN" altLang="zh-CN" dirty="0"/>
              <a:t>有时被动注意。根据消费者有无目的以及是否需要意志努力</a:t>
            </a:r>
            <a:r>
              <a:rPr lang="en-US" altLang="zh-CN" dirty="0"/>
              <a:t>,</a:t>
            </a:r>
            <a:r>
              <a:rPr lang="zh-CN" altLang="zh-CN" dirty="0"/>
              <a:t>可以将注意分为无意注意、有意注意、有意后注意三种类型。</a:t>
            </a:r>
            <a:endParaRPr lang="zh-CN" altLang="zh-CN" dirty="0"/>
          </a:p>
          <a:p>
            <a:pPr marL="0" indent="0">
              <a:buNone/>
            </a:pPr>
            <a:r>
              <a:rPr lang="zh-CN" altLang="zh-CN" dirty="0"/>
              <a:t>　　</a:t>
            </a:r>
            <a:r>
              <a:rPr lang="en-US" altLang="zh-CN" dirty="0"/>
              <a:t>(1)</a:t>
            </a:r>
            <a:r>
              <a:rPr lang="zh-CN" altLang="zh-CN" dirty="0"/>
              <a:t>无意注意。又称随意注意</a:t>
            </a:r>
            <a:r>
              <a:rPr lang="en-US" altLang="zh-CN" dirty="0"/>
              <a:t>,</a:t>
            </a:r>
            <a:r>
              <a:rPr lang="zh-CN" altLang="zh-CN" dirty="0"/>
              <a:t>是指没有预定目的、不加任何意志努力而产生的注意</a:t>
            </a:r>
            <a:r>
              <a:rPr lang="zh-CN" altLang="zh-CN" dirty="0" smtClean="0"/>
              <a:t>。</a:t>
            </a:r>
            <a:endParaRPr lang="en-US" altLang="zh-CN" dirty="0" smtClean="0"/>
          </a:p>
          <a:p>
            <a:pPr marL="0" indent="0">
              <a:buNone/>
            </a:pPr>
            <a:r>
              <a:rPr lang="zh-CN" altLang="zh-CN" dirty="0"/>
              <a:t>　　</a:t>
            </a:r>
            <a:r>
              <a:rPr lang="en-US" altLang="zh-CN" dirty="0"/>
              <a:t>(2)</a:t>
            </a:r>
            <a:r>
              <a:rPr lang="zh-CN" altLang="zh-CN" dirty="0"/>
              <a:t>有意注意。又称故意注意</a:t>
            </a:r>
            <a:r>
              <a:rPr lang="en-US" altLang="zh-CN" dirty="0"/>
              <a:t>,</a:t>
            </a:r>
            <a:r>
              <a:rPr lang="zh-CN" altLang="zh-CN" dirty="0"/>
              <a:t>是指有预定目的、需要经过意志努力而产生的注意</a:t>
            </a:r>
            <a:r>
              <a:rPr lang="zh-CN" altLang="zh-CN" dirty="0" smtClean="0"/>
              <a:t>。</a:t>
            </a:r>
            <a:endParaRPr lang="en-US" altLang="zh-CN" dirty="0" smtClean="0"/>
          </a:p>
          <a:p>
            <a:pPr marL="0" indent="0">
              <a:buNone/>
            </a:pPr>
            <a:r>
              <a:rPr lang="zh-CN" altLang="zh-CN" dirty="0"/>
              <a:t>　　</a:t>
            </a:r>
            <a:r>
              <a:rPr lang="en-US" altLang="zh-CN" dirty="0"/>
              <a:t>(3)</a:t>
            </a:r>
            <a:r>
              <a:rPr lang="zh-CN" altLang="zh-CN" dirty="0"/>
              <a:t>有意后注意。又称随意后注意</a:t>
            </a:r>
            <a:r>
              <a:rPr lang="en-US" altLang="zh-CN" dirty="0"/>
              <a:t>,</a:t>
            </a:r>
            <a:r>
              <a:rPr lang="zh-CN" altLang="zh-CN" dirty="0"/>
              <a:t>是指有预定目的但不经意志努力就能维持的注意。</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7200" y="704215"/>
            <a:ext cx="8229600" cy="785495"/>
          </a:xfrm>
        </p:spPr>
        <p:txBody>
          <a:bodyPr>
            <a:normAutofit/>
          </a:bodyPr>
          <a:p>
            <a:r>
              <a:rPr lang="en-US" altLang="zh-CN" sz="2665" dirty="0">
                <a:ln/>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sym typeface="+mn-ea"/>
              </a:rPr>
              <a:t>3.</a:t>
            </a:r>
            <a:r>
              <a:rPr lang="zh-CN" altLang="zh-CN" sz="2665" dirty="0">
                <a:ln/>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sym typeface="+mn-ea"/>
              </a:rPr>
              <a:t>注意的特征</a:t>
            </a:r>
            <a:endParaRPr lang="zh-CN" altLang="zh-CN" sz="2665" dirty="0">
              <a:ln/>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内容占位符 2"/>
          <p:cNvSpPr>
            <a:spLocks noGrp="1"/>
          </p:cNvSpPr>
          <p:nvPr>
            <p:ph idx="1"/>
          </p:nvPr>
        </p:nvSpPr>
        <p:spPr>
          <a:xfrm>
            <a:off x="467995" y="1556385"/>
            <a:ext cx="8229600" cy="4389120"/>
          </a:xfrm>
        </p:spPr>
        <p:txBody>
          <a:bodyPr>
            <a:normAutofit fontScale="25000"/>
          </a:bodyPr>
          <a:p>
            <a:pPr marL="0" indent="0">
              <a:buNone/>
            </a:pPr>
            <a:r>
              <a:rPr lang="en-US" altLang="zh-CN" dirty="0">
                <a:sym typeface="+mn-ea"/>
              </a:rPr>
              <a:t>   </a:t>
            </a:r>
            <a:r>
              <a:rPr lang="en-US" altLang="zh-CN" sz="6000" dirty="0">
                <a:latin typeface="宋体" panose="02010600030101010101" pitchFamily="2" charset="-122"/>
                <a:ea typeface="宋体" panose="02010600030101010101" pitchFamily="2" charset="-122"/>
                <a:cs typeface="宋体" panose="02010600030101010101" pitchFamily="2" charset="-122"/>
                <a:sym typeface="+mn-ea"/>
              </a:rPr>
              <a:t>    </a:t>
            </a:r>
            <a:r>
              <a:rPr lang="en-US" altLang="zh-CN" sz="7200" dirty="0">
                <a:latin typeface="宋体" panose="02010600030101010101" pitchFamily="2" charset="-122"/>
                <a:ea typeface="宋体" panose="02010600030101010101" pitchFamily="2" charset="-122"/>
                <a:cs typeface="宋体" panose="02010600030101010101" pitchFamily="2" charset="-122"/>
                <a:sym typeface="+mn-ea"/>
              </a:rPr>
              <a:t>(1)注意范围</a:t>
            </a:r>
            <a:endParaRPr lang="en-US" altLang="zh-CN" sz="7200" dirty="0">
              <a:latin typeface="宋体" panose="02010600030101010101" pitchFamily="2" charset="-122"/>
              <a:ea typeface="宋体" panose="02010600030101010101" pitchFamily="2" charset="-122"/>
              <a:cs typeface="宋体" panose="02010600030101010101" pitchFamily="2" charset="-122"/>
              <a:sym typeface="+mn-ea"/>
            </a:endParaRPr>
          </a:p>
          <a:p>
            <a:pPr marL="0" indent="0">
              <a:buNone/>
            </a:pPr>
            <a:r>
              <a:rPr lang="zh-CN" altLang="en-US" sz="7200">
                <a:latin typeface="宋体" panose="02010600030101010101" pitchFamily="2" charset="-122"/>
                <a:ea typeface="宋体" panose="02010600030101010101" pitchFamily="2" charset="-122"/>
                <a:cs typeface="宋体" panose="02010600030101010101" pitchFamily="2" charset="-122"/>
              </a:rPr>
              <a:t>　　注意范围是指消费者在同一时间内能清楚把握的消费对象的数量。</a:t>
            </a:r>
            <a:endParaRPr lang="zh-CN" altLang="en-US" sz="720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7200">
                <a:latin typeface="宋体" panose="02010600030101010101" pitchFamily="2" charset="-122"/>
                <a:ea typeface="宋体" panose="02010600030101010101" pitchFamily="2" charset="-122"/>
                <a:cs typeface="宋体" panose="02010600030101010101" pitchFamily="2" charset="-122"/>
              </a:rPr>
              <a:t>　　(2)注意分配</a:t>
            </a:r>
            <a:endParaRPr lang="zh-CN" altLang="en-US" sz="720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7200">
                <a:latin typeface="宋体" panose="02010600030101010101" pitchFamily="2" charset="-122"/>
                <a:ea typeface="宋体" panose="02010600030101010101" pitchFamily="2" charset="-122"/>
                <a:cs typeface="宋体" panose="02010600030101010101" pitchFamily="2" charset="-122"/>
              </a:rPr>
              <a:t>　　注意分配是指消费者能在同一时间内把注意分配到两种或两种以上消费对象或活动上。</a:t>
            </a:r>
            <a:endParaRPr lang="zh-CN" altLang="en-US" sz="720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7200">
                <a:latin typeface="宋体" panose="02010600030101010101" pitchFamily="2" charset="-122"/>
                <a:ea typeface="宋体" panose="02010600030101010101" pitchFamily="2" charset="-122"/>
                <a:cs typeface="宋体" panose="02010600030101010101" pitchFamily="2" charset="-122"/>
              </a:rPr>
              <a:t>　　(3)注意紧张</a:t>
            </a:r>
            <a:endParaRPr lang="zh-CN" altLang="en-US" sz="720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7200">
                <a:latin typeface="宋体" panose="02010600030101010101" pitchFamily="2" charset="-122"/>
                <a:ea typeface="宋体" panose="02010600030101010101" pitchFamily="2" charset="-122"/>
                <a:cs typeface="宋体" panose="02010600030101010101" pitchFamily="2" charset="-122"/>
              </a:rPr>
              <a:t>　　注意紧张是指消费者集中注意一定对象时聚精会神的程度。</a:t>
            </a:r>
            <a:endParaRPr lang="zh-CN" altLang="en-US" sz="720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7200">
                <a:latin typeface="宋体" panose="02010600030101010101" pitchFamily="2" charset="-122"/>
                <a:ea typeface="宋体" panose="02010600030101010101" pitchFamily="2" charset="-122"/>
                <a:cs typeface="宋体" panose="02010600030101010101" pitchFamily="2" charset="-122"/>
              </a:rPr>
              <a:t>　　(4)注意分散</a:t>
            </a:r>
            <a:endParaRPr lang="zh-CN" altLang="en-US" sz="720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7200">
                <a:latin typeface="宋体" panose="02010600030101010101" pitchFamily="2" charset="-122"/>
                <a:ea typeface="宋体" panose="02010600030101010101" pitchFamily="2" charset="-122"/>
                <a:cs typeface="宋体" panose="02010600030101010101" pitchFamily="2" charset="-122"/>
              </a:rPr>
              <a:t>　　长时间高度的紧张注意会引起疲劳,注意力便趋向于分散。注意分散是指消费者无法控制和集中自己的注意力。</a:t>
            </a:r>
            <a:endParaRPr lang="zh-CN" altLang="en-US" sz="720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7200">
                <a:latin typeface="宋体" panose="02010600030101010101" pitchFamily="2" charset="-122"/>
                <a:ea typeface="宋体" panose="02010600030101010101" pitchFamily="2" charset="-122"/>
                <a:cs typeface="宋体" panose="02010600030101010101" pitchFamily="2" charset="-122"/>
              </a:rPr>
              <a:t>　　(5)注意稳定</a:t>
            </a:r>
            <a:endParaRPr lang="zh-CN" altLang="en-US" sz="720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7200">
                <a:latin typeface="宋体" panose="02010600030101010101" pitchFamily="2" charset="-122"/>
                <a:ea typeface="宋体" panose="02010600030101010101" pitchFamily="2" charset="-122"/>
                <a:cs typeface="宋体" panose="02010600030101010101" pitchFamily="2" charset="-122"/>
              </a:rPr>
              <a:t>　　注意稳定是指消费者在一定时间内把注意力保持在某一消费对象或活动上。稳定是与分散相反的注意状态。　</a:t>
            </a:r>
            <a:endParaRPr lang="zh-CN" altLang="en-US" sz="720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7200">
                <a:latin typeface="宋体" panose="02010600030101010101" pitchFamily="2" charset="-122"/>
                <a:ea typeface="宋体" panose="02010600030101010101" pitchFamily="2" charset="-122"/>
                <a:cs typeface="宋体" panose="02010600030101010101" pitchFamily="2" charset="-122"/>
              </a:rPr>
              <a:t>　</a:t>
            </a:r>
            <a:r>
              <a:rPr lang="en-US" altLang="zh-CN" sz="7200">
                <a:latin typeface="宋体" panose="02010600030101010101" pitchFamily="2" charset="-122"/>
                <a:ea typeface="宋体" panose="02010600030101010101" pitchFamily="2" charset="-122"/>
                <a:cs typeface="宋体" panose="02010600030101010101" pitchFamily="2" charset="-122"/>
              </a:rPr>
              <a:t>  </a:t>
            </a:r>
            <a:r>
              <a:rPr lang="zh-CN" altLang="en-US" sz="7200">
                <a:latin typeface="宋体" panose="02010600030101010101" pitchFamily="2" charset="-122"/>
                <a:ea typeface="宋体" panose="02010600030101010101" pitchFamily="2" charset="-122"/>
                <a:cs typeface="宋体" panose="02010600030101010101" pitchFamily="2" charset="-122"/>
              </a:rPr>
              <a:t>(6)注意转移</a:t>
            </a:r>
            <a:endParaRPr lang="zh-CN" altLang="en-US" sz="720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7200">
                <a:latin typeface="宋体" panose="02010600030101010101" pitchFamily="2" charset="-122"/>
                <a:ea typeface="宋体" panose="02010600030101010101" pitchFamily="2" charset="-122"/>
                <a:cs typeface="宋体" panose="02010600030101010101" pitchFamily="2" charset="-122"/>
              </a:rPr>
              <a:t>　　注意转移是指消费者根据新的消费目标和任务,主动把注意力从一个对象转移到另一个对象上。</a:t>
            </a:r>
            <a:endParaRPr lang="zh-CN" altLang="en-US" sz="72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tags/tag1.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7349</Words>
  <Application>WPS 演示</Application>
  <PresentationFormat>全屏显示(4:3)</PresentationFormat>
  <Paragraphs>238</Paragraphs>
  <Slides>31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31</vt:i4>
      </vt:variant>
    </vt:vector>
  </HeadingPairs>
  <TitlesOfParts>
    <vt:vector size="42" baseType="lpstr">
      <vt:lpstr>Arial</vt:lpstr>
      <vt:lpstr>宋体</vt:lpstr>
      <vt:lpstr>Wingdings</vt:lpstr>
      <vt:lpstr>Wingdings 2</vt:lpstr>
      <vt:lpstr>Wingdings</vt:lpstr>
      <vt:lpstr>Constantia</vt:lpstr>
      <vt:lpstr>隶书</vt:lpstr>
      <vt:lpstr>微软雅黑</vt:lpstr>
      <vt:lpstr>Calibri</vt:lpstr>
      <vt:lpstr>Arial Unicode MS</vt:lpstr>
      <vt:lpstr>流畅</vt:lpstr>
      <vt:lpstr>第二章 消费者的心理活动过程</vt:lpstr>
      <vt:lpstr>第一节　消费者心理活动的认识过程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第二节　消费者心理活动的情感过程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消费者心理活动的意志过程</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消费者的心理活动过程</dc:title>
  <dc:creator>User</dc:creator>
  <cp:lastModifiedBy>钟山绿湖</cp:lastModifiedBy>
  <cp:revision>7</cp:revision>
  <dcterms:created xsi:type="dcterms:W3CDTF">2017-03-04T13:31:00Z</dcterms:created>
  <dcterms:modified xsi:type="dcterms:W3CDTF">2024-03-12T15:50:57Z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FD58AF51C9894EDF8D635F5D71B07FE5_12</vt:lpwstr>
  </property>
  <property fmtid="{D5CDD505-2E9C-101B-9397-08002B2CF9AE}" pid="3" name="KSOProductBuildVer">
    <vt:lpwstr>2052-12.1.0.16120</vt:lpwstr>
  </property>
</Properties>
</file>