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1" r:id="rId6"/>
    <p:sldId id="262" r:id="rId7"/>
    <p:sldId id="260" r:id="rId8"/>
    <p:sldId id="263" r:id="rId9"/>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108"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2905" y="1517650"/>
            <a:ext cx="8886825" cy="1753235"/>
          </a:xfrm>
          <a:prstGeom prst="rect">
            <a:avLst/>
          </a:prstGeom>
          <a:noFill/>
        </p:spPr>
        <p:txBody>
          <a:bodyPr wrap="square" rtlCol="0" anchor="t">
            <a:spAutoFit/>
          </a:bodyPr>
          <a:lstStyle/>
          <a:p>
            <a:pPr algn="ctr"/>
            <a:r>
              <a:rPr lang="zh-CN" altLang="en-US" sz="6000" b="1"/>
              <a:t>会计信息系统实训教程       </a:t>
            </a:r>
            <a:r>
              <a:rPr lang="zh-CN" altLang="en-US" sz="4800">
                <a:latin typeface="黑体" panose="02010609060101010101" charset="-122"/>
                <a:ea typeface="黑体" panose="02010609060101010101" charset="-122"/>
              </a:rPr>
              <a:t>（用友ERP-U8 V10.1版）</a:t>
            </a:r>
          </a:p>
        </p:txBody>
      </p:sp>
      <p:sp>
        <p:nvSpPr>
          <p:cNvPr id="3" name="文本框 2"/>
          <p:cNvSpPr txBox="1"/>
          <p:nvPr/>
        </p:nvSpPr>
        <p:spPr>
          <a:xfrm>
            <a:off x="4445000" y="4214495"/>
            <a:ext cx="4956175" cy="645160"/>
          </a:xfrm>
          <a:prstGeom prst="rect">
            <a:avLst/>
          </a:prstGeom>
          <a:noFill/>
        </p:spPr>
        <p:txBody>
          <a:bodyPr wrap="square" rtlCol="0">
            <a:spAutoFit/>
          </a:bodyPr>
          <a:lstStyle/>
          <a:p>
            <a:pPr algn="r"/>
            <a:r>
              <a:rPr lang="en-US" altLang="zh-CN"/>
              <a:t>  </a:t>
            </a:r>
            <a:r>
              <a:rPr lang="zh-CN" altLang="en-US"/>
              <a:t>张爱华</a:t>
            </a:r>
            <a:r>
              <a:rPr lang="en-US" altLang="zh-CN"/>
              <a:t>     </a:t>
            </a:r>
            <a:r>
              <a:rPr lang="zh-CN" altLang="en-US"/>
              <a:t>李</a:t>
            </a:r>
            <a:r>
              <a:rPr lang="en-US" altLang="zh-CN"/>
              <a:t>     </a:t>
            </a:r>
            <a:r>
              <a:rPr lang="zh-CN" altLang="en-US"/>
              <a:t>岚  主     编</a:t>
            </a:r>
          </a:p>
          <a:p>
            <a:pPr algn="r"/>
            <a:r>
              <a:rPr lang="en-US" altLang="zh-CN"/>
              <a:t> </a:t>
            </a:r>
            <a:r>
              <a:rPr lang="zh-CN" altLang="en-US"/>
              <a:t>马</a:t>
            </a:r>
            <a:r>
              <a:rPr lang="en-US" altLang="zh-CN"/>
              <a:t>     </a:t>
            </a:r>
            <a:r>
              <a:rPr lang="zh-CN" altLang="en-US"/>
              <a:t>勇     </a:t>
            </a:r>
            <a:r>
              <a:rPr lang="en-US" altLang="zh-CN"/>
              <a:t> </a:t>
            </a:r>
            <a:r>
              <a:rPr lang="zh-CN" altLang="en-US"/>
              <a:t>杜</a:t>
            </a:r>
            <a:r>
              <a:rPr lang="en-US" altLang="zh-CN"/>
              <a:t>     </a:t>
            </a:r>
            <a:r>
              <a:rPr lang="zh-CN" altLang="en-US"/>
              <a:t>娟  副主编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3380" y="1282700"/>
            <a:ext cx="8905875" cy="3784600"/>
          </a:xfrm>
          <a:prstGeom prst="rect">
            <a:avLst/>
          </a:prstGeom>
          <a:noFill/>
          <a:ln w="9525">
            <a:noFill/>
          </a:ln>
        </p:spPr>
        <p:txBody>
          <a:bodyPr wrap="square">
            <a:spAutoFit/>
          </a:bodyPr>
          <a:lstStyle/>
          <a:p>
            <a:pPr indent="0" algn="l"/>
            <a:r>
              <a:rPr lang="zh-CN" altLang="en-US" sz="2400" b="1" dirty="0">
                <a:latin typeface="宋体" panose="02010600030101010101" pitchFamily="2" charset="-122"/>
                <a:ea typeface="宋体" panose="02010600030101010101" pitchFamily="2" charset="-122"/>
                <a:cs typeface="宋体" panose="02010600030101010101" pitchFamily="2" charset="-122"/>
              </a:rPr>
              <a:t>课程简介：</a:t>
            </a:r>
          </a:p>
          <a:p>
            <a:pPr indent="0" algn="l"/>
            <a:r>
              <a:rPr lang="zh-CN" altLang="en-US" sz="2400" b="0" dirty="0">
                <a:latin typeface="宋体" panose="02010600030101010101" pitchFamily="2" charset="-122"/>
                <a:ea typeface="宋体" panose="02010600030101010101" pitchFamily="2" charset="-122"/>
                <a:cs typeface="宋体" panose="02010600030101010101" pitchFamily="2" charset="-122"/>
              </a:rPr>
              <a:t>    本实验教程选择了用友</a:t>
            </a:r>
            <a:r>
              <a:rPr lang="en-US" altLang="zh-CN" sz="2400" b="0" dirty="0">
                <a:latin typeface="宋体" panose="02010600030101010101" pitchFamily="2" charset="-122"/>
                <a:ea typeface="宋体" panose="02010600030101010101" pitchFamily="2" charset="-122"/>
                <a:cs typeface="宋体" panose="02010600030101010101" pitchFamily="2" charset="-122"/>
              </a:rPr>
              <a:t>ERP-U8(V10.1)(</a:t>
            </a:r>
            <a:r>
              <a:rPr lang="zh-CN" altLang="en-US" sz="2400" b="0" dirty="0">
                <a:latin typeface="宋体" panose="02010600030101010101" pitchFamily="2" charset="-122"/>
                <a:ea typeface="宋体" panose="02010600030101010101" pitchFamily="2" charset="-122"/>
                <a:cs typeface="宋体" panose="02010600030101010101" pitchFamily="2" charset="-122"/>
              </a:rPr>
              <a:t>以下简称用友</a:t>
            </a:r>
            <a:r>
              <a:rPr lang="en-US" altLang="zh-CN" sz="2400" b="0" dirty="0">
                <a:latin typeface="Calibri" panose="020F0502020204030204" charset="0"/>
                <a:cs typeface="Calibri" panose="020F0502020204030204" charset="0"/>
              </a:rPr>
              <a:t>ERP-U8)</a:t>
            </a:r>
            <a:r>
              <a:rPr lang="zh-CN" altLang="en-US" sz="2400" b="0" dirty="0">
                <a:latin typeface="宋体" panose="02010600030101010101" pitchFamily="2" charset="-122"/>
                <a:ea typeface="宋体" panose="02010600030101010101" pitchFamily="2" charset="-122"/>
                <a:cs typeface="宋体" panose="02010600030101010101" pitchFamily="2" charset="-122"/>
              </a:rPr>
              <a:t>管理软件作为实训平台，本书共分为</a:t>
            </a:r>
            <a:r>
              <a:rPr lang="en-US" altLang="zh-CN" sz="2400" b="0" dirty="0">
                <a:latin typeface="Calibri" panose="020F0502020204030204" charset="0"/>
                <a:cs typeface="Calibri" panose="020F0502020204030204" charset="0"/>
              </a:rPr>
              <a:t>14</a:t>
            </a:r>
            <a:r>
              <a:rPr lang="zh-CN" altLang="en-US" sz="2400" b="0" dirty="0">
                <a:latin typeface="宋体" panose="02010600030101010101" pitchFamily="2" charset="-122"/>
                <a:ea typeface="宋体" panose="02010600030101010101" pitchFamily="2" charset="-122"/>
                <a:cs typeface="宋体" panose="02010600030101010101" pitchFamily="2" charset="-122"/>
              </a:rPr>
              <a:t>章，第</a:t>
            </a:r>
            <a:r>
              <a:rPr lang="zh-CN" altLang="en-US" sz="2400" b="0" dirty="0">
                <a:latin typeface="Calibri" panose="020F0502020204030204" charset="0"/>
                <a:ea typeface="宋体" panose="02010600030101010101" pitchFamily="2" charset="-122"/>
                <a:cs typeface="Calibri" panose="020F0502020204030204" charset="0"/>
              </a:rPr>
              <a:t>一</a:t>
            </a:r>
            <a:r>
              <a:rPr lang="zh-CN" altLang="en-US" sz="2400" b="0" dirty="0">
                <a:latin typeface="宋体" panose="02010600030101010101" pitchFamily="2" charset="-122"/>
                <a:ea typeface="宋体" panose="02010600030101010101" pitchFamily="2" charset="-122"/>
                <a:cs typeface="宋体" panose="02010600030101010101" pitchFamily="2" charset="-122"/>
              </a:rPr>
              <a:t>章介绍了用友</a:t>
            </a:r>
            <a:r>
              <a:rPr lang="en-US" altLang="zh-CN" sz="2400" b="0" dirty="0">
                <a:latin typeface="Calibri" panose="020F0502020204030204" charset="0"/>
                <a:cs typeface="Calibri" panose="020F0502020204030204" charset="0"/>
              </a:rPr>
              <a:t>ERP-U8</a:t>
            </a:r>
            <a:r>
              <a:rPr lang="zh-CN" altLang="en-US" sz="2400" b="0" dirty="0">
                <a:latin typeface="宋体" panose="02010600030101010101" pitchFamily="2" charset="-122"/>
                <a:ea typeface="宋体" panose="02010600030101010101" pitchFamily="2" charset="-122"/>
                <a:cs typeface="宋体" panose="02010600030101010101" pitchFamily="2" charset="-122"/>
              </a:rPr>
              <a:t>以及安装方法，第</a:t>
            </a:r>
            <a:r>
              <a:rPr lang="zh-CN" altLang="en-US" sz="2400" dirty="0">
                <a:latin typeface="Calibri" panose="020F0502020204030204" charset="0"/>
                <a:ea typeface="宋体" panose="02010600030101010101" pitchFamily="2" charset="-122"/>
                <a:cs typeface="Calibri" panose="020F0502020204030204" charset="0"/>
              </a:rPr>
              <a:t>二</a:t>
            </a:r>
            <a:r>
              <a:rPr lang="zh-CN" altLang="en-US" sz="2400" b="0" dirty="0">
                <a:latin typeface="宋体" panose="02010600030101010101" pitchFamily="2" charset="-122"/>
                <a:ea typeface="宋体" panose="02010600030101010101" pitchFamily="2" charset="-122"/>
                <a:cs typeface="宋体" panose="02010600030101010101" pitchFamily="2" charset="-122"/>
              </a:rPr>
              <a:t>章至第</a:t>
            </a:r>
            <a:r>
              <a:rPr lang="zh-CN" altLang="en-US" sz="2400" dirty="0">
                <a:latin typeface="Calibri" panose="020F0502020204030204" charset="0"/>
                <a:ea typeface="宋体" panose="02010600030101010101" pitchFamily="2" charset="-122"/>
                <a:cs typeface="Calibri" panose="020F0502020204030204" charset="0"/>
              </a:rPr>
              <a:t>十四</a:t>
            </a:r>
            <a:r>
              <a:rPr lang="zh-CN" altLang="en-US" sz="2400" b="0" dirty="0">
                <a:latin typeface="宋体" panose="02010600030101010101" pitchFamily="2" charset="-122"/>
                <a:ea typeface="宋体" panose="02010600030101010101" pitchFamily="2" charset="-122"/>
                <a:cs typeface="宋体" panose="02010600030101010101" pitchFamily="2" charset="-122"/>
              </a:rPr>
              <a:t>章选择了用友</a:t>
            </a:r>
            <a:r>
              <a:rPr lang="en-US" altLang="zh-CN" sz="2400" b="0" dirty="0">
                <a:latin typeface="Calibri" panose="020F0502020204030204" charset="0"/>
                <a:cs typeface="Calibri" panose="020F0502020204030204" charset="0"/>
              </a:rPr>
              <a:t>ERP-U8</a:t>
            </a:r>
            <a:r>
              <a:rPr lang="zh-CN" altLang="en-US" sz="2400" b="0" dirty="0">
                <a:latin typeface="宋体" panose="02010600030101010101" pitchFamily="2" charset="-122"/>
                <a:ea typeface="宋体" panose="02010600030101010101" pitchFamily="2" charset="-122"/>
                <a:cs typeface="宋体" panose="02010600030101010101" pitchFamily="2" charset="-122"/>
              </a:rPr>
              <a:t>软件的财务管理和供应链管理两部分中的常用模块搭建了本教材的实验体系以支撑企业财务业务的一体化管理。财务管理中选择了总账管理、</a:t>
            </a:r>
            <a:r>
              <a:rPr lang="en-US" altLang="zh-CN" sz="2400" b="0" dirty="0">
                <a:latin typeface="Calibri" panose="020F0502020204030204" charset="0"/>
                <a:cs typeface="Calibri" panose="020F0502020204030204" charset="0"/>
              </a:rPr>
              <a:t>UFO</a:t>
            </a:r>
            <a:r>
              <a:rPr lang="zh-CN" altLang="en-US" sz="2400" b="0" dirty="0">
                <a:latin typeface="宋体" panose="02010600030101010101" pitchFamily="2" charset="-122"/>
                <a:ea typeface="宋体" panose="02010600030101010101" pitchFamily="2" charset="-122"/>
                <a:cs typeface="宋体" panose="02010600030101010101" pitchFamily="2" charset="-122"/>
              </a:rPr>
              <a:t>报表、固定资产、应收管理、应付管理、存货核算等主要模块。供应链管理中选择了采购管理、销售管理、库存管理等主要模块。另外还包括人力资源管理中的薪资管理。</a:t>
            </a:r>
          </a:p>
          <a:p>
            <a:pPr indent="0" algn="l"/>
            <a:r>
              <a:rPr lang="zh-CN" altLang="en-US" sz="2400" b="0" dirty="0">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00" y="755332"/>
            <a:ext cx="5080000" cy="521970"/>
          </a:xfrm>
          <a:prstGeom prst="rect">
            <a:avLst/>
          </a:prstGeom>
          <a:noFill/>
          <a:ln w="9525">
            <a:noFill/>
          </a:ln>
        </p:spPr>
        <p:txBody>
          <a:bodyPr>
            <a:spAutoFit/>
          </a:bodyPr>
          <a:lstStyle/>
          <a:p>
            <a:pPr indent="0" algn="ctr"/>
            <a:r>
              <a:rPr lang="zh-CN" altLang="en-US" sz="2800" b="1">
                <a:solidFill>
                  <a:srgbClr val="333333"/>
                </a:solidFill>
                <a:latin typeface="宋体" panose="02010600030101010101" pitchFamily="2" charset="-122"/>
                <a:ea typeface="宋体" panose="02010600030101010101" pitchFamily="2" charset="-122"/>
                <a:cs typeface="宋体" panose="02010600030101010101" pitchFamily="2" charset="-122"/>
              </a:rPr>
              <a:t>第一章 系统应用基础及安装</a:t>
            </a:r>
          </a:p>
        </p:txBody>
      </p:sp>
      <p:sp>
        <p:nvSpPr>
          <p:cNvPr id="4" name="文本框 3"/>
          <p:cNvSpPr txBox="1"/>
          <p:nvPr/>
        </p:nvSpPr>
        <p:spPr>
          <a:xfrm>
            <a:off x="1678305" y="1720215"/>
            <a:ext cx="8835390" cy="3046095"/>
          </a:xfrm>
          <a:prstGeom prst="rect">
            <a:avLst/>
          </a:prstGeom>
          <a:noFill/>
          <a:ln w="9525">
            <a:noFill/>
          </a:ln>
        </p:spPr>
        <p:txBody>
          <a:bodyPr wrap="square">
            <a:spAutoFit/>
          </a:bodyPr>
          <a:lstStyle/>
          <a:p>
            <a:pPr indent="0"/>
            <a:r>
              <a:rPr lang="en-US" altLang="zh-CN" sz="2400" b="0">
                <a:latin typeface="宋体" panose="02010600030101010101" pitchFamily="2" charset="-122"/>
                <a:ea typeface="宋体" panose="02010600030101010101" pitchFamily="2" charset="-122"/>
                <a:cs typeface="宋体" panose="02010600030101010101" pitchFamily="2" charset="-122"/>
              </a:rPr>
              <a:t>    </a:t>
            </a:r>
            <a:r>
              <a:rPr lang="zh-CN" altLang="en-US" sz="2400" b="0">
                <a:latin typeface="宋体" panose="02010600030101010101" pitchFamily="2" charset="-122"/>
                <a:ea typeface="宋体" panose="02010600030101010101" pitchFamily="2" charset="-122"/>
                <a:cs typeface="宋体" panose="02010600030101010101" pitchFamily="2" charset="-122"/>
              </a:rPr>
              <a:t>会计信息系统（</a:t>
            </a:r>
            <a:r>
              <a:rPr lang="en-US" altLang="zh-CN" sz="2400" b="0">
                <a:latin typeface="宋体" panose="02010600030101010101" pitchFamily="2" charset="-122"/>
                <a:ea typeface="宋体" panose="02010600030101010101" pitchFamily="2" charset="-122"/>
                <a:cs typeface="宋体" panose="02010600030101010101" pitchFamily="2" charset="-122"/>
              </a:rPr>
              <a:t>Accounting Information System </a:t>
            </a:r>
            <a:r>
              <a:rPr lang="zh-CN" altLang="en-US" sz="2400" b="0">
                <a:latin typeface="宋体" panose="02010600030101010101" pitchFamily="2" charset="-122"/>
                <a:ea typeface="宋体" panose="02010600030101010101" pitchFamily="2" charset="-122"/>
                <a:cs typeface="宋体" panose="02010600030101010101" pitchFamily="2" charset="-122"/>
              </a:rPr>
              <a:t>简称</a:t>
            </a:r>
            <a:r>
              <a:rPr lang="en-US" altLang="zh-CN" sz="2400" b="0">
                <a:latin typeface="Calibri" panose="020F0502020204030204" charset="0"/>
                <a:cs typeface="Calibri" panose="020F0502020204030204" charset="0"/>
              </a:rPr>
              <a:t>AIS</a:t>
            </a:r>
            <a:r>
              <a:rPr lang="zh-CN" altLang="en-US" sz="2400" b="0">
                <a:latin typeface="宋体" panose="02010600030101010101" pitchFamily="2" charset="-122"/>
                <a:ea typeface="宋体" panose="02010600030101010101" pitchFamily="2" charset="-122"/>
                <a:cs typeface="宋体" panose="02010600030101010101" pitchFamily="2" charset="-122"/>
              </a:rPr>
              <a:t>）是管理信息系统（</a:t>
            </a:r>
            <a:r>
              <a:rPr lang="en-US" altLang="zh-CN" sz="2400" b="0">
                <a:latin typeface="Calibri" panose="020F0502020204030204" charset="0"/>
                <a:cs typeface="Calibri" panose="020F0502020204030204" charset="0"/>
              </a:rPr>
              <a:t>MIS</a:t>
            </a:r>
            <a:r>
              <a:rPr lang="zh-CN" altLang="en-US" sz="2400" b="0">
                <a:latin typeface="宋体" panose="02010600030101010101" pitchFamily="2" charset="-122"/>
                <a:ea typeface="宋体" panose="02010600030101010101" pitchFamily="2" charset="-122"/>
                <a:cs typeface="宋体" panose="02010600030101010101" pitchFamily="2" charset="-122"/>
              </a:rPr>
              <a:t>）的一个子系统，是专门用于企事业单位处理会计业务，收集、存储、传输和加工各种会计数据，输出会计信息，并将其反馈给各有关部门，为企业的经营活动和决策活动提供帮助，为投资人、债权人、政府部门等提供财务信息的系统。</a:t>
            </a:r>
            <a:r>
              <a:rPr lang="zh-CN" altLang="en-US" sz="2400" b="0">
                <a:latin typeface="Calibri" panose="020F0502020204030204" charset="0"/>
                <a:cs typeface="Calibri" panose="020F0502020204030204" charset="0"/>
              </a:rPr>
              <a:t> </a:t>
            </a:r>
            <a:r>
              <a:rPr lang="zh-CN" altLang="en-US" sz="2400" b="0">
                <a:latin typeface="宋体" panose="02010600030101010101" pitchFamily="2" charset="-122"/>
                <a:ea typeface="宋体" panose="02010600030101010101" pitchFamily="2" charset="-122"/>
                <a:cs typeface="宋体" panose="02010600030101010101" pitchFamily="2" charset="-122"/>
              </a:rPr>
              <a:t>此过程中取得原始凭证是收集原始数据；填制记账凭证和记账是把会计数据转换成会计信息并进行信息的传递和存储；提供账簿和报表是会计信息的输出和使用。</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466215"/>
            <a:ext cx="5080000" cy="460375"/>
          </a:xfrm>
          <a:prstGeom prst="rect">
            <a:avLst/>
          </a:prstGeom>
          <a:noFill/>
          <a:ln w="9525">
            <a:noFill/>
          </a:ln>
        </p:spPr>
        <p:txBody>
          <a:bodyPr>
            <a:spAutoFit/>
          </a:bodyPr>
          <a:lstStyle/>
          <a:p>
            <a:pPr indent="0"/>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一、用友</a:t>
            </a:r>
            <a:r>
              <a:rPr lang="en-US" altLang="zh-CN" sz="2400" b="1">
                <a:solidFill>
                  <a:srgbClr val="333333"/>
                </a:solidFill>
                <a:latin typeface="宋体" panose="02010600030101010101" pitchFamily="2" charset="-122"/>
                <a:ea typeface="宋体" panose="02010600030101010101" pitchFamily="2" charset="-122"/>
                <a:cs typeface="宋体" panose="02010600030101010101" pitchFamily="2" charset="-122"/>
              </a:rPr>
              <a:t>ERP</a:t>
            </a:r>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软件介绍</a:t>
            </a:r>
          </a:p>
        </p:txBody>
      </p:sp>
      <p:sp>
        <p:nvSpPr>
          <p:cNvPr id="2" name="文本框 1"/>
          <p:cNvSpPr txBox="1"/>
          <p:nvPr/>
        </p:nvSpPr>
        <p:spPr>
          <a:xfrm>
            <a:off x="1344295" y="1926590"/>
            <a:ext cx="9503410" cy="2676525"/>
          </a:xfrm>
          <a:prstGeom prst="rect">
            <a:avLst/>
          </a:prstGeom>
          <a:noFill/>
          <a:ln w="9525">
            <a:noFill/>
          </a:ln>
        </p:spPr>
        <p:txBody>
          <a:bodyPr wrap="square">
            <a:spAutoFit/>
          </a:bodyPr>
          <a:lstStyle/>
          <a:p>
            <a:pPr marL="266700" indent="-266700"/>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基本信息</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用友</a:t>
            </a:r>
            <a:r>
              <a:rPr lang="en-US" altLang="zh-CN" sz="2400" b="0">
                <a:latin typeface="宋体" panose="02010600030101010101" pitchFamily="2" charset="-122"/>
                <a:ea typeface="宋体" panose="02010600030101010101" pitchFamily="2" charset="-122"/>
                <a:cs typeface="宋体" panose="02010600030101010101" pitchFamily="2" charset="-122"/>
              </a:rPr>
              <a:t>ERP-U8</a:t>
            </a:r>
            <a:r>
              <a:rPr lang="zh-CN" altLang="en-US" sz="2400" b="0">
                <a:latin typeface="宋体" panose="02010600030101010101" pitchFamily="2" charset="-122"/>
                <a:ea typeface="宋体" panose="02010600030101010101" pitchFamily="2" charset="-122"/>
                <a:cs typeface="宋体" panose="02010600030101010101" pitchFamily="2" charset="-122"/>
              </a:rPr>
              <a:t>是一套企业级的</a:t>
            </a:r>
            <a:r>
              <a:rPr lang="zh-CN" altLang="en-US" sz="2400"/>
              <a:t>解决方案</a:t>
            </a:r>
            <a:r>
              <a:rPr lang="zh-CN" altLang="en-US" sz="2400" b="0">
                <a:latin typeface="宋体" panose="02010600030101010101" pitchFamily="2" charset="-122"/>
                <a:ea typeface="宋体" panose="02010600030101010101" pitchFamily="2" charset="-122"/>
                <a:cs typeface="宋体" panose="02010600030101010101" pitchFamily="2" charset="-122"/>
              </a:rPr>
              <a:t>，满足不同的竞争环境下，不同的制造、商务模式下，以及不同的运营模式下的企业经营，实现从企业日常运营、人力资源管理到办公事务处理等全方位的产品解决方案。它是以集成的信息管理为基础，以规范企业运营，改善经营成果为目标，帮助企业“优化资源，提升管理”，实现面向市场的赢利性增长。</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75715" y="1790700"/>
            <a:ext cx="9930130" cy="2245360"/>
          </a:xfrm>
          <a:prstGeom prst="rect">
            <a:avLst/>
          </a:prstGeom>
          <a:noFill/>
          <a:ln w="9525">
            <a:noFill/>
          </a:ln>
        </p:spPr>
        <p:txBody>
          <a:bodyPr wrap="square">
            <a:spAutoFit/>
          </a:bodyPr>
          <a:lstStyle/>
          <a:p>
            <a:pPr marL="266700" indent="-266700"/>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主要特点</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a:t>
            </a:r>
            <a:r>
              <a:rPr lang="en-US" altLang="zh-CN" sz="2400" b="0">
                <a:latin typeface="宋体" panose="02010600030101010101" pitchFamily="2" charset="-122"/>
                <a:ea typeface="宋体" panose="02010600030101010101" pitchFamily="2" charset="-122"/>
                <a:cs typeface="宋体" panose="02010600030101010101" pitchFamily="2" charset="-122"/>
              </a:rPr>
              <a:t>1</a:t>
            </a:r>
            <a:r>
              <a:rPr lang="zh-CN" altLang="en-US" sz="2400" b="0">
                <a:latin typeface="宋体" panose="02010600030101010101" pitchFamily="2" charset="-122"/>
                <a:ea typeface="宋体" panose="02010600030101010101" pitchFamily="2" charset="-122"/>
                <a:cs typeface="宋体" panose="02010600030101010101" pitchFamily="2" charset="-122"/>
              </a:rPr>
              <a:t>）全面应用，高度集成</a:t>
            </a:r>
          </a:p>
          <a:p>
            <a:pPr marL="266700" indent="-266700"/>
            <a:endParaRPr lang="zh-CN" altLang="en-US" sz="1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a:t>
            </a:r>
            <a:r>
              <a:rPr lang="en-US" altLang="zh-CN" sz="2400" b="0">
                <a:latin typeface="宋体" panose="02010600030101010101" pitchFamily="2" charset="-122"/>
                <a:ea typeface="宋体" panose="02010600030101010101" pitchFamily="2" charset="-122"/>
                <a:cs typeface="宋体" panose="02010600030101010101" pitchFamily="2" charset="-122"/>
              </a:rPr>
              <a:t>2</a:t>
            </a:r>
            <a:r>
              <a:rPr lang="zh-CN" altLang="en-US" sz="2400" b="0">
                <a:latin typeface="宋体" panose="02010600030101010101" pitchFamily="2" charset="-122"/>
                <a:ea typeface="宋体" panose="02010600030101010101" pitchFamily="2" charset="-122"/>
                <a:cs typeface="宋体" panose="02010600030101010101" pitchFamily="2" charset="-122"/>
              </a:rPr>
              <a:t>）按需部署，快速见效</a:t>
            </a:r>
          </a:p>
          <a:p>
            <a:pPr marL="266700" indent="-266700"/>
            <a:endParaRPr lang="zh-CN" altLang="en-US" sz="10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a:t>
            </a:r>
            <a:r>
              <a:rPr lang="en-US" altLang="zh-CN" sz="2400" b="0">
                <a:latin typeface="宋体" panose="02010600030101010101" pitchFamily="2" charset="-122"/>
                <a:ea typeface="宋体" panose="02010600030101010101" pitchFamily="2" charset="-122"/>
                <a:cs typeface="宋体" panose="02010600030101010101" pitchFamily="2" charset="-122"/>
              </a:rPr>
              <a:t>3</a:t>
            </a:r>
            <a:r>
              <a:rPr lang="zh-CN" altLang="en-US" sz="2400" b="0">
                <a:latin typeface="宋体" panose="02010600030101010101" pitchFamily="2" charset="-122"/>
                <a:ea typeface="宋体" panose="02010600030101010101" pitchFamily="2" charset="-122"/>
                <a:cs typeface="宋体" panose="02010600030101010101" pitchFamily="2" charset="-122"/>
              </a:rPr>
              <a:t>）个性应用，交互友好</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75715" y="1790700"/>
            <a:ext cx="9296400" cy="1938020"/>
          </a:xfrm>
          <a:prstGeom prst="rect">
            <a:avLst/>
          </a:prstGeom>
          <a:noFill/>
          <a:ln w="9525">
            <a:noFill/>
          </a:ln>
        </p:spPr>
        <p:txBody>
          <a:bodyPr wrap="square">
            <a:spAutoFit/>
          </a:bodyPr>
          <a:lstStyle/>
          <a:p>
            <a:pPr marL="266700" indent="-266700"/>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系统功能</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从系统功能上讲，用友ERP-U8管理软件涵盖财务管理、供应链管理、生产制造、客户关系管理、人力资源、决策支持、集团应用、零售管理、分销管理、系统管理集成应用以及办公自动化等全面应用。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2630" y="1466215"/>
            <a:ext cx="5080000" cy="460375"/>
          </a:xfrm>
          <a:prstGeom prst="rect">
            <a:avLst/>
          </a:prstGeom>
          <a:noFill/>
          <a:ln w="9525">
            <a:noFill/>
          </a:ln>
        </p:spPr>
        <p:txBody>
          <a:bodyPr>
            <a:spAutoFit/>
          </a:bodyPr>
          <a:lstStyle/>
          <a:p>
            <a:pPr indent="0"/>
            <a:r>
              <a:rPr lang="zh-CN" altLang="en-US" sz="2400" b="1">
                <a:solidFill>
                  <a:srgbClr val="333333"/>
                </a:solidFill>
                <a:latin typeface="宋体" panose="02010600030101010101" pitchFamily="2" charset="-122"/>
                <a:ea typeface="宋体" panose="02010600030101010101" pitchFamily="2" charset="-122"/>
                <a:cs typeface="宋体" panose="02010600030101010101" pitchFamily="2" charset="-122"/>
              </a:rPr>
              <a:t>二、安装数据库</a:t>
            </a:r>
          </a:p>
        </p:txBody>
      </p:sp>
      <p:sp>
        <p:nvSpPr>
          <p:cNvPr id="2" name="文本框 1"/>
          <p:cNvSpPr txBox="1"/>
          <p:nvPr/>
        </p:nvSpPr>
        <p:spPr>
          <a:xfrm>
            <a:off x="1344295" y="1926590"/>
            <a:ext cx="9503410" cy="4154170"/>
          </a:xfrm>
          <a:prstGeom prst="rect">
            <a:avLst/>
          </a:prstGeom>
          <a:noFill/>
          <a:ln w="9525">
            <a:noFill/>
          </a:ln>
        </p:spPr>
        <p:txBody>
          <a:bodyPr wrap="square">
            <a:spAutoFit/>
          </a:bodyPr>
          <a:lstStyle/>
          <a:p>
            <a:pPr marL="266700" indent="-266700"/>
            <a:r>
              <a:rPr lang="en-US" altLang="zh-CN" sz="2400" b="1">
                <a:latin typeface="宋体" panose="02010600030101010101" pitchFamily="2" charset="-122"/>
                <a:ea typeface="宋体" panose="02010600030101010101" pitchFamily="2" charset="-122"/>
                <a:cs typeface="宋体" panose="02010600030101010101" pitchFamily="2" charset="-122"/>
              </a:rPr>
              <a:t>1.安装U8 V10.1全产品的系统要求</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用友</a:t>
            </a:r>
            <a:r>
              <a:rPr lang="en-US" altLang="zh-CN" sz="2400" b="0">
                <a:latin typeface="宋体" panose="02010600030101010101" pitchFamily="2" charset="-122"/>
                <a:ea typeface="宋体" panose="02010600030101010101" pitchFamily="2" charset="-122"/>
                <a:cs typeface="宋体" panose="02010600030101010101" pitchFamily="2" charset="-122"/>
              </a:rPr>
              <a:t>ERP-U8</a:t>
            </a:r>
            <a:r>
              <a:rPr lang="zh-CN" altLang="en-US" sz="2400" b="0">
                <a:latin typeface="宋体" panose="02010600030101010101" pitchFamily="2" charset="-122"/>
                <a:ea typeface="宋体" panose="02010600030101010101" pitchFamily="2" charset="-122"/>
                <a:cs typeface="宋体" panose="02010600030101010101" pitchFamily="2" charset="-122"/>
              </a:rPr>
              <a:t>是一套企业级的</a:t>
            </a:r>
            <a:r>
              <a:rPr lang="zh-CN" altLang="en-US" sz="2400"/>
              <a:t>解决方案</a:t>
            </a:r>
            <a:r>
              <a:rPr lang="zh-CN" altLang="en-US" sz="2400" b="0">
                <a:latin typeface="宋体" panose="02010600030101010101" pitchFamily="2" charset="-122"/>
                <a:ea typeface="宋体" panose="02010600030101010101" pitchFamily="2" charset="-122"/>
                <a:cs typeface="宋体" panose="02010600030101010101" pitchFamily="2" charset="-122"/>
              </a:rPr>
              <a:t>，满足不同的竞争环境下，不同的制造、商务模式下，以及不同的运营模式下的企业经营，实现从企业日常运营、人力资源管理到办公事务处理等全方位的产品解决方案。它是以集成的信息管理为基础，以规范企业运营，改善经营成果为目标，帮助企业“优化资源，提升管理”，实现面向市场的赢利性增长。</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a:t>
            </a:r>
            <a:r>
              <a:rPr lang="en-US" altLang="zh-CN" sz="2400" b="0">
                <a:latin typeface="宋体" panose="02010600030101010101" pitchFamily="2" charset="-122"/>
                <a:ea typeface="宋体" panose="02010600030101010101" pitchFamily="2" charset="-122"/>
                <a:cs typeface="宋体" panose="02010600030101010101" pitchFamily="2" charset="-122"/>
              </a:rPr>
              <a:t>1</a:t>
            </a:r>
            <a:r>
              <a:rPr lang="zh-CN" altLang="en-US" sz="2400" b="0">
                <a:latin typeface="宋体" panose="02010600030101010101" pitchFamily="2" charset="-122"/>
                <a:ea typeface="宋体" panose="02010600030101010101" pitchFamily="2" charset="-122"/>
                <a:cs typeface="宋体" panose="02010600030101010101" pitchFamily="2" charset="-122"/>
              </a:rPr>
              <a:t>）操作系统</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a:t>
            </a:r>
            <a:r>
              <a:rPr lang="en-US" altLang="zh-CN" sz="2400" b="0">
                <a:latin typeface="宋体" panose="02010600030101010101" pitchFamily="2" charset="-122"/>
                <a:ea typeface="宋体" panose="02010600030101010101" pitchFamily="2" charset="-122"/>
                <a:cs typeface="宋体" panose="02010600030101010101" pitchFamily="2" charset="-122"/>
              </a:rPr>
              <a:t>2</a:t>
            </a:r>
            <a:r>
              <a:rPr lang="zh-CN" altLang="en-US" sz="2400" b="0">
                <a:latin typeface="宋体" panose="02010600030101010101" pitchFamily="2" charset="-122"/>
                <a:ea typeface="宋体" panose="02010600030101010101" pitchFamily="2" charset="-122"/>
                <a:cs typeface="宋体" panose="02010600030101010101" pitchFamily="2" charset="-122"/>
              </a:rPr>
              <a:t>）数据库</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a:t>
            </a:r>
            <a:r>
              <a:rPr lang="en-US" altLang="zh-CN" sz="2400" b="0">
                <a:latin typeface="宋体" panose="02010600030101010101" pitchFamily="2" charset="-122"/>
                <a:ea typeface="宋体" panose="02010600030101010101" pitchFamily="2" charset="-122"/>
                <a:cs typeface="宋体" panose="02010600030101010101" pitchFamily="2" charset="-122"/>
              </a:rPr>
              <a:t>3</a:t>
            </a:r>
            <a:r>
              <a:rPr lang="zh-CN" altLang="en-US" sz="2400" b="0">
                <a:latin typeface="宋体" panose="02010600030101010101" pitchFamily="2" charset="-122"/>
                <a:ea typeface="宋体" panose="02010600030101010101" pitchFamily="2" charset="-122"/>
                <a:cs typeface="宋体" panose="02010600030101010101" pitchFamily="2" charset="-122"/>
              </a:rPr>
              <a:t>）浏览器</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a:t>
            </a:r>
            <a:r>
              <a:rPr lang="en-US" altLang="zh-CN" sz="2400" b="0">
                <a:latin typeface="宋体" panose="02010600030101010101" pitchFamily="2" charset="-122"/>
                <a:ea typeface="宋体" panose="02010600030101010101" pitchFamily="2" charset="-122"/>
                <a:cs typeface="宋体" panose="02010600030101010101" pitchFamily="2" charset="-122"/>
              </a:rPr>
              <a:t>4</a:t>
            </a:r>
            <a:r>
              <a:rPr lang="zh-CN" altLang="en-US" sz="2400" b="0">
                <a:latin typeface="宋体" panose="02010600030101010101" pitchFamily="2" charset="-122"/>
                <a:ea typeface="宋体" panose="02010600030101010101" pitchFamily="2" charset="-122"/>
                <a:cs typeface="宋体" panose="02010600030101010101" pitchFamily="2" charset="-122"/>
              </a:rPr>
              <a:t>）Internet信息服务（IIS）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75715" y="1790700"/>
            <a:ext cx="9296400" cy="2676525"/>
          </a:xfrm>
          <a:prstGeom prst="rect">
            <a:avLst/>
          </a:prstGeom>
          <a:noFill/>
          <a:ln w="9525">
            <a:noFill/>
          </a:ln>
        </p:spPr>
        <p:txBody>
          <a:bodyPr wrap="square">
            <a:spAutoFit/>
          </a:bodyPr>
          <a:lstStyle/>
          <a:p>
            <a:pPr marL="266700" indent="-266700"/>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安装步骤</a:t>
            </a:r>
          </a:p>
          <a:p>
            <a:pPr marL="266700" indent="-266700"/>
            <a:r>
              <a:rPr lang="zh-CN" altLang="en-US" sz="2400" b="0">
                <a:latin typeface="宋体" panose="02010600030101010101" pitchFamily="2" charset="-122"/>
                <a:ea typeface="宋体" panose="02010600030101010101" pitchFamily="2" charset="-122"/>
                <a:cs typeface="宋体" panose="02010600030101010101" pitchFamily="2" charset="-122"/>
              </a:rPr>
              <a:t>     安装过程中有些地方可以根据自己的实际需要进行相应更改，做最适合的选择和设置。</a:t>
            </a:r>
          </a:p>
          <a:p>
            <a:pPr marL="266700" indent="-266700"/>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400" b="1">
                <a:latin typeface="宋体" panose="02010600030101010101" pitchFamily="2" charset="-122"/>
                <a:ea typeface="宋体" panose="02010600030101010101" pitchFamily="2" charset="-122"/>
                <a:cs typeface="宋体" panose="02010600030101010101" pitchFamily="2" charset="-122"/>
              </a:rPr>
              <a:t>三、安装用友ERP-U8 V10.1系统</a:t>
            </a:r>
          </a:p>
          <a:p>
            <a:pPr marL="266700" indent="-266700"/>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266700" indent="-266700"/>
            <a:r>
              <a:rPr lang="zh-CN" altLang="en-US" sz="2400" b="1">
                <a:latin typeface="宋体" panose="02010600030101010101" pitchFamily="2" charset="-122"/>
                <a:ea typeface="宋体" panose="02010600030101010101" pitchFamily="2" charset="-122"/>
                <a:cs typeface="宋体" panose="02010600030101010101" pitchFamily="2" charset="-122"/>
              </a:rPr>
              <a:t>四、系统运行异常问题解决</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mUxZjhiYmU5MWUxOTg0MTk3NmI4YmM4N2FmYmFmZD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662</Words>
  <Application>Microsoft Office PowerPoint</Application>
  <PresentationFormat>宽屏</PresentationFormat>
  <Paragraphs>33</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黑体</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31</cp:revision>
  <dcterms:created xsi:type="dcterms:W3CDTF">2015-05-05T08:02:00Z</dcterms:created>
  <dcterms:modified xsi:type="dcterms:W3CDTF">2024-01-25T08:18:53Z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CFD10D3AE63545B1BD50B6071E76CC19_12</vt:lpwstr>
  </property>
</Properties>
</file>