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3"/>
  </p:notesMasterIdLst>
  <p:sldIdLst>
    <p:sldId id="354" r:id="rId3"/>
    <p:sldId id="355" r:id="rId4"/>
    <p:sldId id="356" r:id="rId5"/>
    <p:sldId id="476" r:id="rId6"/>
    <p:sldId id="477" r:id="rId7"/>
    <p:sldId id="357" r:id="rId8"/>
    <p:sldId id="480" r:id="rId9"/>
    <p:sldId id="478" r:id="rId10"/>
    <p:sldId id="479" r:id="rId11"/>
    <p:sldId id="481" r:id="rId12"/>
    <p:sldId id="482" r:id="rId13"/>
    <p:sldId id="358" r:id="rId14"/>
    <p:sldId id="486" r:id="rId15"/>
    <p:sldId id="483" r:id="rId16"/>
    <p:sldId id="359" r:id="rId17"/>
    <p:sldId id="487" r:id="rId18"/>
    <p:sldId id="488" r:id="rId19"/>
    <p:sldId id="491" r:id="rId20"/>
    <p:sldId id="489" r:id="rId21"/>
    <p:sldId id="492" r:id="rId22"/>
  </p:sldIdLst>
  <p:sldSz cx="12192000" cy="6858000"/>
  <p:notesSz cx="6858000" cy="9144000"/>
  <p:embeddedFontLst>
    <p:embeddedFont>
      <p:font typeface="汉仪大黑简" panose="02010600000101010101" charset="-122"/>
      <p:regular r:id="rId27"/>
    </p:embeddedFont>
    <p:embeddedFont>
      <p:font typeface="黑体" panose="02010609060101010101" pitchFamily="49" charset="-122"/>
      <p:regular r:id="rId28"/>
    </p:embeddedFont>
    <p:embeddedFont>
      <p:font typeface="楷体" panose="02010609060101010101" pitchFamily="49" charset="-122"/>
      <p:regular r:id="rId29"/>
    </p:embeddedFont>
    <p:embeddedFont>
      <p:font typeface="Calibri" panose="020F0502020204030204" charset="0"/>
      <p:regular r:id="rId30"/>
      <p:bold r:id="rId31"/>
      <p:italic r:id="rId32"/>
      <p:boldItalic r:id="rId3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70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font" Target="fonts/font7.fntdata"/><Relationship Id="rId32" Type="http://schemas.openxmlformats.org/officeDocument/2006/relationships/font" Target="fonts/font6.fntdata"/><Relationship Id="rId31" Type="http://schemas.openxmlformats.org/officeDocument/2006/relationships/font" Target="fonts/font5.fntdata"/><Relationship Id="rId30" Type="http://schemas.openxmlformats.org/officeDocument/2006/relationships/font" Target="fonts/font4.fntdata"/><Relationship Id="rId3" Type="http://schemas.openxmlformats.org/officeDocument/2006/relationships/slide" Target="slides/slide1.xml"/><Relationship Id="rId29" Type="http://schemas.openxmlformats.org/officeDocument/2006/relationships/font" Target="fonts/font3.fntdata"/><Relationship Id="rId28" Type="http://schemas.openxmlformats.org/officeDocument/2006/relationships/font" Target="fonts/font2.fntdata"/><Relationship Id="rId27" Type="http://schemas.openxmlformats.org/officeDocument/2006/relationships/font" Target="fonts/font1.fntdata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828" y="6356351"/>
            <a:ext cx="2844875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435735" y="502920"/>
            <a:ext cx="8346440" cy="647700"/>
          </a:xfrm>
        </p:spPr>
        <p:txBody>
          <a:bodyPr>
            <a:noAutofit/>
          </a:bodyPr>
          <a:lstStyle>
            <a:lvl1pPr algn="l">
              <a:defRPr sz="2400" b="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998855" y="1386840"/>
            <a:ext cx="10266680" cy="5007610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容占位符 3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35" y="0"/>
            <a:ext cx="12192635" cy="6922135"/>
          </a:xfrm>
          <a:prstGeom prst="rect">
            <a:avLst/>
          </a:prstGeom>
        </p:spPr>
      </p:pic>
      <p:pic>
        <p:nvPicPr>
          <p:cNvPr id="7" name="Picture 13" descr="c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580" y="6493510"/>
            <a:ext cx="2337435" cy="33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16" y="1600201"/>
            <a:ext cx="1097308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16" y="6356351"/>
            <a:ext cx="28448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709" y="6356351"/>
            <a:ext cx="3860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图片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35" y="0"/>
            <a:ext cx="12191365" cy="695515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70" y="2755900"/>
            <a:ext cx="121907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第十四章　会计工作的组织和会计人员</a:t>
            </a:r>
            <a:endParaRPr lang="zh-CN" altLang="en-US" sz="4800" dirty="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第二节　会计人员和会计职业道德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四、会计职业道德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会计职业道德的概念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会计职业道德是调整会计职业活动利益关系的手段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会计职业道德具有相对稳定性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会计职业道德具有广泛的社会性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第二节　会计人员和会计职业道德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会计职业道德的内容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敬业爱岗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熟悉法规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依法办事</a:t>
            </a:r>
            <a:endParaRPr lang="zh-CN" altLang="zh-CN" dirty="0"/>
          </a:p>
          <a:p>
            <a:r>
              <a:rPr lang="en-US" altLang="zh-CN" dirty="0"/>
              <a:t>4.</a:t>
            </a:r>
            <a:r>
              <a:rPr lang="zh-CN" altLang="zh-CN" dirty="0"/>
              <a:t>客观公正</a:t>
            </a:r>
            <a:endParaRPr lang="zh-CN" altLang="zh-CN" dirty="0"/>
          </a:p>
          <a:p>
            <a:r>
              <a:rPr lang="en-US" altLang="zh-CN" dirty="0"/>
              <a:t>5.</a:t>
            </a:r>
            <a:r>
              <a:rPr lang="zh-CN" altLang="zh-CN" dirty="0"/>
              <a:t>搞好服务</a:t>
            </a:r>
            <a:endParaRPr lang="zh-CN" altLang="zh-CN" dirty="0"/>
          </a:p>
          <a:p>
            <a:r>
              <a:rPr lang="en-US" altLang="zh-CN" dirty="0"/>
              <a:t>6.</a:t>
            </a:r>
            <a:r>
              <a:rPr lang="zh-CN" altLang="zh-CN" dirty="0"/>
              <a:t>保守秘密</a:t>
            </a:r>
            <a:endParaRPr lang="zh-CN" altLang="zh-CN" dirty="0"/>
          </a:p>
          <a:p>
            <a:r>
              <a:rPr lang="en-US" altLang="zh-CN" dirty="0"/>
              <a:t>7.</a:t>
            </a:r>
            <a:r>
              <a:rPr lang="zh-CN" altLang="zh-CN" dirty="0"/>
              <a:t>廉洁奉公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第三节　会计工作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 会计工作交接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会计工作交接的内容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/>
              <a:t>会计人员办理移交手续前</a:t>
            </a:r>
            <a:r>
              <a:rPr lang="en-US" altLang="zh-CN" dirty="0"/>
              <a:t>,</a:t>
            </a:r>
            <a:r>
              <a:rPr lang="zh-CN" altLang="zh-CN" dirty="0"/>
              <a:t>必须及时做好以下工作</a:t>
            </a:r>
            <a:r>
              <a:rPr lang="en-US" altLang="zh-CN" dirty="0"/>
              <a:t>:(1)</a:t>
            </a:r>
            <a:r>
              <a:rPr lang="zh-CN" altLang="zh-CN" dirty="0"/>
              <a:t>已经受理的经济业务尚未填制会计凭证的</a:t>
            </a:r>
            <a:r>
              <a:rPr lang="en-US" altLang="zh-CN" dirty="0"/>
              <a:t>,</a:t>
            </a:r>
            <a:r>
              <a:rPr lang="zh-CN" altLang="zh-CN" dirty="0"/>
              <a:t>应当填制完毕</a:t>
            </a:r>
            <a:r>
              <a:rPr lang="en-US" altLang="zh-CN" dirty="0"/>
              <a:t>;</a:t>
            </a:r>
            <a:r>
              <a:rPr lang="zh-CN" altLang="zh-CN" dirty="0"/>
              <a:t>尚未登记的账目</a:t>
            </a:r>
            <a:r>
              <a:rPr lang="en-US" altLang="zh-CN" dirty="0"/>
              <a:t>,</a:t>
            </a:r>
            <a:r>
              <a:rPr lang="zh-CN" altLang="zh-CN" dirty="0"/>
              <a:t>应当登记完毕</a:t>
            </a:r>
            <a:r>
              <a:rPr lang="en-US" altLang="zh-CN" dirty="0"/>
              <a:t>,</a:t>
            </a:r>
            <a:r>
              <a:rPr lang="zh-CN" altLang="zh-CN" dirty="0"/>
              <a:t>并在最后一笔余额后加盖经办人员印章。</a:t>
            </a:r>
            <a:r>
              <a:rPr lang="en-US" altLang="zh-CN" dirty="0"/>
              <a:t>(2)</a:t>
            </a:r>
            <a:r>
              <a:rPr lang="zh-CN" altLang="zh-CN" dirty="0"/>
              <a:t>整理应该移交的各项资料</a:t>
            </a:r>
            <a:r>
              <a:rPr lang="en-US" altLang="zh-CN" dirty="0"/>
              <a:t>,</a:t>
            </a:r>
            <a:r>
              <a:rPr lang="zh-CN" altLang="zh-CN" dirty="0"/>
              <a:t>对未了事项写出书面材料。</a:t>
            </a:r>
            <a:r>
              <a:rPr lang="en-US" altLang="zh-CN" dirty="0"/>
              <a:t>(3)</a:t>
            </a:r>
            <a:r>
              <a:rPr lang="zh-CN" altLang="zh-CN" dirty="0"/>
              <a:t>编制移交清册</a:t>
            </a:r>
            <a:r>
              <a:rPr lang="en-US" altLang="zh-CN" dirty="0"/>
              <a:t>,</a:t>
            </a:r>
            <a:r>
              <a:rPr lang="zh-CN" altLang="zh-CN" dirty="0"/>
              <a:t>列明应当移交的会计凭证、会计账簿、会计报表、印章、现金、有价证券、支票簿、发票、文件、其他会计资料和物品等内容</a:t>
            </a:r>
            <a:r>
              <a:rPr lang="en-US" altLang="zh-CN" dirty="0"/>
              <a:t>;</a:t>
            </a:r>
            <a:r>
              <a:rPr lang="zh-CN" altLang="zh-CN" dirty="0"/>
              <a:t>实行会计电算化的单位</a:t>
            </a:r>
            <a:r>
              <a:rPr lang="en-US" altLang="zh-CN" dirty="0"/>
              <a:t>,</a:t>
            </a:r>
            <a:r>
              <a:rPr lang="zh-CN" altLang="zh-CN" dirty="0"/>
              <a:t>从事该项工作的移交人员还应当在移交清册中列明会计软件及密码、会计软件数据磁盘</a:t>
            </a:r>
            <a:r>
              <a:rPr lang="en-US" altLang="zh-CN" dirty="0"/>
              <a:t>(</a:t>
            </a:r>
            <a:r>
              <a:rPr lang="zh-CN" altLang="zh-CN" dirty="0"/>
              <a:t>磁带等</a:t>
            </a:r>
            <a:r>
              <a:rPr lang="en-US" altLang="zh-CN" dirty="0"/>
              <a:t>)</a:t>
            </a:r>
            <a:r>
              <a:rPr lang="zh-CN" altLang="zh-CN" dirty="0"/>
              <a:t>及有关资料、实物等内容。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第三节　会计工作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会计工作交接的监管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/>
              <a:t>会计人员办理交接手续</a:t>
            </a:r>
            <a:r>
              <a:rPr lang="en-US" altLang="zh-CN" dirty="0"/>
              <a:t>,</a:t>
            </a:r>
            <a:r>
              <a:rPr lang="zh-CN" altLang="zh-CN" dirty="0"/>
              <a:t>必须有监交人负责监交。一般会计人员交接</a:t>
            </a:r>
            <a:r>
              <a:rPr lang="en-US" altLang="zh-CN" dirty="0"/>
              <a:t>,</a:t>
            </a:r>
            <a:r>
              <a:rPr lang="zh-CN" altLang="zh-CN" dirty="0"/>
              <a:t>由单位会计机构负责人、会计主管人员负责监交</a:t>
            </a:r>
            <a:r>
              <a:rPr lang="en-US" altLang="zh-CN" dirty="0"/>
              <a:t>;</a:t>
            </a:r>
            <a:r>
              <a:rPr lang="zh-CN" altLang="zh-CN" dirty="0"/>
              <a:t>会计机构负责人、会计主管人员交接</a:t>
            </a:r>
            <a:r>
              <a:rPr lang="en-US" altLang="zh-CN" dirty="0"/>
              <a:t>,</a:t>
            </a:r>
            <a:r>
              <a:rPr lang="zh-CN" altLang="zh-CN" dirty="0"/>
              <a:t>由单位领导人负责监交</a:t>
            </a:r>
            <a:r>
              <a:rPr lang="en-US" altLang="zh-CN" dirty="0"/>
              <a:t>,</a:t>
            </a:r>
            <a:r>
              <a:rPr lang="zh-CN" altLang="zh-CN" dirty="0"/>
              <a:t>必要时可由上级主管部门派人会同监交。</a:t>
            </a:r>
            <a:endParaRPr lang="zh-CN" altLang="zh-CN" dirty="0"/>
          </a:p>
          <a:p>
            <a:r>
              <a:rPr lang="zh-CN" altLang="zh-CN" dirty="0"/>
              <a:t>交接完毕后</a:t>
            </a:r>
            <a:r>
              <a:rPr lang="en-US" altLang="zh-CN" dirty="0"/>
              <a:t>,</a:t>
            </a:r>
            <a:r>
              <a:rPr lang="zh-CN" altLang="zh-CN" dirty="0"/>
              <a:t>交接双方和监交人员要在移交注册上签名或者盖章</a:t>
            </a:r>
            <a:r>
              <a:rPr lang="en-US" altLang="zh-CN" dirty="0"/>
              <a:t>,</a:t>
            </a:r>
            <a:r>
              <a:rPr lang="zh-CN" altLang="zh-CN" dirty="0"/>
              <a:t>并应在移交注册上注明</a:t>
            </a:r>
            <a:r>
              <a:rPr lang="en-US" altLang="zh-CN" dirty="0"/>
              <a:t>:</a:t>
            </a:r>
            <a:r>
              <a:rPr lang="zh-CN" altLang="zh-CN" dirty="0"/>
              <a:t>单位名称</a:t>
            </a:r>
            <a:r>
              <a:rPr lang="en-US" altLang="zh-CN" dirty="0"/>
              <a:t>,</a:t>
            </a:r>
            <a:r>
              <a:rPr lang="zh-CN" altLang="zh-CN" dirty="0"/>
              <a:t>交接日期</a:t>
            </a:r>
            <a:r>
              <a:rPr lang="en-US" altLang="zh-CN" dirty="0"/>
              <a:t>,</a:t>
            </a:r>
            <a:r>
              <a:rPr lang="zh-CN" altLang="zh-CN" dirty="0"/>
              <a:t>交接双方和监交人员的职务、姓名</a:t>
            </a:r>
            <a:r>
              <a:rPr lang="en-US" altLang="zh-CN" dirty="0"/>
              <a:t>,</a:t>
            </a:r>
            <a:r>
              <a:rPr lang="zh-CN" altLang="zh-CN" dirty="0"/>
              <a:t>移交清册页数以及需要说明的问题和意见等。移交清册一般应当填制一式三份</a:t>
            </a:r>
            <a:r>
              <a:rPr lang="en-US" altLang="zh-CN" dirty="0"/>
              <a:t>,</a:t>
            </a:r>
            <a:r>
              <a:rPr lang="zh-CN" altLang="zh-CN" dirty="0"/>
              <a:t>交接双方各执一份</a:t>
            </a:r>
            <a:r>
              <a:rPr lang="en-US" altLang="zh-CN" dirty="0"/>
              <a:t>,</a:t>
            </a:r>
            <a:r>
              <a:rPr lang="zh-CN" altLang="zh-CN" dirty="0"/>
              <a:t>存档一份。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第三节　会计工作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 会计工作的组织形式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集中核算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/>
              <a:t>集中核算是指将企业会计工作主要集中在厂</a:t>
            </a:r>
            <a:r>
              <a:rPr lang="en-US" altLang="zh-CN" dirty="0"/>
              <a:t>(</a:t>
            </a:r>
            <a:r>
              <a:rPr lang="zh-CN" altLang="zh-CN" dirty="0"/>
              <a:t>公司</a:t>
            </a:r>
            <a:r>
              <a:rPr lang="en-US" altLang="zh-CN" dirty="0"/>
              <a:t>)</a:t>
            </a:r>
            <a:r>
              <a:rPr lang="zh-CN" altLang="zh-CN" dirty="0"/>
              <a:t>级会计部门进行的一种核算组织方式。</a:t>
            </a:r>
            <a:endParaRPr lang="zh-CN" altLang="zh-CN" dirty="0"/>
          </a:p>
          <a:p>
            <a:pPr marL="0" indent="0">
              <a:lnSpc>
                <a:spcPct val="145000"/>
              </a:lnSpc>
              <a:spcBef>
                <a:spcPts val="1500"/>
              </a:spcBef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分散核算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 smtClean="0"/>
              <a:t>分散</a:t>
            </a:r>
            <a:r>
              <a:rPr lang="zh-CN" altLang="zh-CN" dirty="0"/>
              <a:t>核算也称非集中核算</a:t>
            </a:r>
            <a:r>
              <a:rPr lang="en-US" altLang="zh-CN" dirty="0"/>
              <a:t>,</a:t>
            </a:r>
            <a:r>
              <a:rPr lang="zh-CN" altLang="zh-CN" dirty="0"/>
              <a:t>是指将与企业内部各部门、车间、仓库业务相关的明细分类核算</a:t>
            </a:r>
            <a:r>
              <a:rPr lang="en-US" altLang="zh-CN" dirty="0"/>
              <a:t>,</a:t>
            </a:r>
            <a:r>
              <a:rPr lang="zh-CN" altLang="zh-CN" dirty="0"/>
              <a:t>分散在各部门、车间、仓库进行的一种核算组织方式。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第四节　内部会计管理控制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一、建立内部会计管理制度的重要性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有利于更好地贯彻执行会计法规制度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有利于规范会计工作秩序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有利于改善单位经济管理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第四节　内部会计管理控制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二、制定内部会计管理制度的原则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合法性原则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适应性原则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规范性原则</a:t>
            </a:r>
            <a:endParaRPr lang="zh-CN" altLang="zh-CN" dirty="0"/>
          </a:p>
          <a:p>
            <a:r>
              <a:rPr lang="en-US" altLang="zh-CN" dirty="0"/>
              <a:t>4.</a:t>
            </a:r>
            <a:r>
              <a:rPr lang="zh-CN" altLang="zh-CN" dirty="0"/>
              <a:t>科学性原则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第四节　内部会计管理控制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三、内部会计管理制度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建立内部会计管理体系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建立会计人员岗位责任制度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建立账务处理程序制度</a:t>
            </a:r>
            <a:endParaRPr lang="zh-CN" altLang="zh-CN" dirty="0"/>
          </a:p>
          <a:p>
            <a:r>
              <a:rPr lang="en-US" altLang="zh-CN" dirty="0"/>
              <a:t>4.</a:t>
            </a:r>
            <a:r>
              <a:rPr lang="zh-CN" altLang="zh-CN" dirty="0"/>
              <a:t>建立内部牵制制度</a:t>
            </a:r>
            <a:endParaRPr lang="zh-CN" altLang="zh-CN" dirty="0"/>
          </a:p>
          <a:p>
            <a:r>
              <a:rPr lang="en-US" altLang="zh-CN" dirty="0"/>
              <a:t>5.</a:t>
            </a:r>
            <a:r>
              <a:rPr lang="zh-CN" altLang="zh-CN" dirty="0"/>
              <a:t>建立稽核制度</a:t>
            </a:r>
            <a:endParaRPr lang="zh-CN" altLang="zh-CN" dirty="0"/>
          </a:p>
          <a:p>
            <a:r>
              <a:rPr lang="en-US" altLang="zh-CN" dirty="0"/>
              <a:t>6.</a:t>
            </a:r>
            <a:r>
              <a:rPr lang="zh-CN" altLang="zh-CN" dirty="0"/>
              <a:t>建立原始记录管理制度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第四节　内部会计管理控制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7</a:t>
            </a:r>
            <a:r>
              <a:rPr lang="en-US" altLang="zh-CN" dirty="0"/>
              <a:t>.</a:t>
            </a:r>
            <a:r>
              <a:rPr lang="zh-CN" altLang="zh-CN" dirty="0"/>
              <a:t>建立定额管理制度</a:t>
            </a:r>
            <a:endParaRPr lang="zh-CN" altLang="zh-CN" dirty="0"/>
          </a:p>
          <a:p>
            <a:r>
              <a:rPr lang="en-US" altLang="zh-CN" dirty="0"/>
              <a:t>8.</a:t>
            </a:r>
            <a:r>
              <a:rPr lang="zh-CN" altLang="zh-CN" dirty="0"/>
              <a:t>建立计量验收制度</a:t>
            </a:r>
            <a:endParaRPr lang="zh-CN" altLang="zh-CN" dirty="0"/>
          </a:p>
          <a:p>
            <a:r>
              <a:rPr lang="en-US" altLang="zh-CN" dirty="0"/>
              <a:t>9.</a:t>
            </a:r>
            <a:r>
              <a:rPr lang="zh-CN" altLang="zh-CN" dirty="0"/>
              <a:t>建立财产清查制度</a:t>
            </a:r>
            <a:endParaRPr lang="zh-CN" altLang="zh-CN" dirty="0"/>
          </a:p>
          <a:p>
            <a:r>
              <a:rPr lang="en-US" altLang="zh-CN" dirty="0"/>
              <a:t>10.</a:t>
            </a:r>
            <a:r>
              <a:rPr lang="zh-CN" altLang="zh-CN" dirty="0"/>
              <a:t>建立财务收支审批制度</a:t>
            </a:r>
            <a:endParaRPr lang="zh-CN" altLang="zh-CN" dirty="0"/>
          </a:p>
          <a:p>
            <a:r>
              <a:rPr lang="en-US" altLang="zh-CN" dirty="0"/>
              <a:t>11.</a:t>
            </a:r>
            <a:r>
              <a:rPr lang="zh-CN" altLang="zh-CN" dirty="0"/>
              <a:t>建立成本核算制度</a:t>
            </a:r>
            <a:endParaRPr lang="zh-CN" altLang="zh-CN" dirty="0"/>
          </a:p>
          <a:p>
            <a:r>
              <a:rPr lang="en-US" altLang="zh-CN" dirty="0"/>
              <a:t>12.</a:t>
            </a:r>
            <a:r>
              <a:rPr lang="zh-CN" altLang="zh-CN" dirty="0"/>
              <a:t>建立财务会计分析制度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第四节　内部会计管理控制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四、内部会计控制规范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《内部会计控制规范——基本规范》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内部会计控制的定义与制定依据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内部会计控制的目标和原则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内部会计控制的内容</a:t>
            </a:r>
            <a:endParaRPr lang="zh-CN" altLang="zh-CN" dirty="0"/>
          </a:p>
          <a:p>
            <a:r>
              <a:rPr lang="en-US" altLang="zh-CN" dirty="0"/>
              <a:t>4.</a:t>
            </a:r>
            <a:r>
              <a:rPr lang="zh-CN" altLang="zh-CN" dirty="0"/>
              <a:t>内部会计控制的方法</a:t>
            </a:r>
            <a:endParaRPr lang="zh-CN" altLang="zh-CN" dirty="0"/>
          </a:p>
          <a:p>
            <a:r>
              <a:rPr lang="en-US" altLang="zh-CN" dirty="0"/>
              <a:t>5.</a:t>
            </a:r>
            <a:r>
              <a:rPr lang="zh-CN" altLang="zh-CN" dirty="0"/>
              <a:t>内部会计控制的检查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图片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12191365" cy="6955155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2771775" y="2463800"/>
            <a:ext cx="6372225" cy="2643505"/>
            <a:chOff x="4365" y="3880"/>
            <a:chExt cx="10035" cy="4163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2943" y="5459"/>
              <a:ext cx="3459" cy="615"/>
            </a:xfrm>
            <a:prstGeom prst="rect">
              <a:avLst/>
            </a:prstGeom>
          </p:spPr>
        </p:pic>
        <p:grpSp>
          <p:nvGrpSpPr>
            <p:cNvPr id="28" name="组合 27"/>
            <p:cNvGrpSpPr/>
            <p:nvPr/>
          </p:nvGrpSpPr>
          <p:grpSpPr>
            <a:xfrm>
              <a:off x="4450" y="3880"/>
              <a:ext cx="9950" cy="4163"/>
              <a:chOff x="4450" y="3286"/>
              <a:chExt cx="9950" cy="4163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4450" y="3286"/>
                <a:ext cx="9950" cy="4163"/>
                <a:chOff x="4450" y="3242"/>
                <a:chExt cx="9950" cy="4163"/>
              </a:xfrm>
            </p:grpSpPr>
            <p:grpSp>
              <p:nvGrpSpPr>
                <p:cNvPr id="25604" name="组合 25603"/>
                <p:cNvGrpSpPr/>
                <p:nvPr/>
              </p:nvGrpSpPr>
              <p:grpSpPr>
                <a:xfrm>
                  <a:off x="4450" y="3242"/>
                  <a:ext cx="9951" cy="878"/>
                  <a:chOff x="0" y="0"/>
                  <a:chExt cx="3222" cy="288"/>
                </a:xfrm>
              </p:grpSpPr>
              <p:sp>
                <p:nvSpPr>
                  <p:cNvPr id="25605" name="Oval 5"/>
                  <p:cNvSpPr/>
                  <p:nvPr/>
                </p:nvSpPr>
                <p:spPr>
                  <a:xfrm>
                    <a:off x="0" y="66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96E29"/>
                      </a:gs>
                      <a:gs pos="100000">
                        <a:srgbClr val="9B491B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9050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effectLst>
                    <a:outerShdw dist="107763" dir="2699999" algn="ctr" rotWithShape="0">
                      <a:schemeClr val="bg2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25606" name="组合 25605"/>
                  <p:cNvGrpSpPr/>
                  <p:nvPr/>
                </p:nvGrpSpPr>
                <p:grpSpPr>
                  <a:xfrm>
                    <a:off x="144" y="0"/>
                    <a:ext cx="3078" cy="288"/>
                    <a:chOff x="0" y="0"/>
                    <a:chExt cx="3078" cy="288"/>
                  </a:xfrm>
                </p:grpSpPr>
                <p:sp>
                  <p:nvSpPr>
                    <p:cNvPr id="25607" name="Line 7"/>
                    <p:cNvSpPr/>
                    <p:nvPr/>
                  </p:nvSpPr>
                  <p:spPr>
                    <a:xfrm flipV="1">
                      <a:off x="0" y="133"/>
                      <a:ext cx="218" cy="5"/>
                    </a:xfrm>
                    <a:prstGeom prst="line">
                      <a:avLst/>
                    </a:prstGeom>
                    <a:ln w="12700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</p:sp>
                <p:sp>
                  <p:nvSpPr>
                    <p:cNvPr id="25608" name="AutoShape 8"/>
                    <p:cNvSpPr/>
                    <p:nvPr/>
                  </p:nvSpPr>
                  <p:spPr>
                    <a:xfrm>
                      <a:off x="150" y="0"/>
                      <a:ext cx="2928" cy="2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  <p:txBody>
                    <a:bodyPr wrap="none" anchor="ctr"/>
                    <a:lstStyle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5609" name="组合 25608"/>
                <p:cNvGrpSpPr/>
                <p:nvPr/>
              </p:nvGrpSpPr>
              <p:grpSpPr>
                <a:xfrm>
                  <a:off x="4450" y="4322"/>
                  <a:ext cx="9951" cy="878"/>
                  <a:chOff x="0" y="0"/>
                  <a:chExt cx="3222" cy="288"/>
                </a:xfrm>
              </p:grpSpPr>
              <p:sp>
                <p:nvSpPr>
                  <p:cNvPr id="25610" name="Oval 10"/>
                  <p:cNvSpPr/>
                  <p:nvPr/>
                </p:nvSpPr>
                <p:spPr>
                  <a:xfrm>
                    <a:off x="0" y="60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CDC48"/>
                      </a:gs>
                      <a:gs pos="100000">
                        <a:srgbClr val="939330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9050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effectLst>
                    <a:outerShdw dist="107763" dir="2699999" algn="ctr" rotWithShape="0">
                      <a:schemeClr val="bg2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25611" name="组合 25610"/>
                  <p:cNvGrpSpPr/>
                  <p:nvPr/>
                </p:nvGrpSpPr>
                <p:grpSpPr>
                  <a:xfrm>
                    <a:off x="144" y="0"/>
                    <a:ext cx="3078" cy="288"/>
                    <a:chOff x="0" y="0"/>
                    <a:chExt cx="3078" cy="288"/>
                  </a:xfrm>
                </p:grpSpPr>
                <p:sp>
                  <p:nvSpPr>
                    <p:cNvPr id="25612" name="Line 12"/>
                    <p:cNvSpPr/>
                    <p:nvPr/>
                  </p:nvSpPr>
                  <p:spPr>
                    <a:xfrm flipV="1">
                      <a:off x="0" y="133"/>
                      <a:ext cx="218" cy="5"/>
                    </a:xfrm>
                    <a:prstGeom prst="line">
                      <a:avLst/>
                    </a:prstGeom>
                    <a:ln w="12700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</p:sp>
                <p:sp>
                  <p:nvSpPr>
                    <p:cNvPr id="25613" name="AutoShape 13"/>
                    <p:cNvSpPr/>
                    <p:nvPr/>
                  </p:nvSpPr>
                  <p:spPr>
                    <a:xfrm>
                      <a:off x="150" y="0"/>
                      <a:ext cx="2928" cy="2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  <p:txBody>
                    <a:bodyPr wrap="none" anchor="ctr"/>
                    <a:lstStyle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5614" name="组合 25613"/>
                <p:cNvGrpSpPr/>
                <p:nvPr/>
              </p:nvGrpSpPr>
              <p:grpSpPr>
                <a:xfrm>
                  <a:off x="4450" y="5417"/>
                  <a:ext cx="9951" cy="878"/>
                  <a:chOff x="0" y="0"/>
                  <a:chExt cx="3222" cy="288"/>
                </a:xfrm>
              </p:grpSpPr>
              <p:sp>
                <p:nvSpPr>
                  <p:cNvPr id="25615" name="Oval 15"/>
                  <p:cNvSpPr/>
                  <p:nvPr/>
                </p:nvSpPr>
                <p:spPr>
                  <a:xfrm>
                    <a:off x="0" y="66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2"/>
                      </a:gs>
                      <a:gs pos="100000">
                        <a:srgbClr val="98630D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9050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effectLst>
                    <a:outerShdw dist="107763" dir="2699999" algn="ctr" rotWithShape="0">
                      <a:schemeClr val="bg2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25616" name="组合 25615"/>
                  <p:cNvGrpSpPr/>
                  <p:nvPr/>
                </p:nvGrpSpPr>
                <p:grpSpPr>
                  <a:xfrm>
                    <a:off x="144" y="0"/>
                    <a:ext cx="3078" cy="288"/>
                    <a:chOff x="0" y="0"/>
                    <a:chExt cx="3078" cy="288"/>
                  </a:xfrm>
                </p:grpSpPr>
                <p:sp>
                  <p:nvSpPr>
                    <p:cNvPr id="25617" name="Line 17"/>
                    <p:cNvSpPr/>
                    <p:nvPr/>
                  </p:nvSpPr>
                  <p:spPr>
                    <a:xfrm flipV="1">
                      <a:off x="0" y="133"/>
                      <a:ext cx="218" cy="5"/>
                    </a:xfrm>
                    <a:prstGeom prst="line">
                      <a:avLst/>
                    </a:prstGeom>
                    <a:ln w="12700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</p:sp>
                <p:sp>
                  <p:nvSpPr>
                    <p:cNvPr id="25618" name="AutoShape 18"/>
                    <p:cNvSpPr/>
                    <p:nvPr/>
                  </p:nvSpPr>
                  <p:spPr>
                    <a:xfrm>
                      <a:off x="150" y="0"/>
                      <a:ext cx="2928" cy="2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  <p:txBody>
                    <a:bodyPr wrap="none" anchor="ctr"/>
                    <a:lstStyle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5619" name="组合 25618"/>
                <p:cNvGrpSpPr/>
                <p:nvPr/>
              </p:nvGrpSpPr>
              <p:grpSpPr>
                <a:xfrm>
                  <a:off x="4450" y="6527"/>
                  <a:ext cx="9951" cy="878"/>
                  <a:chOff x="0" y="0"/>
                  <a:chExt cx="3222" cy="288"/>
                </a:xfrm>
              </p:grpSpPr>
              <p:sp>
                <p:nvSpPr>
                  <p:cNvPr id="25620" name="Oval 20"/>
                  <p:cNvSpPr/>
                  <p:nvPr/>
                </p:nvSpPr>
                <p:spPr>
                  <a:xfrm>
                    <a:off x="0" y="69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/>
                      </a:gs>
                      <a:gs pos="100000">
                        <a:srgbClr val="3F7878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9050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effectLst>
                    <a:outerShdw dist="107763" dir="2699999" algn="ctr" rotWithShape="0">
                      <a:schemeClr val="bg2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25621" name="组合 25620"/>
                  <p:cNvGrpSpPr/>
                  <p:nvPr/>
                </p:nvGrpSpPr>
                <p:grpSpPr>
                  <a:xfrm>
                    <a:off x="144" y="0"/>
                    <a:ext cx="3078" cy="288"/>
                    <a:chOff x="0" y="0"/>
                    <a:chExt cx="3078" cy="288"/>
                  </a:xfrm>
                </p:grpSpPr>
                <p:sp>
                  <p:nvSpPr>
                    <p:cNvPr id="25622" name="Line 22"/>
                    <p:cNvSpPr/>
                    <p:nvPr/>
                  </p:nvSpPr>
                  <p:spPr>
                    <a:xfrm flipV="1">
                      <a:off x="0" y="133"/>
                      <a:ext cx="218" cy="5"/>
                    </a:xfrm>
                    <a:prstGeom prst="line">
                      <a:avLst/>
                    </a:prstGeom>
                    <a:ln w="12700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</p:sp>
                <p:sp>
                  <p:nvSpPr>
                    <p:cNvPr id="25623" name="AutoShape 23"/>
                    <p:cNvSpPr/>
                    <p:nvPr/>
                  </p:nvSpPr>
                  <p:spPr>
                    <a:xfrm>
                      <a:off x="150" y="0"/>
                      <a:ext cx="2928" cy="2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  <p:txBody>
                    <a:bodyPr wrap="none" anchor="ctr"/>
                    <a:lstStyle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25629" name="Rectangle 29"/>
              <p:cNvSpPr/>
              <p:nvPr/>
            </p:nvSpPr>
            <p:spPr>
              <a:xfrm>
                <a:off x="6002" y="3416"/>
                <a:ext cx="7818" cy="5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zh-CN">
                    <a:solidFill>
                      <a:srgbClr val="000000"/>
                    </a:solidFill>
                    <a:latin typeface="汉仪大黑简" panose="02010600000101010101" charset="-122"/>
                    <a:ea typeface="汉仪大黑简" panose="02010600000101010101" charset="-122"/>
                    <a:cs typeface="汉仪大黑简" panose="02010600000101010101" charset="-122"/>
                    <a:sym typeface="+mn-ea"/>
                  </a:rPr>
                  <a:t>第一节　会计机构的设置</a:t>
                </a:r>
                <a:endParaRPr lang="en-US" altLang="zh-CN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5630" name="Rectangle 30"/>
              <p:cNvSpPr/>
              <p:nvPr/>
            </p:nvSpPr>
            <p:spPr>
              <a:xfrm>
                <a:off x="6002" y="4511"/>
                <a:ext cx="7818" cy="5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zh-CN">
                    <a:solidFill>
                      <a:srgbClr val="000000"/>
                    </a:solidFill>
                    <a:latin typeface="汉仪大黑简" panose="02010600000101010101" charset="-122"/>
                    <a:ea typeface="汉仪大黑简" panose="02010600000101010101" charset="-122"/>
                    <a:cs typeface="汉仪大黑简" panose="02010600000101010101" charset="-122"/>
                    <a:sym typeface="+mn-ea"/>
                  </a:rPr>
                  <a:t>第二节　会计人员和会计职业道德</a:t>
                </a:r>
                <a:endParaRPr lang="en-US" altLang="zh-CN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5631" name="Rectangle 31"/>
              <p:cNvSpPr/>
              <p:nvPr/>
            </p:nvSpPr>
            <p:spPr>
              <a:xfrm>
                <a:off x="6002" y="5614"/>
                <a:ext cx="7818" cy="5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zh-CN">
                    <a:solidFill>
                      <a:srgbClr val="000000"/>
                    </a:solidFill>
                    <a:latin typeface="汉仪大黑简" panose="02010600000101010101" charset="-122"/>
                    <a:ea typeface="汉仪大黑简" panose="02010600000101010101" charset="-122"/>
                    <a:cs typeface="汉仪大黑简" panose="02010600000101010101" charset="-122"/>
                    <a:sym typeface="+mn-ea"/>
                  </a:rPr>
                  <a:t>第三节　会计工作</a:t>
                </a:r>
                <a:endParaRPr lang="en-US" altLang="zh-CN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5632" name="Rectangle 32"/>
              <p:cNvSpPr/>
              <p:nvPr/>
            </p:nvSpPr>
            <p:spPr>
              <a:xfrm>
                <a:off x="6002" y="6776"/>
                <a:ext cx="7818" cy="5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zh-CN">
                    <a:solidFill>
                      <a:srgbClr val="000000"/>
                    </a:solidFill>
                    <a:latin typeface="汉仪大黑简" panose="02010600000101010101" charset="-122"/>
                    <a:ea typeface="汉仪大黑简" panose="02010600000101010101" charset="-122"/>
                    <a:cs typeface="汉仪大黑简" panose="02010600000101010101" charset="-122"/>
                    <a:sym typeface="+mn-ea"/>
                  </a:rPr>
                  <a:t>第四节　内部会计管理控制</a:t>
                </a:r>
                <a:endParaRPr lang="en-US" altLang="zh-CN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873885" y="3130550"/>
            <a:ext cx="5334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汉仪大黑简" panose="02010600000101010101" charset="-122"/>
                <a:ea typeface="汉仪大黑简" panose="02010600000101010101" charset="-122"/>
              </a:rPr>
              <a:t>目</a:t>
            </a:r>
            <a:endParaRPr lang="zh-CN" altLang="en-US" sz="2400">
              <a:latin typeface="汉仪大黑简" panose="02010600000101010101" charset="-122"/>
              <a:ea typeface="汉仪大黑简" panose="02010600000101010101" charset="-122"/>
            </a:endParaRPr>
          </a:p>
          <a:p>
            <a:endParaRPr lang="zh-CN" altLang="en-US" sz="2400">
              <a:latin typeface="汉仪大黑简" panose="02010600000101010101" charset="-122"/>
              <a:ea typeface="汉仪大黑简" panose="02010600000101010101" charset="-122"/>
            </a:endParaRPr>
          </a:p>
          <a:p>
            <a:r>
              <a:rPr lang="zh-CN" altLang="en-US" sz="2400">
                <a:latin typeface="汉仪大黑简" panose="02010600000101010101" charset="-122"/>
                <a:ea typeface="汉仪大黑简" panose="02010600000101010101" charset="-122"/>
              </a:rPr>
              <a:t>录</a:t>
            </a:r>
            <a:endParaRPr lang="zh-CN" altLang="en-US" sz="2400">
              <a:latin typeface="汉仪大黑简" panose="02010600000101010101" charset="-122"/>
              <a:ea typeface="汉仪大黑简" panose="02010600000101010101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461000" y="765493"/>
            <a:ext cx="508000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zh-CN" b="0">
                <a:solidFill>
                  <a:srgbClr val="000000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　</a:t>
            </a:r>
            <a:endParaRPr lang="zh-CN" b="0">
              <a:solidFill>
                <a:srgbClr val="000000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  <a:p>
            <a:pPr indent="0"/>
            <a:r>
              <a:rPr lang="zh-CN" b="0">
                <a:solidFill>
                  <a:srgbClr val="000000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　</a:t>
            </a:r>
            <a:r>
              <a:rPr lang="en-US" b="0">
                <a:solidFill>
                  <a:srgbClr val="000000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	</a:t>
            </a:r>
            <a:endParaRPr lang="zh-CN" b="0">
              <a:solidFill>
                <a:srgbClr val="000000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  <a:p>
            <a:pPr indent="0"/>
            <a:r>
              <a:rPr lang="zh-CN" b="0">
                <a:solidFill>
                  <a:srgbClr val="000000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　</a:t>
            </a:r>
            <a:r>
              <a:rPr lang="en-US" b="0">
                <a:solidFill>
                  <a:srgbClr val="000000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	</a:t>
            </a:r>
            <a:endParaRPr lang="zh-CN" b="0">
              <a:solidFill>
                <a:srgbClr val="000000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  <a:p>
            <a:pPr indent="0"/>
            <a:r>
              <a:rPr lang="zh-CN" b="0">
                <a:solidFill>
                  <a:srgbClr val="000000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　</a:t>
            </a:r>
            <a:r>
              <a:rPr lang="en-US" b="0">
                <a:solidFill>
                  <a:srgbClr val="000000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	</a:t>
            </a:r>
            <a:endParaRPr lang="en-US" altLang="en-US" b="0">
              <a:solidFill>
                <a:srgbClr val="000000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第四节　内部会计管理控制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具体业务内部会计控制规范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货币资金会计控制规范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实物资产会计控制规范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对外投资会计控制规范</a:t>
            </a:r>
            <a:endParaRPr lang="zh-CN" altLang="zh-CN" dirty="0"/>
          </a:p>
          <a:p>
            <a:r>
              <a:rPr lang="en-US" altLang="zh-CN" dirty="0"/>
              <a:t>4.</a:t>
            </a:r>
            <a:r>
              <a:rPr lang="zh-CN" altLang="zh-CN" dirty="0"/>
              <a:t>工程项目会计控制规范</a:t>
            </a:r>
            <a:endParaRPr lang="zh-CN" altLang="zh-CN" dirty="0"/>
          </a:p>
          <a:p>
            <a:r>
              <a:rPr lang="en-US" altLang="zh-CN" dirty="0"/>
              <a:t>5.</a:t>
            </a:r>
            <a:r>
              <a:rPr lang="zh-CN" altLang="zh-CN" dirty="0"/>
              <a:t>采购与付款会计控制规范</a:t>
            </a:r>
            <a:endParaRPr lang="zh-CN" altLang="zh-CN" dirty="0"/>
          </a:p>
          <a:p>
            <a:r>
              <a:rPr lang="en-US" altLang="zh-CN" dirty="0"/>
              <a:t>6.</a:t>
            </a:r>
            <a:r>
              <a:rPr lang="zh-CN" altLang="zh-CN" dirty="0"/>
              <a:t>销售与收款会计控制规范</a:t>
            </a:r>
            <a:endParaRPr lang="zh-CN" altLang="zh-CN" dirty="0"/>
          </a:p>
          <a:p>
            <a:r>
              <a:rPr lang="en-US" altLang="zh-CN" dirty="0"/>
              <a:t>7.</a:t>
            </a:r>
            <a:r>
              <a:rPr lang="zh-CN" altLang="zh-CN" dirty="0"/>
              <a:t>筹资活动会计控制规范</a:t>
            </a:r>
            <a:endParaRPr lang="zh-CN" altLang="zh-CN" dirty="0"/>
          </a:p>
          <a:p>
            <a:r>
              <a:rPr lang="en-US" altLang="zh-CN" dirty="0"/>
              <a:t>8.</a:t>
            </a:r>
            <a:r>
              <a:rPr lang="zh-CN" altLang="zh-CN" dirty="0"/>
              <a:t>成本费用会计控制规范</a:t>
            </a:r>
            <a:endParaRPr lang="zh-CN" altLang="zh-CN" dirty="0"/>
          </a:p>
          <a:p>
            <a:r>
              <a:rPr lang="en-US" altLang="zh-CN" dirty="0"/>
              <a:t>9.</a:t>
            </a:r>
            <a:r>
              <a:rPr lang="zh-CN" altLang="zh-CN" dirty="0"/>
              <a:t>担保会计控制规范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第一节　会计机构的设置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一、会计机构的设置原则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适应性原则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内部控制原则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三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效率性原则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第一节　会计机构的设置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二、会计机构的设置类型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各级财政部门设置的会计机构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各级管理部门设置的会计机构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三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基层企业和行政事业单位设置的会计机构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第一节　会计机构的设置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三、会计机构的设置模式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zh-CN" dirty="0" smtClean="0"/>
              <a:t>会计</a:t>
            </a:r>
            <a:r>
              <a:rPr lang="zh-CN" altLang="zh-CN" dirty="0"/>
              <a:t>工作岗位的设置</a:t>
            </a:r>
            <a:r>
              <a:rPr lang="en-US" altLang="zh-CN" dirty="0"/>
              <a:t>,</a:t>
            </a:r>
            <a:r>
              <a:rPr lang="zh-CN" altLang="zh-CN" dirty="0"/>
              <a:t>是指在会计机构内部按照会计工作的内容和会计人员的配备情况</a:t>
            </a:r>
            <a:r>
              <a:rPr lang="en-US" altLang="zh-CN" dirty="0"/>
              <a:t>,</a:t>
            </a:r>
            <a:r>
              <a:rPr lang="zh-CN" altLang="zh-CN" dirty="0"/>
              <a:t>进行合理的分工</a:t>
            </a:r>
            <a:r>
              <a:rPr lang="en-US" altLang="zh-CN" dirty="0"/>
              <a:t>,</a:t>
            </a:r>
            <a:r>
              <a:rPr lang="zh-CN" altLang="zh-CN" dirty="0"/>
              <a:t>使每项工作都有专人负责</a:t>
            </a:r>
            <a:r>
              <a:rPr lang="en-US" altLang="zh-CN" dirty="0"/>
              <a:t>,</a:t>
            </a:r>
            <a:r>
              <a:rPr lang="zh-CN" altLang="zh-CN" dirty="0"/>
              <a:t>每位会计人员都明确自己的职责。《会计法》对会计岗位设置的原则做了规定</a:t>
            </a:r>
            <a:r>
              <a:rPr lang="en-US" altLang="zh-CN" dirty="0"/>
              <a:t>,</a:t>
            </a:r>
            <a:r>
              <a:rPr lang="zh-CN" altLang="zh-CN" dirty="0"/>
              <a:t>各单位应当根据会计业务需要设置会计工作岗位。我国大中型企业会计机构内部组织一般设置以下核算组</a:t>
            </a:r>
            <a:r>
              <a:rPr lang="en-US" altLang="zh-CN" dirty="0"/>
              <a:t>,</a:t>
            </a:r>
            <a:r>
              <a:rPr lang="zh-CN" altLang="zh-CN" dirty="0"/>
              <a:t>其职责和要求如下</a:t>
            </a:r>
            <a:r>
              <a:rPr lang="en-US" altLang="zh-CN" dirty="0"/>
              <a:t>:</a:t>
            </a:r>
            <a:endParaRPr lang="zh-CN" altLang="zh-CN" dirty="0"/>
          </a:p>
          <a:p>
            <a:r>
              <a:rPr lang="zh-CN" altLang="zh-CN" dirty="0"/>
              <a:t>综合组。</a:t>
            </a:r>
            <a:endParaRPr lang="zh-CN" altLang="zh-CN" dirty="0"/>
          </a:p>
          <a:p>
            <a:r>
              <a:rPr lang="zh-CN" altLang="zh-CN" dirty="0"/>
              <a:t>财务组。</a:t>
            </a:r>
            <a:endParaRPr lang="zh-CN" altLang="zh-CN" dirty="0"/>
          </a:p>
          <a:p>
            <a:r>
              <a:rPr lang="zh-CN" altLang="zh-CN" dirty="0"/>
              <a:t>固定资产核算组。</a:t>
            </a:r>
            <a:endParaRPr lang="zh-CN" altLang="zh-CN" dirty="0"/>
          </a:p>
          <a:p>
            <a:r>
              <a:rPr lang="zh-CN" altLang="zh-CN" dirty="0"/>
              <a:t>成本费用核算组。</a:t>
            </a:r>
            <a:endParaRPr lang="zh-CN" altLang="zh-CN" dirty="0"/>
          </a:p>
          <a:p>
            <a:r>
              <a:rPr lang="zh-CN" altLang="zh-CN" dirty="0"/>
              <a:t>销售和利润核算组。</a:t>
            </a:r>
            <a:endParaRPr lang="zh-CN" altLang="zh-CN" dirty="0"/>
          </a:p>
          <a:p>
            <a:r>
              <a:rPr lang="zh-CN" altLang="zh-CN" dirty="0"/>
              <a:t>利润计划。</a:t>
            </a:r>
            <a:endParaRPr lang="zh-CN" altLang="zh-CN" dirty="0"/>
          </a:p>
          <a:p>
            <a:r>
              <a:rPr lang="zh-CN" altLang="zh-CN" dirty="0"/>
              <a:t>资金组。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第二节　会计人员和会计职业道德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一、会计人员的任职资格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会计从业资格管理制度的沿革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/>
              <a:t>会计从业资格管理制度是在会计证管理制度的基础上发展起来的。会计证是会计人员从事会计工作的“准入证”或“通行证”。</a:t>
            </a:r>
            <a:endParaRPr lang="zh-CN" altLang="zh-CN" dirty="0"/>
          </a:p>
          <a:p>
            <a:r>
              <a:rPr lang="zh-CN" altLang="zh-CN" dirty="0"/>
              <a:t>此外</a:t>
            </a:r>
            <a:r>
              <a:rPr lang="en-US" altLang="zh-CN" dirty="0"/>
              <a:t>,</a:t>
            </a:r>
            <a:r>
              <a:rPr lang="zh-CN" altLang="zh-CN" dirty="0"/>
              <a:t>我国会计从业资格管理制度以法律形式规定做保证。《会计法》规定</a:t>
            </a:r>
            <a:r>
              <a:rPr lang="en-US" altLang="zh-CN" dirty="0"/>
              <a:t>:</a:t>
            </a:r>
            <a:r>
              <a:rPr lang="zh-CN" altLang="zh-CN" dirty="0"/>
              <a:t>“从事会计工作的人员</a:t>
            </a:r>
            <a:r>
              <a:rPr lang="en-US" altLang="zh-CN" dirty="0"/>
              <a:t>,</a:t>
            </a:r>
            <a:r>
              <a:rPr lang="zh-CN" altLang="zh-CN" dirty="0"/>
              <a:t>必须取得会计从业资格证书。”这是对会计从业资格问题做出的法律性的规定。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第二节　会计人员和会计职业道德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会计从业资格管理制度的基本内容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会计从业资格证书的性质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会计从业资格证书的管理部门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取得会计从业资格的条件</a:t>
            </a:r>
            <a:endParaRPr lang="zh-CN" altLang="zh-CN" dirty="0"/>
          </a:p>
          <a:p>
            <a:r>
              <a:rPr lang="en-US" altLang="zh-CN" dirty="0"/>
              <a:t>4.</a:t>
            </a:r>
            <a:r>
              <a:rPr lang="zh-CN" altLang="zh-CN" dirty="0"/>
              <a:t>对会计从业资格证书实行注册登记和年检制度</a:t>
            </a:r>
            <a:endParaRPr lang="zh-CN" altLang="zh-CN" dirty="0"/>
          </a:p>
          <a:p>
            <a:r>
              <a:rPr lang="en-US" altLang="zh-CN" dirty="0"/>
              <a:t>5.</a:t>
            </a:r>
            <a:r>
              <a:rPr lang="zh-CN" altLang="zh-CN" dirty="0"/>
              <a:t>会计从业资格证书与会计人员继续教育相结合</a:t>
            </a:r>
            <a:endParaRPr lang="zh-CN" altLang="zh-CN" dirty="0"/>
          </a:p>
          <a:p>
            <a:r>
              <a:rPr lang="en-US" altLang="zh-CN" dirty="0"/>
              <a:t>6.</a:t>
            </a:r>
            <a:r>
              <a:rPr lang="zh-CN" altLang="zh-CN" dirty="0"/>
              <a:t>加强对会计从业资格的监管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第二节　会计人员和会计职业道德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二、会计人员的配备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会计人员岗位责任制的设计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/>
              <a:t>会计人员岗位责任制应该按照“事事有人管</a:t>
            </a:r>
            <a:r>
              <a:rPr lang="en-US" altLang="zh-CN" dirty="0"/>
              <a:t>,</a:t>
            </a:r>
            <a:r>
              <a:rPr lang="zh-CN" altLang="zh-CN" dirty="0"/>
              <a:t>人人有专责</a:t>
            </a:r>
            <a:r>
              <a:rPr lang="en-US" altLang="zh-CN" dirty="0"/>
              <a:t>,</a:t>
            </a:r>
            <a:r>
              <a:rPr lang="zh-CN" altLang="zh-CN" dirty="0"/>
              <a:t>办事有标准</a:t>
            </a:r>
            <a:r>
              <a:rPr lang="en-US" altLang="zh-CN" dirty="0"/>
              <a:t>,</a:t>
            </a:r>
            <a:r>
              <a:rPr lang="zh-CN" altLang="zh-CN" dirty="0"/>
              <a:t>工作有检查”的原则来设计。设计的岗位责任制要将工作任务和工作方法</a:t>
            </a:r>
            <a:r>
              <a:rPr lang="en-US" altLang="zh-CN" dirty="0"/>
              <a:t>,</a:t>
            </a:r>
            <a:r>
              <a:rPr lang="zh-CN" altLang="zh-CN" dirty="0"/>
              <a:t>职责和权限有机地结合起来</a:t>
            </a:r>
            <a:r>
              <a:rPr lang="en-US" altLang="zh-CN" dirty="0"/>
              <a:t>,</a:t>
            </a:r>
            <a:r>
              <a:rPr lang="zh-CN" altLang="zh-CN" dirty="0"/>
              <a:t>保证会计任务的完成。会计工作岗位一般可分为</a:t>
            </a:r>
            <a:r>
              <a:rPr lang="en-US" altLang="zh-CN" dirty="0"/>
              <a:t>:</a:t>
            </a:r>
            <a:r>
              <a:rPr lang="zh-CN" altLang="zh-CN" dirty="0"/>
              <a:t>会计机构负责人或者会计主管人员</a:t>
            </a:r>
            <a:r>
              <a:rPr lang="en-US" altLang="zh-CN" dirty="0"/>
              <a:t>,</a:t>
            </a:r>
            <a:r>
              <a:rPr lang="zh-CN" altLang="zh-CN" dirty="0"/>
              <a:t>出纳</a:t>
            </a:r>
            <a:r>
              <a:rPr lang="en-US" altLang="zh-CN" dirty="0"/>
              <a:t>,</a:t>
            </a:r>
            <a:r>
              <a:rPr lang="zh-CN" altLang="zh-CN" dirty="0"/>
              <a:t>财产物资核算</a:t>
            </a:r>
            <a:r>
              <a:rPr lang="en-US" altLang="zh-CN" dirty="0"/>
              <a:t>,</a:t>
            </a:r>
            <a:r>
              <a:rPr lang="zh-CN" altLang="zh-CN" dirty="0"/>
              <a:t>工资核算</a:t>
            </a:r>
            <a:r>
              <a:rPr lang="en-US" altLang="zh-CN" dirty="0"/>
              <a:t>,</a:t>
            </a:r>
            <a:r>
              <a:rPr lang="zh-CN" altLang="zh-CN" dirty="0"/>
              <a:t>成本费用核算</a:t>
            </a:r>
            <a:r>
              <a:rPr lang="en-US" altLang="zh-CN" dirty="0"/>
              <a:t>;</a:t>
            </a:r>
            <a:r>
              <a:rPr lang="zh-CN" altLang="zh-CN" dirty="0"/>
              <a:t>财务成果核算</a:t>
            </a:r>
            <a:r>
              <a:rPr lang="en-US" altLang="zh-CN" dirty="0"/>
              <a:t>,</a:t>
            </a:r>
            <a:r>
              <a:rPr lang="zh-CN" altLang="zh-CN" dirty="0"/>
              <a:t>资金核算</a:t>
            </a:r>
            <a:r>
              <a:rPr lang="en-US" altLang="zh-CN" dirty="0"/>
              <a:t>,</a:t>
            </a:r>
            <a:r>
              <a:rPr lang="zh-CN" altLang="zh-CN" dirty="0"/>
              <a:t>往来结算</a:t>
            </a:r>
            <a:r>
              <a:rPr lang="en-US" altLang="zh-CN" dirty="0"/>
              <a:t>,</a:t>
            </a:r>
            <a:r>
              <a:rPr lang="zh-CN" altLang="zh-CN" dirty="0"/>
              <a:t>总账报表</a:t>
            </a:r>
            <a:r>
              <a:rPr lang="en-US" altLang="zh-CN" dirty="0"/>
              <a:t>,</a:t>
            </a:r>
            <a:r>
              <a:rPr lang="zh-CN" altLang="zh-CN" dirty="0"/>
              <a:t>稽核</a:t>
            </a:r>
            <a:r>
              <a:rPr lang="en-US" altLang="zh-CN" dirty="0"/>
              <a:t>,</a:t>
            </a:r>
            <a:r>
              <a:rPr lang="zh-CN" altLang="zh-CN" dirty="0"/>
              <a:t>档案管理等。</a:t>
            </a:r>
            <a:endParaRPr lang="zh-CN" altLang="zh-CN" dirty="0"/>
          </a:p>
          <a:p>
            <a:pPr marL="0" indent="0">
              <a:lnSpc>
                <a:spcPct val="145000"/>
              </a:lnSpc>
              <a:spcBef>
                <a:spcPts val="900"/>
              </a:spcBef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会计人员的配备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配备原则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配备方式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>
                <a:solidFill>
                  <a:srgbClr val="000000"/>
                </a:solidFill>
                <a:cs typeface="汉仪大黑简" panose="02010600000101010101" charset="-122"/>
                <a:sym typeface="+mn-ea"/>
              </a:rPr>
              <a:t>第二节　会计人员和会计职业道德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 会计人员的职责与权限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会计人员的职责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保证会计核算的真实性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保证会计处理的合规性</a:t>
            </a:r>
            <a:endParaRPr lang="zh-CN" altLang="zh-CN" dirty="0"/>
          </a:p>
          <a:p>
            <a:pPr marL="0" indent="0">
              <a:lnSpc>
                <a:spcPct val="145000"/>
              </a:lnSpc>
              <a:spcBef>
                <a:spcPts val="900"/>
              </a:spcBef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会计人员的权限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审核权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处理权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监督权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2375</Words>
  <Application>WPS 演示</Application>
  <PresentationFormat>自定义</PresentationFormat>
  <Paragraphs>196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Arial</vt:lpstr>
      <vt:lpstr>宋体</vt:lpstr>
      <vt:lpstr>Wingdings</vt:lpstr>
      <vt:lpstr>汉仪大黑简</vt:lpstr>
      <vt:lpstr>黑体</vt:lpstr>
      <vt:lpstr>楷体</vt:lpstr>
      <vt:lpstr>微软雅黑</vt:lpstr>
      <vt:lpstr>Arial Unicode MS</vt:lpstr>
      <vt:lpstr>Calibri</vt:lpstr>
      <vt:lpstr>Calibri Light</vt:lpstr>
      <vt:lpstr>1_Office 主题</vt:lpstr>
      <vt:lpstr>PowerPoint 演示文稿</vt:lpstr>
      <vt:lpstr>PowerPoint 演示文稿</vt:lpstr>
      <vt:lpstr>第一节　会计机构的设置</vt:lpstr>
      <vt:lpstr>第一节　会计机构的设置</vt:lpstr>
      <vt:lpstr>第一节　会计机构的设置</vt:lpstr>
      <vt:lpstr>第二节　会计人员和会计职业道德</vt:lpstr>
      <vt:lpstr>第二节　会计人员和会计职业道德</vt:lpstr>
      <vt:lpstr>第二节　会计人员和会计职业道德</vt:lpstr>
      <vt:lpstr>第二节　会计人员和会计职业道德</vt:lpstr>
      <vt:lpstr>第二节　会计人员和会计职业道德</vt:lpstr>
      <vt:lpstr>第二节　会计人员和会计职业道德</vt:lpstr>
      <vt:lpstr>第三节　会计工作</vt:lpstr>
      <vt:lpstr>第三节　会计工作</vt:lpstr>
      <vt:lpstr>第三节　会计工作</vt:lpstr>
      <vt:lpstr>第四节　内部会计管理控制</vt:lpstr>
      <vt:lpstr>第四节　内部会计管理控制</vt:lpstr>
      <vt:lpstr>第四节　内部会计管理控制</vt:lpstr>
      <vt:lpstr>第四节　内部会计管理控制</vt:lpstr>
      <vt:lpstr>第四节　内部会计管理控制</vt:lpstr>
      <vt:lpstr>第四节　内部会计管理控制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s_cc@winning.com.cn</dc:creator>
  <cp:lastModifiedBy>sunny</cp:lastModifiedBy>
  <cp:revision>30</cp:revision>
  <dcterms:created xsi:type="dcterms:W3CDTF">2020-08-19T00:47:00Z</dcterms:created>
  <dcterms:modified xsi:type="dcterms:W3CDTF">2021-06-09T07:51:31Z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