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3"/>
  </p:sldMasterIdLst>
  <p:notesMasterIdLst>
    <p:notesMasterId r:id="rId21"/>
  </p:notesMasterIdLst>
  <p:sldIdLst>
    <p:sldId id="274" r:id="rId4"/>
    <p:sldId id="275"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7" r:id="rId20"/>
    <p:sldId id="278" r:id="rId22"/>
    <p:sldId id="279" r:id="rId23"/>
    <p:sldId id="280" r:id="rId24"/>
    <p:sldId id="281" r:id="rId25"/>
    <p:sldId id="276"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notesMaster" Target="notesMasters/notesMaster1.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image" Target="../media/image3.jpeg"/><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2" Type="http://schemas.openxmlformats.org/officeDocument/2006/relationships/tags" Target="../tags/tag39.xml"/><Relationship Id="rId11" Type="http://schemas.openxmlformats.org/officeDocument/2006/relationships/tags" Target="../tags/tag38.xml"/><Relationship Id="rId10" Type="http://schemas.openxmlformats.org/officeDocument/2006/relationships/tags" Target="../tags/tag37.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12" name="图片 11" descr="图片4"/>
          <p:cNvPicPr>
            <a:picLocks noChangeAspect="1"/>
          </p:cNvPicPr>
          <p:nvPr userDrawn="1"/>
        </p:nvPicPr>
        <p:blipFill>
          <a:blip r:embed="rId2"/>
          <a:stretch>
            <a:fillRect/>
          </a:stretch>
        </p:blipFill>
        <p:spPr>
          <a:xfrm>
            <a:off x="635" y="-13335"/>
            <a:ext cx="12193905" cy="6913245"/>
          </a:xfrm>
          <a:prstGeom prst="rect">
            <a:avLst/>
          </a:prstGeom>
        </p:spPr>
      </p:pic>
      <p:sp>
        <p:nvSpPr>
          <p:cNvPr id="4" name="日期占位符 3"/>
          <p:cNvSpPr>
            <a:spLocks noGrp="1"/>
          </p:cNvSpPr>
          <p:nvPr>
            <p:ph type="dt" sz="half" idx="10"/>
          </p:nvPr>
        </p:nvSpPr>
        <p:spPr/>
        <p:txBody>
          <a:bodyPr/>
          <a:lstStyle/>
          <a:p>
            <a:fld id="{BB692970-0776-4679-B4C5-4B737176F6D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CD28231-7CF5-40F8-8EF6-D51424F901F7}" type="slidenum">
              <a:rPr lang="zh-CN" altLang="en-US" smtClean="0">
                <a:solidFill>
                  <a:prstClr val="black">
                    <a:tint val="75000"/>
                  </a:prstClr>
                </a:solidFill>
              </a:rPr>
            </a:fld>
            <a:endParaRPr lang="zh-CN" altLang="en-US">
              <a:solidFill>
                <a:prstClr val="black">
                  <a:tint val="75000"/>
                </a:prstClr>
              </a:solidFill>
            </a:endParaRPr>
          </a:p>
        </p:txBody>
      </p:sp>
      <p:pic>
        <p:nvPicPr>
          <p:cNvPr id="20"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18370" y="6398260"/>
            <a:ext cx="2362200" cy="44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内容占位符 2"/>
          <p:cNvSpPr>
            <a:spLocks noGrp="1"/>
          </p:cNvSpPr>
          <p:nvPr>
            <p:ph idx="13"/>
          </p:nvPr>
        </p:nvSpPr>
        <p:spPr>
          <a:xfrm>
            <a:off x="624130" y="1579807"/>
            <a:ext cx="10972784" cy="4640018"/>
          </a:xfrm>
          <a:prstGeom prst="rect">
            <a:avLst/>
          </a:prstGeo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8" name="标题 1"/>
          <p:cNvSpPr>
            <a:spLocks noGrp="1"/>
          </p:cNvSpPr>
          <p:nvPr>
            <p:ph type="title"/>
          </p:nvPr>
        </p:nvSpPr>
        <p:spPr>
          <a:xfrm>
            <a:off x="902856" y="332881"/>
            <a:ext cx="8438447" cy="647700"/>
          </a:xfrm>
          <a:prstGeom prst="rect">
            <a:avLst/>
          </a:prstGeom>
        </p:spPr>
        <p:txBody>
          <a:bodyPr>
            <a:noAutofit/>
          </a:bodyPr>
          <a:lstStyle>
            <a:lvl1pPr algn="l">
              <a:defRPr sz="2600" b="1" i="0">
                <a:solidFill>
                  <a:schemeClr val="bg1"/>
                </a:solidFill>
                <a:effectLst>
                  <a:outerShdw blurRad="38100" dist="38100" dir="2700000" algn="tl">
                    <a:srgbClr val="000000">
                      <a:alpha val="43137"/>
                    </a:srgbClr>
                  </a:outerShdw>
                </a:effectLst>
                <a:latin typeface="+mj-lt"/>
                <a:ea typeface="+mj-ea"/>
              </a:defRPr>
            </a:lvl1pPr>
          </a:lstStyle>
          <a:p>
            <a:r>
              <a:rPr lang="zh-CN" altLang="en-US" noProof="1" smtClean="0"/>
              <a:t>单击此处编辑母版标题样式</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wrap="square">
            <a:normAutofit/>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5"/>
            </p:custDataLst>
          </p:nvPr>
        </p:nvSpPr>
        <p:spPr/>
        <p:txBody>
          <a:bodyPr/>
          <a:lstStyle/>
          <a:p>
            <a:endParaRPr lang="zh-CN" altLang="en-US"/>
          </a:p>
        </p:txBody>
      </p:sp>
      <p:sp>
        <p:nvSpPr>
          <p:cNvPr id="9"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 name="任意多边形: 形状 2"/>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4" name="任意多边形: 形状 13"/>
          <p:cNvSpPr/>
          <p:nvPr userDrawn="1">
            <p:custDataLst>
              <p:tags r:id="rId5"/>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cxnSp>
        <p:nvCxnSpPr>
          <p:cNvPr id="8" name="直接连接符 7"/>
          <p:cNvCxnSpPr/>
          <p:nvPr userDrawn="1">
            <p:custDataLst>
              <p:tags r:id="rId6"/>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7"/>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8"/>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p:custDataLst>
              <p:tags r:id="rId9"/>
            </p:custDataLst>
          </p:nvPr>
        </p:nvSpPr>
        <p:spPr>
          <a:xfrm>
            <a:off x="1155700" y="1337144"/>
            <a:ext cx="5956300" cy="2610390"/>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p>
            <a:endParaRPr lang="zh-CN" altLang="en-US"/>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85235" y="622301"/>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5700" y="4697766"/>
            <a:ext cx="2880000" cy="504000"/>
          </a:xfrm>
        </p:spPr>
        <p:txBody>
          <a:bodyPr wrap="square" anchor="ctr">
            <a:normAutofit/>
          </a:bodyPr>
          <a:lstStyle>
            <a:lvl1pPr marL="0" indent="0" algn="l">
              <a:lnSpc>
                <a:spcPct val="100000"/>
              </a:lnSpc>
              <a:buNone/>
              <a:defRPr sz="1800"/>
            </a:lvl1pPr>
          </a:lstStyle>
          <a:p>
            <a:pPr lvl="0"/>
            <a:r>
              <a:rPr lang="zh-CN" altLang="en-US" dirty="0"/>
              <a:t>署名</a:t>
            </a:r>
            <a:endParaRPr lang="zh-CN" altLang="en-US" dirty="0"/>
          </a:p>
        </p:txBody>
      </p:sp>
      <p:cxnSp>
        <p:nvCxnSpPr>
          <p:cNvPr id="17" name="直接连接符 16"/>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 name="任意多边形: 形状 19"/>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8" name="直接连接符 7"/>
          <p:cNvCxnSpPr/>
          <p:nvPr userDrawn="1">
            <p:custDataLst>
              <p:tags r:id="rId5"/>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6"/>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7"/>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2" name="任意多边形: 形状 11"/>
          <p:cNvSpPr/>
          <p:nvPr userDrawn="1">
            <p:custDataLst>
              <p:tags r:id="rId8"/>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 1"/>
          <p:cNvSpPr>
            <a:spLocks noGrp="1"/>
          </p:cNvSpPr>
          <p:nvPr>
            <p:ph type="ctrTitle"/>
            <p:custDataLst>
              <p:tags r:id="rId9"/>
            </p:custDataLst>
          </p:nvPr>
        </p:nvSpPr>
        <p:spPr>
          <a:xfrm>
            <a:off x="1143000" y="1291693"/>
            <a:ext cx="5408040" cy="2654681"/>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69081" y="594000"/>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8600" y="4696885"/>
            <a:ext cx="2880000" cy="504000"/>
          </a:xfrm>
        </p:spPr>
        <p:txBody>
          <a:bodyPr wrap="square" anchor="ctr">
            <a:normAutofit/>
          </a:bodyPr>
          <a:lstStyle>
            <a:lvl1pPr marL="0" indent="0" algn="l">
              <a:lnSpc>
                <a:spcPct val="100000"/>
              </a:lnSpc>
              <a:buNone/>
              <a:defRPr sz="1800">
                <a:solidFill>
                  <a:schemeClr val="tx1"/>
                </a:solidFill>
              </a:defRPr>
            </a:lvl1pPr>
          </a:lstStyle>
          <a:p>
            <a:pPr lvl="0"/>
            <a:r>
              <a:rPr lang="zh-CN" altLang="en-US" dirty="0"/>
              <a:t>署名</a:t>
            </a:r>
            <a:endParaRPr lang="zh-CN" altLang="en-US" dirty="0"/>
          </a:p>
        </p:txBody>
      </p:sp>
      <p:cxnSp>
        <p:nvCxnSpPr>
          <p:cNvPr id="19" name="直接连接符 18"/>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a:off x="0" y="0"/>
            <a:ext cx="5459657" cy="6858001"/>
          </a:xfrm>
          <a:custGeom>
            <a:avLst/>
            <a:gdLst>
              <a:gd name="connsiteX0" fmla="*/ 0 w 5459657"/>
              <a:gd name="connsiteY0" fmla="*/ 0 h 6858001"/>
              <a:gd name="connsiteX1" fmla="*/ 694817 w 5459657"/>
              <a:gd name="connsiteY1" fmla="*/ 0 h 6858001"/>
              <a:gd name="connsiteX2" fmla="*/ 2472691 w 5459657"/>
              <a:gd name="connsiteY2" fmla="*/ 0 h 6858001"/>
              <a:gd name="connsiteX3" fmla="*/ 3167508 w 5459657"/>
              <a:gd name="connsiteY3" fmla="*/ 0 h 6858001"/>
              <a:gd name="connsiteX4" fmla="*/ 5459657 w 5459657"/>
              <a:gd name="connsiteY4" fmla="*/ 6858001 h 6858001"/>
              <a:gd name="connsiteX5" fmla="*/ 5230068 w 5459657"/>
              <a:gd name="connsiteY5" fmla="*/ 6858001 h 6858001"/>
              <a:gd name="connsiteX6" fmla="*/ 4764840 w 5459657"/>
              <a:gd name="connsiteY6" fmla="*/ 6858001 h 6858001"/>
              <a:gd name="connsiteX7" fmla="*/ 4535251 w 5459657"/>
              <a:gd name="connsiteY7" fmla="*/ 6858001 h 6858001"/>
              <a:gd name="connsiteX8" fmla="*/ 1247185 w 5459657"/>
              <a:gd name="connsiteY8" fmla="*/ 6858001 h 6858001"/>
              <a:gd name="connsiteX9" fmla="*/ 694817 w 5459657"/>
              <a:gd name="connsiteY9" fmla="*/ 6858001 h 6858001"/>
              <a:gd name="connsiteX10" fmla="*/ 552368 w 5459657"/>
              <a:gd name="connsiteY10" fmla="*/ 6858001 h 6858001"/>
              <a:gd name="connsiteX11" fmla="*/ 0 w 5459657"/>
              <a:gd name="connsiteY11"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59657" h="6858001">
                <a:moveTo>
                  <a:pt x="0" y="0"/>
                </a:moveTo>
                <a:lnTo>
                  <a:pt x="694817" y="0"/>
                </a:lnTo>
                <a:lnTo>
                  <a:pt x="2472691" y="0"/>
                </a:lnTo>
                <a:lnTo>
                  <a:pt x="3167508" y="0"/>
                </a:lnTo>
                <a:lnTo>
                  <a:pt x="5459657" y="6858001"/>
                </a:lnTo>
                <a:lnTo>
                  <a:pt x="5230068" y="6858001"/>
                </a:lnTo>
                <a:lnTo>
                  <a:pt x="4764840" y="6858001"/>
                </a:lnTo>
                <a:lnTo>
                  <a:pt x="4535251" y="6858001"/>
                </a:lnTo>
                <a:lnTo>
                  <a:pt x="1247185" y="6858001"/>
                </a:lnTo>
                <a:lnTo>
                  <a:pt x="694817" y="6858001"/>
                </a:lnTo>
                <a:lnTo>
                  <a:pt x="552368" y="6858001"/>
                </a:lnTo>
                <a:lnTo>
                  <a:pt x="0" y="6858001"/>
                </a:lnTo>
                <a:close/>
              </a:path>
            </a:pathLst>
          </a:custGeom>
          <a:gradFill flip="none" rotWithShape="1">
            <a:gsLst>
              <a:gs pos="4500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pic>
        <p:nvPicPr>
          <p:cNvPr id="10" name="图片 9"/>
          <p:cNvPicPr>
            <a:picLocks noChangeAspect="1"/>
          </p:cNvPicPr>
          <p:nvPr userDrawn="1">
            <p:custDataLst>
              <p:tags r:id="rId4"/>
            </p:custDataLst>
          </p:nvPr>
        </p:nvPicPr>
        <p:blipFill rotWithShape="1">
          <a:blip r:embed="rId5" cstate="print"/>
          <a:srcRect/>
          <a:stretch>
            <a:fillRect/>
          </a:stretch>
        </p:blipFill>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p:spPr>
      </p:pic>
      <p:sp>
        <p:nvSpPr>
          <p:cNvPr id="22" name="任意多边形: 形状 21"/>
          <p:cNvSpPr/>
          <p:nvPr userDrawn="1">
            <p:custDataLst>
              <p:tags r:id="rId6"/>
            </p:custDataLst>
          </p:nvPr>
        </p:nvSpPr>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a:gradFill>
            <a:gsLst>
              <a:gs pos="0">
                <a:schemeClr val="accent1">
                  <a:alpha val="60000"/>
                </a:schemeClr>
              </a:gs>
              <a:gs pos="96330">
                <a:schemeClr val="accent1">
                  <a:lumMod val="75000"/>
                </a:schemeClr>
              </a:gs>
              <a:gs pos="51000">
                <a:schemeClr val="accent1">
                  <a:lumMod val="75000"/>
                  <a:alpha val="8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7"/>
            </p:custDataLst>
          </p:nvPr>
        </p:nvSpPr>
        <p:spPr>
          <a:xfrm>
            <a:off x="426963" y="4395769"/>
            <a:ext cx="2743200" cy="1081088"/>
          </a:xfrm>
        </p:spPr>
        <p:txBody>
          <a:bodyPr wrap="square" anchor="b">
            <a:normAutofit/>
          </a:bodyPr>
          <a:lstStyle>
            <a:lvl1pPr algn="ctr">
              <a:defRPr sz="5400">
                <a:solidFill>
                  <a:srgbClr val="FFFFFF"/>
                </a:solidFill>
              </a:defRPr>
            </a:lvl1pPr>
          </a:lstStyle>
          <a:p>
            <a:r>
              <a:rPr lang="zh-CN" altLang="en-US" dirty="0"/>
              <a:t>标题</a:t>
            </a:r>
            <a:endParaRPr lang="zh-CN" altLang="en-US" dirty="0"/>
          </a:p>
        </p:txBody>
      </p:sp>
      <p:sp>
        <p:nvSpPr>
          <p:cNvPr id="7" name="日期占位符 3"/>
          <p:cNvSpPr>
            <a:spLocks noGrp="1"/>
          </p:cNvSpPr>
          <p:nvPr>
            <p:ph type="dt" sz="half" idx="10"/>
            <p:custDataLst>
              <p:tags r:id="rId8"/>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9"/>
            </p:custDataLst>
          </p:nvPr>
        </p:nvSpPr>
        <p:spPr/>
        <p:txBody>
          <a:bodyPr/>
          <a:lstStyle/>
          <a:p>
            <a:endParaRPr lang="zh-CN" altLang="en-US"/>
          </a:p>
        </p:txBody>
      </p:sp>
      <p:sp>
        <p:nvSpPr>
          <p:cNvPr id="9" name="灯片编号占位符 5"/>
          <p:cNvSpPr>
            <a:spLocks noGrp="1"/>
          </p:cNvSpPr>
          <p:nvPr>
            <p:ph type="sldNum" sz="quarter" idx="12"/>
            <p:custDataLst>
              <p:tags r:id="rId10"/>
            </p:custDataLst>
          </p:nvPr>
        </p:nvSpPr>
        <p:spPr/>
        <p:txBody>
          <a:bodyPr wrap="square">
            <a:normAutofit/>
          </a:bodyPr>
          <a:lstStyle/>
          <a:p>
            <a:fld id="{BE5F26B5-172A-4DC2-B0B7-181CFC56B87C}" type="slidenum">
              <a:rPr lang="zh-CN" altLang="en-US" smtClean="0"/>
            </a:fld>
            <a:endParaRPr lang="zh-CN" altLang="en-US"/>
          </a:p>
        </p:txBody>
      </p:sp>
      <p:sp>
        <p:nvSpPr>
          <p:cNvPr id="28" name="任意多边形: 形状 27"/>
          <p:cNvSpPr/>
          <p:nvPr userDrawn="1">
            <p:custDataLst>
              <p:tags r:id="rId11"/>
            </p:custDataLst>
          </p:nvPr>
        </p:nvSpPr>
        <p:spPr>
          <a:xfrm flipV="1">
            <a:off x="10948378" y="0"/>
            <a:ext cx="1243623" cy="3720867"/>
          </a:xfrm>
          <a:custGeom>
            <a:avLst/>
            <a:gdLst>
              <a:gd name="connsiteX0" fmla="*/ 0 w 1243623"/>
              <a:gd name="connsiteY0" fmla="*/ 3720867 h 3720867"/>
              <a:gd name="connsiteX1" fmla="*/ 1243623 w 1243623"/>
              <a:gd name="connsiteY1" fmla="*/ 3720867 h 3720867"/>
              <a:gd name="connsiteX2" fmla="*/ 1243623 w 1243623"/>
              <a:gd name="connsiteY2" fmla="*/ 0 h 3720867"/>
            </a:gdLst>
            <a:ahLst/>
            <a:cxnLst>
              <a:cxn ang="0">
                <a:pos x="connsiteX0" y="connsiteY0"/>
              </a:cxn>
              <a:cxn ang="0">
                <a:pos x="connsiteX1" y="connsiteY1"/>
              </a:cxn>
              <a:cxn ang="0">
                <a:pos x="connsiteX2" y="connsiteY2"/>
              </a:cxn>
            </a:cxnLst>
            <a:rect l="l" t="t" r="r" b="b"/>
            <a:pathLst>
              <a:path w="1243623" h="3720867">
                <a:moveTo>
                  <a:pt x="0" y="3720867"/>
                </a:moveTo>
                <a:lnTo>
                  <a:pt x="1243623" y="3720867"/>
                </a:lnTo>
                <a:lnTo>
                  <a:pt x="1243623" y="0"/>
                </a:lnTo>
                <a:close/>
              </a:path>
            </a:pathLst>
          </a:custGeom>
          <a:gradFill flip="none" rotWithShape="1">
            <a:gsLst>
              <a:gs pos="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p:cNvSpPr/>
          <p:nvPr userDrawn="1">
            <p:custDataLst>
              <p:tags r:id="rId3"/>
            </p:custDataLst>
          </p:nvPr>
        </p:nvSpPr>
        <p:spPr>
          <a:xfrm>
            <a:off x="11271318" y="6021388"/>
            <a:ext cx="920683" cy="836612"/>
          </a:xfrm>
          <a:custGeom>
            <a:avLst/>
            <a:gdLst>
              <a:gd name="connsiteX0" fmla="*/ 279621 w 920683"/>
              <a:gd name="connsiteY0" fmla="*/ 0 h 836612"/>
              <a:gd name="connsiteX1" fmla="*/ 920683 w 920683"/>
              <a:gd name="connsiteY1" fmla="*/ 0 h 836612"/>
              <a:gd name="connsiteX2" fmla="*/ 920683 w 920683"/>
              <a:gd name="connsiteY2" fmla="*/ 836612 h 836612"/>
              <a:gd name="connsiteX3" fmla="*/ 0 w 920683"/>
              <a:gd name="connsiteY3" fmla="*/ 836612 h 836612"/>
            </a:gdLst>
            <a:ahLst/>
            <a:cxnLst>
              <a:cxn ang="0">
                <a:pos x="connsiteX0" y="connsiteY0"/>
              </a:cxn>
              <a:cxn ang="0">
                <a:pos x="connsiteX1" y="connsiteY1"/>
              </a:cxn>
              <a:cxn ang="0">
                <a:pos x="connsiteX2" y="connsiteY2"/>
              </a:cxn>
              <a:cxn ang="0">
                <a:pos x="connsiteX3" y="connsiteY3"/>
              </a:cxn>
            </a:cxnLst>
            <a:rect l="l" t="t" r="r" b="b"/>
            <a:pathLst>
              <a:path w="920683" h="836612">
                <a:moveTo>
                  <a:pt x="279621" y="0"/>
                </a:moveTo>
                <a:lnTo>
                  <a:pt x="920683" y="0"/>
                </a:lnTo>
                <a:lnTo>
                  <a:pt x="920683" y="836612"/>
                </a:lnTo>
                <a:lnTo>
                  <a:pt x="0" y="836612"/>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5" name="任意多边形: 形状 44"/>
          <p:cNvSpPr/>
          <p:nvPr userDrawn="1">
            <p:custDataLst>
              <p:tags r:id="rId4"/>
            </p:custDataLst>
          </p:nvPr>
        </p:nvSpPr>
        <p:spPr>
          <a:xfrm>
            <a:off x="0" y="0"/>
            <a:ext cx="5761787" cy="6858000"/>
          </a:xfrm>
          <a:custGeom>
            <a:avLst/>
            <a:gdLst>
              <a:gd name="connsiteX0" fmla="*/ 0 w 5761787"/>
              <a:gd name="connsiteY0" fmla="*/ 0 h 6858000"/>
              <a:gd name="connsiteX1" fmla="*/ 261715 w 5761787"/>
              <a:gd name="connsiteY1" fmla="*/ 0 h 6858000"/>
              <a:gd name="connsiteX2" fmla="*/ 400565 w 5761787"/>
              <a:gd name="connsiteY2" fmla="*/ 0 h 6858000"/>
              <a:gd name="connsiteX3" fmla="*/ 662280 w 5761787"/>
              <a:gd name="connsiteY3" fmla="*/ 0 h 6858000"/>
              <a:gd name="connsiteX4" fmla="*/ 1215940 w 5761787"/>
              <a:gd name="connsiteY4" fmla="*/ 0 h 6858000"/>
              <a:gd name="connsiteX5" fmla="*/ 1477655 w 5761787"/>
              <a:gd name="connsiteY5" fmla="*/ 0 h 6858000"/>
              <a:gd name="connsiteX6" fmla="*/ 3178939 w 5761787"/>
              <a:gd name="connsiteY6" fmla="*/ 0 h 6858000"/>
              <a:gd name="connsiteX7" fmla="*/ 3440654 w 5761787"/>
              <a:gd name="connsiteY7" fmla="*/ 0 h 6858000"/>
              <a:gd name="connsiteX8" fmla="*/ 3994315 w 5761787"/>
              <a:gd name="connsiteY8" fmla="*/ 0 h 6858000"/>
              <a:gd name="connsiteX9" fmla="*/ 4256030 w 5761787"/>
              <a:gd name="connsiteY9" fmla="*/ 0 h 6858000"/>
              <a:gd name="connsiteX10" fmla="*/ 4684697 w 5761787"/>
              <a:gd name="connsiteY10" fmla="*/ 0 h 6858000"/>
              <a:gd name="connsiteX11" fmla="*/ 4946412 w 5761787"/>
              <a:gd name="connsiteY11" fmla="*/ 0 h 6858000"/>
              <a:gd name="connsiteX12" fmla="*/ 5500072 w 5761787"/>
              <a:gd name="connsiteY12" fmla="*/ 0 h 6858000"/>
              <a:gd name="connsiteX13" fmla="*/ 5761787 w 5761787"/>
              <a:gd name="connsiteY13" fmla="*/ 0 h 6858000"/>
              <a:gd name="connsiteX14" fmla="*/ 3498647 w 5761787"/>
              <a:gd name="connsiteY14" fmla="*/ 6858000 h 6858000"/>
              <a:gd name="connsiteX15" fmla="*/ 3236932 w 5761787"/>
              <a:gd name="connsiteY15" fmla="*/ 6858000 h 6858000"/>
              <a:gd name="connsiteX16" fmla="*/ 261715 w 5761787"/>
              <a:gd name="connsiteY16" fmla="*/ 6858000 h 6858000"/>
              <a:gd name="connsiteX17" fmla="*/ 0 w 5761787"/>
              <a:gd name="connsiteY1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61787" h="6858000">
                <a:moveTo>
                  <a:pt x="0" y="0"/>
                </a:moveTo>
                <a:lnTo>
                  <a:pt x="261715" y="0"/>
                </a:lnTo>
                <a:lnTo>
                  <a:pt x="400565" y="0"/>
                </a:lnTo>
                <a:lnTo>
                  <a:pt x="662280" y="0"/>
                </a:lnTo>
                <a:lnTo>
                  <a:pt x="1215940" y="0"/>
                </a:lnTo>
                <a:lnTo>
                  <a:pt x="1477655" y="0"/>
                </a:lnTo>
                <a:lnTo>
                  <a:pt x="3178939" y="0"/>
                </a:lnTo>
                <a:lnTo>
                  <a:pt x="3440654" y="0"/>
                </a:lnTo>
                <a:lnTo>
                  <a:pt x="3994315" y="0"/>
                </a:lnTo>
                <a:lnTo>
                  <a:pt x="4256030" y="0"/>
                </a:lnTo>
                <a:lnTo>
                  <a:pt x="4684697" y="0"/>
                </a:lnTo>
                <a:lnTo>
                  <a:pt x="4946412" y="0"/>
                </a:lnTo>
                <a:lnTo>
                  <a:pt x="5500072" y="0"/>
                </a:lnTo>
                <a:lnTo>
                  <a:pt x="5761787" y="0"/>
                </a:lnTo>
                <a:lnTo>
                  <a:pt x="3498647" y="6858000"/>
                </a:lnTo>
                <a:lnTo>
                  <a:pt x="3236932" y="6858000"/>
                </a:lnTo>
                <a:lnTo>
                  <a:pt x="261715" y="6858000"/>
                </a:lnTo>
                <a:lnTo>
                  <a:pt x="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5" name="任意多边形: 形状 24"/>
          <p:cNvSpPr/>
          <p:nvPr userDrawn="1">
            <p:custDataLst>
              <p:tags r:id="rId5"/>
            </p:custDataLst>
          </p:nvPr>
        </p:nvSpPr>
        <p:spPr>
          <a:xfrm>
            <a:off x="345952" y="0"/>
            <a:ext cx="4533900" cy="4616102"/>
          </a:xfrm>
          <a:custGeom>
            <a:avLst/>
            <a:gdLst>
              <a:gd name="connsiteX0" fmla="*/ 0 w 4895535"/>
              <a:gd name="connsiteY0" fmla="*/ 0 h 4984294"/>
              <a:gd name="connsiteX1" fmla="*/ 4895535 w 4895535"/>
              <a:gd name="connsiteY1" fmla="*/ 0 h 4984294"/>
              <a:gd name="connsiteX2" fmla="*/ 3229634 w 4895535"/>
              <a:gd name="connsiteY2" fmla="*/ 4984294 h 4984294"/>
              <a:gd name="connsiteX3" fmla="*/ 0 w 4895535"/>
              <a:gd name="connsiteY3" fmla="*/ 4984294 h 4984294"/>
            </a:gdLst>
            <a:ahLst/>
            <a:cxnLst>
              <a:cxn ang="0">
                <a:pos x="connsiteX0" y="connsiteY0"/>
              </a:cxn>
              <a:cxn ang="0">
                <a:pos x="connsiteX1" y="connsiteY1"/>
              </a:cxn>
              <a:cxn ang="0">
                <a:pos x="connsiteX2" y="connsiteY2"/>
              </a:cxn>
              <a:cxn ang="0">
                <a:pos x="connsiteX3" y="connsiteY3"/>
              </a:cxn>
            </a:cxnLst>
            <a:rect l="l" t="t" r="r" b="b"/>
            <a:pathLst>
              <a:path w="4895535" h="4984294">
                <a:moveTo>
                  <a:pt x="0" y="0"/>
                </a:moveTo>
                <a:lnTo>
                  <a:pt x="4895535" y="0"/>
                </a:lnTo>
                <a:lnTo>
                  <a:pt x="3229634" y="4984294"/>
                </a:lnTo>
                <a:lnTo>
                  <a:pt x="0" y="4984294"/>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3" name="任意多边形: 形状 42"/>
          <p:cNvSpPr/>
          <p:nvPr userDrawn="1">
            <p:custDataLst>
              <p:tags r:id="rId6"/>
            </p:custDataLst>
          </p:nvPr>
        </p:nvSpPr>
        <p:spPr>
          <a:xfrm>
            <a:off x="0" y="0"/>
            <a:ext cx="4037888" cy="6021387"/>
          </a:xfrm>
          <a:custGeom>
            <a:avLst/>
            <a:gdLst>
              <a:gd name="connsiteX0" fmla="*/ 0 w 4037888"/>
              <a:gd name="connsiteY0" fmla="*/ 0 h 6021387"/>
              <a:gd name="connsiteX1" fmla="*/ 250702 w 4037888"/>
              <a:gd name="connsiteY1" fmla="*/ 0 h 6021387"/>
              <a:gd name="connsiteX2" fmla="*/ 3662873 w 4037888"/>
              <a:gd name="connsiteY2" fmla="*/ 0 h 6021387"/>
              <a:gd name="connsiteX3" fmla="*/ 3787186 w 4037888"/>
              <a:gd name="connsiteY3" fmla="*/ 0 h 6021387"/>
              <a:gd name="connsiteX4" fmla="*/ 3913575 w 4037888"/>
              <a:gd name="connsiteY4" fmla="*/ 0 h 6021387"/>
              <a:gd name="connsiteX5" fmla="*/ 4037888 w 4037888"/>
              <a:gd name="connsiteY5" fmla="*/ 0 h 6021387"/>
              <a:gd name="connsiteX6" fmla="*/ 2025360 w 4037888"/>
              <a:gd name="connsiteY6" fmla="*/ 6021387 h 6021387"/>
              <a:gd name="connsiteX7" fmla="*/ 1901046 w 4037888"/>
              <a:gd name="connsiteY7" fmla="*/ 6021387 h 6021387"/>
              <a:gd name="connsiteX8" fmla="*/ 1774658 w 4037888"/>
              <a:gd name="connsiteY8" fmla="*/ 6021387 h 6021387"/>
              <a:gd name="connsiteX9" fmla="*/ 1650344 w 4037888"/>
              <a:gd name="connsiteY9" fmla="*/ 6021387 h 6021387"/>
              <a:gd name="connsiteX10" fmla="*/ 250702 w 4037888"/>
              <a:gd name="connsiteY10" fmla="*/ 6021387 h 6021387"/>
              <a:gd name="connsiteX11" fmla="*/ 0 w 4037888"/>
              <a:gd name="connsiteY11" fmla="*/ 6021387 h 6021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37888" h="6021387">
                <a:moveTo>
                  <a:pt x="0" y="0"/>
                </a:moveTo>
                <a:lnTo>
                  <a:pt x="250702" y="0"/>
                </a:lnTo>
                <a:lnTo>
                  <a:pt x="3662873" y="0"/>
                </a:lnTo>
                <a:lnTo>
                  <a:pt x="3787186" y="0"/>
                </a:lnTo>
                <a:lnTo>
                  <a:pt x="3913575" y="0"/>
                </a:lnTo>
                <a:lnTo>
                  <a:pt x="4037888" y="0"/>
                </a:lnTo>
                <a:lnTo>
                  <a:pt x="2025360" y="6021387"/>
                </a:lnTo>
                <a:lnTo>
                  <a:pt x="1901046" y="6021387"/>
                </a:lnTo>
                <a:lnTo>
                  <a:pt x="1774658" y="6021387"/>
                </a:lnTo>
                <a:lnTo>
                  <a:pt x="1650344" y="6021387"/>
                </a:lnTo>
                <a:lnTo>
                  <a:pt x="250702" y="6021387"/>
                </a:lnTo>
                <a:lnTo>
                  <a:pt x="0" y="6021387"/>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14" name="直接连接符 13"/>
          <p:cNvCxnSpPr/>
          <p:nvPr userDrawn="1">
            <p:custDataLst>
              <p:tags r:id="rId7"/>
            </p:custDataLst>
          </p:nvPr>
        </p:nvCxnSpPr>
        <p:spPr>
          <a:xfrm flipH="1">
            <a:off x="5743575"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custDataLst>
              <p:tags r:id="rId8"/>
            </p:custDataLst>
          </p:nvPr>
        </p:nvSpPr>
        <p:spPr>
          <a:xfrm>
            <a:off x="5372487" y="3182974"/>
            <a:ext cx="5135401" cy="2023199"/>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9"/>
            </p:custDataLst>
          </p:nvPr>
        </p:nvSpPr>
        <p:spPr>
          <a:xfrm>
            <a:off x="5370088" y="1293867"/>
            <a:ext cx="5135401" cy="1649490"/>
          </a:xfrm>
        </p:spPr>
        <p:txBody>
          <a:bodyPr wrap="none" anchor="b" anchorCtr="0">
            <a:normAutofit/>
          </a:bodyPr>
          <a:lstStyle>
            <a:lvl1pPr marL="0" indent="0" algn="r">
              <a:buNone/>
              <a:defRPr sz="8000" b="1">
                <a:solidFill>
                  <a:schemeClr val="accent1"/>
                </a:solidFill>
              </a:defRPr>
            </a:lvl1pPr>
          </a:lstStyle>
          <a:p>
            <a:pPr lvl="0"/>
            <a:r>
              <a:rPr lang="zh-CN" altLang="en-US" dirty="0"/>
              <a:t>节编号</a:t>
            </a:r>
            <a:endParaRPr lang="zh-CN" altLang="en-US" dirty="0"/>
          </a:p>
        </p:txBody>
      </p:sp>
      <p:sp>
        <p:nvSpPr>
          <p:cNvPr id="4" name="日期占位符 4"/>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1"/>
            </p:custDataLst>
          </p:nvPr>
        </p:nvSpPr>
        <p:spPr/>
        <p:txBody>
          <a:bodyPr/>
          <a:lstStyle/>
          <a:p>
            <a:endParaRPr lang="zh-CN" altLang="en-US"/>
          </a:p>
        </p:txBody>
      </p:sp>
      <p:sp>
        <p:nvSpPr>
          <p:cNvPr id="6" name="灯片编号占位符 6"/>
          <p:cNvSpPr>
            <a:spLocks noGrp="1"/>
          </p:cNvSpPr>
          <p:nvPr>
            <p:ph type="sldNum" sz="quarter" idx="12"/>
            <p:custDataLst>
              <p:tags r:id="rId12"/>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4" name="内容占位符 3"/>
          <p:cNvSpPr>
            <a:spLocks noGrp="1"/>
          </p:cNvSpPr>
          <p:nvPr>
            <p:ph sz="half" idx="2"/>
            <p:custDataLst>
              <p:tags r:id="rId4"/>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hasCustomPrompt="1"/>
            <p:custDataLst>
              <p:tags r:id="rId5"/>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6" name="内容占位符 5"/>
          <p:cNvSpPr>
            <a:spLocks noGrp="1"/>
          </p:cNvSpPr>
          <p:nvPr>
            <p:ph sz="quarter" idx="4"/>
            <p:custDataLst>
              <p:tags r:id="rId6"/>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0.xml"/><Relationship Id="rId8" Type="http://schemas.openxmlformats.org/officeDocument/2006/relationships/slideLayout" Target="../slideLayouts/slideLayout9.xml"/><Relationship Id="rId7" Type="http://schemas.openxmlformats.org/officeDocument/2006/relationships/slideLayout" Target="../slideLayouts/slideLayout8.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3" Type="http://schemas.openxmlformats.org/officeDocument/2006/relationships/slideLayout" Target="../slideLayouts/slideLayout4.xml"/><Relationship Id="rId21" Type="http://schemas.openxmlformats.org/officeDocument/2006/relationships/theme" Target="../theme/theme2.xml"/><Relationship Id="rId20" Type="http://schemas.openxmlformats.org/officeDocument/2006/relationships/tags" Target="../tags/tag92.xml"/><Relationship Id="rId2" Type="http://schemas.openxmlformats.org/officeDocument/2006/relationships/slideLayout" Target="../slideLayouts/slideLayout3.xml"/><Relationship Id="rId19" Type="http://schemas.openxmlformats.org/officeDocument/2006/relationships/tags" Target="../tags/tag9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slideLayout" Target="../slideLayouts/slideLayout12.xml"/><Relationship Id="rId10" Type="http://schemas.openxmlformats.org/officeDocument/2006/relationships/slideLayout" Target="../slideLayouts/slideLayout11.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16" y="274638"/>
            <a:ext cx="10973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828" y="6356351"/>
            <a:ext cx="284487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58000"/>
          </a:xfrm>
          <a:prstGeom prst="rect">
            <a:avLst/>
          </a:prstGeom>
          <a:gradFill flip="none" rotWithShape="1">
            <a:gsLst>
              <a:gs pos="0">
                <a:schemeClr val="bg1"/>
              </a:gs>
              <a:gs pos="79000">
                <a:schemeClr val="bg2"/>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p:nvPr userDrawn="1">
            <p:custDataLst>
              <p:tags r:id="rId13"/>
            </p:custDataLst>
          </p:nvPr>
        </p:nvSpPr>
        <p:spPr>
          <a:xfrm flipV="1">
            <a:off x="4904486"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占位符 1"/>
          <p:cNvSpPr>
            <a:spLocks noGrp="1"/>
          </p:cNvSpPr>
          <p:nvPr>
            <p:ph type="title"/>
            <p:custDataLst>
              <p:tags r:id="rId14"/>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5"/>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1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3" name="任意多边形: 形状 12"/>
          <p:cNvSpPr/>
          <p:nvPr userDrawn="1">
            <p:custDataLst>
              <p:tags r:id="rId19"/>
            </p:custDataLst>
          </p:nvPr>
        </p:nvSpPr>
        <p:spPr>
          <a:xfrm flipV="1">
            <a:off x="6490843"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KSO_TEMPLATE" hidden="1"/>
          <p:cNvSpPr/>
          <p:nvPr userDrawn="1">
            <p:custDataLst>
              <p:tags r:id="rId2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100000"/>
        </a:lnSpc>
        <a:spcBef>
          <a:spcPct val="0"/>
        </a:spcBef>
        <a:buNone/>
        <a:defRPr sz="3200" b="0"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93.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38.xml"/><Relationship Id="rId3" Type="http://schemas.openxmlformats.org/officeDocument/2006/relationships/image" Target="../media/image6.png"/><Relationship Id="rId2" Type="http://schemas.openxmlformats.org/officeDocument/2006/relationships/tags" Target="../tags/tag137.xml"/><Relationship Id="rId1" Type="http://schemas.openxmlformats.org/officeDocument/2006/relationships/tags" Target="../tags/tag136.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tags" Target="../tags/tag139.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tags" Target="../tags/tag145.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50.xml"/><Relationship Id="rId3" Type="http://schemas.openxmlformats.org/officeDocument/2006/relationships/image" Target="../media/image6.png"/><Relationship Id="rId2" Type="http://schemas.openxmlformats.org/officeDocument/2006/relationships/tags" Target="../tags/tag149.xml"/><Relationship Id="rId1" Type="http://schemas.openxmlformats.org/officeDocument/2006/relationships/tags" Target="../tags/tag148.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tags" Target="../tags/tag15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154.xml"/></Relationships>
</file>

<file path=ppt/slides/_rels/slide3.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6" Type="http://schemas.openxmlformats.org/officeDocument/2006/relationships/slideLayout" Target="../slideLayouts/slideLayout4.xml"/><Relationship Id="rId15" Type="http://schemas.openxmlformats.org/officeDocument/2006/relationships/tags" Target="../tags/tag114.xml"/><Relationship Id="rId14" Type="http://schemas.openxmlformats.org/officeDocument/2006/relationships/tags" Target="../tags/tag113.xml"/><Relationship Id="rId13" Type="http://schemas.openxmlformats.org/officeDocument/2006/relationships/tags" Target="../tags/tag112.xml"/><Relationship Id="rId12" Type="http://schemas.openxmlformats.org/officeDocument/2006/relationships/tags" Target="../tags/tag11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tags" Target="../tags/tag100.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17.xml"/><Relationship Id="rId3" Type="http://schemas.openxmlformats.org/officeDocument/2006/relationships/image" Target="../media/image6.png"/><Relationship Id="rId2" Type="http://schemas.openxmlformats.org/officeDocument/2006/relationships/tags" Target="../tags/tag116.xml"/><Relationship Id="rId1" Type="http://schemas.openxmlformats.org/officeDocument/2006/relationships/tags" Target="../tags/tag115.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0.xml"/><Relationship Id="rId2" Type="http://schemas.openxmlformats.org/officeDocument/2006/relationships/tags" Target="../tags/tag119.xml"/><Relationship Id="rId1" Type="http://schemas.openxmlformats.org/officeDocument/2006/relationships/tags" Target="../tags/tag118.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23.xml"/><Relationship Id="rId3" Type="http://schemas.openxmlformats.org/officeDocument/2006/relationships/image" Target="../media/image6.png"/><Relationship Id="rId2" Type="http://schemas.openxmlformats.org/officeDocument/2006/relationships/tags" Target="../tags/tag122.xml"/><Relationship Id="rId1" Type="http://schemas.openxmlformats.org/officeDocument/2006/relationships/tags" Target="../tags/tag121.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tags" Target="../tags/tag124.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五、原始凭证的审核</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真实性审核</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合法性审核</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三</a:t>
            </a:r>
            <a:r>
              <a:rPr lang="en-US" altLang="zh-CN" sz="2200" b="1" dirty="0">
                <a:solidFill>
                  <a:schemeClr val="tx1"/>
                </a:solidFill>
              </a:rPr>
              <a:t>)</a:t>
            </a:r>
            <a:r>
              <a:rPr lang="zh-CN" altLang="zh-CN" sz="2200" b="1" dirty="0">
                <a:solidFill>
                  <a:schemeClr val="tx1"/>
                </a:solidFill>
              </a:rPr>
              <a:t>合理性审核</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四</a:t>
            </a:r>
            <a:r>
              <a:rPr lang="en-US" altLang="zh-CN" sz="2200" b="1" dirty="0">
                <a:solidFill>
                  <a:schemeClr val="tx1"/>
                </a:solidFill>
              </a:rPr>
              <a:t>)</a:t>
            </a:r>
            <a:r>
              <a:rPr lang="zh-CN" altLang="zh-CN" sz="2200" b="1" dirty="0">
                <a:solidFill>
                  <a:schemeClr val="tx1"/>
                </a:solidFill>
              </a:rPr>
              <a:t>完整性审核</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五</a:t>
            </a:r>
            <a:r>
              <a:rPr lang="en-US" altLang="zh-CN" sz="2200" b="1" dirty="0">
                <a:solidFill>
                  <a:schemeClr val="tx1"/>
                </a:solidFill>
              </a:rPr>
              <a:t>)</a:t>
            </a:r>
            <a:r>
              <a:rPr lang="zh-CN" altLang="zh-CN" sz="2200" b="1" dirty="0">
                <a:solidFill>
                  <a:schemeClr val="tx1"/>
                </a:solidFill>
              </a:rPr>
              <a:t>正确性审核</a:t>
            </a:r>
            <a:endParaRPr lang="zh-CN" altLang="zh-CN" sz="2200" b="1" dirty="0">
              <a:solidFill>
                <a:schemeClr val="tx1"/>
              </a:solidFill>
            </a:endParaRPr>
          </a:p>
          <a:p>
            <a:endParaRPr lang="zh-CN" altLang="zh-CN" sz="2200" b="1"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原始凭证</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一、记账凭证的概念和种类</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专用记账凭证</a:t>
            </a:r>
            <a:endParaRPr lang="zh-CN" altLang="zh-CN" sz="2200" b="1" dirty="0">
              <a:solidFill>
                <a:schemeClr val="tx1"/>
              </a:solidFill>
            </a:endParaRPr>
          </a:p>
          <a:p>
            <a:r>
              <a:rPr lang="zh-CN" altLang="zh-CN" dirty="0">
                <a:solidFill>
                  <a:schemeClr val="tx1"/>
                </a:solidFill>
              </a:rPr>
              <a:t>专用记账凭证是专门用于记录某一经济业务发生情况的记账凭证</a:t>
            </a:r>
            <a:r>
              <a:rPr lang="en-US" altLang="zh-CN" dirty="0">
                <a:solidFill>
                  <a:schemeClr val="tx1"/>
                </a:solidFill>
              </a:rPr>
              <a:t>,</a:t>
            </a:r>
            <a:r>
              <a:rPr lang="zh-CN" altLang="zh-CN" dirty="0">
                <a:solidFill>
                  <a:schemeClr val="tx1"/>
                </a:solidFill>
              </a:rPr>
              <a:t>如专门用于记录现金、银行存款收款业务的记账凭证</a:t>
            </a:r>
            <a:r>
              <a:rPr lang="en-US" altLang="zh-CN" dirty="0">
                <a:solidFill>
                  <a:schemeClr val="tx1"/>
                </a:solidFill>
              </a:rPr>
              <a:t>,</a:t>
            </a:r>
            <a:r>
              <a:rPr lang="zh-CN" altLang="zh-CN" dirty="0">
                <a:solidFill>
                  <a:schemeClr val="tx1"/>
                </a:solidFill>
              </a:rPr>
              <a:t>称为收款凭证</a:t>
            </a:r>
            <a:r>
              <a:rPr lang="en-US" altLang="zh-CN" dirty="0">
                <a:solidFill>
                  <a:schemeClr val="tx1"/>
                </a:solidFill>
              </a:rPr>
              <a:t>;</a:t>
            </a:r>
            <a:r>
              <a:rPr lang="zh-CN" altLang="zh-CN" dirty="0">
                <a:solidFill>
                  <a:schemeClr val="tx1"/>
                </a:solidFill>
              </a:rPr>
              <a:t>专门用于记录现金、银行存款付款业务的记账凭证</a:t>
            </a:r>
            <a:r>
              <a:rPr lang="en-US" altLang="zh-CN" dirty="0">
                <a:solidFill>
                  <a:schemeClr val="tx1"/>
                </a:solidFill>
              </a:rPr>
              <a:t>,</a:t>
            </a:r>
            <a:r>
              <a:rPr lang="zh-CN" altLang="zh-CN" dirty="0">
                <a:solidFill>
                  <a:schemeClr val="tx1"/>
                </a:solidFill>
              </a:rPr>
              <a:t>称为付款凭证</a:t>
            </a:r>
            <a:r>
              <a:rPr lang="en-US" altLang="zh-CN" dirty="0">
                <a:solidFill>
                  <a:schemeClr val="tx1"/>
                </a:solidFill>
              </a:rPr>
              <a:t>;</a:t>
            </a:r>
            <a:r>
              <a:rPr lang="zh-CN" altLang="zh-CN" dirty="0">
                <a:solidFill>
                  <a:schemeClr val="tx1"/>
                </a:solidFill>
              </a:rPr>
              <a:t>专门用于记录转账业务的记账凭证</a:t>
            </a:r>
            <a:r>
              <a:rPr lang="en-US" altLang="zh-CN" dirty="0">
                <a:solidFill>
                  <a:schemeClr val="tx1"/>
                </a:solidFill>
              </a:rPr>
              <a:t>,</a:t>
            </a:r>
            <a:r>
              <a:rPr lang="zh-CN" altLang="zh-CN" dirty="0">
                <a:solidFill>
                  <a:schemeClr val="tx1"/>
                </a:solidFill>
              </a:rPr>
              <a:t>称为转账凭证。</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通用记账凭证</a:t>
            </a:r>
            <a:endParaRPr lang="zh-CN" altLang="zh-CN" sz="2200" b="1" dirty="0">
              <a:solidFill>
                <a:schemeClr val="tx1"/>
              </a:solidFill>
            </a:endParaRPr>
          </a:p>
          <a:p>
            <a:r>
              <a:rPr lang="zh-CN" altLang="zh-CN" dirty="0">
                <a:solidFill>
                  <a:schemeClr val="tx1"/>
                </a:solidFill>
              </a:rPr>
              <a:t>通用记账凭证是不分收款、付款业务和转账业务</a:t>
            </a:r>
            <a:r>
              <a:rPr lang="en-US" altLang="zh-CN" dirty="0">
                <a:solidFill>
                  <a:schemeClr val="tx1"/>
                </a:solidFill>
              </a:rPr>
              <a:t>,</a:t>
            </a:r>
            <a:r>
              <a:rPr lang="zh-CN" altLang="zh-CN" dirty="0">
                <a:solidFill>
                  <a:schemeClr val="tx1"/>
                </a:solidFill>
              </a:rPr>
              <a:t>统一使用同一种格式的记账凭证。其格式可参照转账凭证。</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记账凭证</a:t>
            </a:r>
            <a:endParaRPr lang="zh-CN" altLang="en-US" dirty="0">
              <a:sym typeface="+mn-ea"/>
            </a:endParaRPr>
          </a:p>
        </p:txBody>
      </p:sp>
      <p:pic>
        <p:nvPicPr>
          <p:cNvPr id="2" name="图片 1"/>
          <p:cNvPicPr>
            <a:picLocks noChangeAspect="1"/>
          </p:cNvPicPr>
          <p:nvPr/>
        </p:nvPicPr>
        <p:blipFill>
          <a:blip r:embed="rId3"/>
          <a:stretch>
            <a:fillRect/>
          </a:stretch>
        </p:blipFill>
        <p:spPr>
          <a:xfrm>
            <a:off x="10031730" y="474662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二、记账凭证的内容</a:t>
            </a:r>
            <a:endParaRPr lang="zh-CN" altLang="zh-CN" sz="2400" b="1" dirty="0">
              <a:solidFill>
                <a:schemeClr val="tx1"/>
              </a:solidFill>
            </a:endParaRPr>
          </a:p>
          <a:p>
            <a:r>
              <a:rPr lang="en-US" altLang="zh-CN" dirty="0">
                <a:solidFill>
                  <a:schemeClr val="tx1"/>
                </a:solidFill>
              </a:rPr>
              <a:t>(1)</a:t>
            </a:r>
            <a:r>
              <a:rPr lang="zh-CN" altLang="zh-CN" dirty="0">
                <a:solidFill>
                  <a:schemeClr val="tx1"/>
                </a:solidFill>
              </a:rPr>
              <a:t>记账凭证的名称。 </a:t>
            </a:r>
            <a:endParaRPr lang="zh-CN" altLang="zh-CN" dirty="0">
              <a:solidFill>
                <a:schemeClr val="tx1"/>
              </a:solidFill>
            </a:endParaRPr>
          </a:p>
          <a:p>
            <a:r>
              <a:rPr lang="en-US" altLang="zh-CN" dirty="0">
                <a:solidFill>
                  <a:schemeClr val="tx1"/>
                </a:solidFill>
              </a:rPr>
              <a:t>(2)</a:t>
            </a:r>
            <a:r>
              <a:rPr lang="zh-CN" altLang="zh-CN" dirty="0">
                <a:solidFill>
                  <a:schemeClr val="tx1"/>
                </a:solidFill>
              </a:rPr>
              <a:t>填制日期和凭证编号。</a:t>
            </a:r>
            <a:endParaRPr lang="zh-CN" altLang="zh-CN" dirty="0">
              <a:solidFill>
                <a:schemeClr val="tx1"/>
              </a:solidFill>
            </a:endParaRPr>
          </a:p>
          <a:p>
            <a:r>
              <a:rPr lang="en-US" altLang="zh-CN" dirty="0">
                <a:solidFill>
                  <a:schemeClr val="tx1"/>
                </a:solidFill>
              </a:rPr>
              <a:t>(3)</a:t>
            </a:r>
            <a:r>
              <a:rPr lang="zh-CN" altLang="zh-CN" dirty="0">
                <a:solidFill>
                  <a:schemeClr val="tx1"/>
                </a:solidFill>
              </a:rPr>
              <a:t>经济业务的内容摘要。</a:t>
            </a:r>
            <a:endParaRPr lang="zh-CN" altLang="zh-CN" dirty="0">
              <a:solidFill>
                <a:schemeClr val="tx1"/>
              </a:solidFill>
            </a:endParaRPr>
          </a:p>
          <a:p>
            <a:r>
              <a:rPr lang="en-US" altLang="zh-CN" dirty="0">
                <a:solidFill>
                  <a:schemeClr val="tx1"/>
                </a:solidFill>
              </a:rPr>
              <a:t>(4)</a:t>
            </a:r>
            <a:r>
              <a:rPr lang="zh-CN" altLang="zh-CN" dirty="0">
                <a:solidFill>
                  <a:schemeClr val="tx1"/>
                </a:solidFill>
              </a:rPr>
              <a:t>经济业务事项所涉及的会计科目</a:t>
            </a:r>
            <a:r>
              <a:rPr lang="en-US" altLang="zh-CN" dirty="0">
                <a:solidFill>
                  <a:schemeClr val="tx1"/>
                </a:solidFill>
              </a:rPr>
              <a:t>(</a:t>
            </a:r>
            <a:r>
              <a:rPr lang="zh-CN" altLang="zh-CN" dirty="0">
                <a:solidFill>
                  <a:schemeClr val="tx1"/>
                </a:solidFill>
              </a:rPr>
              <a:t>包括一级科目、二级或明细科目</a:t>
            </a:r>
            <a:r>
              <a:rPr lang="en-US" altLang="zh-CN" dirty="0">
                <a:solidFill>
                  <a:schemeClr val="tx1"/>
                </a:solidFill>
              </a:rPr>
              <a:t>)</a:t>
            </a:r>
            <a:r>
              <a:rPr lang="zh-CN" altLang="zh-CN" dirty="0">
                <a:solidFill>
                  <a:schemeClr val="tx1"/>
                </a:solidFill>
              </a:rPr>
              <a:t>、记账方向和金额。 </a:t>
            </a:r>
            <a:endParaRPr lang="zh-CN" altLang="zh-CN" dirty="0">
              <a:solidFill>
                <a:schemeClr val="tx1"/>
              </a:solidFill>
            </a:endParaRPr>
          </a:p>
          <a:p>
            <a:r>
              <a:rPr lang="en-US" altLang="zh-CN" dirty="0">
                <a:solidFill>
                  <a:schemeClr val="tx1"/>
                </a:solidFill>
              </a:rPr>
              <a:t>(5)</a:t>
            </a:r>
            <a:r>
              <a:rPr lang="zh-CN" altLang="zh-CN" dirty="0">
                <a:solidFill>
                  <a:schemeClr val="tx1"/>
                </a:solidFill>
              </a:rPr>
              <a:t>记账备注。</a:t>
            </a:r>
            <a:endParaRPr lang="zh-CN" altLang="zh-CN" dirty="0">
              <a:solidFill>
                <a:schemeClr val="tx1"/>
              </a:solidFill>
            </a:endParaRPr>
          </a:p>
          <a:p>
            <a:r>
              <a:rPr lang="en-US" altLang="zh-CN" dirty="0">
                <a:solidFill>
                  <a:schemeClr val="tx1"/>
                </a:solidFill>
              </a:rPr>
              <a:t>(6)</a:t>
            </a:r>
            <a:r>
              <a:rPr lang="zh-CN" altLang="zh-CN" dirty="0">
                <a:solidFill>
                  <a:schemeClr val="tx1"/>
                </a:solidFill>
              </a:rPr>
              <a:t>所附原始凭证张数。</a:t>
            </a:r>
            <a:endParaRPr lang="zh-CN" altLang="zh-CN" dirty="0">
              <a:solidFill>
                <a:schemeClr val="tx1"/>
              </a:solidFill>
            </a:endParaRPr>
          </a:p>
          <a:p>
            <a:r>
              <a:rPr lang="en-US" altLang="zh-CN" dirty="0">
                <a:solidFill>
                  <a:schemeClr val="tx1"/>
                </a:solidFill>
              </a:rPr>
              <a:t>(7)</a:t>
            </a:r>
            <a:r>
              <a:rPr lang="zh-CN" altLang="zh-CN" dirty="0">
                <a:solidFill>
                  <a:schemeClr val="tx1"/>
                </a:solidFill>
              </a:rPr>
              <a:t>会计主管、审核、制单、记账人员的签章以及出纳人员在收付款凭证上的签章。</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记账凭证</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三、记账凭证的填制要求 </a:t>
            </a:r>
            <a:endParaRPr lang="zh-CN" altLang="zh-CN" sz="2400" b="1" dirty="0">
              <a:solidFill>
                <a:schemeClr val="tx1"/>
              </a:solidFill>
            </a:endParaRPr>
          </a:p>
          <a:p>
            <a:pPr>
              <a:lnSpc>
                <a:spcPct val="115000"/>
              </a:lnSpc>
            </a:pPr>
            <a:r>
              <a:rPr lang="en-US" altLang="zh-CN" dirty="0">
                <a:solidFill>
                  <a:schemeClr val="tx1"/>
                </a:solidFill>
              </a:rPr>
              <a:t>1.</a:t>
            </a:r>
            <a:r>
              <a:rPr lang="zh-CN" altLang="zh-CN" dirty="0">
                <a:solidFill>
                  <a:schemeClr val="tx1"/>
                </a:solidFill>
              </a:rPr>
              <a:t>根据审核无误的原始凭证填制记账凭证</a:t>
            </a:r>
            <a:endParaRPr lang="zh-CN" altLang="zh-CN" dirty="0">
              <a:solidFill>
                <a:schemeClr val="tx1"/>
              </a:solidFill>
            </a:endParaRPr>
          </a:p>
          <a:p>
            <a:pPr>
              <a:lnSpc>
                <a:spcPct val="115000"/>
              </a:lnSpc>
            </a:pPr>
            <a:r>
              <a:rPr lang="en-US" altLang="zh-CN" dirty="0">
                <a:solidFill>
                  <a:schemeClr val="tx1"/>
                </a:solidFill>
              </a:rPr>
              <a:t>2.</a:t>
            </a:r>
            <a:r>
              <a:rPr lang="zh-CN" altLang="zh-CN" dirty="0">
                <a:solidFill>
                  <a:schemeClr val="tx1"/>
                </a:solidFill>
              </a:rPr>
              <a:t>正确确定采用何种记账凭证</a:t>
            </a:r>
            <a:endParaRPr lang="zh-CN" altLang="zh-CN" dirty="0">
              <a:solidFill>
                <a:schemeClr val="tx1"/>
              </a:solidFill>
            </a:endParaRPr>
          </a:p>
          <a:p>
            <a:pPr>
              <a:lnSpc>
                <a:spcPct val="115000"/>
              </a:lnSpc>
            </a:pPr>
            <a:r>
              <a:rPr lang="en-US" altLang="zh-CN" dirty="0">
                <a:solidFill>
                  <a:schemeClr val="tx1"/>
                </a:solidFill>
              </a:rPr>
              <a:t>3.</a:t>
            </a:r>
            <a:r>
              <a:rPr lang="zh-CN" altLang="zh-CN" dirty="0">
                <a:solidFill>
                  <a:schemeClr val="tx1"/>
                </a:solidFill>
              </a:rPr>
              <a:t>正确填写记账凭证的日期</a:t>
            </a:r>
            <a:endParaRPr lang="zh-CN" altLang="zh-CN" dirty="0">
              <a:solidFill>
                <a:schemeClr val="tx1"/>
              </a:solidFill>
            </a:endParaRPr>
          </a:p>
          <a:p>
            <a:pPr>
              <a:lnSpc>
                <a:spcPct val="115000"/>
              </a:lnSpc>
            </a:pPr>
            <a:r>
              <a:rPr lang="en-US" altLang="zh-CN" dirty="0">
                <a:solidFill>
                  <a:schemeClr val="tx1"/>
                </a:solidFill>
              </a:rPr>
              <a:t>4.</a:t>
            </a:r>
            <a:r>
              <a:rPr lang="zh-CN" altLang="zh-CN" dirty="0">
                <a:solidFill>
                  <a:schemeClr val="tx1"/>
                </a:solidFill>
              </a:rPr>
              <a:t>记账凭证必须连续编号</a:t>
            </a:r>
            <a:endParaRPr lang="zh-CN" altLang="zh-CN" dirty="0">
              <a:solidFill>
                <a:schemeClr val="tx1"/>
              </a:solidFill>
            </a:endParaRPr>
          </a:p>
          <a:p>
            <a:pPr>
              <a:lnSpc>
                <a:spcPct val="115000"/>
              </a:lnSpc>
            </a:pPr>
            <a:r>
              <a:rPr lang="en-US" altLang="zh-CN" dirty="0">
                <a:solidFill>
                  <a:schemeClr val="tx1"/>
                </a:solidFill>
              </a:rPr>
              <a:t>5.</a:t>
            </a:r>
            <a:r>
              <a:rPr lang="zh-CN" altLang="zh-CN" dirty="0">
                <a:solidFill>
                  <a:schemeClr val="tx1"/>
                </a:solidFill>
              </a:rPr>
              <a:t>填写记账凭证的内容摘要</a:t>
            </a:r>
            <a:endParaRPr lang="zh-CN" altLang="zh-CN" dirty="0">
              <a:solidFill>
                <a:schemeClr val="tx1"/>
              </a:solidFill>
            </a:endParaRPr>
          </a:p>
          <a:p>
            <a:pPr>
              <a:lnSpc>
                <a:spcPct val="115000"/>
              </a:lnSpc>
            </a:pPr>
            <a:r>
              <a:rPr lang="en-US" altLang="zh-CN" dirty="0">
                <a:solidFill>
                  <a:schemeClr val="tx1"/>
                </a:solidFill>
              </a:rPr>
              <a:t>6.</a:t>
            </a:r>
            <a:r>
              <a:rPr lang="zh-CN" altLang="zh-CN" dirty="0">
                <a:solidFill>
                  <a:schemeClr val="tx1"/>
                </a:solidFill>
              </a:rPr>
              <a:t>正确使用会计科目</a:t>
            </a:r>
            <a:r>
              <a:rPr lang="en-US" altLang="zh-CN" dirty="0">
                <a:solidFill>
                  <a:schemeClr val="tx1"/>
                </a:solidFill>
              </a:rPr>
              <a:t>,</a:t>
            </a:r>
            <a:r>
              <a:rPr lang="zh-CN" altLang="zh-CN" dirty="0">
                <a:solidFill>
                  <a:schemeClr val="tx1"/>
                </a:solidFill>
              </a:rPr>
              <a:t>编制会计分录</a:t>
            </a:r>
            <a:endParaRPr lang="zh-CN" altLang="zh-CN" dirty="0">
              <a:solidFill>
                <a:schemeClr val="tx1"/>
              </a:solidFill>
            </a:endParaRPr>
          </a:p>
          <a:p>
            <a:pPr>
              <a:lnSpc>
                <a:spcPct val="115000"/>
              </a:lnSpc>
            </a:pPr>
            <a:r>
              <a:rPr lang="en-US" altLang="zh-CN" dirty="0">
                <a:solidFill>
                  <a:schemeClr val="tx1"/>
                </a:solidFill>
              </a:rPr>
              <a:t>7.</a:t>
            </a:r>
            <a:r>
              <a:rPr lang="zh-CN" altLang="zh-CN" dirty="0">
                <a:solidFill>
                  <a:schemeClr val="tx1"/>
                </a:solidFill>
              </a:rPr>
              <a:t>准确填写金额</a:t>
            </a:r>
            <a:endParaRPr lang="zh-CN" altLang="zh-CN" dirty="0">
              <a:solidFill>
                <a:schemeClr val="tx1"/>
              </a:solidFill>
            </a:endParaRPr>
          </a:p>
          <a:p>
            <a:pPr>
              <a:lnSpc>
                <a:spcPct val="115000"/>
              </a:lnSpc>
            </a:pPr>
            <a:r>
              <a:rPr lang="en-US" altLang="zh-CN" dirty="0">
                <a:solidFill>
                  <a:schemeClr val="tx1"/>
                </a:solidFill>
              </a:rPr>
              <a:t>8.</a:t>
            </a:r>
            <a:r>
              <a:rPr lang="zh-CN" altLang="zh-CN" dirty="0">
                <a:solidFill>
                  <a:schemeClr val="tx1"/>
                </a:solidFill>
              </a:rPr>
              <a:t>注销记账凭证中的空行</a:t>
            </a:r>
            <a:endParaRPr lang="zh-CN" altLang="zh-CN" dirty="0">
              <a:solidFill>
                <a:schemeClr val="tx1"/>
              </a:solidFill>
            </a:endParaRPr>
          </a:p>
          <a:p>
            <a:pPr>
              <a:lnSpc>
                <a:spcPct val="115000"/>
              </a:lnSpc>
            </a:pPr>
            <a:r>
              <a:rPr lang="en-US" altLang="zh-CN" dirty="0">
                <a:solidFill>
                  <a:schemeClr val="tx1"/>
                </a:solidFill>
              </a:rPr>
              <a:t>9.</a:t>
            </a:r>
            <a:r>
              <a:rPr lang="zh-CN" altLang="zh-CN" dirty="0">
                <a:solidFill>
                  <a:schemeClr val="tx1"/>
                </a:solidFill>
              </a:rPr>
              <a:t>注明记账凭证的附件</a:t>
            </a:r>
            <a:endParaRPr lang="zh-CN" altLang="zh-CN" dirty="0">
              <a:solidFill>
                <a:schemeClr val="tx1"/>
              </a:solidFill>
            </a:endParaRPr>
          </a:p>
          <a:p>
            <a:pPr>
              <a:lnSpc>
                <a:spcPct val="115000"/>
              </a:lnSpc>
            </a:pPr>
            <a:r>
              <a:rPr lang="en-US" altLang="zh-CN" dirty="0">
                <a:solidFill>
                  <a:schemeClr val="tx1"/>
                </a:solidFill>
              </a:rPr>
              <a:t>10.</a:t>
            </a:r>
            <a:r>
              <a:rPr lang="zh-CN" altLang="zh-CN" dirty="0">
                <a:solidFill>
                  <a:schemeClr val="tx1"/>
                </a:solidFill>
              </a:rPr>
              <a:t>记账凭证的复核和签章</a:t>
            </a:r>
            <a:endParaRPr lang="en-US" altLang="zh-CN" dirty="0">
              <a:solidFill>
                <a:schemeClr val="tx1"/>
              </a:solidFill>
            </a:endParaRPr>
          </a:p>
          <a:p>
            <a:endParaRPr lang="en-US"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记账凭证</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smtClean="0">
                <a:solidFill>
                  <a:schemeClr val="tx1"/>
                </a:solidFill>
              </a:rPr>
              <a:t>四</a:t>
            </a:r>
            <a:r>
              <a:rPr lang="zh-CN" altLang="zh-CN" sz="2400" b="1" dirty="0">
                <a:solidFill>
                  <a:schemeClr val="tx1"/>
                </a:solidFill>
              </a:rPr>
              <a:t>、记账凭证的具体填制</a:t>
            </a:r>
            <a:endParaRPr lang="zh-CN" altLang="zh-CN" sz="2400" b="1" dirty="0">
              <a:solidFill>
                <a:schemeClr val="tx1"/>
              </a:solidFill>
            </a:endParaRPr>
          </a:p>
          <a:p>
            <a:r>
              <a:rPr lang="zh-CN" altLang="zh-CN" dirty="0">
                <a:solidFill>
                  <a:schemeClr val="tx1"/>
                </a:solidFill>
              </a:rPr>
              <a:t>记账凭证是根据审核无误的原始凭证填制的</a:t>
            </a:r>
            <a:r>
              <a:rPr lang="en-US" altLang="zh-CN" dirty="0">
                <a:solidFill>
                  <a:schemeClr val="tx1"/>
                </a:solidFill>
              </a:rPr>
              <a:t>,</a:t>
            </a:r>
            <a:r>
              <a:rPr lang="zh-CN" altLang="zh-CN" dirty="0">
                <a:solidFill>
                  <a:schemeClr val="tx1"/>
                </a:solidFill>
              </a:rPr>
              <a:t>其填制方法举例如下</a:t>
            </a:r>
            <a:r>
              <a:rPr lang="en-US" altLang="zh-CN" dirty="0" smtClean="0">
                <a:solidFill>
                  <a:schemeClr val="tx1"/>
                </a:solidFill>
              </a:rPr>
              <a:t>:</a:t>
            </a:r>
            <a:endParaRPr lang="en-US" altLang="zh-CN" dirty="0" smtClean="0">
              <a:solidFill>
                <a:schemeClr val="tx1"/>
              </a:solidFill>
            </a:endParaRPr>
          </a:p>
          <a:p>
            <a:r>
              <a:rPr lang="zh-CN" altLang="zh-CN" dirty="0">
                <a:solidFill>
                  <a:schemeClr val="tx1"/>
                </a:solidFill>
              </a:rPr>
              <a:t>【例</a:t>
            </a:r>
            <a:r>
              <a:rPr lang="en-US" altLang="zh-CN" dirty="0">
                <a:solidFill>
                  <a:schemeClr val="tx1"/>
                </a:solidFill>
              </a:rPr>
              <a:t>6-3</a:t>
            </a:r>
            <a:r>
              <a:rPr lang="zh-CN" altLang="zh-CN" dirty="0">
                <a:solidFill>
                  <a:schemeClr val="tx1"/>
                </a:solidFill>
              </a:rPr>
              <a:t>】　</a:t>
            </a:r>
            <a:r>
              <a:rPr lang="en-US" altLang="zh-CN" dirty="0">
                <a:solidFill>
                  <a:schemeClr val="tx1"/>
                </a:solidFill>
              </a:rPr>
              <a:t>2017</a:t>
            </a:r>
            <a:r>
              <a:rPr lang="zh-CN" altLang="zh-CN" dirty="0">
                <a:solidFill>
                  <a:schemeClr val="tx1"/>
                </a:solidFill>
              </a:rPr>
              <a:t>年</a:t>
            </a:r>
            <a:r>
              <a:rPr lang="en-US" altLang="zh-CN" dirty="0">
                <a:solidFill>
                  <a:schemeClr val="tx1"/>
                </a:solidFill>
              </a:rPr>
              <a:t>2</a:t>
            </a:r>
            <a:r>
              <a:rPr lang="zh-CN" altLang="zh-CN" dirty="0">
                <a:solidFill>
                  <a:schemeClr val="tx1"/>
                </a:solidFill>
              </a:rPr>
              <a:t>月</a:t>
            </a:r>
            <a:r>
              <a:rPr lang="en-US" altLang="zh-CN" dirty="0">
                <a:solidFill>
                  <a:schemeClr val="tx1"/>
                </a:solidFill>
              </a:rPr>
              <a:t>18</a:t>
            </a:r>
            <a:r>
              <a:rPr lang="zh-CN" altLang="zh-CN" dirty="0">
                <a:solidFill>
                  <a:schemeClr val="tx1"/>
                </a:solidFill>
              </a:rPr>
              <a:t>日</a:t>
            </a:r>
            <a:r>
              <a:rPr lang="en-US" altLang="zh-CN" dirty="0">
                <a:solidFill>
                  <a:schemeClr val="tx1"/>
                </a:solidFill>
              </a:rPr>
              <a:t>,</a:t>
            </a:r>
            <a:r>
              <a:rPr lang="zh-CN" altLang="zh-CN" dirty="0">
                <a:solidFill>
                  <a:schemeClr val="tx1"/>
                </a:solidFill>
              </a:rPr>
              <a:t>大众公司收到开开公司追加投资</a:t>
            </a:r>
            <a:r>
              <a:rPr lang="en-US" altLang="zh-CN" dirty="0">
                <a:solidFill>
                  <a:schemeClr val="tx1"/>
                </a:solidFill>
              </a:rPr>
              <a:t>50 000</a:t>
            </a:r>
            <a:r>
              <a:rPr lang="zh-CN" altLang="zh-CN" dirty="0">
                <a:solidFill>
                  <a:schemeClr val="tx1"/>
                </a:solidFill>
              </a:rPr>
              <a:t>元</a:t>
            </a:r>
            <a:r>
              <a:rPr lang="en-US" altLang="zh-CN" dirty="0">
                <a:solidFill>
                  <a:schemeClr val="tx1"/>
                </a:solidFill>
              </a:rPr>
              <a:t>,</a:t>
            </a:r>
            <a:r>
              <a:rPr lang="zh-CN" altLang="zh-CN" dirty="0">
                <a:solidFill>
                  <a:schemeClr val="tx1"/>
                </a:solidFill>
              </a:rPr>
              <a:t>根据原始凭证编制收款凭证</a:t>
            </a:r>
            <a:r>
              <a:rPr lang="en-US" altLang="zh-CN" dirty="0">
                <a:solidFill>
                  <a:schemeClr val="tx1"/>
                </a:solidFill>
              </a:rPr>
              <a:t>,</a:t>
            </a:r>
            <a:r>
              <a:rPr lang="zh-CN" altLang="zh-CN" dirty="0">
                <a:solidFill>
                  <a:schemeClr val="tx1"/>
                </a:solidFill>
              </a:rPr>
              <a:t>如表</a:t>
            </a:r>
            <a:r>
              <a:rPr lang="en-US" altLang="zh-CN" dirty="0">
                <a:solidFill>
                  <a:schemeClr val="tx1"/>
                </a:solidFill>
              </a:rPr>
              <a:t>6-11</a:t>
            </a:r>
            <a:r>
              <a:rPr lang="zh-CN" altLang="zh-CN" dirty="0">
                <a:solidFill>
                  <a:schemeClr val="tx1"/>
                </a:solidFill>
              </a:rPr>
              <a:t>所示。</a:t>
            </a:r>
            <a:endParaRPr lang="zh-CN" altLang="zh-CN" dirty="0">
              <a:solidFill>
                <a:schemeClr val="tx1"/>
              </a:solidFill>
            </a:endParaRPr>
          </a:p>
          <a:p>
            <a:r>
              <a:rPr lang="zh-CN" altLang="en-US" dirty="0" smtClean="0">
                <a:solidFill>
                  <a:schemeClr val="tx1"/>
                </a:solidFill>
              </a:rPr>
              <a:t>（略）</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记账凭证</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一、会计凭证的传递</a:t>
            </a:r>
            <a:endParaRPr lang="zh-CN" altLang="zh-CN" sz="2400" b="1" dirty="0">
              <a:solidFill>
                <a:schemeClr val="tx1"/>
              </a:solidFill>
            </a:endParaRPr>
          </a:p>
          <a:p>
            <a:r>
              <a:rPr lang="zh-CN" altLang="zh-CN" dirty="0">
                <a:solidFill>
                  <a:schemeClr val="tx1"/>
                </a:solidFill>
              </a:rPr>
              <a:t>会计凭证的传递是指会计凭证的“取得—审核—记账—装订—存档”一系列环节的流转过程。其间包括传递程序、传递时间和传递中的衔接手续。</a:t>
            </a:r>
            <a:endParaRPr lang="zh-CN" altLang="zh-CN" dirty="0">
              <a:solidFill>
                <a:schemeClr val="tx1"/>
              </a:solidFill>
            </a:endParaRPr>
          </a:p>
          <a:p>
            <a:r>
              <a:rPr lang="en-US" altLang="zh-CN" dirty="0">
                <a:solidFill>
                  <a:schemeClr val="tx1"/>
                </a:solidFill>
              </a:rPr>
              <a:t>(1)</a:t>
            </a:r>
            <a:r>
              <a:rPr lang="zh-CN" altLang="zh-CN" dirty="0">
                <a:solidFill>
                  <a:schemeClr val="tx1"/>
                </a:solidFill>
              </a:rPr>
              <a:t>传递程序</a:t>
            </a:r>
            <a:r>
              <a:rPr lang="en-US" altLang="zh-CN" dirty="0">
                <a:solidFill>
                  <a:schemeClr val="tx1"/>
                </a:solidFill>
              </a:rPr>
              <a:t>:</a:t>
            </a:r>
            <a:r>
              <a:rPr lang="zh-CN" altLang="zh-CN" dirty="0">
                <a:solidFill>
                  <a:schemeClr val="tx1"/>
                </a:solidFill>
              </a:rPr>
              <a:t>各单位应根据各自的业务特点、机构设置、人员分工情况</a:t>
            </a:r>
            <a:r>
              <a:rPr lang="en-US" altLang="zh-CN" dirty="0">
                <a:solidFill>
                  <a:schemeClr val="tx1"/>
                </a:solidFill>
              </a:rPr>
              <a:t>,</a:t>
            </a:r>
            <a:r>
              <a:rPr lang="zh-CN" altLang="zh-CN" dirty="0">
                <a:solidFill>
                  <a:schemeClr val="tx1"/>
                </a:solidFill>
              </a:rPr>
              <a:t>设计凭证的联数和流转路线</a:t>
            </a:r>
            <a:r>
              <a:rPr lang="en-US" altLang="zh-CN" dirty="0">
                <a:solidFill>
                  <a:schemeClr val="tx1"/>
                </a:solidFill>
              </a:rPr>
              <a:t>,</a:t>
            </a:r>
            <a:r>
              <a:rPr lang="zh-CN" altLang="zh-CN" dirty="0">
                <a:solidFill>
                  <a:schemeClr val="tx1"/>
                </a:solidFill>
              </a:rPr>
              <a:t>合理组织传递程序。</a:t>
            </a:r>
            <a:endParaRPr lang="zh-CN" altLang="zh-CN" dirty="0">
              <a:solidFill>
                <a:schemeClr val="tx1"/>
              </a:solidFill>
            </a:endParaRPr>
          </a:p>
          <a:p>
            <a:r>
              <a:rPr lang="en-US" altLang="zh-CN" dirty="0">
                <a:solidFill>
                  <a:schemeClr val="tx1"/>
                </a:solidFill>
              </a:rPr>
              <a:t>(2)</a:t>
            </a:r>
            <a:r>
              <a:rPr lang="zh-CN" altLang="zh-CN" dirty="0">
                <a:solidFill>
                  <a:schemeClr val="tx1"/>
                </a:solidFill>
              </a:rPr>
              <a:t>传递时间</a:t>
            </a:r>
            <a:r>
              <a:rPr lang="en-US" altLang="zh-CN" dirty="0">
                <a:solidFill>
                  <a:schemeClr val="tx1"/>
                </a:solidFill>
              </a:rPr>
              <a:t>:</a:t>
            </a:r>
            <a:r>
              <a:rPr lang="zh-CN" altLang="zh-CN" dirty="0">
                <a:solidFill>
                  <a:schemeClr val="tx1"/>
                </a:solidFill>
              </a:rPr>
              <a:t>明确规定凭证在各个环节上的停留时间</a:t>
            </a:r>
            <a:r>
              <a:rPr lang="en-US" altLang="zh-CN" dirty="0">
                <a:solidFill>
                  <a:schemeClr val="tx1"/>
                </a:solidFill>
              </a:rPr>
              <a:t>,</a:t>
            </a:r>
            <a:r>
              <a:rPr lang="zh-CN" altLang="zh-CN" dirty="0">
                <a:solidFill>
                  <a:schemeClr val="tx1"/>
                </a:solidFill>
              </a:rPr>
              <a:t>一般要求凭证的传递和处理在报告期内完成</a:t>
            </a:r>
            <a:r>
              <a:rPr lang="en-US" altLang="zh-CN" dirty="0">
                <a:solidFill>
                  <a:schemeClr val="tx1"/>
                </a:solidFill>
              </a:rPr>
              <a:t>,</a:t>
            </a:r>
            <a:r>
              <a:rPr lang="zh-CN" altLang="zh-CN" dirty="0">
                <a:solidFill>
                  <a:schemeClr val="tx1"/>
                </a:solidFill>
              </a:rPr>
              <a:t>不能跨期。</a:t>
            </a:r>
            <a:endParaRPr lang="zh-CN" altLang="zh-CN" dirty="0">
              <a:solidFill>
                <a:schemeClr val="tx1"/>
              </a:solidFill>
            </a:endParaRPr>
          </a:p>
          <a:p>
            <a:r>
              <a:rPr lang="en-US" altLang="zh-CN" dirty="0">
                <a:solidFill>
                  <a:schemeClr val="tx1"/>
                </a:solidFill>
              </a:rPr>
              <a:t>(3)</a:t>
            </a:r>
            <a:r>
              <a:rPr lang="zh-CN" altLang="zh-CN" dirty="0">
                <a:solidFill>
                  <a:schemeClr val="tx1"/>
                </a:solidFill>
              </a:rPr>
              <a:t>传递手续</a:t>
            </a:r>
            <a:r>
              <a:rPr lang="en-US" altLang="zh-CN" dirty="0">
                <a:solidFill>
                  <a:schemeClr val="tx1"/>
                </a:solidFill>
              </a:rPr>
              <a:t>:</a:t>
            </a:r>
            <a:r>
              <a:rPr lang="zh-CN" altLang="zh-CN" dirty="0">
                <a:solidFill>
                  <a:schemeClr val="tx1"/>
                </a:solidFill>
              </a:rPr>
              <a:t>凭证传递中的收发、交接等手续必须完备严密</a:t>
            </a:r>
            <a:r>
              <a:rPr lang="en-US" altLang="zh-CN" dirty="0">
                <a:solidFill>
                  <a:schemeClr val="tx1"/>
                </a:solidFill>
              </a:rPr>
              <a:t>,</a:t>
            </a:r>
            <a:r>
              <a:rPr lang="zh-CN" altLang="zh-CN" dirty="0">
                <a:solidFill>
                  <a:schemeClr val="tx1"/>
                </a:solidFill>
              </a:rPr>
              <a:t>环环衔接。</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会计凭证的传递和保管</a:t>
            </a:r>
            <a:endParaRPr lang="zh-CN" altLang="en-US" dirty="0">
              <a:sym typeface="+mn-ea"/>
            </a:endParaRPr>
          </a:p>
        </p:txBody>
      </p:sp>
      <p:pic>
        <p:nvPicPr>
          <p:cNvPr id="2" name="图片 1"/>
          <p:cNvPicPr>
            <a:picLocks noChangeAspect="1"/>
          </p:cNvPicPr>
          <p:nvPr/>
        </p:nvPicPr>
        <p:blipFill>
          <a:blip r:embed="rId3"/>
          <a:stretch>
            <a:fillRect/>
          </a:stretch>
        </p:blipFill>
        <p:spPr>
          <a:xfrm>
            <a:off x="10057765" y="444436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二、会计凭证的保管</a:t>
            </a:r>
            <a:endParaRPr lang="zh-CN" altLang="zh-CN" sz="2400" b="1" dirty="0">
              <a:solidFill>
                <a:schemeClr val="tx1"/>
              </a:solidFill>
            </a:endParaRPr>
          </a:p>
          <a:p>
            <a:r>
              <a:rPr lang="zh-CN" altLang="zh-CN" dirty="0">
                <a:solidFill>
                  <a:schemeClr val="tx1"/>
                </a:solidFill>
              </a:rPr>
              <a:t>会计凭证是重要的经济档案</a:t>
            </a:r>
            <a:r>
              <a:rPr lang="en-US" altLang="zh-CN" dirty="0">
                <a:solidFill>
                  <a:schemeClr val="tx1"/>
                </a:solidFill>
              </a:rPr>
              <a:t>,</a:t>
            </a:r>
            <a:r>
              <a:rPr lang="zh-CN" altLang="zh-CN" dirty="0">
                <a:solidFill>
                  <a:schemeClr val="tx1"/>
                </a:solidFill>
              </a:rPr>
              <a:t>为了防止散失</a:t>
            </a:r>
            <a:r>
              <a:rPr lang="en-US" altLang="zh-CN" dirty="0">
                <a:solidFill>
                  <a:schemeClr val="tx1"/>
                </a:solidFill>
              </a:rPr>
              <a:t>,</a:t>
            </a:r>
            <a:r>
              <a:rPr lang="zh-CN" altLang="zh-CN" dirty="0">
                <a:solidFill>
                  <a:schemeClr val="tx1"/>
                </a:solidFill>
              </a:rPr>
              <a:t>保证会计凭证的安全和完整</a:t>
            </a:r>
            <a:r>
              <a:rPr lang="en-US" altLang="zh-CN" dirty="0">
                <a:solidFill>
                  <a:schemeClr val="tx1"/>
                </a:solidFill>
              </a:rPr>
              <a:t>,</a:t>
            </a:r>
            <a:r>
              <a:rPr lang="zh-CN" altLang="zh-CN" dirty="0">
                <a:solidFill>
                  <a:schemeClr val="tx1"/>
                </a:solidFill>
              </a:rPr>
              <a:t>必须采取适当的方法妥善保管。会计凭证的保管</a:t>
            </a:r>
            <a:r>
              <a:rPr lang="en-US" altLang="zh-CN" dirty="0">
                <a:solidFill>
                  <a:schemeClr val="tx1"/>
                </a:solidFill>
              </a:rPr>
              <a:t>,</a:t>
            </a:r>
            <a:r>
              <a:rPr lang="zh-CN" altLang="zh-CN" dirty="0">
                <a:solidFill>
                  <a:schemeClr val="tx1"/>
                </a:solidFill>
              </a:rPr>
              <a:t>是指会计凭证在记账后的整理、装订和归档存查。</a:t>
            </a:r>
            <a:endParaRPr lang="zh-CN" altLang="zh-CN" dirty="0">
              <a:solidFill>
                <a:schemeClr val="tx1"/>
              </a:solidFill>
            </a:endParaRPr>
          </a:p>
          <a:p>
            <a:r>
              <a:rPr lang="en-US" altLang="zh-CN" dirty="0">
                <a:solidFill>
                  <a:schemeClr val="tx1"/>
                </a:solidFill>
              </a:rPr>
              <a:t>(1)</a:t>
            </a:r>
            <a:r>
              <a:rPr lang="zh-CN" altLang="zh-CN" dirty="0">
                <a:solidFill>
                  <a:schemeClr val="tx1"/>
                </a:solidFill>
              </a:rPr>
              <a:t>各种会计凭证定期装订</a:t>
            </a:r>
            <a:r>
              <a:rPr lang="en-US" altLang="zh-CN" dirty="0">
                <a:solidFill>
                  <a:schemeClr val="tx1"/>
                </a:solidFill>
              </a:rPr>
              <a:t>(</a:t>
            </a:r>
            <a:r>
              <a:rPr lang="zh-CN" altLang="zh-CN" dirty="0">
                <a:solidFill>
                  <a:schemeClr val="tx1"/>
                </a:solidFill>
              </a:rPr>
              <a:t>包括所附原始凭证和原始凭证汇总表</a:t>
            </a:r>
            <a:r>
              <a:rPr lang="en-US" altLang="zh-CN" dirty="0">
                <a:solidFill>
                  <a:schemeClr val="tx1"/>
                </a:solidFill>
              </a:rPr>
              <a:t>)</a:t>
            </a:r>
            <a:r>
              <a:rPr lang="zh-CN" altLang="zh-CN" dirty="0">
                <a:solidFill>
                  <a:schemeClr val="tx1"/>
                </a:solidFill>
              </a:rPr>
              <a:t>成册后要加盖封面、封底</a:t>
            </a:r>
            <a:r>
              <a:rPr lang="en-US" altLang="zh-CN" dirty="0">
                <a:solidFill>
                  <a:schemeClr val="tx1"/>
                </a:solidFill>
              </a:rPr>
              <a:t>,</a:t>
            </a:r>
            <a:r>
              <a:rPr lang="zh-CN" altLang="zh-CN" dirty="0">
                <a:solidFill>
                  <a:schemeClr val="tx1"/>
                </a:solidFill>
              </a:rPr>
              <a:t>注明单位名称、凭证种类及起讫日期。</a:t>
            </a:r>
            <a:endParaRPr lang="zh-CN" altLang="zh-CN" dirty="0">
              <a:solidFill>
                <a:schemeClr val="tx1"/>
              </a:solidFill>
            </a:endParaRPr>
          </a:p>
          <a:p>
            <a:r>
              <a:rPr lang="en-US" altLang="zh-CN" dirty="0">
                <a:solidFill>
                  <a:schemeClr val="tx1"/>
                </a:solidFill>
              </a:rPr>
              <a:t>(2)</a:t>
            </a:r>
            <a:r>
              <a:rPr lang="zh-CN" altLang="zh-CN" dirty="0">
                <a:solidFill>
                  <a:schemeClr val="tx1"/>
                </a:solidFill>
              </a:rPr>
              <a:t>其他经济凭证如各种经济合同、涉外文件等也应编造目录</a:t>
            </a:r>
            <a:r>
              <a:rPr lang="en-US" altLang="zh-CN" dirty="0">
                <a:solidFill>
                  <a:schemeClr val="tx1"/>
                </a:solidFill>
              </a:rPr>
              <a:t>,</a:t>
            </a:r>
            <a:r>
              <a:rPr lang="zh-CN" altLang="zh-CN" dirty="0">
                <a:solidFill>
                  <a:schemeClr val="tx1"/>
                </a:solidFill>
              </a:rPr>
              <a:t>单独登记保管。</a:t>
            </a:r>
            <a:endParaRPr lang="zh-CN" altLang="zh-CN" dirty="0">
              <a:solidFill>
                <a:schemeClr val="tx1"/>
              </a:solidFill>
            </a:endParaRPr>
          </a:p>
          <a:p>
            <a:r>
              <a:rPr lang="en-US" altLang="zh-CN" dirty="0">
                <a:solidFill>
                  <a:schemeClr val="tx1"/>
                </a:solidFill>
              </a:rPr>
              <a:t>(3)</a:t>
            </a:r>
            <a:r>
              <a:rPr lang="zh-CN" altLang="zh-CN" dirty="0">
                <a:solidFill>
                  <a:schemeClr val="tx1"/>
                </a:solidFill>
              </a:rPr>
              <a:t>会计凭证装订成册后</a:t>
            </a:r>
            <a:r>
              <a:rPr lang="en-US" altLang="zh-CN" dirty="0">
                <a:solidFill>
                  <a:schemeClr val="tx1"/>
                </a:solidFill>
              </a:rPr>
              <a:t>,</a:t>
            </a:r>
            <a:r>
              <a:rPr lang="zh-CN" altLang="zh-CN" dirty="0">
                <a:solidFill>
                  <a:schemeClr val="tx1"/>
                </a:solidFill>
              </a:rPr>
              <a:t>由专人负责保管</a:t>
            </a:r>
            <a:r>
              <a:rPr lang="en-US" altLang="zh-CN" dirty="0">
                <a:solidFill>
                  <a:schemeClr val="tx1"/>
                </a:solidFill>
              </a:rPr>
              <a:t>,</a:t>
            </a:r>
            <a:r>
              <a:rPr lang="zh-CN" altLang="zh-CN" dirty="0">
                <a:solidFill>
                  <a:schemeClr val="tx1"/>
                </a:solidFill>
              </a:rPr>
              <a:t>年终登记存档</a:t>
            </a:r>
            <a:r>
              <a:rPr lang="en-US" altLang="zh-CN" dirty="0">
                <a:solidFill>
                  <a:schemeClr val="tx1"/>
                </a:solidFill>
              </a:rPr>
              <a:t>,</a:t>
            </a:r>
            <a:r>
              <a:rPr lang="zh-CN" altLang="zh-CN" dirty="0">
                <a:solidFill>
                  <a:schemeClr val="tx1"/>
                </a:solidFill>
              </a:rPr>
              <a:t>按年度分目顺序排列。</a:t>
            </a:r>
            <a:endParaRPr lang="zh-CN" altLang="zh-CN" dirty="0">
              <a:solidFill>
                <a:schemeClr val="tx1"/>
              </a:solidFill>
            </a:endParaRPr>
          </a:p>
          <a:p>
            <a:r>
              <a:rPr lang="en-US" altLang="zh-CN" dirty="0">
                <a:solidFill>
                  <a:schemeClr val="tx1"/>
                </a:solidFill>
              </a:rPr>
              <a:t>(4)</a:t>
            </a:r>
            <a:r>
              <a:rPr lang="zh-CN" altLang="zh-CN" dirty="0">
                <a:solidFill>
                  <a:schemeClr val="tx1"/>
                </a:solidFill>
              </a:rPr>
              <a:t>会计凭证的保管期限、查询、调用、复制及销毁手续应按《会计档案管理办法》进行管理。</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会计凭证的传递和保管</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r>
              <a:rPr lang="zh-CN" altLang="en-US" b="1"/>
              <a:t>一、本章课程思政教学案例</a:t>
            </a:r>
            <a:endParaRPr lang="zh-CN" altLang="en-US" b="1"/>
          </a:p>
          <a:p>
            <a:r>
              <a:rPr lang="zh-CN" altLang="en-US" sz="2000" b="1"/>
              <a:t>（一）案例主题与思政意义</a:t>
            </a:r>
            <a:endParaRPr lang="zh-CN" altLang="en-US" sz="2000" b="1"/>
          </a:p>
          <a:p>
            <a:pPr marL="230505" indent="720090" algn="just" eaLnBrk="1" latinLnBrk="0" hangingPunct="1">
              <a:lnSpc>
                <a:spcPct val="100000"/>
              </a:lnSpc>
            </a:pPr>
            <a:r>
              <a:rPr lang="zh-CN" altLang="en-US" sz="2000">
                <a:latin typeface="黑体" panose="02010609060101010101" charset="-122"/>
                <a:cs typeface="黑体" panose="02010609060101010101" charset="-122"/>
              </a:rPr>
              <a:t>案例选自最高人民法院主管、人民法院新闻传媒总社主办的中国法院网披露的“全国首例隐匿会计凭证罪”，该案件于2004年在四川绵阳作出判决。绵阳南郊机场建设管理局财务负责人袁虹,在审计期间隐匿伪造会计凭证，被四川省绵阳市涪城区人民法院依法判处有期徒刑2年，并处以罚金4万元。这是全国人大常委会法制工作委员会对“隐匿、销毁会计凭证、会计账簿、财务会计报告构成犯罪的主体范围”进行法律解释后全国第一例会计人员司法判决案例。</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33475"/>
            <a:ext cx="10515600" cy="5435600"/>
          </a:xfrm>
        </p:spPr>
        <p:txBody>
          <a:bodyPr/>
          <a:p>
            <a:r>
              <a:rPr lang="zh-CN" altLang="en-US" sz="2000" b="1"/>
              <a:t>（二）案例描述、分析与知识点</a:t>
            </a:r>
            <a:endParaRPr lang="zh-CN" altLang="en-US" sz="2000" b="1"/>
          </a:p>
          <a:p>
            <a:pPr marL="230505" indent="720090" algn="just" eaLnBrk="1" latinLnBrk="0" hangingPunct="1">
              <a:lnSpc>
                <a:spcPct val="100000"/>
              </a:lnSpc>
              <a:buClrTx/>
              <a:buSzTx/>
            </a:pPr>
            <a:r>
              <a:rPr lang="zh-CN" altLang="en-US" sz="2000">
                <a:latin typeface="黑体" panose="02010609060101010101" charset="-122"/>
                <a:cs typeface="黑体" panose="02010609060101010101" charset="-122"/>
                <a:sym typeface="+mn-ea"/>
              </a:rPr>
              <a:t>2002年,审计署驻成都特派办审计组在对绵阳南郊机场建设资金审计中发现, 该机场向施工单位收取的投标资料费、定期存款利息、代征税金手续费等大量收入，未纳入单位财务账核算。为了查清这些资金的下落，审计组多次向绵阳南郊机场领导及财务负责人宣传有关法律法规，要求提供上述收入的真实财务资料。但是,作为机场财务负责人及上述资金直接管理人的袁虹，却将会计资料隐匿，拒绝向审计人员提供。经过审计人员大量艰苦细致地查证，查出该机场将上述近千万元收入设置“小金库”二十多个。在此情况下, 袁虹又多次编造虚假会计资料，隐匿“小金库”资金，严重阻碍了审计工作的正常进行。</a:t>
            </a:r>
            <a:endParaRPr lang="zh-CN" altLang="en-US" sz="2000">
              <a:latin typeface="黑体" panose="02010609060101010101" charset="-122"/>
              <a:cs typeface="黑体" panose="02010609060101010101" charset="-122"/>
            </a:endParaRPr>
          </a:p>
          <a:p>
            <a:pPr marL="230505" indent="720090" algn="just" eaLnBrk="1" latinLnBrk="0" hangingPunct="1">
              <a:lnSpc>
                <a:spcPct val="100000"/>
              </a:lnSpc>
              <a:buClrTx/>
              <a:buSzTx/>
            </a:pPr>
            <a:r>
              <a:rPr lang="zh-CN" altLang="en-US" sz="2000">
                <a:latin typeface="黑体" panose="02010609060101010101" charset="-122"/>
                <a:cs typeface="黑体" panose="02010609060101010101" charset="-122"/>
                <a:sym typeface="+mn-ea"/>
              </a:rPr>
              <a:t>对袁虹的上述行为，成都特派办依据审计法及全国人大常委会法制工作委员会关于“隐匿、销毁会计凭证、会计账簿、财务报告构成犯罪的，应当由公安机关立案侦查”的规定，将该案移送公安机关。四川省及绵阳市公安机关对此案十分重视,立案进行了积极侦查。绵阳市涪城区人民法院在审理中认为，袁虹身为绵阳南郊机场建设管理局财务负责人，直接管理本单位的“小金库”账，在国家审计机关的审计过程中，故意隐匿本单位的“小金库”账务资料，情节严重，已经触犯了国家刑律，构成了隐匿会计凭证罪。</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r>
              <a:rPr lang="zh-CN" altLang="en-US" sz="2000" b="1">
                <a:sym typeface="+mn-ea"/>
              </a:rPr>
              <a:t>（三）案例讨论与思考</a:t>
            </a:r>
            <a:endParaRPr lang="zh-CN" altLang="en-US" b="1"/>
          </a:p>
          <a:p>
            <a:pPr marL="230505" indent="720090" algn="just" eaLnBrk="1" latinLnBrk="0" hangingPunct="1">
              <a:lnSpc>
                <a:spcPct val="100000"/>
              </a:lnSpc>
            </a:pPr>
            <a:r>
              <a:rPr lang="zh-CN" altLang="en-US" sz="2000">
                <a:latin typeface="黑体" panose="02010609060101010101" charset="-122"/>
                <a:cs typeface="黑体" panose="02010609060101010101" charset="-122"/>
              </a:rPr>
              <a:t>请以课外阅读与课堂小组讨论方式，运用本章相关知识点,研究与分析隐匿会计凭证相关案例，讨论会计凭证保管的重要性和严肃性。会计凭证作为记录经济业务的第一手资料, 其完整性和准确性直接关系到财务报告的质量，是会计信息链条中的关键环节。案件中隐匿会计凭证的行为, 不仅违反了会计准则和财经法规,还触犯了刑法, 凸显了法律对维护经济秩序和市场公平的坚定立场。</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p:cNvSpPr>
            <a:spLocks noGrp="1"/>
          </p:cNvSpPr>
          <p:nvPr>
            <p:ph type="title"/>
            <p:custDataLst>
              <p:tags r:id="rId1"/>
            </p:custDataLst>
          </p:nvPr>
        </p:nvSpPr>
        <p:spPr/>
        <p:txBody>
          <a:bodyPr/>
          <a:p>
            <a:pPr marL="0" indent="0" algn="r">
              <a:lnSpc>
                <a:spcPct val="100000"/>
              </a:lnSpc>
              <a:spcBef>
                <a:spcPts val="0"/>
              </a:spcBef>
              <a:spcAft>
                <a:spcPts val="0"/>
              </a:spcAft>
              <a:buSzPct val="100000"/>
            </a:pPr>
            <a:r>
              <a:rPr altLang="en-US">
                <a:sym typeface="+mn-ea"/>
              </a:rPr>
              <a:t>会计凭证</a:t>
            </a:r>
            <a:endParaRPr altLang="en-US">
              <a:sym typeface="+mn-ea"/>
            </a:endParaRPr>
          </a:p>
        </p:txBody>
      </p:sp>
      <p:sp>
        <p:nvSpPr>
          <p:cNvPr id="6" name="节编号"/>
          <p:cNvSpPr>
            <a:spLocks noGrp="1"/>
          </p:cNvSpPr>
          <p:nvPr>
            <p:ph type="body" sz="quarter" idx="13"/>
            <p:custDataLst>
              <p:tags r:id="rId2"/>
            </p:custDataLst>
          </p:nvPr>
        </p:nvSpPr>
        <p:spPr/>
        <p:txBody>
          <a:bodyPr/>
          <a:p>
            <a:r>
              <a:rPr lang="zh-CN" altLang="en-US"/>
              <a:t>第六章</a:t>
            </a:r>
            <a:endParaRPr lang="zh-CN" altLang="en-US"/>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271270"/>
            <a:ext cx="10515600" cy="4678045"/>
          </a:xfrm>
        </p:spPr>
        <p:txBody>
          <a:bodyPr/>
          <a:p>
            <a:pPr marL="0" indent="0">
              <a:buNone/>
            </a:pPr>
            <a:r>
              <a:rPr lang="zh-CN" altLang="en-US" b="1"/>
              <a:t>二、本章延伸阅读与财会技能</a:t>
            </a:r>
            <a:endParaRPr lang="zh-CN" altLang="en-US" b="1"/>
          </a:p>
          <a:p>
            <a:pPr>
              <a:lnSpc>
                <a:spcPct val="100000"/>
              </a:lnSpc>
            </a:pPr>
            <a:r>
              <a:rPr lang="zh-CN" altLang="en-US" sz="2000" b="1"/>
              <a:t>（一）延伸阅读</a:t>
            </a:r>
            <a:endParaRPr lang="zh-CN" altLang="en-US" sz="2000" b="1"/>
          </a:p>
          <a:p>
            <a:pPr indent="720090" algn="just" eaLnBrk="1" latinLnBrk="0" hangingPunct="1">
              <a:lnSpc>
                <a:spcPct val="100000"/>
              </a:lnSpc>
            </a:pPr>
            <a:r>
              <a:rPr lang="zh-CN" altLang="en-US" sz="2000">
                <a:latin typeface="黑体" panose="02010609060101010101" charset="-122"/>
                <a:cs typeface="黑体" panose="02010609060101010101" charset="-122"/>
              </a:rPr>
              <a:t>《电子凭证会计数据标准应用实务有关问题探析》。</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rPr>
              <a:t>链接地址:</a:t>
            </a:r>
            <a:endParaRPr lang="zh-CN" altLang="en-US" sz="2000">
              <a:latin typeface="黑体" panose="02010609060101010101" charset="-122"/>
              <a:cs typeface="黑体" panose="02010609060101010101" charset="-122"/>
            </a:endParaRPr>
          </a:p>
          <a:p>
            <a:pPr indent="720090" eaLnBrk="1" latinLnBrk="0" hangingPunct="1"/>
            <a:r>
              <a:rPr lang="zh-CN" altLang="en-US" sz="2000">
                <a:latin typeface="黑体" panose="02010609060101010101" charset="-122"/>
                <a:cs typeface="黑体" panose="02010609060101010101" charset="-122"/>
              </a:rPr>
              <a:t>https://kns.cnki.net/kcms2/article/abstract?v=QdSmbJTBmqx-vCDyP8p-vIf7vOV-r-Atp0iTQp0uKT0zJBaDBU3r14xKQwWkJDA1_EBiuK4Uvh8NUCsgP3rRnbXY3qb2VtO9Eb2rL0QjqdVC8Ek-obLMpDqvhbmk6o6gtBUJuR5d8LH0TR2kQAZZ-FXYsY_t_F-i8j6-Ol7fmcA=&amp;uniplatform=NZKPT</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16330"/>
            <a:ext cx="10515600" cy="5341620"/>
          </a:xfrm>
        </p:spPr>
        <p:txBody>
          <a:bodyPr/>
          <a:p>
            <a:pPr indent="0" algn="just" eaLnBrk="1" latinLnBrk="0" hangingPunct="1"/>
            <a:r>
              <a:rPr lang="zh-CN" altLang="en-US" sz="2000">
                <a:latin typeface="黑体" panose="02010609060101010101" charset="-122"/>
                <a:cs typeface="宋体" panose="02010600030101010101" pitchFamily="2" charset="-122"/>
                <a:sym typeface="+mn-ea"/>
              </a:rPr>
              <a:t>（二）财会技能</a:t>
            </a:r>
            <a:endParaRPr lang="zh-CN" altLang="en-US" sz="2000">
              <a:latin typeface="黑体" panose="02010609060101010101" charset="-122"/>
              <a:cs typeface="宋体" panose="02010600030101010101" pitchFamily="2"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本章财会技能的内容是以线上或线下方式参观浙江省中健会计师事务所和金华安泰会计师事务所。</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通过线上或线下参观方式，让学生了解会计凭证的审计流程与审核的重要意义。视频展示财务机器人的工作场景。</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链接地址：</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1.浙江省注册会计师/资产评估行业服务国家建设优秀案例展播 府院联动化解涉稳风险案例——金华安泰会计师事务所有限责任公司</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https://mp.weixin.qq.com/s/5bfQTr0Ay6RGB1mseWDS5g</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2.中健会计师事务所：发挥审计功效 助力廉洁亚运</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https://sjt.z</a:t>
            </a:r>
            <a:r>
              <a:rPr lang="en-US" altLang="zh-CN" sz="2000">
                <a:latin typeface="黑体" panose="02010609060101010101" charset="-122"/>
                <a:cs typeface="黑体" panose="02010609060101010101" charset="-122"/>
                <a:sym typeface="+mn-ea"/>
              </a:rPr>
              <a:t>j</a:t>
            </a:r>
            <a:r>
              <a:rPr lang="zh-CN" altLang="en-US" sz="2000">
                <a:latin typeface="黑体" panose="02010609060101010101" charset="-122"/>
                <a:cs typeface="黑体" panose="02010609060101010101" charset="-122"/>
                <a:sym typeface="+mn-ea"/>
              </a:rPr>
              <a:t>.gov.cn/art/2023/7/13/art_1229721236_58902559.html</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3.您好!我是财务机器人“小友”!财务会计的好帮手!</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https:www.douyin.com/video</a:t>
            </a:r>
            <a:r>
              <a:rPr lang="en-US" altLang="zh-CN" sz="2000">
                <a:latin typeface="黑体" panose="02010609060101010101" charset="-122"/>
                <a:cs typeface="黑体" panose="02010609060101010101" charset="-122"/>
                <a:sym typeface="+mn-ea"/>
              </a:rPr>
              <a:t>/</a:t>
            </a:r>
            <a:r>
              <a:rPr lang="zh-CN" altLang="en-US" sz="2000">
                <a:latin typeface="黑体" panose="02010609060101010101" charset="-122"/>
                <a:cs typeface="黑体" panose="02010609060101010101" charset="-122"/>
                <a:sym typeface="+mn-ea"/>
              </a:rPr>
              <a:t>6762039434989915400</a:t>
            </a:r>
            <a:endParaRPr lang="zh-CN" altLang="en-US" sz="2000">
              <a:latin typeface="黑体" panose="02010609060101010101" charset="-122"/>
              <a:cs typeface="黑体" panose="02010609060101010101" charset="-122"/>
              <a:sym typeface="+mn-ea"/>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p:cNvSpPr>
            <a:spLocks noGrp="1"/>
          </p:cNvSpPr>
          <p:nvPr>
            <p:ph type="title"/>
            <p:custDataLst>
              <p:tags r:id="rId1"/>
            </p:custDataLst>
          </p:nvPr>
        </p:nvSpPr>
        <p:spPr/>
        <p:txBody>
          <a:bodyPr/>
          <a:lstStyle/>
          <a:p>
            <a:pPr marL="0" indent="0" algn="ctr">
              <a:lnSpc>
                <a:spcPct val="100000"/>
              </a:lnSpc>
              <a:spcBef>
                <a:spcPts val="0"/>
              </a:spcBef>
              <a:spcAft>
                <a:spcPts val="0"/>
              </a:spcAft>
              <a:buSzPct val="100000"/>
            </a:pPr>
            <a:r>
              <a:rPr altLang="en-US" sz="5400"/>
              <a:t>目</a:t>
            </a:r>
            <a:r>
              <a:rPr altLang="en-US" sz="5400"/>
              <a:t>  录</a:t>
            </a:r>
            <a:endParaRPr altLang="en-US" sz="5400"/>
          </a:p>
        </p:txBody>
      </p:sp>
      <p:sp>
        <p:nvSpPr>
          <p:cNvPr id="27" name="任意多边形: 形状 26"/>
          <p:cNvSpPr/>
          <p:nvPr>
            <p:custDataLst>
              <p:tags r:id="rId2"/>
            </p:custDataLst>
          </p:nvPr>
        </p:nvSpPr>
        <p:spPr>
          <a:xfrm>
            <a:off x="1145452" y="5492311"/>
            <a:ext cx="1307236" cy="193278"/>
          </a:xfrm>
          <a:custGeom>
            <a:avLst/>
            <a:gdLst/>
            <a:ahLst/>
            <a:cxnLst/>
            <a:rect l="l" t="t" r="r" b="b"/>
            <a:pathLst>
              <a:path w="1354998" h="200340">
                <a:moveTo>
                  <a:pt x="278206" y="15945"/>
                </a:moveTo>
                <a:cubicBezTo>
                  <a:pt x="269977" y="16288"/>
                  <a:pt x="262004" y="17917"/>
                  <a:pt x="254289" y="20832"/>
                </a:cubicBezTo>
                <a:cubicBezTo>
                  <a:pt x="245031" y="25289"/>
                  <a:pt x="237230" y="31633"/>
                  <a:pt x="230886" y="39862"/>
                </a:cubicBezTo>
                <a:cubicBezTo>
                  <a:pt x="224543" y="48435"/>
                  <a:pt x="219828" y="57865"/>
                  <a:pt x="216742" y="68152"/>
                </a:cubicBezTo>
                <a:cubicBezTo>
                  <a:pt x="213655" y="78953"/>
                  <a:pt x="212112" y="89840"/>
                  <a:pt x="212112" y="100813"/>
                </a:cubicBezTo>
                <a:cubicBezTo>
                  <a:pt x="212112" y="111786"/>
                  <a:pt x="213741" y="122501"/>
                  <a:pt x="216999" y="132960"/>
                </a:cubicBezTo>
                <a:cubicBezTo>
                  <a:pt x="220085" y="143247"/>
                  <a:pt x="224885" y="152591"/>
                  <a:pt x="231400" y="160992"/>
                </a:cubicBezTo>
                <a:cubicBezTo>
                  <a:pt x="237744" y="169050"/>
                  <a:pt x="245545" y="175308"/>
                  <a:pt x="254803" y="179766"/>
                </a:cubicBezTo>
                <a:cubicBezTo>
                  <a:pt x="262176" y="182852"/>
                  <a:pt x="269977" y="184395"/>
                  <a:pt x="278206" y="184395"/>
                </a:cubicBezTo>
                <a:cubicBezTo>
                  <a:pt x="286436" y="184223"/>
                  <a:pt x="294408" y="182680"/>
                  <a:pt x="302124" y="179766"/>
                </a:cubicBezTo>
                <a:cubicBezTo>
                  <a:pt x="311382" y="175651"/>
                  <a:pt x="319269" y="169564"/>
                  <a:pt x="325784" y="161506"/>
                </a:cubicBezTo>
                <a:cubicBezTo>
                  <a:pt x="332299" y="152934"/>
                  <a:pt x="337099" y="143590"/>
                  <a:pt x="340186" y="133474"/>
                </a:cubicBezTo>
                <a:cubicBezTo>
                  <a:pt x="343272" y="122844"/>
                  <a:pt x="344900" y="111957"/>
                  <a:pt x="345072" y="100813"/>
                </a:cubicBezTo>
                <a:cubicBezTo>
                  <a:pt x="344900" y="89840"/>
                  <a:pt x="343272" y="78953"/>
                  <a:pt x="340186" y="68152"/>
                </a:cubicBezTo>
                <a:cubicBezTo>
                  <a:pt x="337099" y="57865"/>
                  <a:pt x="332299" y="48435"/>
                  <a:pt x="325784" y="39862"/>
                </a:cubicBezTo>
                <a:cubicBezTo>
                  <a:pt x="319440" y="31633"/>
                  <a:pt x="311553" y="25289"/>
                  <a:pt x="302124" y="20832"/>
                </a:cubicBezTo>
                <a:cubicBezTo>
                  <a:pt x="294408" y="17917"/>
                  <a:pt x="286436" y="16288"/>
                  <a:pt x="278206" y="15945"/>
                </a:cubicBezTo>
                <a:close/>
                <a:moveTo>
                  <a:pt x="1065533" y="4629"/>
                </a:moveTo>
                <a:lnTo>
                  <a:pt x="1202865" y="4629"/>
                </a:lnTo>
                <a:lnTo>
                  <a:pt x="1202865" y="20574"/>
                </a:lnTo>
                <a:lnTo>
                  <a:pt x="1145001" y="20574"/>
                </a:lnTo>
                <a:lnTo>
                  <a:pt x="1145001" y="195710"/>
                </a:lnTo>
                <a:lnTo>
                  <a:pt x="1123398" y="195710"/>
                </a:lnTo>
                <a:lnTo>
                  <a:pt x="1123398" y="20574"/>
                </a:lnTo>
                <a:lnTo>
                  <a:pt x="1065533" y="20574"/>
                </a:lnTo>
                <a:close/>
                <a:moveTo>
                  <a:pt x="893550" y="4629"/>
                </a:moveTo>
                <a:lnTo>
                  <a:pt x="922611" y="4629"/>
                </a:lnTo>
                <a:lnTo>
                  <a:pt x="1022395" y="172308"/>
                </a:lnTo>
                <a:lnTo>
                  <a:pt x="1022395" y="4629"/>
                </a:lnTo>
                <a:lnTo>
                  <a:pt x="1043740" y="4629"/>
                </a:lnTo>
                <a:lnTo>
                  <a:pt x="1043740" y="195710"/>
                </a:lnTo>
                <a:lnTo>
                  <a:pt x="1014937" y="195710"/>
                </a:lnTo>
                <a:lnTo>
                  <a:pt x="915153" y="28290"/>
                </a:lnTo>
                <a:lnTo>
                  <a:pt x="915153" y="195710"/>
                </a:lnTo>
                <a:lnTo>
                  <a:pt x="893550" y="195710"/>
                </a:lnTo>
                <a:close/>
                <a:moveTo>
                  <a:pt x="731625" y="4629"/>
                </a:moveTo>
                <a:lnTo>
                  <a:pt x="858155" y="4629"/>
                </a:lnTo>
                <a:lnTo>
                  <a:pt x="858155" y="20317"/>
                </a:lnTo>
                <a:lnTo>
                  <a:pt x="753228" y="20317"/>
                </a:lnTo>
                <a:lnTo>
                  <a:pt x="753228" y="87954"/>
                </a:lnTo>
                <a:lnTo>
                  <a:pt x="849668" y="87954"/>
                </a:lnTo>
                <a:lnTo>
                  <a:pt x="849668" y="103642"/>
                </a:lnTo>
                <a:lnTo>
                  <a:pt x="753228" y="103642"/>
                </a:lnTo>
                <a:lnTo>
                  <a:pt x="753228" y="180023"/>
                </a:lnTo>
                <a:lnTo>
                  <a:pt x="861241" y="180023"/>
                </a:lnTo>
                <a:lnTo>
                  <a:pt x="861241" y="195710"/>
                </a:lnTo>
                <a:lnTo>
                  <a:pt x="731625" y="195710"/>
                </a:lnTo>
                <a:close/>
                <a:moveTo>
                  <a:pt x="570233" y="4629"/>
                </a:moveTo>
                <a:lnTo>
                  <a:pt x="707565" y="4629"/>
                </a:lnTo>
                <a:lnTo>
                  <a:pt x="707565" y="20574"/>
                </a:lnTo>
                <a:lnTo>
                  <a:pt x="649700" y="20574"/>
                </a:lnTo>
                <a:lnTo>
                  <a:pt x="649700" y="195710"/>
                </a:lnTo>
                <a:lnTo>
                  <a:pt x="628098" y="195710"/>
                </a:lnTo>
                <a:lnTo>
                  <a:pt x="628098" y="20574"/>
                </a:lnTo>
                <a:lnTo>
                  <a:pt x="570233" y="20574"/>
                </a:lnTo>
                <a:close/>
                <a:moveTo>
                  <a:pt x="398250" y="4629"/>
                </a:moveTo>
                <a:lnTo>
                  <a:pt x="427311" y="4629"/>
                </a:lnTo>
                <a:lnTo>
                  <a:pt x="527095" y="172308"/>
                </a:lnTo>
                <a:lnTo>
                  <a:pt x="527095" y="4629"/>
                </a:lnTo>
                <a:lnTo>
                  <a:pt x="548440" y="4629"/>
                </a:lnTo>
                <a:lnTo>
                  <a:pt x="548440" y="195710"/>
                </a:lnTo>
                <a:lnTo>
                  <a:pt x="519637" y="195710"/>
                </a:lnTo>
                <a:lnTo>
                  <a:pt x="419853" y="28290"/>
                </a:lnTo>
                <a:lnTo>
                  <a:pt x="419853" y="195710"/>
                </a:lnTo>
                <a:lnTo>
                  <a:pt x="398250" y="195710"/>
                </a:lnTo>
                <a:close/>
                <a:moveTo>
                  <a:pt x="278206" y="258"/>
                </a:moveTo>
                <a:cubicBezTo>
                  <a:pt x="288836" y="600"/>
                  <a:pt x="299209" y="2401"/>
                  <a:pt x="309325" y="5658"/>
                </a:cubicBezTo>
                <a:cubicBezTo>
                  <a:pt x="321326" y="10287"/>
                  <a:pt x="331785" y="17317"/>
                  <a:pt x="340700" y="26747"/>
                </a:cubicBezTo>
                <a:cubicBezTo>
                  <a:pt x="349272" y="36519"/>
                  <a:pt x="355702" y="47578"/>
                  <a:pt x="359988" y="59922"/>
                </a:cubicBezTo>
                <a:cubicBezTo>
                  <a:pt x="364274" y="73295"/>
                  <a:pt x="366503" y="86925"/>
                  <a:pt x="366675" y="100813"/>
                </a:cubicBezTo>
                <a:cubicBezTo>
                  <a:pt x="366503" y="114872"/>
                  <a:pt x="364274" y="128502"/>
                  <a:pt x="359988" y="141704"/>
                </a:cubicBezTo>
                <a:cubicBezTo>
                  <a:pt x="355873" y="153877"/>
                  <a:pt x="349530" y="164850"/>
                  <a:pt x="340957" y="174622"/>
                </a:cubicBezTo>
                <a:cubicBezTo>
                  <a:pt x="332042" y="183709"/>
                  <a:pt x="321498" y="190567"/>
                  <a:pt x="309325" y="195196"/>
                </a:cubicBezTo>
                <a:cubicBezTo>
                  <a:pt x="299209" y="198282"/>
                  <a:pt x="288836" y="199997"/>
                  <a:pt x="278206" y="200340"/>
                </a:cubicBezTo>
                <a:cubicBezTo>
                  <a:pt x="267576" y="200168"/>
                  <a:pt x="257204" y="198368"/>
                  <a:pt x="247088" y="194939"/>
                </a:cubicBezTo>
                <a:cubicBezTo>
                  <a:pt x="235087" y="190481"/>
                  <a:pt x="224714" y="183623"/>
                  <a:pt x="215970" y="174365"/>
                </a:cubicBezTo>
                <a:cubicBezTo>
                  <a:pt x="207398" y="164764"/>
                  <a:pt x="201054" y="153877"/>
                  <a:pt x="196939" y="141704"/>
                </a:cubicBezTo>
                <a:cubicBezTo>
                  <a:pt x="192653" y="128502"/>
                  <a:pt x="190510" y="114872"/>
                  <a:pt x="190510" y="100813"/>
                </a:cubicBezTo>
                <a:cubicBezTo>
                  <a:pt x="190510" y="86925"/>
                  <a:pt x="192653" y="73295"/>
                  <a:pt x="196939" y="59922"/>
                </a:cubicBezTo>
                <a:cubicBezTo>
                  <a:pt x="201054" y="47578"/>
                  <a:pt x="207398" y="36519"/>
                  <a:pt x="215970" y="26747"/>
                </a:cubicBezTo>
                <a:cubicBezTo>
                  <a:pt x="224714" y="17317"/>
                  <a:pt x="235087" y="10287"/>
                  <a:pt x="247088" y="5658"/>
                </a:cubicBezTo>
                <a:cubicBezTo>
                  <a:pt x="257204" y="2401"/>
                  <a:pt x="267576" y="600"/>
                  <a:pt x="278206" y="258"/>
                </a:cubicBezTo>
                <a:close/>
                <a:moveTo>
                  <a:pt x="85649" y="258"/>
                </a:moveTo>
                <a:cubicBezTo>
                  <a:pt x="94564" y="429"/>
                  <a:pt x="103394" y="1629"/>
                  <a:pt x="112138" y="3858"/>
                </a:cubicBezTo>
                <a:cubicBezTo>
                  <a:pt x="120196" y="6258"/>
                  <a:pt x="127740" y="9859"/>
                  <a:pt x="134769" y="14659"/>
                </a:cubicBezTo>
                <a:cubicBezTo>
                  <a:pt x="147285" y="23575"/>
                  <a:pt x="156029" y="35319"/>
                  <a:pt x="161001" y="49892"/>
                </a:cubicBezTo>
                <a:cubicBezTo>
                  <a:pt x="154315" y="51950"/>
                  <a:pt x="147714" y="53578"/>
                  <a:pt x="141199" y="54779"/>
                </a:cubicBezTo>
                <a:cubicBezTo>
                  <a:pt x="138798" y="49807"/>
                  <a:pt x="136055" y="45006"/>
                  <a:pt x="132969" y="40377"/>
                </a:cubicBezTo>
                <a:cubicBezTo>
                  <a:pt x="129197" y="35062"/>
                  <a:pt x="124740" y="30433"/>
                  <a:pt x="119596" y="26489"/>
                </a:cubicBezTo>
                <a:cubicBezTo>
                  <a:pt x="109481" y="19288"/>
                  <a:pt x="98165" y="15774"/>
                  <a:pt x="85649" y="15945"/>
                </a:cubicBezTo>
                <a:cubicBezTo>
                  <a:pt x="77934" y="16117"/>
                  <a:pt x="70476" y="17402"/>
                  <a:pt x="63275" y="19803"/>
                </a:cubicBezTo>
                <a:cubicBezTo>
                  <a:pt x="54359" y="23403"/>
                  <a:pt x="46816" y="28890"/>
                  <a:pt x="40643" y="36262"/>
                </a:cubicBezTo>
                <a:cubicBezTo>
                  <a:pt x="34128" y="44320"/>
                  <a:pt x="29413" y="53407"/>
                  <a:pt x="26499" y="63523"/>
                </a:cubicBezTo>
                <a:cubicBezTo>
                  <a:pt x="23241" y="75524"/>
                  <a:pt x="21698" y="87697"/>
                  <a:pt x="21870" y="100041"/>
                </a:cubicBezTo>
                <a:cubicBezTo>
                  <a:pt x="21870" y="112214"/>
                  <a:pt x="23584" y="124044"/>
                  <a:pt x="27013" y="135532"/>
                </a:cubicBezTo>
                <a:cubicBezTo>
                  <a:pt x="30271" y="145647"/>
                  <a:pt x="35157" y="154905"/>
                  <a:pt x="41672" y="163306"/>
                </a:cubicBezTo>
                <a:cubicBezTo>
                  <a:pt x="48016" y="170679"/>
                  <a:pt x="55559" y="176337"/>
                  <a:pt x="64303" y="180280"/>
                </a:cubicBezTo>
                <a:cubicBezTo>
                  <a:pt x="71161" y="183023"/>
                  <a:pt x="78277" y="184395"/>
                  <a:pt x="85649" y="184395"/>
                </a:cubicBezTo>
                <a:cubicBezTo>
                  <a:pt x="99536" y="184738"/>
                  <a:pt x="112567" y="181480"/>
                  <a:pt x="124740" y="174622"/>
                </a:cubicBezTo>
                <a:cubicBezTo>
                  <a:pt x="136227" y="167250"/>
                  <a:pt x="145142" y="157477"/>
                  <a:pt x="151486" y="145304"/>
                </a:cubicBezTo>
                <a:lnTo>
                  <a:pt x="162287" y="148905"/>
                </a:lnTo>
                <a:cubicBezTo>
                  <a:pt x="156629" y="164335"/>
                  <a:pt x="147114" y="176765"/>
                  <a:pt x="133741" y="186195"/>
                </a:cubicBezTo>
                <a:cubicBezTo>
                  <a:pt x="119167" y="195625"/>
                  <a:pt x="103137" y="200340"/>
                  <a:pt x="85649" y="200340"/>
                </a:cubicBezTo>
                <a:cubicBezTo>
                  <a:pt x="75362" y="200168"/>
                  <a:pt x="65418" y="198539"/>
                  <a:pt x="55817" y="195453"/>
                </a:cubicBezTo>
                <a:cubicBezTo>
                  <a:pt x="44158" y="191167"/>
                  <a:pt x="34043" y="184652"/>
                  <a:pt x="25470" y="175908"/>
                </a:cubicBezTo>
                <a:cubicBezTo>
                  <a:pt x="16898" y="166307"/>
                  <a:pt x="10554" y="155334"/>
                  <a:pt x="6439" y="142990"/>
                </a:cubicBezTo>
                <a:cubicBezTo>
                  <a:pt x="1981" y="129102"/>
                  <a:pt x="-162" y="114786"/>
                  <a:pt x="10" y="100041"/>
                </a:cubicBezTo>
                <a:cubicBezTo>
                  <a:pt x="-162" y="85811"/>
                  <a:pt x="1896" y="71924"/>
                  <a:pt x="6182" y="58379"/>
                </a:cubicBezTo>
                <a:cubicBezTo>
                  <a:pt x="10297" y="46206"/>
                  <a:pt x="16555" y="35319"/>
                  <a:pt x="24956" y="25718"/>
                </a:cubicBezTo>
                <a:cubicBezTo>
                  <a:pt x="33357" y="16460"/>
                  <a:pt x="43472" y="9687"/>
                  <a:pt x="55302" y="5401"/>
                </a:cubicBezTo>
                <a:cubicBezTo>
                  <a:pt x="65075" y="2315"/>
                  <a:pt x="75191" y="600"/>
                  <a:pt x="85649" y="258"/>
                </a:cubicBezTo>
                <a:close/>
                <a:moveTo>
                  <a:pt x="1286075" y="0"/>
                </a:moveTo>
                <a:cubicBezTo>
                  <a:pt x="1293276" y="172"/>
                  <a:pt x="1300391" y="1200"/>
                  <a:pt x="1307421" y="3086"/>
                </a:cubicBezTo>
                <a:cubicBezTo>
                  <a:pt x="1314450" y="5144"/>
                  <a:pt x="1321051" y="8058"/>
                  <a:pt x="1327223" y="11830"/>
                </a:cubicBezTo>
                <a:cubicBezTo>
                  <a:pt x="1338539" y="19546"/>
                  <a:pt x="1346254" y="29833"/>
                  <a:pt x="1350369" y="42691"/>
                </a:cubicBezTo>
                <a:lnTo>
                  <a:pt x="1331338" y="46549"/>
                </a:lnTo>
                <a:cubicBezTo>
                  <a:pt x="1327738" y="36776"/>
                  <a:pt x="1321565" y="28975"/>
                  <a:pt x="1312821" y="23146"/>
                </a:cubicBezTo>
                <a:cubicBezTo>
                  <a:pt x="1304592" y="18174"/>
                  <a:pt x="1295677" y="15688"/>
                  <a:pt x="1286075" y="15688"/>
                </a:cubicBezTo>
                <a:cubicBezTo>
                  <a:pt x="1280932" y="15859"/>
                  <a:pt x="1275874" y="16460"/>
                  <a:pt x="1270902" y="17488"/>
                </a:cubicBezTo>
                <a:cubicBezTo>
                  <a:pt x="1265415" y="18688"/>
                  <a:pt x="1260272" y="20917"/>
                  <a:pt x="1255471" y="24175"/>
                </a:cubicBezTo>
                <a:cubicBezTo>
                  <a:pt x="1251528" y="27089"/>
                  <a:pt x="1248356" y="30690"/>
                  <a:pt x="1245956" y="34976"/>
                </a:cubicBezTo>
                <a:cubicBezTo>
                  <a:pt x="1243899" y="39262"/>
                  <a:pt x="1242870" y="43806"/>
                  <a:pt x="1242870" y="48606"/>
                </a:cubicBezTo>
                <a:cubicBezTo>
                  <a:pt x="1242870" y="52378"/>
                  <a:pt x="1243641" y="55893"/>
                  <a:pt x="1245184" y="59151"/>
                </a:cubicBezTo>
                <a:cubicBezTo>
                  <a:pt x="1247928" y="63951"/>
                  <a:pt x="1251442" y="67895"/>
                  <a:pt x="1255729" y="70981"/>
                </a:cubicBezTo>
                <a:cubicBezTo>
                  <a:pt x="1261043" y="74753"/>
                  <a:pt x="1266701" y="77924"/>
                  <a:pt x="1272702" y="80496"/>
                </a:cubicBezTo>
                <a:cubicBezTo>
                  <a:pt x="1279903" y="83582"/>
                  <a:pt x="1287190" y="86240"/>
                  <a:pt x="1294562" y="88469"/>
                </a:cubicBezTo>
                <a:cubicBezTo>
                  <a:pt x="1303134" y="91383"/>
                  <a:pt x="1311536" y="94898"/>
                  <a:pt x="1319765" y="99013"/>
                </a:cubicBezTo>
                <a:cubicBezTo>
                  <a:pt x="1326966" y="102785"/>
                  <a:pt x="1333567" y="107328"/>
                  <a:pt x="1339568" y="112643"/>
                </a:cubicBezTo>
                <a:cubicBezTo>
                  <a:pt x="1344883" y="117786"/>
                  <a:pt x="1348997" y="123701"/>
                  <a:pt x="1351912" y="130388"/>
                </a:cubicBezTo>
                <a:cubicBezTo>
                  <a:pt x="1353798" y="135703"/>
                  <a:pt x="1354827" y="141104"/>
                  <a:pt x="1354998" y="146590"/>
                </a:cubicBezTo>
                <a:cubicBezTo>
                  <a:pt x="1354998" y="154820"/>
                  <a:pt x="1353284" y="162621"/>
                  <a:pt x="1349855" y="169993"/>
                </a:cubicBezTo>
                <a:cubicBezTo>
                  <a:pt x="1346426" y="176851"/>
                  <a:pt x="1341625" y="182595"/>
                  <a:pt x="1335453" y="187224"/>
                </a:cubicBezTo>
                <a:cubicBezTo>
                  <a:pt x="1328595" y="192024"/>
                  <a:pt x="1320965" y="195453"/>
                  <a:pt x="1312564" y="197511"/>
                </a:cubicBezTo>
                <a:cubicBezTo>
                  <a:pt x="1305192" y="199054"/>
                  <a:pt x="1297734" y="199911"/>
                  <a:pt x="1290190" y="200082"/>
                </a:cubicBezTo>
                <a:cubicBezTo>
                  <a:pt x="1282646" y="199911"/>
                  <a:pt x="1275188" y="199054"/>
                  <a:pt x="1267816" y="197511"/>
                </a:cubicBezTo>
                <a:cubicBezTo>
                  <a:pt x="1259243" y="195453"/>
                  <a:pt x="1251357" y="192024"/>
                  <a:pt x="1244156" y="187224"/>
                </a:cubicBezTo>
                <a:cubicBezTo>
                  <a:pt x="1237469" y="182595"/>
                  <a:pt x="1231726" y="176851"/>
                  <a:pt x="1226925" y="169993"/>
                </a:cubicBezTo>
                <a:cubicBezTo>
                  <a:pt x="1222296" y="162964"/>
                  <a:pt x="1218867" y="155334"/>
                  <a:pt x="1216638" y="147104"/>
                </a:cubicBezTo>
                <a:lnTo>
                  <a:pt x="1228211" y="142990"/>
                </a:lnTo>
                <a:cubicBezTo>
                  <a:pt x="1230783" y="149505"/>
                  <a:pt x="1234126" y="155505"/>
                  <a:pt x="1238241" y="160992"/>
                </a:cubicBezTo>
                <a:cubicBezTo>
                  <a:pt x="1241670" y="165450"/>
                  <a:pt x="1245699" y="169393"/>
                  <a:pt x="1250328" y="172822"/>
                </a:cubicBezTo>
                <a:cubicBezTo>
                  <a:pt x="1255643" y="176594"/>
                  <a:pt x="1261472" y="179423"/>
                  <a:pt x="1267816" y="181309"/>
                </a:cubicBezTo>
                <a:cubicBezTo>
                  <a:pt x="1275017" y="183195"/>
                  <a:pt x="1282389" y="184052"/>
                  <a:pt x="1289933" y="183880"/>
                </a:cubicBezTo>
                <a:cubicBezTo>
                  <a:pt x="1301420" y="184052"/>
                  <a:pt x="1311707" y="180623"/>
                  <a:pt x="1320794" y="173593"/>
                </a:cubicBezTo>
                <a:cubicBezTo>
                  <a:pt x="1324909" y="170336"/>
                  <a:pt x="1328166" y="166393"/>
                  <a:pt x="1330567" y="161763"/>
                </a:cubicBezTo>
                <a:cubicBezTo>
                  <a:pt x="1332110" y="157991"/>
                  <a:pt x="1332967" y="154134"/>
                  <a:pt x="1333138" y="150191"/>
                </a:cubicBezTo>
                <a:cubicBezTo>
                  <a:pt x="1332967" y="146419"/>
                  <a:pt x="1332110" y="142732"/>
                  <a:pt x="1330567" y="139132"/>
                </a:cubicBezTo>
                <a:cubicBezTo>
                  <a:pt x="1328338" y="134160"/>
                  <a:pt x="1325252" y="129874"/>
                  <a:pt x="1321308" y="126273"/>
                </a:cubicBezTo>
                <a:cubicBezTo>
                  <a:pt x="1316679" y="122330"/>
                  <a:pt x="1311621" y="118987"/>
                  <a:pt x="1306135" y="116243"/>
                </a:cubicBezTo>
                <a:cubicBezTo>
                  <a:pt x="1299963" y="113157"/>
                  <a:pt x="1293619" y="110586"/>
                  <a:pt x="1287104" y="108528"/>
                </a:cubicBezTo>
                <a:cubicBezTo>
                  <a:pt x="1278017" y="105785"/>
                  <a:pt x="1269273" y="102442"/>
                  <a:pt x="1260872" y="98498"/>
                </a:cubicBezTo>
                <a:cubicBezTo>
                  <a:pt x="1252814" y="94898"/>
                  <a:pt x="1245356" y="90440"/>
                  <a:pt x="1238498" y="85125"/>
                </a:cubicBezTo>
                <a:cubicBezTo>
                  <a:pt x="1232497" y="80325"/>
                  <a:pt x="1227697" y="74495"/>
                  <a:pt x="1224096" y="67637"/>
                </a:cubicBezTo>
                <a:cubicBezTo>
                  <a:pt x="1221696" y="62665"/>
                  <a:pt x="1220581" y="57350"/>
                  <a:pt x="1220753" y="51692"/>
                </a:cubicBezTo>
                <a:cubicBezTo>
                  <a:pt x="1220924" y="37291"/>
                  <a:pt x="1226496" y="25289"/>
                  <a:pt x="1237469" y="15688"/>
                </a:cubicBezTo>
                <a:cubicBezTo>
                  <a:pt x="1243984" y="10545"/>
                  <a:pt x="1251185" y="6687"/>
                  <a:pt x="1259072" y="4115"/>
                </a:cubicBezTo>
                <a:cubicBezTo>
                  <a:pt x="1267816" y="1543"/>
                  <a:pt x="1276817" y="172"/>
                  <a:pt x="1286075" y="0"/>
                </a:cubicBez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tx1"/>
              </a:solidFill>
            </a:endParaRPr>
          </a:p>
        </p:txBody>
      </p:sp>
      <p:sp>
        <p:nvSpPr>
          <p:cNvPr id="11" name="平行四边形 57"/>
          <p:cNvSpPr/>
          <p:nvPr>
            <p:custDataLst>
              <p:tags r:id="rId3"/>
            </p:custDataLst>
          </p:nvPr>
        </p:nvSpPr>
        <p:spPr>
          <a:xfrm flipH="1">
            <a:off x="3335982" y="1333500"/>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12" name="序号"/>
          <p:cNvSpPr txBox="1"/>
          <p:nvPr>
            <p:custDataLst>
              <p:tags r:id="rId4"/>
            </p:custDataLst>
          </p:nvPr>
        </p:nvSpPr>
        <p:spPr>
          <a:xfrm flipH="1">
            <a:off x="3512009" y="1427974"/>
            <a:ext cx="1272364" cy="723118"/>
          </a:xfrm>
          <a:prstGeom prst="parallelogram">
            <a:avLst>
              <a:gd name="adj" fmla="val 33243"/>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01</a:t>
            </a:r>
            <a:endParaRPr lang="en-US" sz="2800" b="1" dirty="0">
              <a:solidFill>
                <a:schemeClr val="accent1"/>
              </a:solidFill>
              <a:latin typeface="+mn-ea"/>
            </a:endParaRPr>
          </a:p>
        </p:txBody>
      </p:sp>
      <p:sp>
        <p:nvSpPr>
          <p:cNvPr id="13" name="项标题"/>
          <p:cNvSpPr txBox="1"/>
          <p:nvPr>
            <p:custDataLst>
              <p:tags r:id="rId5"/>
            </p:custDataLst>
          </p:nvPr>
        </p:nvSpPr>
        <p:spPr>
          <a:xfrm>
            <a:off x="4960400" y="1443890"/>
            <a:ext cx="5122911" cy="688818"/>
          </a:xfrm>
          <a:prstGeom prst="rect">
            <a:avLst/>
          </a:prstGeom>
          <a:noFill/>
        </p:spPr>
        <p:txBody>
          <a:bodyPr wrap="square" lIns="0" tIns="0" rIns="0" bIns="0" rtlCol="0" anchor="ctr" anchorCtr="0">
            <a:normAutofit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第一节　会计凭证的概念、意义和种类</a:t>
            </a:r>
            <a:endParaRPr lang="zh-CN" altLang="en-US" sz="2400" spc="300" dirty="0">
              <a:solidFill>
                <a:srgbClr val="333333"/>
              </a:solidFill>
              <a:latin typeface="+mn-ea"/>
            </a:endParaRPr>
          </a:p>
        </p:txBody>
      </p:sp>
      <p:sp>
        <p:nvSpPr>
          <p:cNvPr id="20" name="平行四边形 57"/>
          <p:cNvSpPr/>
          <p:nvPr>
            <p:custDataLst>
              <p:tags r:id="rId6"/>
            </p:custDataLst>
          </p:nvPr>
        </p:nvSpPr>
        <p:spPr>
          <a:xfrm flipH="1">
            <a:off x="3714505" y="2421597"/>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21" name="序号"/>
          <p:cNvSpPr txBox="1"/>
          <p:nvPr>
            <p:custDataLst>
              <p:tags r:id="rId7"/>
            </p:custDataLst>
          </p:nvPr>
        </p:nvSpPr>
        <p:spPr>
          <a:xfrm flipH="1">
            <a:off x="3884182" y="2516070"/>
            <a:ext cx="1272364" cy="723118"/>
          </a:xfrm>
          <a:prstGeom prst="parallelogram">
            <a:avLst>
              <a:gd name="adj" fmla="val 33243"/>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02</a:t>
            </a:r>
            <a:endParaRPr lang="en-US" sz="2800" b="1" dirty="0">
              <a:solidFill>
                <a:schemeClr val="accent1"/>
              </a:solidFill>
              <a:latin typeface="+mn-ea"/>
            </a:endParaRPr>
          </a:p>
        </p:txBody>
      </p:sp>
      <p:sp>
        <p:nvSpPr>
          <p:cNvPr id="22" name="项标题"/>
          <p:cNvSpPr txBox="1"/>
          <p:nvPr>
            <p:custDataLst>
              <p:tags r:id="rId8"/>
            </p:custDataLst>
          </p:nvPr>
        </p:nvSpPr>
        <p:spPr>
          <a:xfrm>
            <a:off x="5338923" y="2531987"/>
            <a:ext cx="5122911" cy="688818"/>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第二节　原始凭证</a:t>
            </a:r>
            <a:endParaRPr lang="zh-CN" altLang="en-US" sz="2400" spc="300" dirty="0">
              <a:solidFill>
                <a:srgbClr val="333333"/>
              </a:solidFill>
              <a:latin typeface="+mn-ea"/>
            </a:endParaRPr>
          </a:p>
        </p:txBody>
      </p:sp>
      <p:sp>
        <p:nvSpPr>
          <p:cNvPr id="24" name="平行四边形 57"/>
          <p:cNvSpPr/>
          <p:nvPr>
            <p:custDataLst>
              <p:tags r:id="rId9"/>
            </p:custDataLst>
          </p:nvPr>
        </p:nvSpPr>
        <p:spPr>
          <a:xfrm flipH="1">
            <a:off x="4088493" y="3509693"/>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25" name="序号"/>
          <p:cNvSpPr txBox="1"/>
          <p:nvPr>
            <p:custDataLst>
              <p:tags r:id="rId10"/>
            </p:custDataLst>
          </p:nvPr>
        </p:nvSpPr>
        <p:spPr>
          <a:xfrm flipH="1">
            <a:off x="4270869" y="3604167"/>
            <a:ext cx="1272364" cy="723118"/>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03</a:t>
            </a:r>
            <a:endParaRPr lang="en-US" sz="2800" b="1" dirty="0">
              <a:solidFill>
                <a:schemeClr val="accent1"/>
              </a:solidFill>
              <a:latin typeface="+mn-ea"/>
            </a:endParaRPr>
          </a:p>
        </p:txBody>
      </p:sp>
      <p:sp>
        <p:nvSpPr>
          <p:cNvPr id="26" name="项标题"/>
          <p:cNvSpPr txBox="1"/>
          <p:nvPr>
            <p:custDataLst>
              <p:tags r:id="rId11"/>
            </p:custDataLst>
          </p:nvPr>
        </p:nvSpPr>
        <p:spPr>
          <a:xfrm>
            <a:off x="5712911" y="3620083"/>
            <a:ext cx="5122911" cy="688818"/>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第三节　记账凭证</a:t>
            </a:r>
            <a:endParaRPr lang="zh-CN" altLang="en-US" sz="2400" spc="300" dirty="0">
              <a:solidFill>
                <a:srgbClr val="333333"/>
              </a:solidFill>
              <a:latin typeface="+mn-ea"/>
            </a:endParaRPr>
          </a:p>
        </p:txBody>
      </p:sp>
      <p:sp>
        <p:nvSpPr>
          <p:cNvPr id="29" name="平行四边形 57"/>
          <p:cNvSpPr/>
          <p:nvPr>
            <p:custDataLst>
              <p:tags r:id="rId12"/>
            </p:custDataLst>
          </p:nvPr>
        </p:nvSpPr>
        <p:spPr>
          <a:xfrm flipH="1">
            <a:off x="4467016" y="4597790"/>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30" name="序号"/>
          <p:cNvSpPr txBox="1"/>
          <p:nvPr>
            <p:custDataLst>
              <p:tags r:id="rId13"/>
            </p:custDataLst>
          </p:nvPr>
        </p:nvSpPr>
        <p:spPr>
          <a:xfrm flipH="1">
            <a:off x="4643043" y="4692264"/>
            <a:ext cx="1272364" cy="723118"/>
          </a:xfrm>
          <a:prstGeom prst="parallelogram">
            <a:avLst>
              <a:gd name="adj" fmla="val 34560"/>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04</a:t>
            </a:r>
            <a:endParaRPr lang="en-US" sz="2800" b="1" dirty="0">
              <a:solidFill>
                <a:schemeClr val="accent1"/>
              </a:solidFill>
              <a:latin typeface="+mn-ea"/>
            </a:endParaRPr>
          </a:p>
        </p:txBody>
      </p:sp>
      <p:sp>
        <p:nvSpPr>
          <p:cNvPr id="31" name="项标题"/>
          <p:cNvSpPr txBox="1"/>
          <p:nvPr>
            <p:custDataLst>
              <p:tags r:id="rId14"/>
            </p:custDataLst>
          </p:nvPr>
        </p:nvSpPr>
        <p:spPr>
          <a:xfrm>
            <a:off x="6091434" y="4708180"/>
            <a:ext cx="5122911" cy="688818"/>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第四节　会计凭证的传递和保管</a:t>
            </a:r>
            <a:endParaRPr lang="zh-CN" altLang="en-US" sz="2400" spc="300" dirty="0">
              <a:solidFill>
                <a:srgbClr val="333333"/>
              </a:solidFill>
              <a:latin typeface="+mn-ea"/>
            </a:endParaRPr>
          </a:p>
        </p:txBody>
      </p:sp>
    </p:spTree>
    <p:custDataLst>
      <p:tags r:id="rId15"/>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一、会计凭证的概念</a:t>
            </a:r>
            <a:endParaRPr lang="zh-CN" altLang="zh-CN" sz="2400" b="1" dirty="0">
              <a:solidFill>
                <a:schemeClr val="tx1"/>
              </a:solidFill>
            </a:endParaRPr>
          </a:p>
          <a:p>
            <a:r>
              <a:rPr lang="zh-CN" altLang="zh-CN" dirty="0">
                <a:solidFill>
                  <a:schemeClr val="tx1"/>
                </a:solidFill>
              </a:rPr>
              <a:t>会计凭证是记录经济业务、明确经济责任、作为记账凭据的书面证明。在会计核算工作中</a:t>
            </a:r>
            <a:r>
              <a:rPr lang="en-US" altLang="zh-CN" dirty="0">
                <a:solidFill>
                  <a:schemeClr val="tx1"/>
                </a:solidFill>
              </a:rPr>
              <a:t>,</a:t>
            </a:r>
            <a:r>
              <a:rPr lang="zh-CN" altLang="zh-CN" dirty="0">
                <a:solidFill>
                  <a:schemeClr val="tx1"/>
                </a:solidFill>
              </a:rPr>
              <a:t>所有的会计记录都要有真凭实据。</a:t>
            </a:r>
            <a:endParaRPr lang="zh-CN" altLang="zh-CN" dirty="0">
              <a:solidFill>
                <a:schemeClr val="tx1"/>
              </a:solidFill>
            </a:endParaRPr>
          </a:p>
          <a:p>
            <a:r>
              <a:rPr lang="zh-CN" altLang="zh-CN" dirty="0">
                <a:solidFill>
                  <a:schemeClr val="tx1"/>
                </a:solidFill>
              </a:rPr>
              <a:t>会计核算是一项连续不断、周而复始的工作。“凭证→账簿→报表”三大环节构筑了一个完整的会计循环过程。显然</a:t>
            </a:r>
            <a:r>
              <a:rPr lang="en-US" altLang="zh-CN" dirty="0">
                <a:solidFill>
                  <a:schemeClr val="tx1"/>
                </a:solidFill>
              </a:rPr>
              <a:t>,</a:t>
            </a:r>
            <a:r>
              <a:rPr lang="zh-CN" altLang="zh-CN" dirty="0">
                <a:solidFill>
                  <a:schemeClr val="tx1"/>
                </a:solidFill>
              </a:rPr>
              <a:t>填制和取得会计凭证是会计工作的起点和基础。</a:t>
            </a:r>
            <a:endParaRPr lang="zh-CN" altLang="zh-CN" dirty="0">
              <a:solidFill>
                <a:schemeClr val="tx1"/>
              </a:solidFill>
            </a:endParaRPr>
          </a:p>
          <a:p>
            <a:r>
              <a:rPr lang="zh-CN" altLang="zh-CN" dirty="0">
                <a:solidFill>
                  <a:schemeClr val="tx1"/>
                </a:solidFill>
              </a:rPr>
              <a:t>填制和审核会计凭证是会计核算的专门方法之一。</a:t>
            </a:r>
            <a:endParaRPr lang="zh-CN" altLang="zh-CN" dirty="0">
              <a:solidFill>
                <a:schemeClr val="tx1"/>
              </a:solidFill>
            </a:endParaRPr>
          </a:p>
          <a:p>
            <a:endParaRPr lang="zh-CN" altLang="zh-CN" dirty="0">
              <a:solidFill>
                <a:schemeClr val="tx1"/>
              </a:solidFill>
            </a:endParaRPr>
          </a:p>
        </p:txBody>
      </p:sp>
      <p:sp>
        <p:nvSpPr>
          <p:cNvPr id="6" name="标题 5"/>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会计凭证的概念、意义和种类</a:t>
            </a:r>
            <a:endParaRPr lang="zh-CN" altLang="en-US" dirty="0">
              <a:sym typeface="+mn-ea"/>
            </a:endParaRPr>
          </a:p>
        </p:txBody>
      </p:sp>
      <p:pic>
        <p:nvPicPr>
          <p:cNvPr id="2" name="图片 1"/>
          <p:cNvPicPr>
            <a:picLocks noChangeAspect="1"/>
          </p:cNvPicPr>
          <p:nvPr/>
        </p:nvPicPr>
        <p:blipFill>
          <a:blip r:embed="rId3"/>
          <a:stretch>
            <a:fillRect/>
          </a:stretch>
        </p:blipFill>
        <p:spPr>
          <a:xfrm>
            <a:off x="9874250" y="4339590"/>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二、会计凭证的意义</a:t>
            </a:r>
            <a:endParaRPr lang="zh-CN" altLang="zh-CN" sz="2400" b="1" dirty="0">
              <a:solidFill>
                <a:schemeClr val="tx1"/>
              </a:solidFill>
            </a:endParaRPr>
          </a:p>
          <a:p>
            <a:r>
              <a:rPr lang="en-US" altLang="zh-CN" dirty="0">
                <a:solidFill>
                  <a:schemeClr val="tx1"/>
                </a:solidFill>
              </a:rPr>
              <a:t>(1)</a:t>
            </a:r>
            <a:r>
              <a:rPr lang="zh-CN" altLang="zh-CN" dirty="0">
                <a:solidFill>
                  <a:schemeClr val="tx1"/>
                </a:solidFill>
              </a:rPr>
              <a:t>反映各项经济业务的完成情况</a:t>
            </a:r>
            <a:r>
              <a:rPr lang="en-US" altLang="zh-CN" dirty="0">
                <a:solidFill>
                  <a:schemeClr val="tx1"/>
                </a:solidFill>
              </a:rPr>
              <a:t>,</a:t>
            </a:r>
            <a:r>
              <a:rPr lang="zh-CN" altLang="zh-CN" dirty="0">
                <a:solidFill>
                  <a:schemeClr val="tx1"/>
                </a:solidFill>
              </a:rPr>
              <a:t>提供记账依据</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 </a:t>
            </a:r>
            <a:r>
              <a:rPr lang="en-US" altLang="zh-CN" dirty="0" smtClean="0">
                <a:solidFill>
                  <a:schemeClr val="tx1"/>
                </a:solidFill>
              </a:rPr>
              <a:t>(</a:t>
            </a:r>
            <a:r>
              <a:rPr lang="en-US" altLang="zh-CN" dirty="0">
                <a:solidFill>
                  <a:schemeClr val="tx1"/>
                </a:solidFill>
              </a:rPr>
              <a:t>2)</a:t>
            </a:r>
            <a:r>
              <a:rPr lang="zh-CN" altLang="zh-CN" dirty="0">
                <a:solidFill>
                  <a:schemeClr val="tx1"/>
                </a:solidFill>
              </a:rPr>
              <a:t>监督经济业务的合理性、合法性。</a:t>
            </a:r>
            <a:endParaRPr lang="zh-CN" altLang="zh-CN" dirty="0">
              <a:solidFill>
                <a:schemeClr val="tx1"/>
              </a:solidFill>
            </a:endParaRPr>
          </a:p>
          <a:p>
            <a:r>
              <a:rPr lang="en-US" altLang="zh-CN" dirty="0">
                <a:solidFill>
                  <a:schemeClr val="tx1"/>
                </a:solidFill>
              </a:rPr>
              <a:t>(3)</a:t>
            </a:r>
            <a:r>
              <a:rPr lang="zh-CN" altLang="zh-CN" dirty="0">
                <a:solidFill>
                  <a:schemeClr val="tx1"/>
                </a:solidFill>
              </a:rPr>
              <a:t>便于分清经济责任</a:t>
            </a:r>
            <a:r>
              <a:rPr lang="en-US" altLang="zh-CN" dirty="0">
                <a:solidFill>
                  <a:schemeClr val="tx1"/>
                </a:solidFill>
              </a:rPr>
              <a:t>,</a:t>
            </a:r>
            <a:r>
              <a:rPr lang="zh-CN" altLang="zh-CN" dirty="0">
                <a:solidFill>
                  <a:schemeClr val="tx1"/>
                </a:solidFill>
              </a:rPr>
              <a:t>加强经济责任制</a:t>
            </a:r>
            <a:r>
              <a:rPr lang="zh-CN" altLang="zh-CN" dirty="0" smtClean="0">
                <a:solidFill>
                  <a:schemeClr val="tx1"/>
                </a:solidFill>
              </a:rPr>
              <a:t>。</a:t>
            </a:r>
            <a:endParaRPr lang="en-US" altLang="zh-CN" dirty="0" smtClean="0">
              <a:solidFill>
                <a:schemeClr val="tx1"/>
              </a:solidFill>
            </a:endParaRPr>
          </a:p>
          <a:p>
            <a:endParaRPr lang="zh-CN" altLang="zh-CN" sz="1000" dirty="0">
              <a:solidFill>
                <a:schemeClr val="tx1"/>
              </a:solidFill>
            </a:endParaRPr>
          </a:p>
          <a:p>
            <a:pPr marL="0" indent="0">
              <a:buNone/>
            </a:pPr>
            <a:r>
              <a:rPr lang="zh-CN" altLang="zh-CN" sz="2400" b="1" dirty="0">
                <a:solidFill>
                  <a:schemeClr val="tx1"/>
                </a:solidFill>
              </a:rPr>
              <a:t>三、会计凭证的种类</a:t>
            </a:r>
            <a:endParaRPr lang="zh-CN" altLang="zh-CN" sz="2400" b="1" dirty="0">
              <a:solidFill>
                <a:schemeClr val="tx1"/>
              </a:solidFill>
            </a:endParaRPr>
          </a:p>
          <a:p>
            <a:r>
              <a:rPr lang="zh-CN" altLang="zh-CN" dirty="0">
                <a:solidFill>
                  <a:schemeClr val="tx1"/>
                </a:solidFill>
              </a:rPr>
              <a:t>会计凭证按照其填制程序和用途</a:t>
            </a:r>
            <a:r>
              <a:rPr lang="en-US" altLang="zh-CN" dirty="0">
                <a:solidFill>
                  <a:schemeClr val="tx1"/>
                </a:solidFill>
              </a:rPr>
              <a:t>,</a:t>
            </a:r>
            <a:r>
              <a:rPr lang="zh-CN" altLang="zh-CN" dirty="0">
                <a:solidFill>
                  <a:schemeClr val="tx1"/>
                </a:solidFill>
              </a:rPr>
              <a:t>可以分为原始凭证和记账凭证两大类。</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会计凭证的概念、意义和种类</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一、原始凭证的概念</a:t>
            </a:r>
            <a:endParaRPr lang="zh-CN" altLang="zh-CN" sz="2400" b="1" dirty="0">
              <a:solidFill>
                <a:schemeClr val="tx1"/>
              </a:solidFill>
            </a:endParaRPr>
          </a:p>
          <a:p>
            <a:r>
              <a:rPr lang="zh-CN" altLang="zh-CN" dirty="0">
                <a:solidFill>
                  <a:schemeClr val="tx1"/>
                </a:solidFill>
              </a:rPr>
              <a:t>原始凭证又称为单据</a:t>
            </a:r>
            <a:r>
              <a:rPr lang="en-US" altLang="zh-CN" dirty="0">
                <a:solidFill>
                  <a:schemeClr val="tx1"/>
                </a:solidFill>
              </a:rPr>
              <a:t>,</a:t>
            </a:r>
            <a:r>
              <a:rPr lang="zh-CN" altLang="zh-CN" dirty="0">
                <a:solidFill>
                  <a:schemeClr val="tx1"/>
                </a:solidFill>
              </a:rPr>
              <a:t>是在经济业务发生时取得或填制、用于证明经济业务的发生和完成情况</a:t>
            </a:r>
            <a:r>
              <a:rPr lang="en-US" altLang="zh-CN" dirty="0">
                <a:solidFill>
                  <a:schemeClr val="tx1"/>
                </a:solidFill>
              </a:rPr>
              <a:t>,</a:t>
            </a:r>
            <a:r>
              <a:rPr lang="zh-CN" altLang="zh-CN" dirty="0">
                <a:solidFill>
                  <a:schemeClr val="tx1"/>
                </a:solidFill>
              </a:rPr>
              <a:t>并作为记账原始依据的会计凭证。</a:t>
            </a:r>
            <a:endParaRPr lang="zh-CN" altLang="zh-CN" dirty="0">
              <a:solidFill>
                <a:schemeClr val="tx1"/>
              </a:solidFill>
            </a:endParaRPr>
          </a:p>
          <a:p>
            <a:r>
              <a:rPr lang="en-US" altLang="zh-CN" dirty="0">
                <a:solidFill>
                  <a:schemeClr val="tx1"/>
                </a:solidFill>
              </a:rPr>
              <a:t>(1)</a:t>
            </a:r>
            <a:r>
              <a:rPr lang="zh-CN" altLang="zh-CN" dirty="0">
                <a:solidFill>
                  <a:schemeClr val="tx1"/>
                </a:solidFill>
              </a:rPr>
              <a:t>款项和有价证券的收付</a:t>
            </a:r>
            <a:r>
              <a:rPr lang="en-US" altLang="zh-CN" dirty="0">
                <a:solidFill>
                  <a:schemeClr val="tx1"/>
                </a:solidFill>
              </a:rPr>
              <a:t>;</a:t>
            </a:r>
            <a:endParaRPr lang="zh-CN" altLang="zh-CN" dirty="0">
              <a:solidFill>
                <a:schemeClr val="tx1"/>
              </a:solidFill>
            </a:endParaRPr>
          </a:p>
          <a:p>
            <a:r>
              <a:rPr lang="en-US" altLang="zh-CN" dirty="0">
                <a:solidFill>
                  <a:schemeClr val="tx1"/>
                </a:solidFill>
              </a:rPr>
              <a:t>(2)</a:t>
            </a:r>
            <a:r>
              <a:rPr lang="zh-CN" altLang="zh-CN" dirty="0">
                <a:solidFill>
                  <a:schemeClr val="tx1"/>
                </a:solidFill>
              </a:rPr>
              <a:t>财物的收发、增减和使用</a:t>
            </a:r>
            <a:r>
              <a:rPr lang="en-US" altLang="zh-CN" dirty="0">
                <a:solidFill>
                  <a:schemeClr val="tx1"/>
                </a:solidFill>
              </a:rPr>
              <a:t>;</a:t>
            </a:r>
            <a:endParaRPr lang="zh-CN" altLang="zh-CN" dirty="0">
              <a:solidFill>
                <a:schemeClr val="tx1"/>
              </a:solidFill>
            </a:endParaRPr>
          </a:p>
          <a:p>
            <a:r>
              <a:rPr lang="en-US" altLang="zh-CN" dirty="0">
                <a:solidFill>
                  <a:schemeClr val="tx1"/>
                </a:solidFill>
              </a:rPr>
              <a:t>(3)</a:t>
            </a:r>
            <a:r>
              <a:rPr lang="zh-CN" altLang="zh-CN" dirty="0">
                <a:solidFill>
                  <a:schemeClr val="tx1"/>
                </a:solidFill>
              </a:rPr>
              <a:t>债权债务的发生和结算</a:t>
            </a:r>
            <a:r>
              <a:rPr lang="en-US" altLang="zh-CN" dirty="0">
                <a:solidFill>
                  <a:schemeClr val="tx1"/>
                </a:solidFill>
              </a:rPr>
              <a:t>;</a:t>
            </a:r>
            <a:endParaRPr lang="zh-CN" altLang="zh-CN" dirty="0">
              <a:solidFill>
                <a:schemeClr val="tx1"/>
              </a:solidFill>
            </a:endParaRPr>
          </a:p>
          <a:p>
            <a:r>
              <a:rPr lang="en-US" altLang="zh-CN" dirty="0">
                <a:solidFill>
                  <a:schemeClr val="tx1"/>
                </a:solidFill>
              </a:rPr>
              <a:t>(4)</a:t>
            </a:r>
            <a:r>
              <a:rPr lang="zh-CN" altLang="zh-CN" dirty="0">
                <a:solidFill>
                  <a:schemeClr val="tx1"/>
                </a:solidFill>
              </a:rPr>
              <a:t>资本、基金的增减</a:t>
            </a:r>
            <a:r>
              <a:rPr lang="en-US" altLang="zh-CN" dirty="0">
                <a:solidFill>
                  <a:schemeClr val="tx1"/>
                </a:solidFill>
              </a:rPr>
              <a:t>;</a:t>
            </a:r>
            <a:endParaRPr lang="zh-CN" altLang="zh-CN" dirty="0">
              <a:solidFill>
                <a:schemeClr val="tx1"/>
              </a:solidFill>
            </a:endParaRPr>
          </a:p>
          <a:p>
            <a:r>
              <a:rPr lang="en-US" altLang="zh-CN" dirty="0">
                <a:solidFill>
                  <a:schemeClr val="tx1"/>
                </a:solidFill>
              </a:rPr>
              <a:t>(5)</a:t>
            </a:r>
            <a:r>
              <a:rPr lang="zh-CN" altLang="zh-CN" dirty="0">
                <a:solidFill>
                  <a:schemeClr val="tx1"/>
                </a:solidFill>
              </a:rPr>
              <a:t>收入、支出、费用、成本的计算</a:t>
            </a:r>
            <a:r>
              <a:rPr lang="en-US" altLang="zh-CN" dirty="0">
                <a:solidFill>
                  <a:schemeClr val="tx1"/>
                </a:solidFill>
              </a:rPr>
              <a:t>;</a:t>
            </a:r>
            <a:endParaRPr lang="zh-CN" altLang="zh-CN" dirty="0">
              <a:solidFill>
                <a:schemeClr val="tx1"/>
              </a:solidFill>
            </a:endParaRPr>
          </a:p>
          <a:p>
            <a:r>
              <a:rPr lang="en-US" altLang="zh-CN" dirty="0">
                <a:solidFill>
                  <a:schemeClr val="tx1"/>
                </a:solidFill>
              </a:rPr>
              <a:t>(6)</a:t>
            </a:r>
            <a:r>
              <a:rPr lang="zh-CN" altLang="zh-CN" dirty="0">
                <a:solidFill>
                  <a:schemeClr val="tx1"/>
                </a:solidFill>
              </a:rPr>
              <a:t>财务成果的计算和处理</a:t>
            </a:r>
            <a:r>
              <a:rPr lang="en-US" altLang="zh-CN" dirty="0">
                <a:solidFill>
                  <a:schemeClr val="tx1"/>
                </a:solidFill>
              </a:rPr>
              <a:t>;</a:t>
            </a:r>
            <a:endParaRPr lang="zh-CN" altLang="zh-CN" dirty="0">
              <a:solidFill>
                <a:schemeClr val="tx1"/>
              </a:solidFill>
            </a:endParaRPr>
          </a:p>
          <a:p>
            <a:r>
              <a:rPr lang="en-US" altLang="zh-CN" dirty="0">
                <a:solidFill>
                  <a:schemeClr val="tx1"/>
                </a:solidFill>
              </a:rPr>
              <a:t>(7)</a:t>
            </a:r>
            <a:r>
              <a:rPr lang="zh-CN" altLang="zh-CN" dirty="0">
                <a:solidFill>
                  <a:schemeClr val="tx1"/>
                </a:solidFill>
              </a:rPr>
              <a:t>需要办理会计手续、进行会计核算的其他事项。</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原始凭证</a:t>
            </a:r>
            <a:endParaRPr lang="zh-CN" altLang="en-US" dirty="0">
              <a:sym typeface="+mn-ea"/>
            </a:endParaRPr>
          </a:p>
        </p:txBody>
      </p:sp>
      <p:pic>
        <p:nvPicPr>
          <p:cNvPr id="2" name="图片 1"/>
          <p:cNvPicPr>
            <a:picLocks noChangeAspect="1"/>
          </p:cNvPicPr>
          <p:nvPr/>
        </p:nvPicPr>
        <p:blipFill>
          <a:blip r:embed="rId3"/>
          <a:stretch>
            <a:fillRect/>
          </a:stretch>
        </p:blipFill>
        <p:spPr>
          <a:xfrm>
            <a:off x="9961880" y="4339590"/>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二、原始凭证的分类</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按来源划分</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外来原始凭证</a:t>
            </a:r>
            <a:endParaRPr lang="zh-CN" altLang="zh-CN" dirty="0">
              <a:solidFill>
                <a:schemeClr val="tx1"/>
              </a:solidFill>
            </a:endParaRPr>
          </a:p>
          <a:p>
            <a:r>
              <a:rPr lang="en-US" altLang="zh-CN" dirty="0">
                <a:solidFill>
                  <a:schemeClr val="tx1"/>
                </a:solidFill>
              </a:rPr>
              <a:t>2.</a:t>
            </a:r>
            <a:r>
              <a:rPr lang="zh-CN" altLang="zh-CN" dirty="0">
                <a:solidFill>
                  <a:schemeClr val="tx1"/>
                </a:solidFill>
              </a:rPr>
              <a:t>自制原始凭证</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按填制的手续和方法划分</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一次凭证</a:t>
            </a:r>
            <a:endParaRPr lang="zh-CN" altLang="zh-CN" dirty="0">
              <a:solidFill>
                <a:schemeClr val="tx1"/>
              </a:solidFill>
            </a:endParaRPr>
          </a:p>
          <a:p>
            <a:r>
              <a:rPr lang="en-US" altLang="zh-CN" dirty="0">
                <a:solidFill>
                  <a:schemeClr val="tx1"/>
                </a:solidFill>
              </a:rPr>
              <a:t>2.</a:t>
            </a:r>
            <a:r>
              <a:rPr lang="zh-CN" altLang="zh-CN" dirty="0">
                <a:solidFill>
                  <a:schemeClr val="tx1"/>
                </a:solidFill>
              </a:rPr>
              <a:t>累计凭证</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原始凭证</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三、原始凭证的基本内容</a:t>
            </a:r>
            <a:endParaRPr lang="zh-CN" altLang="zh-CN" sz="2400" b="1" dirty="0">
              <a:solidFill>
                <a:schemeClr val="tx1"/>
              </a:solidFill>
            </a:endParaRPr>
          </a:p>
          <a:p>
            <a:r>
              <a:rPr lang="en-US" altLang="zh-CN" dirty="0">
                <a:solidFill>
                  <a:schemeClr val="tx1"/>
                </a:solidFill>
              </a:rPr>
              <a:t>(1)</a:t>
            </a:r>
            <a:r>
              <a:rPr lang="zh-CN" altLang="zh-CN" dirty="0">
                <a:solidFill>
                  <a:schemeClr val="tx1"/>
                </a:solidFill>
              </a:rPr>
              <a:t>原始凭证的名称。</a:t>
            </a:r>
            <a:endParaRPr lang="zh-CN" altLang="zh-CN" dirty="0">
              <a:solidFill>
                <a:schemeClr val="tx1"/>
              </a:solidFill>
            </a:endParaRPr>
          </a:p>
          <a:p>
            <a:r>
              <a:rPr lang="en-US" altLang="zh-CN" dirty="0">
                <a:solidFill>
                  <a:schemeClr val="tx1"/>
                </a:solidFill>
              </a:rPr>
              <a:t>(2)</a:t>
            </a:r>
            <a:r>
              <a:rPr lang="zh-CN" altLang="zh-CN" dirty="0">
                <a:solidFill>
                  <a:schemeClr val="tx1"/>
                </a:solidFill>
              </a:rPr>
              <a:t>填制凭证的日期。</a:t>
            </a:r>
            <a:endParaRPr lang="zh-CN" altLang="zh-CN" dirty="0">
              <a:solidFill>
                <a:schemeClr val="tx1"/>
              </a:solidFill>
            </a:endParaRPr>
          </a:p>
          <a:p>
            <a:r>
              <a:rPr lang="en-US" altLang="zh-CN" dirty="0">
                <a:solidFill>
                  <a:schemeClr val="tx1"/>
                </a:solidFill>
              </a:rPr>
              <a:t>(3)</a:t>
            </a:r>
            <a:r>
              <a:rPr lang="zh-CN" altLang="zh-CN" dirty="0">
                <a:solidFill>
                  <a:schemeClr val="tx1"/>
                </a:solidFill>
              </a:rPr>
              <a:t>凭证的编号。</a:t>
            </a:r>
            <a:endParaRPr lang="zh-CN" altLang="zh-CN" dirty="0">
              <a:solidFill>
                <a:schemeClr val="tx1"/>
              </a:solidFill>
            </a:endParaRPr>
          </a:p>
          <a:p>
            <a:r>
              <a:rPr lang="en-US" altLang="zh-CN" dirty="0">
                <a:solidFill>
                  <a:schemeClr val="tx1"/>
                </a:solidFill>
              </a:rPr>
              <a:t>(4)</a:t>
            </a:r>
            <a:r>
              <a:rPr lang="zh-CN" altLang="zh-CN" dirty="0">
                <a:solidFill>
                  <a:schemeClr val="tx1"/>
                </a:solidFill>
              </a:rPr>
              <a:t>填制和接受凭证的单位名称。</a:t>
            </a:r>
            <a:endParaRPr lang="zh-CN" altLang="zh-CN" dirty="0">
              <a:solidFill>
                <a:schemeClr val="tx1"/>
              </a:solidFill>
            </a:endParaRPr>
          </a:p>
          <a:p>
            <a:r>
              <a:rPr lang="en-US" altLang="zh-CN" dirty="0">
                <a:solidFill>
                  <a:schemeClr val="tx1"/>
                </a:solidFill>
              </a:rPr>
              <a:t>(5)</a:t>
            </a:r>
            <a:r>
              <a:rPr lang="zh-CN" altLang="zh-CN" dirty="0">
                <a:solidFill>
                  <a:schemeClr val="tx1"/>
                </a:solidFill>
              </a:rPr>
              <a:t>经济业务的基本内容。</a:t>
            </a:r>
            <a:endParaRPr lang="zh-CN" altLang="zh-CN" dirty="0">
              <a:solidFill>
                <a:schemeClr val="tx1"/>
              </a:solidFill>
            </a:endParaRPr>
          </a:p>
          <a:p>
            <a:r>
              <a:rPr lang="en-US" altLang="zh-CN" dirty="0">
                <a:solidFill>
                  <a:schemeClr val="tx1"/>
                </a:solidFill>
              </a:rPr>
              <a:t>(6)</a:t>
            </a:r>
            <a:r>
              <a:rPr lang="zh-CN" altLang="zh-CN" dirty="0">
                <a:solidFill>
                  <a:schemeClr val="tx1"/>
                </a:solidFill>
              </a:rPr>
              <a:t>填制单位和经办人员的签章。</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原始凭证</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四、原始凭证的填制</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 (</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原始凭证的填制要求 </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真实可靠</a:t>
            </a:r>
            <a:endParaRPr lang="zh-CN" altLang="zh-CN" dirty="0">
              <a:solidFill>
                <a:schemeClr val="tx1"/>
              </a:solidFill>
            </a:endParaRPr>
          </a:p>
          <a:p>
            <a:r>
              <a:rPr lang="en-US" altLang="zh-CN" dirty="0">
                <a:solidFill>
                  <a:schemeClr val="tx1"/>
                </a:solidFill>
              </a:rPr>
              <a:t>2.</a:t>
            </a:r>
            <a:r>
              <a:rPr lang="zh-CN" altLang="zh-CN" dirty="0">
                <a:solidFill>
                  <a:schemeClr val="tx1"/>
                </a:solidFill>
              </a:rPr>
              <a:t>内容完整</a:t>
            </a:r>
            <a:endParaRPr lang="zh-CN" altLang="zh-CN" dirty="0">
              <a:solidFill>
                <a:schemeClr val="tx1"/>
              </a:solidFill>
            </a:endParaRPr>
          </a:p>
          <a:p>
            <a:r>
              <a:rPr lang="en-US" altLang="zh-CN" dirty="0">
                <a:solidFill>
                  <a:schemeClr val="tx1"/>
                </a:solidFill>
              </a:rPr>
              <a:t>3.</a:t>
            </a:r>
            <a:r>
              <a:rPr lang="zh-CN" altLang="zh-CN" dirty="0">
                <a:solidFill>
                  <a:schemeClr val="tx1"/>
                </a:solidFill>
              </a:rPr>
              <a:t>填制及时</a:t>
            </a:r>
            <a:endParaRPr lang="zh-CN" altLang="zh-CN" dirty="0">
              <a:solidFill>
                <a:schemeClr val="tx1"/>
              </a:solidFill>
            </a:endParaRPr>
          </a:p>
          <a:p>
            <a:r>
              <a:rPr lang="en-US" altLang="zh-CN" dirty="0">
                <a:solidFill>
                  <a:schemeClr val="tx1"/>
                </a:solidFill>
              </a:rPr>
              <a:t>4.</a:t>
            </a:r>
            <a:r>
              <a:rPr lang="zh-CN" altLang="zh-CN" dirty="0">
                <a:solidFill>
                  <a:schemeClr val="tx1"/>
                </a:solidFill>
              </a:rPr>
              <a:t>填写清楚</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原始凭证填制举例</a:t>
            </a:r>
            <a:endParaRPr lang="zh-CN" altLang="zh-CN" sz="2200" b="1" dirty="0">
              <a:solidFill>
                <a:schemeClr val="tx1"/>
              </a:solidFill>
            </a:endParaRPr>
          </a:p>
          <a:p>
            <a:r>
              <a:rPr lang="zh-CN" altLang="en-US" dirty="0" smtClean="0">
                <a:solidFill>
                  <a:schemeClr val="tx1"/>
                </a:solidFill>
              </a:rPr>
              <a:t>（略）</a:t>
            </a:r>
            <a:endParaRPr lang="zh-CN" altLang="en-US" dirty="0" smtClean="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原始凭证</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tags/tag1.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xml><?xml version="1.0" encoding="utf-8"?>
<p:tagLst xmlns:p="http://schemas.openxmlformats.org/presentationml/2006/main">
  <p:tag name="KSO_WM_UNIT_TYPE" val="a"/>
  <p:tag name="KSO_WM_UNIT_INDEX" val="1"/>
  <p:tag name="KSO_WM_BEAUTIFY_FLAG" val="#wm#"/>
  <p:tag name="KSO_WM_TAG_VERSION" val="3.0"/>
  <p:tag name="KSO_WM_UNIT_ISCONTENTSTITLE" val="1"/>
  <p:tag name="KSO_WM_DIAGRAM_GROUP_CODE" val="l1-1"/>
  <p:tag name="KSO_WM_UNIT_ID" val="custom20236012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4"/>
</p:tagLst>
</file>

<file path=ppt/tags/tag101.xml><?xml version="1.0" encoding="utf-8"?>
<p:tagLst xmlns:p="http://schemas.openxmlformats.org/presentationml/2006/main">
  <p:tag name="KSO_WM_UNIT_TYPE" val="i"/>
  <p:tag name="KSO_WM_UNIT_INDEX" val="1"/>
  <p:tag name="KSO_WM_BEAUTIFY_FLAG" val="#wm#"/>
  <p:tag name="KSO_WM_TAG_VERSION" val="3.0"/>
  <p:tag name="KSO_WM_DIAGRAM_GROUP_CODE" val="l1-1"/>
  <p:tag name="KSO_WM_UNIT_ID" val="custom20236012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02.xml><?xml version="1.0" encoding="utf-8"?>
<p:tagLst xmlns:p="http://schemas.openxmlformats.org/presentationml/2006/main">
  <p:tag name="KSO_WM_UNIT_TYPE" val="l_h_i"/>
  <p:tag name="KSO_WM_UNIT_INDEX" val="1_1_1"/>
  <p:tag name="KSO_WM_BEAUTIFY_FLAG" val="#wm#"/>
  <p:tag name="KSO_WM_TAG_VERSION" val="3.0"/>
  <p:tag name="KSO_WM_DIAGRAM_VERSION" val="3"/>
  <p:tag name="KSO_WM_DIAGRAM_GROUP_CODE" val="l1-1"/>
  <p:tag name="KSO_WM_UNIT_ID" val="custom20236012_4*l_h_i*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3.xml><?xml version="1.0" encoding="utf-8"?>
<p:tagLst xmlns:p="http://schemas.openxmlformats.org/presentationml/2006/main">
  <p:tag name="KSO_WM_UNIT_TYPE" val="l_h_i"/>
  <p:tag name="KSO_WM_UNIT_SUBTYPE" val="d"/>
  <p:tag name="KSO_WM_UNIT_INDEX" val="1_1_2"/>
  <p:tag name="KSO_WM_BEAUTIFY_FLAG" val="#wm#"/>
  <p:tag name="KSO_WM_TAG_VERSION" val="3.0"/>
  <p:tag name="KSO_WM_DIAGRAM_VERSION" val="3"/>
  <p:tag name="KSO_WM_DIAGRAM_GROUP_CODE" val="l1-1"/>
  <p:tag name="KSO_WM_UNIT_ID" val="custom20236012_4*l_h_i*1_1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4.xml><?xml version="1.0" encoding="utf-8"?>
<p:tagLst xmlns:p="http://schemas.openxmlformats.org/presentationml/2006/main">
  <p:tag name="KSO_WM_UNIT_TYPE" val="l_h_f"/>
  <p:tag name="KSO_WM_UNIT_INDEX" val="1_1_1"/>
  <p:tag name="KSO_WM_BEAUTIFY_FLAG" val="#wm#"/>
  <p:tag name="KSO_WM_TAG_VERSION" val="3.0"/>
  <p:tag name="KSO_WM_DIAGRAM_VERSION" val="3"/>
  <p:tag name="KSO_WM_DIAGRAM_GROUP_CODE" val="l1-1"/>
  <p:tag name="KSO_WM_UNIT_ID" val="custom20236012_4*l_h_f*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5.xml><?xml version="1.0" encoding="utf-8"?>
<p:tagLst xmlns:p="http://schemas.openxmlformats.org/presentationml/2006/main">
  <p:tag name="KSO_WM_UNIT_TYPE" val="l_h_i"/>
  <p:tag name="KSO_WM_UNIT_INDEX" val="1_2_1"/>
  <p:tag name="KSO_WM_BEAUTIFY_FLAG" val="#wm#"/>
  <p:tag name="KSO_WM_TAG_VERSION" val="3.0"/>
  <p:tag name="KSO_WM_DIAGRAM_VERSION" val="3"/>
  <p:tag name="KSO_WM_DIAGRAM_GROUP_CODE" val="l1-1"/>
  <p:tag name="KSO_WM_UNIT_ID" val="custom20236012_4*l_h_i*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6.xml><?xml version="1.0" encoding="utf-8"?>
<p:tagLst xmlns:p="http://schemas.openxmlformats.org/presentationml/2006/main">
  <p:tag name="KSO_WM_UNIT_TYPE" val="l_h_i"/>
  <p:tag name="KSO_WM_UNIT_SUBTYPE" val="d"/>
  <p:tag name="KSO_WM_UNIT_INDEX" val="1_2_2"/>
  <p:tag name="KSO_WM_BEAUTIFY_FLAG" val="#wm#"/>
  <p:tag name="KSO_WM_TAG_VERSION" val="3.0"/>
  <p:tag name="KSO_WM_DIAGRAM_VERSION" val="3"/>
  <p:tag name="KSO_WM_DIAGRAM_GROUP_CODE" val="l1-1"/>
  <p:tag name="KSO_WM_UNIT_ID" val="custom20236012_4*l_h_i*1_2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7.xml><?xml version="1.0" encoding="utf-8"?>
<p:tagLst xmlns:p="http://schemas.openxmlformats.org/presentationml/2006/main">
  <p:tag name="KSO_WM_UNIT_TYPE" val="l_h_f"/>
  <p:tag name="KSO_WM_UNIT_INDEX" val="1_2_1"/>
  <p:tag name="KSO_WM_BEAUTIFY_FLAG" val="#wm#"/>
  <p:tag name="KSO_WM_TAG_VERSION" val="3.0"/>
  <p:tag name="KSO_WM_DIAGRAM_VERSION" val="3"/>
  <p:tag name="KSO_WM_DIAGRAM_GROUP_CODE" val="l1-1"/>
  <p:tag name="KSO_WM_UNIT_ID" val="custom20236012_4*l_h_f*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8.xml><?xml version="1.0" encoding="utf-8"?>
<p:tagLst xmlns:p="http://schemas.openxmlformats.org/presentationml/2006/main">
  <p:tag name="KSO_WM_UNIT_TYPE" val="l_h_i"/>
  <p:tag name="KSO_WM_UNIT_INDEX" val="1_3_1"/>
  <p:tag name="KSO_WM_BEAUTIFY_FLAG" val="#wm#"/>
  <p:tag name="KSO_WM_TAG_VERSION" val="3.0"/>
  <p:tag name="KSO_WM_DIAGRAM_VERSION" val="3"/>
  <p:tag name="KSO_WM_DIAGRAM_GROUP_CODE" val="l1-1"/>
  <p:tag name="KSO_WM_UNIT_ID" val="custom20236012_4*l_h_i*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9.xml><?xml version="1.0" encoding="utf-8"?>
<p:tagLst xmlns:p="http://schemas.openxmlformats.org/presentationml/2006/main">
  <p:tag name="KSO_WM_UNIT_TYPE" val="l_h_i"/>
  <p:tag name="KSO_WM_UNIT_SUBTYPE" val="d"/>
  <p:tag name="KSO_WM_UNIT_INDEX" val="1_3_2"/>
  <p:tag name="KSO_WM_BEAUTIFY_FLAG" val="#wm#"/>
  <p:tag name="KSO_WM_TAG_VERSION" val="3.0"/>
  <p:tag name="KSO_WM_DIAGRAM_VERSION" val="3"/>
  <p:tag name="KSO_WM_DIAGRAM_GROUP_CODE" val="l1-1"/>
  <p:tag name="KSO_WM_UNIT_ID" val="custom20236012_4*l_h_i*1_3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xml><?xml version="1.0" encoding="utf-8"?>
<p:tagLst xmlns:p="http://schemas.openxmlformats.org/presentationml/2006/main">
  <p:tag name="KSO_WM_UNIT_TYPE" val="l_h_f"/>
  <p:tag name="KSO_WM_UNIT_INDEX" val="1_3_1"/>
  <p:tag name="KSO_WM_BEAUTIFY_FLAG" val="#wm#"/>
  <p:tag name="KSO_WM_TAG_VERSION" val="3.0"/>
  <p:tag name="KSO_WM_DIAGRAM_VERSION" val="3"/>
  <p:tag name="KSO_WM_DIAGRAM_GROUP_CODE" val="l1-1"/>
  <p:tag name="KSO_WM_UNIT_ID" val="custom20236012_4*l_h_f*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1.xml><?xml version="1.0" encoding="utf-8"?>
<p:tagLst xmlns:p="http://schemas.openxmlformats.org/presentationml/2006/main">
  <p:tag name="KSO_WM_UNIT_TYPE" val="l_h_i"/>
  <p:tag name="KSO_WM_UNIT_INDEX" val="1_4_1"/>
  <p:tag name="KSO_WM_BEAUTIFY_FLAG" val="#wm#"/>
  <p:tag name="KSO_WM_TAG_VERSION" val="3.0"/>
  <p:tag name="KSO_WM_DIAGRAM_VERSION" val="3"/>
  <p:tag name="KSO_WM_DIAGRAM_GROUP_CODE" val="l1-1"/>
  <p:tag name="KSO_WM_UNIT_ID" val="custom20236012_4*l_h_i*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2.xml><?xml version="1.0" encoding="utf-8"?>
<p:tagLst xmlns:p="http://schemas.openxmlformats.org/presentationml/2006/main">
  <p:tag name="KSO_WM_UNIT_TYPE" val="l_h_i"/>
  <p:tag name="KSO_WM_UNIT_SUBTYPE" val="d"/>
  <p:tag name="KSO_WM_UNIT_INDEX" val="1_4_2"/>
  <p:tag name="KSO_WM_BEAUTIFY_FLAG" val="#wm#"/>
  <p:tag name="KSO_WM_TAG_VERSION" val="3.0"/>
  <p:tag name="KSO_WM_DIAGRAM_VERSION" val="3"/>
  <p:tag name="KSO_WM_DIAGRAM_GROUP_CODE" val="l1-1"/>
  <p:tag name="KSO_WM_UNIT_ID" val="custom20236012_4*l_h_i*1_4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3.xml><?xml version="1.0" encoding="utf-8"?>
<p:tagLst xmlns:p="http://schemas.openxmlformats.org/presentationml/2006/main">
  <p:tag name="KSO_WM_UNIT_TYPE" val="l_h_f"/>
  <p:tag name="KSO_WM_UNIT_INDEX" val="1_4_1"/>
  <p:tag name="KSO_WM_BEAUTIFY_FLAG" val="#wm#"/>
  <p:tag name="KSO_WM_TAG_VERSION" val="3.0"/>
  <p:tag name="KSO_WM_DIAGRAM_VERSION" val="3"/>
  <p:tag name="KSO_WM_DIAGRAM_GROUP_CODE" val="l1-1"/>
  <p:tag name="KSO_WM_UNIT_ID" val="custom20236012_4*l_h_f*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4.xml><?xml version="1.0" encoding="utf-8"?>
<p:tagLst xmlns:p="http://schemas.openxmlformats.org/presentationml/2006/main">
  <p:tag name="KSO_WM_SLIDE_TYPE" val="contents"/>
  <p:tag name="KSO_WM_TEMPLATE_SUBCATEGORY" val="29"/>
  <p:tag name="KSO_WM_TEMPLATE_COLOR_TYPE" val="0"/>
  <p:tag name="KSO_WM_TAG_VERSION" val="3.0"/>
  <p:tag name="KSO_WM_SLIDE_SUBTYPE" val="diag"/>
  <p:tag name="KSO_WM_SLIDE_ITEM_CNT" val="4"/>
  <p:tag name="KSO_WM_DIAGRAM_GROUP_CODE" val="l1-1"/>
  <p:tag name="KSO_WM_BEAUTIFY_FLAG" val="#wm#"/>
  <p:tag name="KSO_WM_TEMPLATE_INDEX" val="20236012"/>
  <p:tag name="KSO_WM_TEMPLATE_CATEGORY" val="custom"/>
  <p:tag name="KSO_WM_SLIDE_INDEX" val="4"/>
  <p:tag name="KSO_WM_SLIDE_ID" val="custom20236012_4"/>
  <p:tag name="KSO_WM_TEMPLATE_MASTER_TYPE" val="0"/>
  <p:tag name="KSO_WM_SLIDE_LAYOUT" val="a_l"/>
  <p:tag name="KSO_WM_SLIDE_LAYOUT_CNT" val="1_1"/>
  <p:tag name="KSO_WM_SLIDE_DIAGTYPE" val="l"/>
  <p:tag name="KSO_WM_SLIDE_THEME_ID" val="3329146"/>
  <p:tag name="KSO_WM_SLIDE_THEME_NAME" val="蓝色职场办公商务风主题"/>
</p:tagLst>
</file>

<file path=ppt/tags/tag115.xml><?xml version="1.0" encoding="utf-8"?>
<p:tagLst xmlns:p="http://schemas.openxmlformats.org/presentationml/2006/main">
  <p:tag name="KSO_WM_UNIT_INDEX" val="5"/>
  <p:tag name="KSO_WM_UNIT_TYPE" val="f"/>
  <p:tag name="KSO_WM_UNIT_SUBTYPE" val="a"/>
  <p:tag name="KSO_WM_BEAUTIFY_FLAG" val="#wm#"/>
</p:tagLst>
</file>

<file path=ppt/tags/tag116.xml><?xml version="1.0" encoding="utf-8"?>
<p:tagLst xmlns:p="http://schemas.openxmlformats.org/presentationml/2006/main">
  <p:tag name="KSO_WM_UNIT_INDEX" val="1"/>
  <p:tag name="KSO_WM_UNIT_TYPE" val="a"/>
  <p:tag name="KSO_WM_BEAUTIFY_FLAG" val="#wm#"/>
</p:tagLst>
</file>

<file path=ppt/tags/tag117.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18.xml><?xml version="1.0" encoding="utf-8"?>
<p:tagLst xmlns:p="http://schemas.openxmlformats.org/presentationml/2006/main">
  <p:tag name="KSO_WM_UNIT_INDEX" val="7"/>
  <p:tag name="KSO_WM_UNIT_TYPE" val="f"/>
  <p:tag name="KSO_WM_UNIT_SUBTYPE" val="a"/>
  <p:tag name="KSO_WM_BEAUTIFY_FLAG" val="#wm#"/>
</p:tagLst>
</file>

<file path=ppt/tags/tag119.xml><?xml version="1.0" encoding="utf-8"?>
<p:tagLst xmlns:p="http://schemas.openxmlformats.org/presentationml/2006/main">
  <p:tag name="KSO_WM_UNIT_INDEX" val="1"/>
  <p:tag name="KSO_WM_UNIT_TYPE" val="a"/>
  <p:tag name="KSO_WM_BEAUTIFY_FLAG" val="#wm#"/>
</p:tagLst>
</file>

<file path=ppt/tags/tag1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20.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1.xml><?xml version="1.0" encoding="utf-8"?>
<p:tagLst xmlns:p="http://schemas.openxmlformats.org/presentationml/2006/main">
  <p:tag name="KSO_WM_UNIT_INDEX" val="10"/>
  <p:tag name="KSO_WM_UNIT_TYPE" val="f"/>
  <p:tag name="KSO_WM_UNIT_SUBTYPE" val="a"/>
  <p:tag name="KSO_WM_BEAUTIFY_FLAG" val="#wm#"/>
</p:tagLst>
</file>

<file path=ppt/tags/tag122.xml><?xml version="1.0" encoding="utf-8"?>
<p:tagLst xmlns:p="http://schemas.openxmlformats.org/presentationml/2006/main">
  <p:tag name="KSO_WM_UNIT_INDEX" val="1"/>
  <p:tag name="KSO_WM_UNIT_TYPE" val="a"/>
  <p:tag name="KSO_WM_BEAUTIFY_FLAG" val="#wm#"/>
</p:tagLst>
</file>

<file path=ppt/tags/tag12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4.xml><?xml version="1.0" encoding="utf-8"?>
<p:tagLst xmlns:p="http://schemas.openxmlformats.org/presentationml/2006/main">
  <p:tag name="KSO_WM_UNIT_INDEX" val="8"/>
  <p:tag name="KSO_WM_UNIT_TYPE" val="f"/>
  <p:tag name="KSO_WM_UNIT_SUBTYPE" val="a"/>
  <p:tag name="KSO_WM_BEAUTIFY_FLAG" val="#wm#"/>
</p:tagLst>
</file>

<file path=ppt/tags/tag125.xml><?xml version="1.0" encoding="utf-8"?>
<p:tagLst xmlns:p="http://schemas.openxmlformats.org/presentationml/2006/main">
  <p:tag name="KSO_WM_UNIT_INDEX" val="1"/>
  <p:tag name="KSO_WM_UNIT_TYPE" val="a"/>
  <p:tag name="KSO_WM_BEAUTIFY_FLAG" val="#wm#"/>
</p:tagLst>
</file>

<file path=ppt/tags/tag126.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7.xml><?xml version="1.0" encoding="utf-8"?>
<p:tagLst xmlns:p="http://schemas.openxmlformats.org/presentationml/2006/main">
  <p:tag name="KSO_WM_UNIT_INDEX" val="8"/>
  <p:tag name="KSO_WM_UNIT_TYPE" val="f"/>
  <p:tag name="KSO_WM_UNIT_SUBTYPE" val="a"/>
  <p:tag name="KSO_WM_BEAUTIFY_FLAG" val="#wm#"/>
</p:tagLst>
</file>

<file path=ppt/tags/tag128.xml><?xml version="1.0" encoding="utf-8"?>
<p:tagLst xmlns:p="http://schemas.openxmlformats.org/presentationml/2006/main">
  <p:tag name="KSO_WM_UNIT_INDEX" val="1"/>
  <p:tag name="KSO_WM_UNIT_TYPE" val="a"/>
  <p:tag name="KSO_WM_BEAUTIFY_FLAG" val="#wm#"/>
</p:tagLst>
</file>

<file path=ppt/tags/tag129.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130.xml><?xml version="1.0" encoding="utf-8"?>
<p:tagLst xmlns:p="http://schemas.openxmlformats.org/presentationml/2006/main">
  <p:tag name="KSO_WM_UNIT_INDEX" val="9"/>
  <p:tag name="KSO_WM_UNIT_TYPE" val="f"/>
  <p:tag name="KSO_WM_UNIT_SUBTYPE" val="a"/>
  <p:tag name="KSO_WM_BEAUTIFY_FLAG" val="#wm#"/>
</p:tagLst>
</file>

<file path=ppt/tags/tag131.xml><?xml version="1.0" encoding="utf-8"?>
<p:tagLst xmlns:p="http://schemas.openxmlformats.org/presentationml/2006/main">
  <p:tag name="KSO_WM_UNIT_INDEX" val="1"/>
  <p:tag name="KSO_WM_UNIT_TYPE" val="a"/>
  <p:tag name="KSO_WM_BEAUTIFY_FLAG" val="#wm#"/>
</p:tagLst>
</file>

<file path=ppt/tags/tag132.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3.xml><?xml version="1.0" encoding="utf-8"?>
<p:tagLst xmlns:p="http://schemas.openxmlformats.org/presentationml/2006/main">
  <p:tag name="KSO_WM_UNIT_INDEX" val="7"/>
  <p:tag name="KSO_WM_UNIT_TYPE" val="f"/>
  <p:tag name="KSO_WM_UNIT_SUBTYPE" val="a"/>
  <p:tag name="KSO_WM_BEAUTIFY_FLAG" val="#wm#"/>
</p:tagLst>
</file>

<file path=ppt/tags/tag134.xml><?xml version="1.0" encoding="utf-8"?>
<p:tagLst xmlns:p="http://schemas.openxmlformats.org/presentationml/2006/main">
  <p:tag name="KSO_WM_UNIT_INDEX" val="1"/>
  <p:tag name="KSO_WM_UNIT_TYPE" val="a"/>
  <p:tag name="KSO_WM_BEAUTIFY_FLAG" val="#wm#"/>
</p:tagLst>
</file>

<file path=ppt/tags/tag135.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6.xml><?xml version="1.0" encoding="utf-8"?>
<p:tagLst xmlns:p="http://schemas.openxmlformats.org/presentationml/2006/main">
  <p:tag name="KSO_WM_UNIT_INDEX" val="6"/>
  <p:tag name="KSO_WM_UNIT_TYPE" val="f"/>
  <p:tag name="KSO_WM_UNIT_SUBTYPE" val="a"/>
  <p:tag name="KSO_WM_BEAUTIFY_FLAG" val="#wm#"/>
</p:tagLst>
</file>

<file path=ppt/tags/tag137.xml><?xml version="1.0" encoding="utf-8"?>
<p:tagLst xmlns:p="http://schemas.openxmlformats.org/presentationml/2006/main">
  <p:tag name="KSO_WM_UNIT_INDEX" val="1"/>
  <p:tag name="KSO_WM_UNIT_TYPE" val="a"/>
  <p:tag name="KSO_WM_BEAUTIFY_FLAG" val="#wm#"/>
</p:tagLst>
</file>

<file path=ppt/tags/tag138.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9.xml><?xml version="1.0" encoding="utf-8"?>
<p:tagLst xmlns:p="http://schemas.openxmlformats.org/presentationml/2006/main">
  <p:tag name="KSO_WM_UNIT_INDEX" val="9"/>
  <p:tag name="KSO_WM_UNIT_TYPE" val="f"/>
  <p:tag name="KSO_WM_UNIT_SUBTYPE" val="a"/>
  <p:tag name="KSO_WM_BEAUTIFY_FLAG" val="#wm#"/>
</p:tagLst>
</file>

<file path=ppt/tags/tag14.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xml><?xml version="1.0" encoding="utf-8"?>
<p:tagLst xmlns:p="http://schemas.openxmlformats.org/presentationml/2006/main">
  <p:tag name="KSO_WM_UNIT_INDEX" val="1"/>
  <p:tag name="KSO_WM_UNIT_TYPE" val="a"/>
  <p:tag name="KSO_WM_BEAUTIFY_FLAG" val="#wm#"/>
</p:tagLst>
</file>

<file path=ppt/tags/tag141.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2.xml><?xml version="1.0" encoding="utf-8"?>
<p:tagLst xmlns:p="http://schemas.openxmlformats.org/presentationml/2006/main">
  <p:tag name="KSO_WM_UNIT_INDEX" val="12"/>
  <p:tag name="KSO_WM_UNIT_TYPE" val="f"/>
  <p:tag name="KSO_WM_UNIT_SUBTYPE" val="a"/>
  <p:tag name="KSO_WM_BEAUTIFY_FLAG" val="#wm#"/>
</p:tagLst>
</file>

<file path=ppt/tags/tag143.xml><?xml version="1.0" encoding="utf-8"?>
<p:tagLst xmlns:p="http://schemas.openxmlformats.org/presentationml/2006/main">
  <p:tag name="KSO_WM_UNIT_INDEX" val="1"/>
  <p:tag name="KSO_WM_UNIT_TYPE" val="a"/>
  <p:tag name="KSO_WM_BEAUTIFY_FLAG" val="#wm#"/>
</p:tagLst>
</file>

<file path=ppt/tags/tag144.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5.xml><?xml version="1.0" encoding="utf-8"?>
<p:tagLst xmlns:p="http://schemas.openxmlformats.org/presentationml/2006/main">
  <p:tag name="KSO_WM_UNIT_INDEX" val="5"/>
  <p:tag name="KSO_WM_UNIT_TYPE" val="f"/>
  <p:tag name="KSO_WM_UNIT_SUBTYPE" val="a"/>
  <p:tag name="KSO_WM_BEAUTIFY_FLAG" val="#wm#"/>
</p:tagLst>
</file>

<file path=ppt/tags/tag146.xml><?xml version="1.0" encoding="utf-8"?>
<p:tagLst xmlns:p="http://schemas.openxmlformats.org/presentationml/2006/main">
  <p:tag name="KSO_WM_UNIT_INDEX" val="1"/>
  <p:tag name="KSO_WM_UNIT_TYPE" val="a"/>
  <p:tag name="KSO_WM_BEAUTIFY_FLAG" val="#wm#"/>
</p:tagLst>
</file>

<file path=ppt/tags/tag147.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8.xml><?xml version="1.0" encoding="utf-8"?>
<p:tagLst xmlns:p="http://schemas.openxmlformats.org/presentationml/2006/main">
  <p:tag name="KSO_WM_UNIT_INDEX" val="6"/>
  <p:tag name="KSO_WM_UNIT_TYPE" val="f"/>
  <p:tag name="KSO_WM_UNIT_SUBTYPE" val="a"/>
  <p:tag name="KSO_WM_BEAUTIFY_FLAG" val="#wm#"/>
</p:tagLst>
</file>

<file path=ppt/tags/tag149.xml><?xml version="1.0" encoding="utf-8"?>
<p:tagLst xmlns:p="http://schemas.openxmlformats.org/presentationml/2006/main">
  <p:tag name="KSO_WM_UNIT_INDEX" val="1"/>
  <p:tag name="KSO_WM_UNIT_TYPE" val="a"/>
  <p:tag name="KSO_WM_BEAUTIFY_FLAG" val="#wm#"/>
</p:tagLst>
</file>

<file path=ppt/tags/tag1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150.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1.xml><?xml version="1.0" encoding="utf-8"?>
<p:tagLst xmlns:p="http://schemas.openxmlformats.org/presentationml/2006/main">
  <p:tag name="KSO_WM_UNIT_INDEX" val="7"/>
  <p:tag name="KSO_WM_UNIT_TYPE" val="f"/>
  <p:tag name="KSO_WM_UNIT_SUBTYPE" val="a"/>
  <p:tag name="KSO_WM_BEAUTIFY_FLAG" val="#wm#"/>
</p:tagLst>
</file>

<file path=ppt/tags/tag152.xml><?xml version="1.0" encoding="utf-8"?>
<p:tagLst xmlns:p="http://schemas.openxmlformats.org/presentationml/2006/main">
  <p:tag name="KSO_WM_UNIT_INDEX" val="1"/>
  <p:tag name="KSO_WM_UNIT_TYPE" val="a"/>
  <p:tag name="KSO_WM_BEAUTIFY_FLAG" val="#wm#"/>
</p:tagLst>
</file>

<file path=ppt/tags/tag15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4.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55.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156.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157.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1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40"/>
</p:tagLst>
</file>

<file path=ppt/tags/tag1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4"/>
</p:tagLst>
</file>

<file path=ppt/tags/tag25.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xml><?xml version="1.0" encoding="utf-8"?>
<p:tagLst xmlns:p="http://schemas.openxmlformats.org/presentationml/2006/main">
  <p:tag name="KSO_WM_UNIT_TYPE" val="i"/>
  <p:tag name="KSO_WM_UNIT_INDEX" val="8"/>
  <p:tag name="KSO_WM_BEAUTIFY_FLAG" val="#wm#"/>
  <p:tag name="KSO_WM_TAG_VERSION" val="3.0"/>
  <p:tag name="KSO_WM_UNIT_ID" val="_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36.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5"/>
</p:tagLst>
</file>

<file path=ppt/tags/tag3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Lst>
</file>

<file path=ppt/tags/tag4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2.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3.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4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标题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4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4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标题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5.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5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55.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xml><?xml version="1.0" encoding="utf-8"?>
<p:tagLst xmlns:p="http://schemas.openxmlformats.org/presentationml/2006/main">
  <p:tag name="KSO_WM_UNIT_TYPE" val="i"/>
  <p:tag name="KSO_WM_UNIT_INDEX" val="5"/>
  <p:tag name="KSO_WM_BEAUTIFY_FLAG" val="#wm#"/>
  <p:tag name="KSO_WM_TAG_VERSION" val="3.0"/>
  <p:tag name="KSO_WM_UNIT_ID" val="_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408"/>
</p:tagLst>
</file>

<file path=ppt/tags/tag62.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6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41"/>
</p:tagLst>
</file>

<file path=ppt/tags/tag6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78.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1"/>
</p:tagLst>
</file>

<file path=ppt/tags/tag8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2.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83.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 name="KSO_WM_TEMPLATE_CATEGORY" val="custom"/>
  <p:tag name="KSO_WM_TEMPLATE_INDEX" val="20236012"/>
</p:tagLst>
</file>

<file path=ppt/tags/tag87.xml><?xml version="1.0" encoding="utf-8"?>
<p:tagLst xmlns:p="http://schemas.openxmlformats.org/presentationml/2006/main">
  <p:tag name="KSO_WM_UNIT_TYPE" val="f"/>
  <p:tag name="KSO_WM_UNIT_SUBTYPE" val="a"/>
  <p:tag name="KSO_WM_UNIT_INDEX" val="1"/>
  <p:tag name="KSO_WM_BEAUTIFY_FLAG" val="#wm#"/>
  <p:tag name="KSO_WM_TAG_VERSION" val="1.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50"/>
  <p:tag name="KSO_WM_TEMPLATE_CATEGORY" val="custom"/>
  <p:tag name="KSO_WM_TEMPLATE_INDEX" val="20236012"/>
</p:tagLst>
</file>

<file path=ppt/tags/tag8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TEMPLATE_THUMBS_INDEX" val="1、9"/>
  <p:tag name="KSO_WM_TEMPLATE_SUBCATEGORY" val="29"/>
  <p:tag name="KSO_WM_TEMPLATE_COLOR_TYPE" val="0"/>
  <p:tag name="KSO_WM_TAG_VERSION" val="3.0"/>
  <p:tag name="KSO_WM_BEAUTIFY_FLAG" val="#wm#"/>
  <p:tag name="KSO_WM_TEMPLATE_INDEX" val="20236012"/>
  <p:tag name="KSO_WM_TEMPLATE_CATEGORY" val="custom"/>
  <p:tag name="KSO_WM_TEMPLATE_MASTER_TYPE" val="0"/>
</p:tagLst>
</file>

<file path=ppt/tags/tag93.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4.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9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96.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97.xml><?xml version="1.0" encoding="utf-8"?>
<p:tagLst xmlns:p="http://schemas.openxmlformats.org/presentationml/2006/main">
  <p:tag name="KSO_WM_UNIT_TYPE" val="a"/>
  <p:tag name="KSO_WM_UNIT_INDEX" val="1"/>
  <p:tag name="KSO_WM_BEAUTIFY_FLAG" val="#wm#"/>
  <p:tag name="KSO_WM_TAG_VERSION" val="3.0"/>
  <p:tag name="KSO_WM_UNIT_ID" val="custom20236012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PRESET_TEXT" val="添加章节标题"/>
  <p:tag name="KSO_WM_UNIT_TEXT_TYPE" val="1"/>
</p:tagLst>
</file>

<file path=ppt/tags/tag98.xml><?xml version="1.0" encoding="utf-8"?>
<p:tagLst xmlns:p="http://schemas.openxmlformats.org/presentationml/2006/main">
  <p:tag name="KSO_WM_UNIT_TYPE" val="e"/>
  <p:tag name="KSO_WM_UNIT_INDEX" val="1"/>
  <p:tag name="KSO_WM_BEAUTIFY_FLAG" val="#wm#"/>
  <p:tag name="KSO_WM_TAG_VERSION" val="3.0"/>
  <p:tag name="KSO_WM_UNIT_ID" val="custom20236012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9.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7"/>
  <p:tag name="KSO_WM_SLIDE_ID" val="custom20236012_7"/>
  <p:tag name="KSO_WM_TEMPLATE_MASTER_TYPE" val="0"/>
  <p:tag name="KSO_WM_SLIDE_LAYOUT" val="a_e"/>
  <p:tag name="KSO_WM_SLIDE_LAYOUT_CNT" val="1_1"/>
  <p:tag name="KSO_WM_SLIDE_THEME_ID" val="3329146"/>
  <p:tag name="KSO_WM_SLIDE_THEME_NAME" val="蓝色职场办公商务风主题"/>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000001-1">
      <a:dk1>
        <a:srgbClr val="333333"/>
      </a:dk1>
      <a:lt1>
        <a:srgbClr val="FFFFFF"/>
      </a:lt1>
      <a:dk2>
        <a:srgbClr val="314461"/>
      </a:dk2>
      <a:lt2>
        <a:srgbClr val="EBEFF5"/>
      </a:lt2>
      <a:accent1>
        <a:srgbClr val="7490B8"/>
      </a:accent1>
      <a:accent2>
        <a:srgbClr val="518D99"/>
      </a:accent2>
      <a:accent3>
        <a:srgbClr val="517899"/>
      </a:accent3>
      <a:accent4>
        <a:srgbClr val="D5A186"/>
      </a:accent4>
      <a:accent5>
        <a:srgbClr val="D5B487"/>
      </a:accent5>
      <a:accent6>
        <a:srgbClr val="D5C687"/>
      </a:accent6>
      <a:hlink>
        <a:srgbClr val="304FFE"/>
      </a:hlink>
      <a:folHlink>
        <a:srgbClr val="492067"/>
      </a:folHlink>
    </a:clrScheme>
    <a:fontScheme name="002主题字体-02">
      <a:majorFont>
        <a:latin typeface="汉仪文黑-55简"/>
        <a:ea typeface="汉仪文黑-85W"/>
        <a:cs typeface=""/>
      </a:majorFont>
      <a:minorFont>
        <a:latin typeface="汉仪文黑-55简"/>
        <a:ea typeface="汉仪文黑-55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rmAutofit/>
      </a:bodyPr>
      <a:lstStyle>
        <a:defPPr>
          <a:lnSpc>
            <a:spcPct val="140000"/>
          </a:lnSpc>
          <a:defRPr lang="zh-CN" altLang="en-US"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3702</Words>
  <Application>WPS 演示</Application>
  <PresentationFormat>宽屏</PresentationFormat>
  <Paragraphs>206</Paragraphs>
  <Slides>22</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22</vt:i4>
      </vt:variant>
    </vt:vector>
  </HeadingPairs>
  <TitlesOfParts>
    <vt:vector size="34" baseType="lpstr">
      <vt:lpstr>Arial</vt:lpstr>
      <vt:lpstr>宋体</vt:lpstr>
      <vt:lpstr>Wingdings</vt:lpstr>
      <vt:lpstr>江城圆体 400W</vt:lpstr>
      <vt:lpstr>汉仪文黑-55简</vt:lpstr>
      <vt:lpstr>汉仪文黑-85W</vt:lpstr>
      <vt:lpstr>微软雅黑</vt:lpstr>
      <vt:lpstr>Arial Unicode MS</vt:lpstr>
      <vt:lpstr>Calibri</vt:lpstr>
      <vt:lpstr>黑体</vt:lpstr>
      <vt:lpstr>1_Office 主题</vt:lpstr>
      <vt:lpstr>Office 主题​​</vt:lpstr>
      <vt:lpstr>基础会计 （第三版）</vt:lpstr>
      <vt:lpstr>会计凭证</vt:lpstr>
      <vt:lpstr>目  录</vt:lpstr>
      <vt:lpstr>第一节　会计凭证的概念、意义和种类</vt:lpstr>
      <vt:lpstr>第一节　会计凭证的概念、意义和种类</vt:lpstr>
      <vt:lpstr>第二节　原始凭证</vt:lpstr>
      <vt:lpstr>第二节　原始凭证</vt:lpstr>
      <vt:lpstr>第二节　原始凭证</vt:lpstr>
      <vt:lpstr>第二节　原始凭证</vt:lpstr>
      <vt:lpstr>第二节　原始凭证</vt:lpstr>
      <vt:lpstr>第三节　记账凭证</vt:lpstr>
      <vt:lpstr>第三节　记账凭证</vt:lpstr>
      <vt:lpstr>第三节　记账凭证</vt:lpstr>
      <vt:lpstr>第三节　记账凭证</vt:lpstr>
      <vt:lpstr>第四节　会计凭证的传递和保管</vt:lpstr>
      <vt:lpstr>第四节　会计凭证的传递和保管</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基础会计 （第三版）</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s_cc@winning.com.cn</dc:creator>
  <cp:lastModifiedBy>倩倩</cp:lastModifiedBy>
  <cp:revision>3</cp:revision>
  <dcterms:created xsi:type="dcterms:W3CDTF">2018-09-16T11:44:00Z</dcterms:created>
  <dcterms:modified xsi:type="dcterms:W3CDTF">2025-07-08T00:59:43Z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E7E6AA382BFC40FB86296FC94CAA01B5_13</vt:lpwstr>
  </property>
  <property fmtid="{D5CDD505-2E9C-101B-9397-08002B2CF9AE}" pid="3" name="KSOProductBuildVer">
    <vt:lpwstr>2052-12.1.0.21541</vt:lpwstr>
  </property>
</Properties>
</file>