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7"/>
  </p:notesMasterIdLst>
  <p:sldIdLst>
    <p:sldId id="257" r:id="rId2"/>
    <p:sldId id="278" r:id="rId3"/>
    <p:sldId id="279" r:id="rId4"/>
    <p:sldId id="281" r:id="rId5"/>
    <p:sldId id="282" r:id="rId6"/>
    <p:sldId id="283" r:id="rId7"/>
    <p:sldId id="284" r:id="rId8"/>
    <p:sldId id="280" r:id="rId9"/>
    <p:sldId id="285" r:id="rId10"/>
    <p:sldId id="286" r:id="rId11"/>
    <p:sldId id="287" r:id="rId12"/>
    <p:sldId id="288" r:id="rId13"/>
    <p:sldId id="289" r:id="rId14"/>
    <p:sldId id="290" r:id="rId15"/>
    <p:sldId id="291" r:id="rId16"/>
    <p:sldId id="292" r:id="rId17"/>
    <p:sldId id="293" r:id="rId18"/>
    <p:sldId id="299" r:id="rId19"/>
    <p:sldId id="300" r:id="rId20"/>
    <p:sldId id="301" r:id="rId21"/>
    <p:sldId id="294" r:id="rId22"/>
    <p:sldId id="295" r:id="rId23"/>
    <p:sldId id="302" r:id="rId24"/>
    <p:sldId id="304" r:id="rId25"/>
    <p:sldId id="305" r:id="rId26"/>
    <p:sldId id="296" r:id="rId27"/>
    <p:sldId id="306" r:id="rId28"/>
    <p:sldId id="307" r:id="rId29"/>
    <p:sldId id="308" r:id="rId30"/>
    <p:sldId id="309" r:id="rId31"/>
    <p:sldId id="310" r:id="rId32"/>
    <p:sldId id="311" r:id="rId33"/>
    <p:sldId id="297" r:id="rId34"/>
    <p:sldId id="298" r:id="rId35"/>
    <p:sldId id="313" r:id="rId36"/>
    <p:sldId id="314" r:id="rId37"/>
    <p:sldId id="315" r:id="rId38"/>
    <p:sldId id="316" r:id="rId39"/>
    <p:sldId id="321" r:id="rId40"/>
    <p:sldId id="322" r:id="rId41"/>
    <p:sldId id="312" r:id="rId42"/>
    <p:sldId id="317" r:id="rId43"/>
    <p:sldId id="318" r:id="rId44"/>
    <p:sldId id="319" r:id="rId45"/>
    <p:sldId id="320" r:id="rId46"/>
  </p:sldIdLst>
  <p:sldSz cx="9144000" cy="6858000" type="screen4x3"/>
  <p:notesSz cx="6858000" cy="9144000"/>
  <p:defaultTextStyle>
    <a:defPPr>
      <a:defRPr lang="en-US"/>
    </a:defPPr>
    <a:lvl1pPr algn="ctr" rtl="0" fontAlgn="base">
      <a:spcBef>
        <a:spcPct val="0"/>
      </a:spcBef>
      <a:spcAft>
        <a:spcPct val="0"/>
      </a:spcAft>
      <a:defRPr kumimoji="1" sz="1400" kern="1200">
        <a:solidFill>
          <a:schemeClr val="tx1"/>
        </a:solidFill>
        <a:latin typeface="Tahoma" pitchFamily="34" charset="0"/>
        <a:ea typeface="黑体" pitchFamily="49" charset="-122"/>
        <a:cs typeface="+mn-cs"/>
      </a:defRPr>
    </a:lvl1pPr>
    <a:lvl2pPr marL="457200" algn="ctr" rtl="0" fontAlgn="base">
      <a:spcBef>
        <a:spcPct val="0"/>
      </a:spcBef>
      <a:spcAft>
        <a:spcPct val="0"/>
      </a:spcAft>
      <a:defRPr kumimoji="1" sz="1400" kern="1200">
        <a:solidFill>
          <a:schemeClr val="tx1"/>
        </a:solidFill>
        <a:latin typeface="Tahoma" pitchFamily="34" charset="0"/>
        <a:ea typeface="黑体" pitchFamily="49" charset="-122"/>
        <a:cs typeface="+mn-cs"/>
      </a:defRPr>
    </a:lvl2pPr>
    <a:lvl3pPr marL="914400" algn="ctr" rtl="0" fontAlgn="base">
      <a:spcBef>
        <a:spcPct val="0"/>
      </a:spcBef>
      <a:spcAft>
        <a:spcPct val="0"/>
      </a:spcAft>
      <a:defRPr kumimoji="1" sz="1400" kern="1200">
        <a:solidFill>
          <a:schemeClr val="tx1"/>
        </a:solidFill>
        <a:latin typeface="Tahoma" pitchFamily="34" charset="0"/>
        <a:ea typeface="黑体" pitchFamily="49" charset="-122"/>
        <a:cs typeface="+mn-cs"/>
      </a:defRPr>
    </a:lvl3pPr>
    <a:lvl4pPr marL="1371600" algn="ctr" rtl="0" fontAlgn="base">
      <a:spcBef>
        <a:spcPct val="0"/>
      </a:spcBef>
      <a:spcAft>
        <a:spcPct val="0"/>
      </a:spcAft>
      <a:defRPr kumimoji="1" sz="1400" kern="1200">
        <a:solidFill>
          <a:schemeClr val="tx1"/>
        </a:solidFill>
        <a:latin typeface="Tahoma" pitchFamily="34" charset="0"/>
        <a:ea typeface="黑体" pitchFamily="49" charset="-122"/>
        <a:cs typeface="+mn-cs"/>
      </a:defRPr>
    </a:lvl4pPr>
    <a:lvl5pPr marL="1828800" algn="ctr" rtl="0" fontAlgn="base">
      <a:spcBef>
        <a:spcPct val="0"/>
      </a:spcBef>
      <a:spcAft>
        <a:spcPct val="0"/>
      </a:spcAft>
      <a:defRPr kumimoji="1" sz="1400" kern="1200">
        <a:solidFill>
          <a:schemeClr val="tx1"/>
        </a:solidFill>
        <a:latin typeface="Tahoma" pitchFamily="34" charset="0"/>
        <a:ea typeface="黑体" pitchFamily="49" charset="-122"/>
        <a:cs typeface="+mn-cs"/>
      </a:defRPr>
    </a:lvl5pPr>
    <a:lvl6pPr marL="2286000" algn="l" defTabSz="914400" rtl="0" eaLnBrk="1" latinLnBrk="0" hangingPunct="1">
      <a:defRPr kumimoji="1" sz="1400" kern="1200">
        <a:solidFill>
          <a:schemeClr val="tx1"/>
        </a:solidFill>
        <a:latin typeface="Tahoma" pitchFamily="34" charset="0"/>
        <a:ea typeface="黑体" pitchFamily="49" charset="-122"/>
        <a:cs typeface="+mn-cs"/>
      </a:defRPr>
    </a:lvl6pPr>
    <a:lvl7pPr marL="2743200" algn="l" defTabSz="914400" rtl="0" eaLnBrk="1" latinLnBrk="0" hangingPunct="1">
      <a:defRPr kumimoji="1" sz="1400" kern="1200">
        <a:solidFill>
          <a:schemeClr val="tx1"/>
        </a:solidFill>
        <a:latin typeface="Tahoma" pitchFamily="34" charset="0"/>
        <a:ea typeface="黑体" pitchFamily="49" charset="-122"/>
        <a:cs typeface="+mn-cs"/>
      </a:defRPr>
    </a:lvl7pPr>
    <a:lvl8pPr marL="3200400" algn="l" defTabSz="914400" rtl="0" eaLnBrk="1" latinLnBrk="0" hangingPunct="1">
      <a:defRPr kumimoji="1" sz="1400" kern="1200">
        <a:solidFill>
          <a:schemeClr val="tx1"/>
        </a:solidFill>
        <a:latin typeface="Tahoma" pitchFamily="34" charset="0"/>
        <a:ea typeface="黑体" pitchFamily="49" charset="-122"/>
        <a:cs typeface="+mn-cs"/>
      </a:defRPr>
    </a:lvl8pPr>
    <a:lvl9pPr marL="3657600" algn="l" defTabSz="914400" rtl="0" eaLnBrk="1" latinLnBrk="0" hangingPunct="1">
      <a:defRPr kumimoji="1" sz="1400" kern="1200">
        <a:solidFill>
          <a:schemeClr val="tx1"/>
        </a:solidFill>
        <a:latin typeface="Tahoma"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00CCFF"/>
    <a:srgbClr val="04EAFC"/>
    <a:srgbClr val="FDF779"/>
    <a:srgbClr val="EEE800"/>
    <a:srgbClr val="99CCFF"/>
    <a:srgbClr val="993300"/>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75" autoAdjust="0"/>
    <p:restoredTop sz="94660"/>
  </p:normalViewPr>
  <p:slideViewPr>
    <p:cSldViewPr>
      <p:cViewPr varScale="1">
        <p:scale>
          <a:sx n="70" d="100"/>
          <a:sy n="70" d="100"/>
        </p:scale>
        <p:origin x="-1500" y="-108"/>
      </p:cViewPr>
      <p:guideLst>
        <p:guide orient="horz" pos="2592"/>
        <p:guide pos="1728"/>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ea typeface="宋体" pitchFamily="2" charset="-122"/>
              </a:defRPr>
            </a:lvl1pPr>
          </a:lstStyle>
          <a:p>
            <a:endParaRPr lang="zh-CN" altLang="en-US"/>
          </a:p>
        </p:txBody>
      </p:sp>
      <p:sp>
        <p:nvSpPr>
          <p:cNvPr id="717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宋体" pitchFamily="2" charset="-122"/>
              </a:defRPr>
            </a:lvl1pPr>
          </a:lstStyle>
          <a:p>
            <a:endParaRPr lang="en-US" altLang="zh-CN"/>
          </a:p>
        </p:txBody>
      </p:sp>
      <p:sp>
        <p:nvSpPr>
          <p:cNvPr id="7172"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717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17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ea typeface="宋体" pitchFamily="2" charset="-122"/>
              </a:defRPr>
            </a:lvl1pPr>
          </a:lstStyle>
          <a:p>
            <a:endParaRPr lang="en-US" altLang="zh-CN"/>
          </a:p>
        </p:txBody>
      </p:sp>
      <p:sp>
        <p:nvSpPr>
          <p:cNvPr id="717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ea typeface="宋体" pitchFamily="2" charset="-122"/>
              </a:defRPr>
            </a:lvl1pPr>
          </a:lstStyle>
          <a:p>
            <a:fld id="{61DB8E37-3C6F-43E5-8608-EA96F16B41E3}"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5A145E-030C-4E25-B308-2F48BB6D4123}" type="slidenum">
              <a:rPr lang="zh-CN" altLang="en-US"/>
              <a:pPr/>
              <a:t>1</a:t>
            </a:fld>
            <a:endParaRPr lang="en-US" altLang="zh-CN"/>
          </a:p>
        </p:txBody>
      </p:sp>
      <p:sp>
        <p:nvSpPr>
          <p:cNvPr id="406530" name="Rectangle 2"/>
          <p:cNvSpPr>
            <a:spLocks noChangeArrowheads="1" noTextEdit="1"/>
          </p:cNvSpPr>
          <p:nvPr>
            <p:ph type="sldImg"/>
          </p:nvPr>
        </p:nvSpPr>
        <p:spPr>
          <a:ln/>
        </p:spPr>
      </p:sp>
      <p:sp>
        <p:nvSpPr>
          <p:cNvPr id="4065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AF6918-673E-4638-B0B7-0ED974B101EC}" type="slidenum">
              <a:rPr lang="zh-CN" altLang="en-US"/>
              <a:pPr/>
              <a:t>10</a:t>
            </a:fld>
            <a:endParaRPr lang="en-US" altLang="zh-CN"/>
          </a:p>
        </p:txBody>
      </p:sp>
      <p:sp>
        <p:nvSpPr>
          <p:cNvPr id="689154" name="Rectangle 2"/>
          <p:cNvSpPr>
            <a:spLocks noChangeArrowheads="1" noTextEdit="1"/>
          </p:cNvSpPr>
          <p:nvPr>
            <p:ph type="sldImg"/>
          </p:nvPr>
        </p:nvSpPr>
        <p:spPr>
          <a:ln/>
        </p:spPr>
      </p:sp>
      <p:sp>
        <p:nvSpPr>
          <p:cNvPr id="6891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DEDD55-F45F-4E89-B883-6DC17C6B612C}" type="slidenum">
              <a:rPr lang="zh-CN" altLang="en-US"/>
              <a:pPr/>
              <a:t>11</a:t>
            </a:fld>
            <a:endParaRPr lang="en-US" altLang="zh-CN"/>
          </a:p>
        </p:txBody>
      </p:sp>
      <p:sp>
        <p:nvSpPr>
          <p:cNvPr id="690178" name="Rectangle 2"/>
          <p:cNvSpPr>
            <a:spLocks noChangeArrowheads="1" noTextEdit="1"/>
          </p:cNvSpPr>
          <p:nvPr>
            <p:ph type="sldImg"/>
          </p:nvPr>
        </p:nvSpPr>
        <p:spPr>
          <a:ln/>
        </p:spPr>
      </p:sp>
      <p:sp>
        <p:nvSpPr>
          <p:cNvPr id="69017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687385-7BFA-47AB-8EFB-F263ED94A96F}" type="slidenum">
              <a:rPr lang="zh-CN" altLang="en-US"/>
              <a:pPr/>
              <a:t>12</a:t>
            </a:fld>
            <a:endParaRPr lang="en-US" altLang="zh-CN"/>
          </a:p>
        </p:txBody>
      </p:sp>
      <p:sp>
        <p:nvSpPr>
          <p:cNvPr id="691202" name="Rectangle 2"/>
          <p:cNvSpPr>
            <a:spLocks noChangeArrowheads="1" noTextEdit="1"/>
          </p:cNvSpPr>
          <p:nvPr>
            <p:ph type="sldImg"/>
          </p:nvPr>
        </p:nvSpPr>
        <p:spPr>
          <a:ln/>
        </p:spPr>
      </p:sp>
      <p:sp>
        <p:nvSpPr>
          <p:cNvPr id="69120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19B2EE-6DE1-4063-B2AA-ECCD5F7149DC}" type="slidenum">
              <a:rPr lang="zh-CN" altLang="en-US"/>
              <a:pPr/>
              <a:t>13</a:t>
            </a:fld>
            <a:endParaRPr lang="en-US" altLang="zh-CN"/>
          </a:p>
        </p:txBody>
      </p:sp>
      <p:sp>
        <p:nvSpPr>
          <p:cNvPr id="692226" name="Rectangle 2"/>
          <p:cNvSpPr>
            <a:spLocks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E3FBDE-2485-4CDC-BFF1-1EA9E807C70A}" type="slidenum">
              <a:rPr lang="zh-CN" altLang="en-US"/>
              <a:pPr/>
              <a:t>14</a:t>
            </a:fld>
            <a:endParaRPr lang="en-US" altLang="zh-CN"/>
          </a:p>
        </p:txBody>
      </p:sp>
      <p:sp>
        <p:nvSpPr>
          <p:cNvPr id="693250" name="Rectangle 2"/>
          <p:cNvSpPr>
            <a:spLocks noChangeArrowheads="1" noTextEdit="1"/>
          </p:cNvSpPr>
          <p:nvPr>
            <p:ph type="sldImg"/>
          </p:nvPr>
        </p:nvSpPr>
        <p:spPr>
          <a:ln/>
        </p:spPr>
      </p:sp>
      <p:sp>
        <p:nvSpPr>
          <p:cNvPr id="69325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FB2E0B-CEE9-4BEE-9C29-747AB04639FB}" type="slidenum">
              <a:rPr lang="zh-CN" altLang="en-US"/>
              <a:pPr/>
              <a:t>15</a:t>
            </a:fld>
            <a:endParaRPr lang="en-US" altLang="zh-CN"/>
          </a:p>
        </p:txBody>
      </p:sp>
      <p:sp>
        <p:nvSpPr>
          <p:cNvPr id="694274" name="Rectangle 2"/>
          <p:cNvSpPr>
            <a:spLocks noChangeArrowheads="1" noTextEdit="1"/>
          </p:cNvSpPr>
          <p:nvPr>
            <p:ph type="sldImg"/>
          </p:nvPr>
        </p:nvSpPr>
        <p:spPr>
          <a:ln/>
        </p:spPr>
      </p:sp>
      <p:sp>
        <p:nvSpPr>
          <p:cNvPr id="69427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65CB32-6EEE-4990-81DF-A770285755ED}" type="slidenum">
              <a:rPr lang="zh-CN" altLang="en-US"/>
              <a:pPr/>
              <a:t>16</a:t>
            </a:fld>
            <a:endParaRPr lang="en-US" altLang="zh-CN"/>
          </a:p>
        </p:txBody>
      </p:sp>
      <p:sp>
        <p:nvSpPr>
          <p:cNvPr id="695298" name="Rectangle 2"/>
          <p:cNvSpPr>
            <a:spLocks noChangeArrowheads="1" noTextEdit="1"/>
          </p:cNvSpPr>
          <p:nvPr>
            <p:ph type="sldImg"/>
          </p:nvPr>
        </p:nvSpPr>
        <p:spPr>
          <a:ln/>
        </p:spPr>
      </p:sp>
      <p:sp>
        <p:nvSpPr>
          <p:cNvPr id="69529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8FF5B1-470F-4F73-A7BB-74B315B1BD1D}" type="slidenum">
              <a:rPr lang="zh-CN" altLang="en-US"/>
              <a:pPr/>
              <a:t>17</a:t>
            </a:fld>
            <a:endParaRPr lang="en-US" altLang="zh-CN"/>
          </a:p>
        </p:txBody>
      </p:sp>
      <p:sp>
        <p:nvSpPr>
          <p:cNvPr id="696322" name="Rectangle 2"/>
          <p:cNvSpPr>
            <a:spLocks noChangeArrowheads="1" noTextEdit="1"/>
          </p:cNvSpPr>
          <p:nvPr>
            <p:ph type="sldImg"/>
          </p:nvPr>
        </p:nvSpPr>
        <p:spPr>
          <a:ln/>
        </p:spPr>
      </p:sp>
      <p:sp>
        <p:nvSpPr>
          <p:cNvPr id="69632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F71131-9452-4B02-80C0-DD9A334C46A4}" type="slidenum">
              <a:rPr lang="zh-CN" altLang="en-US"/>
              <a:pPr/>
              <a:t>18</a:t>
            </a:fld>
            <a:endParaRPr lang="en-US" altLang="zh-CN"/>
          </a:p>
        </p:txBody>
      </p:sp>
      <p:sp>
        <p:nvSpPr>
          <p:cNvPr id="705538" name="Rectangle 2"/>
          <p:cNvSpPr>
            <a:spLocks noChangeArrowheads="1" noTextEdit="1"/>
          </p:cNvSpPr>
          <p:nvPr>
            <p:ph type="sldImg"/>
          </p:nvPr>
        </p:nvSpPr>
        <p:spPr>
          <a:ln/>
        </p:spPr>
      </p:sp>
      <p:sp>
        <p:nvSpPr>
          <p:cNvPr id="70553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874738-84D7-41AC-BDC3-048317946304}" type="slidenum">
              <a:rPr lang="zh-CN" altLang="en-US"/>
              <a:pPr/>
              <a:t>19</a:t>
            </a:fld>
            <a:endParaRPr lang="en-US" altLang="zh-CN"/>
          </a:p>
        </p:txBody>
      </p:sp>
      <p:sp>
        <p:nvSpPr>
          <p:cNvPr id="707586" name="Rectangle 2"/>
          <p:cNvSpPr>
            <a:spLocks noChangeArrowheads="1" noTextEdit="1"/>
          </p:cNvSpPr>
          <p:nvPr>
            <p:ph type="sldImg"/>
          </p:nvPr>
        </p:nvSpPr>
        <p:spPr>
          <a:ln/>
        </p:spPr>
      </p:sp>
      <p:sp>
        <p:nvSpPr>
          <p:cNvPr id="70758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285F46-26AA-42DA-9B9A-84EE25FF691F}" type="slidenum">
              <a:rPr lang="zh-CN" altLang="en-US"/>
              <a:pPr/>
              <a:t>2</a:t>
            </a:fld>
            <a:endParaRPr lang="en-US" altLang="zh-CN"/>
          </a:p>
        </p:txBody>
      </p:sp>
      <p:sp>
        <p:nvSpPr>
          <p:cNvPr id="407554" name="Rectangle 2"/>
          <p:cNvSpPr>
            <a:spLocks noChangeArrowheads="1" noTextEdit="1"/>
          </p:cNvSpPr>
          <p:nvPr>
            <p:ph type="sldImg"/>
          </p:nvPr>
        </p:nvSpPr>
        <p:spPr>
          <a:ln/>
        </p:spPr>
      </p:sp>
      <p:sp>
        <p:nvSpPr>
          <p:cNvPr id="4075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5AE21B-030F-48BB-8B7C-EA61D684D010}" type="slidenum">
              <a:rPr lang="zh-CN" altLang="en-US"/>
              <a:pPr/>
              <a:t>20</a:t>
            </a:fld>
            <a:endParaRPr lang="en-US" altLang="zh-CN"/>
          </a:p>
        </p:txBody>
      </p:sp>
      <p:sp>
        <p:nvSpPr>
          <p:cNvPr id="709634" name="Rectangle 2"/>
          <p:cNvSpPr>
            <a:spLocks noChangeArrowheads="1" noTextEdit="1"/>
          </p:cNvSpPr>
          <p:nvPr>
            <p:ph type="sldImg"/>
          </p:nvPr>
        </p:nvSpPr>
        <p:spPr>
          <a:ln/>
        </p:spPr>
      </p:sp>
      <p:sp>
        <p:nvSpPr>
          <p:cNvPr id="70963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4AE6EA-F301-46A6-83DA-F38578C4302D}" type="slidenum">
              <a:rPr lang="zh-CN" altLang="en-US"/>
              <a:pPr/>
              <a:t>21</a:t>
            </a:fld>
            <a:endParaRPr lang="en-US" altLang="zh-CN"/>
          </a:p>
        </p:txBody>
      </p:sp>
      <p:sp>
        <p:nvSpPr>
          <p:cNvPr id="710658" name="Rectangle 2"/>
          <p:cNvSpPr>
            <a:spLocks noChangeArrowheads="1" noTextEdit="1"/>
          </p:cNvSpPr>
          <p:nvPr>
            <p:ph type="sldImg"/>
          </p:nvPr>
        </p:nvSpPr>
        <p:spPr>
          <a:ln/>
        </p:spPr>
      </p:sp>
      <p:sp>
        <p:nvSpPr>
          <p:cNvPr id="71065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EAF6D5-D004-415B-9C8F-CB966E81C1FA}" type="slidenum">
              <a:rPr lang="zh-CN" altLang="en-US"/>
              <a:pPr/>
              <a:t>22</a:t>
            </a:fld>
            <a:endParaRPr lang="en-US" altLang="zh-CN"/>
          </a:p>
        </p:txBody>
      </p:sp>
      <p:sp>
        <p:nvSpPr>
          <p:cNvPr id="711682" name="Rectangle 2"/>
          <p:cNvSpPr>
            <a:spLocks noChangeArrowheads="1" noTextEdit="1"/>
          </p:cNvSpPr>
          <p:nvPr>
            <p:ph type="sldImg"/>
          </p:nvPr>
        </p:nvSpPr>
        <p:spPr>
          <a:ln/>
        </p:spPr>
      </p:sp>
      <p:sp>
        <p:nvSpPr>
          <p:cNvPr id="71168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7B0A10-02D5-49FD-83FC-C69EF625F132}" type="slidenum">
              <a:rPr lang="zh-CN" altLang="en-US"/>
              <a:pPr/>
              <a:t>23</a:t>
            </a:fld>
            <a:endParaRPr lang="en-US" altLang="zh-CN"/>
          </a:p>
        </p:txBody>
      </p:sp>
      <p:sp>
        <p:nvSpPr>
          <p:cNvPr id="717826" name="Rectangle 2"/>
          <p:cNvSpPr>
            <a:spLocks noChangeArrowheads="1" noTextEdit="1"/>
          </p:cNvSpPr>
          <p:nvPr>
            <p:ph type="sldImg"/>
          </p:nvPr>
        </p:nvSpPr>
        <p:spPr>
          <a:ln/>
        </p:spPr>
      </p:sp>
      <p:sp>
        <p:nvSpPr>
          <p:cNvPr id="71782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4D110E-C83D-44DF-B651-E60E65AEABD2}" type="slidenum">
              <a:rPr lang="zh-CN" altLang="en-US"/>
              <a:pPr/>
              <a:t>24</a:t>
            </a:fld>
            <a:endParaRPr lang="en-US" altLang="zh-CN"/>
          </a:p>
        </p:txBody>
      </p:sp>
      <p:sp>
        <p:nvSpPr>
          <p:cNvPr id="721922" name="Rectangle 2"/>
          <p:cNvSpPr>
            <a:spLocks noChangeArrowheads="1" noTextEdit="1"/>
          </p:cNvSpPr>
          <p:nvPr>
            <p:ph type="sldImg"/>
          </p:nvPr>
        </p:nvSpPr>
        <p:spPr>
          <a:ln/>
        </p:spPr>
      </p:sp>
      <p:sp>
        <p:nvSpPr>
          <p:cNvPr id="72192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2B1923-B763-44D5-8010-384D51819D2C}" type="slidenum">
              <a:rPr lang="zh-CN" altLang="en-US"/>
              <a:pPr/>
              <a:t>25</a:t>
            </a:fld>
            <a:endParaRPr lang="en-US" altLang="zh-CN"/>
          </a:p>
        </p:txBody>
      </p:sp>
      <p:sp>
        <p:nvSpPr>
          <p:cNvPr id="723970" name="Rectangle 2"/>
          <p:cNvSpPr>
            <a:spLocks noChangeArrowheads="1" noTextEdit="1"/>
          </p:cNvSpPr>
          <p:nvPr>
            <p:ph type="sldImg"/>
          </p:nvPr>
        </p:nvSpPr>
        <p:spPr>
          <a:ln/>
        </p:spPr>
      </p:sp>
      <p:sp>
        <p:nvSpPr>
          <p:cNvPr id="72397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6E0361-5E36-4FD5-B442-C013158EC08E}" type="slidenum">
              <a:rPr lang="zh-CN" altLang="en-US"/>
              <a:pPr/>
              <a:t>26</a:t>
            </a:fld>
            <a:endParaRPr lang="en-US" altLang="zh-CN"/>
          </a:p>
        </p:txBody>
      </p:sp>
      <p:sp>
        <p:nvSpPr>
          <p:cNvPr id="712706" name="Rectangle 2"/>
          <p:cNvSpPr>
            <a:spLocks noChangeArrowheads="1" noTextEdit="1"/>
          </p:cNvSpPr>
          <p:nvPr>
            <p:ph type="sldImg"/>
          </p:nvPr>
        </p:nvSpPr>
        <p:spPr>
          <a:ln/>
        </p:spPr>
      </p:sp>
      <p:sp>
        <p:nvSpPr>
          <p:cNvPr id="71270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839D94-8E90-4D3B-A4ED-C00429C1D9F5}" type="slidenum">
              <a:rPr lang="zh-CN" altLang="en-US"/>
              <a:pPr/>
              <a:t>27</a:t>
            </a:fld>
            <a:endParaRPr lang="en-US" altLang="zh-CN"/>
          </a:p>
        </p:txBody>
      </p:sp>
      <p:sp>
        <p:nvSpPr>
          <p:cNvPr id="726018" name="Rectangle 2"/>
          <p:cNvSpPr>
            <a:spLocks noChangeArrowheads="1" noTextEdit="1"/>
          </p:cNvSpPr>
          <p:nvPr>
            <p:ph type="sldImg"/>
          </p:nvPr>
        </p:nvSpPr>
        <p:spPr>
          <a:ln/>
        </p:spPr>
      </p:sp>
      <p:sp>
        <p:nvSpPr>
          <p:cNvPr id="72601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394227-3F5D-4681-8045-933159B20813}" type="slidenum">
              <a:rPr lang="zh-CN" altLang="en-US"/>
              <a:pPr/>
              <a:t>28</a:t>
            </a:fld>
            <a:endParaRPr lang="en-US" altLang="zh-CN"/>
          </a:p>
        </p:txBody>
      </p:sp>
      <p:sp>
        <p:nvSpPr>
          <p:cNvPr id="728066" name="Rectangle 2"/>
          <p:cNvSpPr>
            <a:spLocks noChangeArrowheads="1" noTextEdit="1"/>
          </p:cNvSpPr>
          <p:nvPr>
            <p:ph type="sldImg"/>
          </p:nvPr>
        </p:nvSpPr>
        <p:spPr>
          <a:ln/>
        </p:spPr>
      </p:sp>
      <p:sp>
        <p:nvSpPr>
          <p:cNvPr id="72806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B16603-63C7-4B2B-B500-3D6AD94DDC25}" type="slidenum">
              <a:rPr lang="zh-CN" altLang="en-US"/>
              <a:pPr/>
              <a:t>29</a:t>
            </a:fld>
            <a:endParaRPr lang="en-US" altLang="zh-CN"/>
          </a:p>
        </p:txBody>
      </p:sp>
      <p:sp>
        <p:nvSpPr>
          <p:cNvPr id="730114" name="Rectangle 2"/>
          <p:cNvSpPr>
            <a:spLocks noChangeArrowheads="1" noTextEdit="1"/>
          </p:cNvSpPr>
          <p:nvPr>
            <p:ph type="sldImg"/>
          </p:nvPr>
        </p:nvSpPr>
        <p:spPr>
          <a:ln/>
        </p:spPr>
      </p:sp>
      <p:sp>
        <p:nvSpPr>
          <p:cNvPr id="73011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9207D4-5F2F-44A1-BBB7-120F5356DA65}" type="slidenum">
              <a:rPr lang="zh-CN" altLang="en-US"/>
              <a:pPr/>
              <a:t>3</a:t>
            </a:fld>
            <a:endParaRPr lang="en-US" altLang="zh-CN"/>
          </a:p>
        </p:txBody>
      </p:sp>
      <p:sp>
        <p:nvSpPr>
          <p:cNvPr id="668674" name="Rectangle 2"/>
          <p:cNvSpPr>
            <a:spLocks noChangeArrowheads="1" noTextEdit="1"/>
          </p:cNvSpPr>
          <p:nvPr>
            <p:ph type="sldImg"/>
          </p:nvPr>
        </p:nvSpPr>
        <p:spPr>
          <a:ln/>
        </p:spPr>
      </p:sp>
      <p:sp>
        <p:nvSpPr>
          <p:cNvPr id="66867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6D9082-F5C7-44D8-A873-7202BB71AF4F}" type="slidenum">
              <a:rPr lang="zh-CN" altLang="en-US"/>
              <a:pPr/>
              <a:t>30</a:t>
            </a:fld>
            <a:endParaRPr lang="en-US" altLang="zh-CN"/>
          </a:p>
        </p:txBody>
      </p:sp>
      <p:sp>
        <p:nvSpPr>
          <p:cNvPr id="732162" name="Rectangle 2"/>
          <p:cNvSpPr>
            <a:spLocks noChangeArrowheads="1" noTextEdit="1"/>
          </p:cNvSpPr>
          <p:nvPr>
            <p:ph type="sldImg"/>
          </p:nvPr>
        </p:nvSpPr>
        <p:spPr>
          <a:ln/>
        </p:spPr>
      </p:sp>
      <p:sp>
        <p:nvSpPr>
          <p:cNvPr id="73216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E9AD04-EC26-41FA-81AF-DF058A013A76}" type="slidenum">
              <a:rPr lang="zh-CN" altLang="en-US"/>
              <a:pPr/>
              <a:t>31</a:t>
            </a:fld>
            <a:endParaRPr lang="en-US" altLang="zh-CN"/>
          </a:p>
        </p:txBody>
      </p:sp>
      <p:sp>
        <p:nvSpPr>
          <p:cNvPr id="734210" name="Rectangle 2"/>
          <p:cNvSpPr>
            <a:spLocks noChangeArrowheads="1" noTextEdit="1"/>
          </p:cNvSpPr>
          <p:nvPr>
            <p:ph type="sldImg"/>
          </p:nvPr>
        </p:nvSpPr>
        <p:spPr>
          <a:ln/>
        </p:spPr>
      </p:sp>
      <p:sp>
        <p:nvSpPr>
          <p:cNvPr id="73421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B004D07-1F51-4671-AB77-C0CE99C49832}" type="slidenum">
              <a:rPr lang="zh-CN" altLang="en-US"/>
              <a:pPr/>
              <a:t>32</a:t>
            </a:fld>
            <a:endParaRPr lang="en-US" altLang="zh-CN"/>
          </a:p>
        </p:txBody>
      </p:sp>
      <p:sp>
        <p:nvSpPr>
          <p:cNvPr id="736258" name="Rectangle 2"/>
          <p:cNvSpPr>
            <a:spLocks noChangeArrowheads="1" noTextEdit="1"/>
          </p:cNvSpPr>
          <p:nvPr>
            <p:ph type="sldImg"/>
          </p:nvPr>
        </p:nvSpPr>
        <p:spPr>
          <a:ln/>
        </p:spPr>
      </p:sp>
      <p:sp>
        <p:nvSpPr>
          <p:cNvPr id="73625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2BD667-D624-4239-8362-BAED8D51C6AA}" type="slidenum">
              <a:rPr lang="zh-CN" altLang="en-US"/>
              <a:pPr/>
              <a:t>33</a:t>
            </a:fld>
            <a:endParaRPr lang="en-US" altLang="zh-CN"/>
          </a:p>
        </p:txBody>
      </p:sp>
      <p:sp>
        <p:nvSpPr>
          <p:cNvPr id="713730" name="Rectangle 2"/>
          <p:cNvSpPr>
            <a:spLocks noChangeArrowheads="1" noTextEdit="1"/>
          </p:cNvSpPr>
          <p:nvPr>
            <p:ph type="sldImg"/>
          </p:nvPr>
        </p:nvSpPr>
        <p:spPr>
          <a:ln/>
        </p:spPr>
      </p:sp>
      <p:sp>
        <p:nvSpPr>
          <p:cNvPr id="7137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651FFE-5760-4D32-A3A0-547457F120FE}" type="slidenum">
              <a:rPr lang="zh-CN" altLang="en-US"/>
              <a:pPr/>
              <a:t>34</a:t>
            </a:fld>
            <a:endParaRPr lang="en-US" altLang="zh-CN"/>
          </a:p>
        </p:txBody>
      </p:sp>
      <p:sp>
        <p:nvSpPr>
          <p:cNvPr id="714754" name="Rectangle 2"/>
          <p:cNvSpPr>
            <a:spLocks noChangeArrowheads="1" noTextEdit="1"/>
          </p:cNvSpPr>
          <p:nvPr>
            <p:ph type="sldImg"/>
          </p:nvPr>
        </p:nvSpPr>
        <p:spPr>
          <a:ln/>
        </p:spPr>
      </p:sp>
      <p:sp>
        <p:nvSpPr>
          <p:cNvPr id="7147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CDAE2-16D9-4E77-A463-0B79F55F4966}" type="slidenum">
              <a:rPr lang="zh-CN" altLang="en-US"/>
              <a:pPr/>
              <a:t>35</a:t>
            </a:fld>
            <a:endParaRPr lang="en-US" altLang="zh-CN"/>
          </a:p>
        </p:txBody>
      </p:sp>
      <p:sp>
        <p:nvSpPr>
          <p:cNvPr id="740354" name="Rectangle 2"/>
          <p:cNvSpPr>
            <a:spLocks noChangeArrowheads="1" noTextEdit="1"/>
          </p:cNvSpPr>
          <p:nvPr>
            <p:ph type="sldImg"/>
          </p:nvPr>
        </p:nvSpPr>
        <p:spPr>
          <a:ln/>
        </p:spPr>
      </p:sp>
      <p:sp>
        <p:nvSpPr>
          <p:cNvPr id="74035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2CAA00-20A6-4052-8F8E-AC6AA5FBD0D8}" type="slidenum">
              <a:rPr lang="zh-CN" altLang="en-US"/>
              <a:pPr/>
              <a:t>36</a:t>
            </a:fld>
            <a:endParaRPr lang="en-US" altLang="zh-CN"/>
          </a:p>
        </p:txBody>
      </p:sp>
      <p:sp>
        <p:nvSpPr>
          <p:cNvPr id="742402" name="Rectangle 2"/>
          <p:cNvSpPr>
            <a:spLocks noChangeArrowheads="1" noTextEdit="1"/>
          </p:cNvSpPr>
          <p:nvPr>
            <p:ph type="sldImg"/>
          </p:nvPr>
        </p:nvSpPr>
        <p:spPr>
          <a:ln/>
        </p:spPr>
      </p:sp>
      <p:sp>
        <p:nvSpPr>
          <p:cNvPr id="74240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A828DB-3AC3-4090-BE40-72D0F5E8FB2F}" type="slidenum">
              <a:rPr lang="zh-CN" altLang="en-US"/>
              <a:pPr/>
              <a:t>37</a:t>
            </a:fld>
            <a:endParaRPr lang="en-US" altLang="zh-CN"/>
          </a:p>
        </p:txBody>
      </p:sp>
      <p:sp>
        <p:nvSpPr>
          <p:cNvPr id="744450" name="Rectangle 2"/>
          <p:cNvSpPr>
            <a:spLocks noChangeArrowheads="1" noTextEdit="1"/>
          </p:cNvSpPr>
          <p:nvPr>
            <p:ph type="sldImg"/>
          </p:nvPr>
        </p:nvSpPr>
        <p:spPr>
          <a:ln/>
        </p:spPr>
      </p:sp>
      <p:sp>
        <p:nvSpPr>
          <p:cNvPr id="74445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F6C898-5169-4BA0-BCE6-3337CB94DC1A}" type="slidenum">
              <a:rPr lang="zh-CN" altLang="en-US"/>
              <a:pPr/>
              <a:t>38</a:t>
            </a:fld>
            <a:endParaRPr lang="en-US" altLang="zh-CN"/>
          </a:p>
        </p:txBody>
      </p:sp>
      <p:sp>
        <p:nvSpPr>
          <p:cNvPr id="746498" name="Rectangle 2"/>
          <p:cNvSpPr>
            <a:spLocks noChangeArrowheads="1" noTextEdit="1"/>
          </p:cNvSpPr>
          <p:nvPr>
            <p:ph type="sldImg"/>
          </p:nvPr>
        </p:nvSpPr>
        <p:spPr>
          <a:ln/>
        </p:spPr>
      </p:sp>
      <p:sp>
        <p:nvSpPr>
          <p:cNvPr id="74649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4B81FB-4EA2-45CF-8674-DC341CAFADCC}" type="slidenum">
              <a:rPr lang="zh-CN" altLang="en-US"/>
              <a:pPr/>
              <a:t>39</a:t>
            </a:fld>
            <a:endParaRPr lang="en-US" altLang="zh-CN"/>
          </a:p>
        </p:txBody>
      </p:sp>
      <p:sp>
        <p:nvSpPr>
          <p:cNvPr id="758786" name="Rectangle 2"/>
          <p:cNvSpPr>
            <a:spLocks noChangeArrowheads="1" noTextEdit="1"/>
          </p:cNvSpPr>
          <p:nvPr>
            <p:ph type="sldImg"/>
          </p:nvPr>
        </p:nvSpPr>
        <p:spPr>
          <a:ln/>
        </p:spPr>
      </p:sp>
      <p:sp>
        <p:nvSpPr>
          <p:cNvPr id="7587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21B995-D32F-4E31-B645-8C469795A22E}" type="slidenum">
              <a:rPr lang="zh-CN" altLang="en-US"/>
              <a:pPr/>
              <a:t>4</a:t>
            </a:fld>
            <a:endParaRPr lang="en-US" altLang="zh-CN"/>
          </a:p>
        </p:txBody>
      </p:sp>
      <p:sp>
        <p:nvSpPr>
          <p:cNvPr id="671746" name="Rectangle 2"/>
          <p:cNvSpPr>
            <a:spLocks noChangeArrowheads="1" noTextEdit="1"/>
          </p:cNvSpPr>
          <p:nvPr>
            <p:ph type="sldImg"/>
          </p:nvPr>
        </p:nvSpPr>
        <p:spPr>
          <a:ln/>
        </p:spPr>
      </p:sp>
      <p:sp>
        <p:nvSpPr>
          <p:cNvPr id="67174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2E48A0-18CC-4DC7-9EE3-1FEE6BBB4CA3}" type="slidenum">
              <a:rPr lang="zh-CN" altLang="en-US"/>
              <a:pPr/>
              <a:t>40</a:t>
            </a:fld>
            <a:endParaRPr lang="en-US" altLang="zh-CN"/>
          </a:p>
        </p:txBody>
      </p:sp>
      <p:sp>
        <p:nvSpPr>
          <p:cNvPr id="759810" name="Rectangle 2"/>
          <p:cNvSpPr>
            <a:spLocks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181913-8E09-4E3B-AB1C-482480D45BAF}" type="slidenum">
              <a:rPr lang="zh-CN" altLang="en-US"/>
              <a:pPr/>
              <a:t>41</a:t>
            </a:fld>
            <a:endParaRPr lang="en-US" altLang="zh-CN"/>
          </a:p>
        </p:txBody>
      </p:sp>
      <p:sp>
        <p:nvSpPr>
          <p:cNvPr id="738306" name="Rectangle 2"/>
          <p:cNvSpPr>
            <a:spLocks noChangeArrowheads="1" noTextEdit="1"/>
          </p:cNvSpPr>
          <p:nvPr>
            <p:ph type="sldImg"/>
          </p:nvPr>
        </p:nvSpPr>
        <p:spPr>
          <a:ln/>
        </p:spPr>
      </p:sp>
      <p:sp>
        <p:nvSpPr>
          <p:cNvPr id="73830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5EB340-10CA-4965-9C49-18B0030E2D86}" type="slidenum">
              <a:rPr lang="zh-CN" altLang="en-US"/>
              <a:pPr/>
              <a:t>42</a:t>
            </a:fld>
            <a:endParaRPr lang="en-US" altLang="zh-CN"/>
          </a:p>
        </p:txBody>
      </p:sp>
      <p:sp>
        <p:nvSpPr>
          <p:cNvPr id="748546" name="Rectangle 2"/>
          <p:cNvSpPr>
            <a:spLocks noChangeArrowheads="1" noTextEdit="1"/>
          </p:cNvSpPr>
          <p:nvPr>
            <p:ph type="sldImg"/>
          </p:nvPr>
        </p:nvSpPr>
        <p:spPr>
          <a:ln/>
        </p:spPr>
      </p:sp>
      <p:sp>
        <p:nvSpPr>
          <p:cNvPr id="74854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8BEA85-992C-492E-A6CA-D1D16CAED47D}" type="slidenum">
              <a:rPr lang="zh-CN" altLang="en-US"/>
              <a:pPr/>
              <a:t>43</a:t>
            </a:fld>
            <a:endParaRPr lang="en-US" altLang="zh-CN"/>
          </a:p>
        </p:txBody>
      </p:sp>
      <p:sp>
        <p:nvSpPr>
          <p:cNvPr id="750594" name="Rectangle 2"/>
          <p:cNvSpPr>
            <a:spLocks noChangeArrowheads="1" noTextEdit="1"/>
          </p:cNvSpPr>
          <p:nvPr>
            <p:ph type="sldImg"/>
          </p:nvPr>
        </p:nvSpPr>
        <p:spPr>
          <a:ln/>
        </p:spPr>
      </p:sp>
      <p:sp>
        <p:nvSpPr>
          <p:cNvPr id="75059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4CC4DD-9BD6-4E3D-B01A-1F53A71B004F}" type="slidenum">
              <a:rPr lang="zh-CN" altLang="en-US"/>
              <a:pPr/>
              <a:t>44</a:t>
            </a:fld>
            <a:endParaRPr lang="en-US" altLang="zh-CN"/>
          </a:p>
        </p:txBody>
      </p:sp>
      <p:sp>
        <p:nvSpPr>
          <p:cNvPr id="752642" name="Rectangle 2"/>
          <p:cNvSpPr>
            <a:spLocks noChangeArrowheads="1" noTextEdit="1"/>
          </p:cNvSpPr>
          <p:nvPr>
            <p:ph type="sldImg"/>
          </p:nvPr>
        </p:nvSpPr>
        <p:spPr>
          <a:ln/>
        </p:spPr>
      </p:sp>
      <p:sp>
        <p:nvSpPr>
          <p:cNvPr id="75264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0D2228-41BA-4838-8FE2-CEF358A95F65}" type="slidenum">
              <a:rPr lang="zh-CN" altLang="en-US"/>
              <a:pPr/>
              <a:t>45</a:t>
            </a:fld>
            <a:endParaRPr lang="en-US" altLang="zh-CN"/>
          </a:p>
        </p:txBody>
      </p:sp>
      <p:sp>
        <p:nvSpPr>
          <p:cNvPr id="754690" name="Rectangle 2"/>
          <p:cNvSpPr>
            <a:spLocks noChangeArrowheads="1" noTextEdit="1"/>
          </p:cNvSpPr>
          <p:nvPr>
            <p:ph type="sldImg"/>
          </p:nvPr>
        </p:nvSpPr>
        <p:spPr>
          <a:ln/>
        </p:spPr>
      </p:sp>
      <p:sp>
        <p:nvSpPr>
          <p:cNvPr id="75469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EEADED-FC8D-4108-83CF-551B99EE655A}" type="slidenum">
              <a:rPr lang="zh-CN" altLang="en-US"/>
              <a:pPr/>
              <a:t>5</a:t>
            </a:fld>
            <a:endParaRPr lang="en-US" altLang="zh-CN"/>
          </a:p>
        </p:txBody>
      </p:sp>
      <p:sp>
        <p:nvSpPr>
          <p:cNvPr id="673794" name="Rectangle 2"/>
          <p:cNvSpPr>
            <a:spLocks noChangeArrowheads="1" noTextEdit="1"/>
          </p:cNvSpPr>
          <p:nvPr>
            <p:ph type="sldImg"/>
          </p:nvPr>
        </p:nvSpPr>
        <p:spPr>
          <a:ln/>
        </p:spPr>
      </p:sp>
      <p:sp>
        <p:nvSpPr>
          <p:cNvPr id="67379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415DAB-1A2A-4BC6-9CE4-73DBFECC2727}" type="slidenum">
              <a:rPr lang="zh-CN" altLang="en-US"/>
              <a:pPr/>
              <a:t>6</a:t>
            </a:fld>
            <a:endParaRPr lang="en-US" altLang="zh-CN"/>
          </a:p>
        </p:txBody>
      </p:sp>
      <p:sp>
        <p:nvSpPr>
          <p:cNvPr id="675842" name="Rectangle 2"/>
          <p:cNvSpPr>
            <a:spLocks noChangeArrowheads="1" noTextEdit="1"/>
          </p:cNvSpPr>
          <p:nvPr>
            <p:ph type="sldImg"/>
          </p:nvPr>
        </p:nvSpPr>
        <p:spPr>
          <a:ln/>
        </p:spPr>
      </p:sp>
      <p:sp>
        <p:nvSpPr>
          <p:cNvPr id="67584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23B875-7672-43DE-990E-3B0161D83101}" type="slidenum">
              <a:rPr lang="zh-CN" altLang="en-US"/>
              <a:pPr/>
              <a:t>7</a:t>
            </a:fld>
            <a:endParaRPr lang="en-US" altLang="zh-CN"/>
          </a:p>
        </p:txBody>
      </p:sp>
      <p:sp>
        <p:nvSpPr>
          <p:cNvPr id="677890" name="Rectangle 2"/>
          <p:cNvSpPr>
            <a:spLocks noChangeArrowheads="1" noTextEdit="1"/>
          </p:cNvSpPr>
          <p:nvPr>
            <p:ph type="sldImg"/>
          </p:nvPr>
        </p:nvSpPr>
        <p:spPr>
          <a:ln/>
        </p:spPr>
      </p:sp>
      <p:sp>
        <p:nvSpPr>
          <p:cNvPr id="67789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68EAA9-8552-47DD-8BBA-1DB6C1C61EFD}" type="slidenum">
              <a:rPr lang="zh-CN" altLang="en-US"/>
              <a:pPr/>
              <a:t>8</a:t>
            </a:fld>
            <a:endParaRPr lang="en-US" altLang="zh-CN"/>
          </a:p>
        </p:txBody>
      </p:sp>
      <p:sp>
        <p:nvSpPr>
          <p:cNvPr id="669698" name="Rectangle 2"/>
          <p:cNvSpPr>
            <a:spLocks noChangeArrowheads="1" noTextEdit="1"/>
          </p:cNvSpPr>
          <p:nvPr>
            <p:ph type="sldImg"/>
          </p:nvPr>
        </p:nvSpPr>
        <p:spPr>
          <a:ln/>
        </p:spPr>
      </p:sp>
      <p:sp>
        <p:nvSpPr>
          <p:cNvPr id="66969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6A57D1-7716-4307-AB3C-FBE522E1E06B}" type="slidenum">
              <a:rPr lang="zh-CN" altLang="en-US"/>
              <a:pPr/>
              <a:t>9</a:t>
            </a:fld>
            <a:endParaRPr lang="en-US" altLang="zh-CN"/>
          </a:p>
        </p:txBody>
      </p:sp>
      <p:sp>
        <p:nvSpPr>
          <p:cNvPr id="688130" name="Rectangle 2"/>
          <p:cNvSpPr>
            <a:spLocks noChangeArrowheads="1" noTextEdit="1"/>
          </p:cNvSpPr>
          <p:nvPr>
            <p:ph type="sldImg"/>
          </p:nvPr>
        </p:nvSpPr>
        <p:spPr>
          <a:ln/>
        </p:spPr>
      </p:sp>
      <p:sp>
        <p:nvSpPr>
          <p:cNvPr id="688131" name="Rectangle 3"/>
          <p:cNvSpPr>
            <a:spLocks noGrp="1" noChangeArrowheads="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95400" y="76200"/>
            <a:ext cx="7772400" cy="1143000"/>
          </a:xfrm>
        </p:spPr>
        <p:txBody>
          <a:bodyPr/>
          <a:lstStyle>
            <a:lvl1pPr algn="l">
              <a:defRPr sz="2800"/>
            </a:lvl1pPr>
          </a:lstStyle>
          <a:p>
            <a:r>
              <a:rPr lang="zh-CN" altLang="en-US"/>
              <a:t>单击此处编辑母版标题样式</a:t>
            </a:r>
          </a:p>
        </p:txBody>
      </p:sp>
      <p:sp>
        <p:nvSpPr>
          <p:cNvPr id="9220" name="Rectangle 4"/>
          <p:cNvSpPr>
            <a:spLocks noGrp="1" noChangeArrowheads="1"/>
          </p:cNvSpPr>
          <p:nvPr>
            <p:ph type="subTitle" idx="1"/>
          </p:nvPr>
        </p:nvSpPr>
        <p:spPr>
          <a:xfrm>
            <a:off x="1371600" y="3886200"/>
            <a:ext cx="6400800" cy="1752600"/>
          </a:xfrm>
        </p:spPr>
        <p:txBody>
          <a:bodyPr/>
          <a:lstStyle>
            <a:lvl1pPr algn="ctr">
              <a:defRPr/>
            </a:lvl1pPr>
          </a:lstStyle>
          <a:p>
            <a:r>
              <a:rPr lang="zh-CN" altLang="en-US"/>
              <a:t>单击此处编辑母版副标题样式</a:t>
            </a:r>
          </a:p>
        </p:txBody>
      </p:sp>
      <p:sp>
        <p:nvSpPr>
          <p:cNvPr id="9221" name="Rectangle 5"/>
          <p:cNvSpPr>
            <a:spLocks noGrp="1" noChangeArrowheads="1"/>
          </p:cNvSpPr>
          <p:nvPr>
            <p:ph type="dt" sz="half" idx="2"/>
          </p:nvPr>
        </p:nvSpPr>
        <p:spPr/>
        <p:txBody>
          <a:bodyPr/>
          <a:lstStyle>
            <a:lvl1pPr>
              <a:defRPr/>
            </a:lvl1pPr>
          </a:lstStyle>
          <a:p>
            <a:endParaRPr lang="en-US" altLang="zh-CN"/>
          </a:p>
        </p:txBody>
      </p:sp>
      <p:sp>
        <p:nvSpPr>
          <p:cNvPr id="9222" name="Rectangle 6"/>
          <p:cNvSpPr>
            <a:spLocks noGrp="1" noChangeArrowheads="1"/>
          </p:cNvSpPr>
          <p:nvPr>
            <p:ph type="ftr" sz="quarter" idx="3"/>
          </p:nvPr>
        </p:nvSpPr>
        <p:spPr bwMode="auto">
          <a:xfrm>
            <a:off x="3429000" y="6172200"/>
            <a:ext cx="2895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kumimoji="0">
                <a:solidFill>
                  <a:schemeClr val="accent2"/>
                </a:solidFill>
                <a:latin typeface="+mn-lt"/>
                <a:ea typeface="宋体" pitchFamily="2" charset="-122"/>
              </a:defRPr>
            </a:lvl1pPr>
          </a:lstStyle>
          <a:p>
            <a:r>
              <a:rPr lang="zh-CN" altLang="en-US"/>
              <a:t>机密</a:t>
            </a:r>
            <a:endParaRPr lang="en-US" altLang="zh-CN"/>
          </a:p>
        </p:txBody>
      </p:sp>
      <p:sp>
        <p:nvSpPr>
          <p:cNvPr id="9223" name="Rectangle 7"/>
          <p:cNvSpPr>
            <a:spLocks noGrp="1" noChangeArrowheads="1"/>
          </p:cNvSpPr>
          <p:nvPr>
            <p:ph type="sldNum" sz="quarter" idx="4"/>
          </p:nvPr>
        </p:nvSpPr>
        <p:spPr>
          <a:xfrm>
            <a:off x="6553200" y="6248400"/>
            <a:ext cx="1905000" cy="457200"/>
          </a:xfrm>
        </p:spPr>
        <p:txBody>
          <a:bodyPr/>
          <a:lstStyle>
            <a:lvl1pPr>
              <a:defRPr/>
            </a:lvl1pPr>
          </a:lstStyle>
          <a:p>
            <a:fld id="{99F25543-196F-438F-A5EA-95E8A1CA3D27}" type="slidenum">
              <a:rPr lang="zh-CN" altLang="en-US"/>
              <a:pPr/>
              <a:t>‹#›</a:t>
            </a:fld>
            <a:endParaRPr lang="en-US" altLang="zh-CN"/>
          </a:p>
        </p:txBody>
      </p:sp>
      <p:sp>
        <p:nvSpPr>
          <p:cNvPr id="9228" name="Rectangle 12"/>
          <p:cNvSpPr>
            <a:spLocks noChangeArrowheads="1"/>
          </p:cNvSpPr>
          <p:nvPr userDrawn="1"/>
        </p:nvSpPr>
        <p:spPr bwMode="auto">
          <a:xfrm>
            <a:off x="0" y="0"/>
            <a:ext cx="611188" cy="6858000"/>
          </a:xfrm>
          <a:prstGeom prst="rect">
            <a:avLst/>
          </a:prstGeom>
          <a:solidFill>
            <a:srgbClr val="334F6D"/>
          </a:solidFill>
          <a:ln w="12700">
            <a:solidFill>
              <a:srgbClr val="808080"/>
            </a:solidFill>
            <a:miter lim="800000"/>
            <a:headEnd/>
            <a:tailEnd/>
          </a:ln>
          <a:effectLst>
            <a:outerShdw dist="35921" dir="2700000" algn="ctr" rotWithShape="0">
              <a:srgbClr val="969696"/>
            </a:outerShdw>
          </a:effectLst>
        </p:spPr>
        <p:txBody>
          <a:bodyPr vert="eaVert" wrap="none" anchor="ctr"/>
          <a:lstStyle/>
          <a:p>
            <a:pPr eaLnBrk="0" hangingPunct="0">
              <a:lnSpc>
                <a:spcPct val="90000"/>
              </a:lnSpc>
            </a:pPr>
            <a:endParaRPr kumimoji="0" lang="zh-CN" altLang="en-US" b="1" i="1">
              <a:solidFill>
                <a:schemeClr val="bg1"/>
              </a:solidFill>
              <a:latin typeface="CG Omega" pitchFamily="34" charset="0"/>
              <a:ea typeface="楷体" pitchFamily="49"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D4F30051-07AC-4019-9479-7B64481B6404}"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52400"/>
            <a:ext cx="2051050" cy="5940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52400"/>
            <a:ext cx="6003925" cy="59404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74023F90-189C-4CFE-AD40-74A4F167C599}" type="slidenum">
              <a:rPr lang="zh-CN" altLang="en-US"/>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362200" y="152400"/>
            <a:ext cx="4495800" cy="6858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68313" y="1052513"/>
            <a:ext cx="8207375" cy="5040312"/>
          </a:xfrm>
        </p:spPr>
        <p:txBody>
          <a:bodyPr/>
          <a:lstStyle/>
          <a:p>
            <a:endParaRPr lang="zh-CN" altLang="en-US"/>
          </a:p>
        </p:txBody>
      </p:sp>
      <p:sp>
        <p:nvSpPr>
          <p:cNvPr id="4" name="日期占位符 3"/>
          <p:cNvSpPr>
            <a:spLocks noGrp="1"/>
          </p:cNvSpPr>
          <p:nvPr>
            <p:ph type="dt" sz="half" idx="10"/>
          </p:nvPr>
        </p:nvSpPr>
        <p:spPr>
          <a:xfrm>
            <a:off x="685800" y="6248400"/>
            <a:ext cx="1905000" cy="457200"/>
          </a:xfrm>
        </p:spPr>
        <p:txBody>
          <a:bodyPr/>
          <a:lstStyle>
            <a:lvl1pPr>
              <a:defRPr/>
            </a:lvl1pPr>
          </a:lstStyle>
          <a:p>
            <a:endParaRPr lang="en-US" altLang="zh-CN"/>
          </a:p>
        </p:txBody>
      </p:sp>
      <p:sp>
        <p:nvSpPr>
          <p:cNvPr id="5" name="灯片编号占位符 4"/>
          <p:cNvSpPr>
            <a:spLocks noGrp="1"/>
          </p:cNvSpPr>
          <p:nvPr>
            <p:ph type="sldNum" sz="quarter" idx="11"/>
          </p:nvPr>
        </p:nvSpPr>
        <p:spPr>
          <a:xfrm>
            <a:off x="6740525" y="333375"/>
            <a:ext cx="2057400" cy="457200"/>
          </a:xfrm>
        </p:spPr>
        <p:txBody>
          <a:bodyPr/>
          <a:lstStyle>
            <a:lvl1pPr>
              <a:defRPr/>
            </a:lvl1pPr>
          </a:lstStyle>
          <a:p>
            <a:fld id="{B8F66700-8E44-44BB-B8B2-54C3FDAA4E8D}"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52953C25-6B97-4ED3-9AA7-201FE673A1BF}"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C0B7A59F-6985-46AB-9D2B-4CFA45DD8DD9}"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052513"/>
            <a:ext cx="4027487"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27488"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DC5B5FED-2481-463A-BB72-D69E1B23A357}"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灯片编号占位符 7"/>
          <p:cNvSpPr>
            <a:spLocks noGrp="1"/>
          </p:cNvSpPr>
          <p:nvPr>
            <p:ph type="sldNum" sz="quarter" idx="11"/>
          </p:nvPr>
        </p:nvSpPr>
        <p:spPr/>
        <p:txBody>
          <a:bodyPr/>
          <a:lstStyle>
            <a:lvl1pPr>
              <a:defRPr/>
            </a:lvl1pPr>
          </a:lstStyle>
          <a:p>
            <a:fld id="{4C53F63E-1890-4128-934C-6B7D82EC3170}"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灯片编号占位符 3"/>
          <p:cNvSpPr>
            <a:spLocks noGrp="1"/>
          </p:cNvSpPr>
          <p:nvPr>
            <p:ph type="sldNum" sz="quarter" idx="11"/>
          </p:nvPr>
        </p:nvSpPr>
        <p:spPr/>
        <p:txBody>
          <a:bodyPr/>
          <a:lstStyle>
            <a:lvl1pPr>
              <a:defRPr/>
            </a:lvl1pPr>
          </a:lstStyle>
          <a:p>
            <a:fld id="{7EBBA4AA-8375-4118-806F-6DAEA4645F2D}"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灯片编号占位符 2"/>
          <p:cNvSpPr>
            <a:spLocks noGrp="1"/>
          </p:cNvSpPr>
          <p:nvPr>
            <p:ph type="sldNum" sz="quarter" idx="11"/>
          </p:nvPr>
        </p:nvSpPr>
        <p:spPr/>
        <p:txBody>
          <a:bodyPr/>
          <a:lstStyle>
            <a:lvl1pPr>
              <a:defRPr/>
            </a:lvl1pPr>
          </a:lstStyle>
          <a:p>
            <a:fld id="{A864D336-F595-4F64-BAB9-0073557403B8}"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A8E62E62-13F4-4294-BA1D-0E89F9E94BDE}"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DD0A5345-5D46-4B69-AFCD-4DC2884F6C8B}"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FEFFF"/>
        </a:solidFill>
        <a:effectLst/>
      </p:bgPr>
    </p:bg>
    <p:spTree>
      <p:nvGrpSpPr>
        <p:cNvPr id="1" name=""/>
        <p:cNvGrpSpPr/>
        <p:nvPr/>
      </p:nvGrpSpPr>
      <p:grpSpPr>
        <a:xfrm>
          <a:off x="0" y="0"/>
          <a:ext cx="0" cy="0"/>
          <a:chOff x="0" y="0"/>
          <a:chExt cx="0" cy="0"/>
        </a:xfrm>
      </p:grpSpPr>
      <p:sp>
        <p:nvSpPr>
          <p:cNvPr id="1031" name="Rectangle 7"/>
          <p:cNvSpPr>
            <a:spLocks noChangeArrowheads="1"/>
          </p:cNvSpPr>
          <p:nvPr userDrawn="1"/>
        </p:nvSpPr>
        <p:spPr bwMode="ltGray">
          <a:xfrm>
            <a:off x="8458200" y="214313"/>
            <a:ext cx="304800" cy="547687"/>
          </a:xfrm>
          <a:prstGeom prst="rect">
            <a:avLst/>
          </a:prstGeom>
          <a:solidFill>
            <a:srgbClr val="003399"/>
          </a:solidFill>
          <a:ln w="12700">
            <a:solidFill>
              <a:srgbClr val="003399"/>
            </a:solidFill>
            <a:miter lim="800000"/>
            <a:headEnd type="none" w="sm" len="sm"/>
            <a:tailEnd type="none" w="sm" len="sm"/>
          </a:ln>
          <a:effectLst/>
        </p:spPr>
        <p:txBody>
          <a:bodyPr lIns="0" tIns="72000" rIns="0" bIns="0" anchorCtr="1"/>
          <a:lstStyle/>
          <a:p>
            <a:pPr eaLnBrk="0" hangingPunct="0">
              <a:spcBef>
                <a:spcPct val="50000"/>
              </a:spcBef>
            </a:pPr>
            <a:endParaRPr kumimoji="0" lang="en-US" altLang="en-US" sz="900" b="1">
              <a:solidFill>
                <a:schemeClr val="bg1"/>
              </a:solidFill>
              <a:latin typeface="Arial" charset="0"/>
              <a:ea typeface="宋体" pitchFamily="2" charset="-122"/>
            </a:endParaRPr>
          </a:p>
        </p:txBody>
      </p:sp>
      <p:sp>
        <p:nvSpPr>
          <p:cNvPr id="1026" name="Rectangle 2"/>
          <p:cNvSpPr>
            <a:spLocks noGrp="1" noChangeArrowheads="1"/>
          </p:cNvSpPr>
          <p:nvPr>
            <p:ph type="title"/>
          </p:nvPr>
        </p:nvSpPr>
        <p:spPr bwMode="auto">
          <a:xfrm>
            <a:off x="2362200" y="152400"/>
            <a:ext cx="4495800" cy="685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68313" y="1052513"/>
            <a:ext cx="8207375" cy="5040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0"/>
            <a:r>
              <a:rPr lang="zh-CN" altLang="en-US" smtClean="0"/>
              <a:t>第二级</a:t>
            </a:r>
          </a:p>
          <a:p>
            <a:pPr lvl="0"/>
            <a:r>
              <a:rPr lang="zh-CN" altLang="en-US" smtClean="0"/>
              <a:t>第三级</a:t>
            </a:r>
          </a:p>
          <a:p>
            <a:pPr lvl="0"/>
            <a:r>
              <a:rPr lang="zh-CN" altLang="en-US" smtClean="0"/>
              <a:t>第四级</a:t>
            </a:r>
          </a:p>
          <a:p>
            <a:pPr lvl="0"/>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0">
                <a:latin typeface="+mn-lt"/>
                <a:ea typeface="宋体" pitchFamily="2" charset="-122"/>
              </a:defRPr>
            </a:lvl1pPr>
          </a:lstStyle>
          <a:p>
            <a:endParaRPr lang="en-US" altLang="zh-CN"/>
          </a:p>
        </p:txBody>
      </p:sp>
      <p:sp>
        <p:nvSpPr>
          <p:cNvPr id="1030" name="Rectangle 6"/>
          <p:cNvSpPr>
            <a:spLocks noGrp="1" noChangeArrowheads="1"/>
          </p:cNvSpPr>
          <p:nvPr>
            <p:ph type="sldNum" sz="quarter" idx="4"/>
          </p:nvPr>
        </p:nvSpPr>
        <p:spPr bwMode="auto">
          <a:xfrm>
            <a:off x="6740525" y="3333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a:solidFill>
                  <a:schemeClr val="bg1"/>
                </a:solidFill>
                <a:latin typeface="+mn-lt"/>
                <a:ea typeface="宋体" pitchFamily="2" charset="-122"/>
              </a:defRPr>
            </a:lvl1pPr>
          </a:lstStyle>
          <a:p>
            <a:fld id="{97B226C0-6691-4BD7-BED6-D6E89C4AB754}" type="slidenum">
              <a:rPr lang="zh-CN" altLang="en-US"/>
              <a:pPr/>
              <a:t>‹#›</a:t>
            </a:fld>
            <a:endParaRPr lang="en-US" altLang="zh-CN"/>
          </a:p>
        </p:txBody>
      </p:sp>
      <p:sp>
        <p:nvSpPr>
          <p:cNvPr id="1032" name="Line 8"/>
          <p:cNvSpPr>
            <a:spLocks noChangeShapeType="1"/>
          </p:cNvSpPr>
          <p:nvPr userDrawn="1"/>
        </p:nvSpPr>
        <p:spPr bwMode="ltGray">
          <a:xfrm>
            <a:off x="457200" y="762000"/>
            <a:ext cx="8305800" cy="0"/>
          </a:xfrm>
          <a:prstGeom prst="line">
            <a:avLst/>
          </a:prstGeom>
          <a:noFill/>
          <a:ln w="28575">
            <a:solidFill>
              <a:srgbClr val="003399"/>
            </a:solidFill>
            <a:round/>
            <a:headEnd type="none" w="sm" len="sm"/>
            <a:tailEnd type="none" w="sm" len="sm"/>
          </a:ln>
          <a:effectLst/>
        </p:spPr>
        <p:txBody>
          <a:bodyPr wrap="none" anchor="ctr"/>
          <a:lstStyle/>
          <a:p>
            <a:endParaRPr lang="zh-CN" altLang="en-US"/>
          </a:p>
        </p:txBody>
      </p:sp>
      <p:sp>
        <p:nvSpPr>
          <p:cNvPr id="1033" name="Line 9"/>
          <p:cNvSpPr>
            <a:spLocks noChangeShapeType="1"/>
          </p:cNvSpPr>
          <p:nvPr userDrawn="1"/>
        </p:nvSpPr>
        <p:spPr bwMode="ltGray">
          <a:xfrm flipV="1">
            <a:off x="381000" y="6248400"/>
            <a:ext cx="8382000" cy="0"/>
          </a:xfrm>
          <a:prstGeom prst="line">
            <a:avLst/>
          </a:prstGeom>
          <a:noFill/>
          <a:ln w="28575">
            <a:solidFill>
              <a:srgbClr val="003399"/>
            </a:solidFill>
            <a:round/>
            <a:headEnd type="none" w="sm" len="sm"/>
            <a:tailEnd type="none" w="sm" len="sm"/>
          </a:ln>
          <a:effectLst/>
        </p:spPr>
        <p:txBody>
          <a:bodyPr wrap="none" anchor="ctr"/>
          <a:lstStyle/>
          <a:p>
            <a:endParaRPr lang="zh-CN" altLang="en-US"/>
          </a:p>
        </p:txBody>
      </p:sp>
      <p:sp>
        <p:nvSpPr>
          <p:cNvPr id="1039" name="Text Box 15"/>
          <p:cNvSpPr txBox="1">
            <a:spLocks noChangeArrowheads="1"/>
          </p:cNvSpPr>
          <p:nvPr userDrawn="1"/>
        </p:nvSpPr>
        <p:spPr bwMode="auto">
          <a:xfrm>
            <a:off x="4356100" y="6381750"/>
            <a:ext cx="4392613" cy="304800"/>
          </a:xfrm>
          <a:prstGeom prst="rect">
            <a:avLst/>
          </a:prstGeom>
          <a:noFill/>
          <a:ln w="12700">
            <a:noFill/>
            <a:miter lim="800000"/>
            <a:headEnd/>
            <a:tailEnd/>
          </a:ln>
          <a:effectLst/>
        </p:spPr>
        <p:txBody>
          <a:bodyPr>
            <a:spAutoFit/>
          </a:bodyPr>
          <a:lstStyle/>
          <a:p>
            <a:pPr>
              <a:spcBef>
                <a:spcPct val="50000"/>
              </a:spcBef>
            </a:pPr>
            <a:r>
              <a:rPr lang="en-US" altLang="zh-CN" i="1">
                <a:latin typeface="Times New Roman" pitchFamily="18" charset="0"/>
              </a:rPr>
              <a:t>Shanghai University of Finance and Economics, HR</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fontAlgn="base">
        <a:spcBef>
          <a:spcPct val="0"/>
        </a:spcBef>
        <a:spcAft>
          <a:spcPct val="0"/>
        </a:spcAft>
        <a:defRPr kumimoji="1" sz="2400">
          <a:solidFill>
            <a:schemeClr val="tx1"/>
          </a:solidFill>
          <a:latin typeface="+mj-lt"/>
          <a:ea typeface="+mj-ea"/>
          <a:cs typeface="+mj-cs"/>
        </a:defRPr>
      </a:lvl1pPr>
      <a:lvl2pPr algn="ctr" rtl="0" fontAlgn="base">
        <a:spcBef>
          <a:spcPct val="0"/>
        </a:spcBef>
        <a:spcAft>
          <a:spcPct val="0"/>
        </a:spcAft>
        <a:defRPr kumimoji="1" sz="2400">
          <a:solidFill>
            <a:schemeClr val="tx1"/>
          </a:solidFill>
          <a:latin typeface="Times New Roman" pitchFamily="18" charset="0"/>
          <a:ea typeface="黑体" pitchFamily="49" charset="-122"/>
        </a:defRPr>
      </a:lvl2pPr>
      <a:lvl3pPr algn="ctr" rtl="0" fontAlgn="base">
        <a:spcBef>
          <a:spcPct val="0"/>
        </a:spcBef>
        <a:spcAft>
          <a:spcPct val="0"/>
        </a:spcAft>
        <a:defRPr kumimoji="1" sz="2400">
          <a:solidFill>
            <a:schemeClr val="tx1"/>
          </a:solidFill>
          <a:latin typeface="Times New Roman" pitchFamily="18" charset="0"/>
          <a:ea typeface="黑体" pitchFamily="49" charset="-122"/>
        </a:defRPr>
      </a:lvl3pPr>
      <a:lvl4pPr algn="ctr" rtl="0" fontAlgn="base">
        <a:spcBef>
          <a:spcPct val="0"/>
        </a:spcBef>
        <a:spcAft>
          <a:spcPct val="0"/>
        </a:spcAft>
        <a:defRPr kumimoji="1" sz="2400">
          <a:solidFill>
            <a:schemeClr val="tx1"/>
          </a:solidFill>
          <a:latin typeface="Times New Roman" pitchFamily="18" charset="0"/>
          <a:ea typeface="黑体" pitchFamily="49" charset="-122"/>
        </a:defRPr>
      </a:lvl4pPr>
      <a:lvl5pPr algn="ctr" rtl="0" fontAlgn="base">
        <a:spcBef>
          <a:spcPct val="0"/>
        </a:spcBef>
        <a:spcAft>
          <a:spcPct val="0"/>
        </a:spcAft>
        <a:defRPr kumimoji="1" sz="2400">
          <a:solidFill>
            <a:schemeClr val="tx1"/>
          </a:solidFill>
          <a:latin typeface="Times New Roman" pitchFamily="18" charset="0"/>
          <a:ea typeface="黑体" pitchFamily="49" charset="-122"/>
        </a:defRPr>
      </a:lvl5pPr>
      <a:lvl6pPr marL="457200" algn="ctr" rtl="0" fontAlgn="base">
        <a:spcBef>
          <a:spcPct val="0"/>
        </a:spcBef>
        <a:spcAft>
          <a:spcPct val="0"/>
        </a:spcAft>
        <a:defRPr kumimoji="1" sz="2400">
          <a:solidFill>
            <a:schemeClr val="tx1"/>
          </a:solidFill>
          <a:latin typeface="Times New Roman" pitchFamily="18" charset="0"/>
          <a:ea typeface="黑体" pitchFamily="49" charset="-122"/>
        </a:defRPr>
      </a:lvl6pPr>
      <a:lvl7pPr marL="914400" algn="ctr" rtl="0" fontAlgn="base">
        <a:spcBef>
          <a:spcPct val="0"/>
        </a:spcBef>
        <a:spcAft>
          <a:spcPct val="0"/>
        </a:spcAft>
        <a:defRPr kumimoji="1" sz="2400">
          <a:solidFill>
            <a:schemeClr val="tx1"/>
          </a:solidFill>
          <a:latin typeface="Times New Roman" pitchFamily="18" charset="0"/>
          <a:ea typeface="黑体" pitchFamily="49" charset="-122"/>
        </a:defRPr>
      </a:lvl7pPr>
      <a:lvl8pPr marL="1371600" algn="ctr" rtl="0" fontAlgn="base">
        <a:spcBef>
          <a:spcPct val="0"/>
        </a:spcBef>
        <a:spcAft>
          <a:spcPct val="0"/>
        </a:spcAft>
        <a:defRPr kumimoji="1" sz="2400">
          <a:solidFill>
            <a:schemeClr val="tx1"/>
          </a:solidFill>
          <a:latin typeface="Times New Roman" pitchFamily="18" charset="0"/>
          <a:ea typeface="黑体" pitchFamily="49" charset="-122"/>
        </a:defRPr>
      </a:lvl8pPr>
      <a:lvl9pPr marL="1828800" algn="ctr" rtl="0" fontAlgn="base">
        <a:spcBef>
          <a:spcPct val="0"/>
        </a:spcBef>
        <a:spcAft>
          <a:spcPct val="0"/>
        </a:spcAft>
        <a:defRPr kumimoji="1" sz="2400">
          <a:solidFill>
            <a:schemeClr val="tx1"/>
          </a:solidFill>
          <a:latin typeface="Times New Roman" pitchFamily="18" charset="0"/>
          <a:ea typeface="黑体" pitchFamily="49" charset="-122"/>
        </a:defRPr>
      </a:lvl9pPr>
    </p:titleStyle>
    <p:bodyStyle>
      <a:lvl1pPr indent="387350" algn="l" rtl="0" fontAlgn="base">
        <a:spcBef>
          <a:spcPct val="0"/>
        </a:spcBef>
        <a:spcAft>
          <a:spcPct val="0"/>
        </a:spcAft>
        <a:buClr>
          <a:srgbClr val="990000"/>
        </a:buClr>
        <a:buFont typeface="Wingdings" pitchFamily="2" charset="2"/>
        <a:buChar char="X"/>
        <a:defRPr kumimoji="1" sz="2000">
          <a:solidFill>
            <a:schemeClr val="tx1"/>
          </a:solidFill>
          <a:latin typeface="+mn-lt"/>
          <a:ea typeface="+mn-ea"/>
          <a:cs typeface="+mn-cs"/>
        </a:defRPr>
      </a:lvl1pPr>
      <a:lvl2pPr marL="863600" indent="-285750" algn="l" rtl="0" fontAlgn="base">
        <a:spcBef>
          <a:spcPct val="20000"/>
        </a:spcBef>
        <a:spcAft>
          <a:spcPct val="0"/>
        </a:spcAft>
        <a:buChar char="–"/>
        <a:defRPr kumimoji="1" sz="2800">
          <a:solidFill>
            <a:schemeClr val="tx1"/>
          </a:solidFill>
          <a:latin typeface="+mn-lt"/>
          <a:ea typeface="宋体" pitchFamily="2" charset="-122"/>
        </a:defRPr>
      </a:lvl2pPr>
      <a:lvl3pPr marL="1282700" indent="-228600" algn="l" rtl="0" fontAlgn="base">
        <a:spcBef>
          <a:spcPct val="20000"/>
        </a:spcBef>
        <a:spcAft>
          <a:spcPct val="0"/>
        </a:spcAft>
        <a:buChar char="•"/>
        <a:defRPr kumimoji="1" sz="2400">
          <a:solidFill>
            <a:schemeClr val="tx1"/>
          </a:solidFill>
          <a:latin typeface="+mn-lt"/>
          <a:ea typeface="宋体" pitchFamily="2" charset="-122"/>
        </a:defRPr>
      </a:lvl3pPr>
      <a:lvl4pPr marL="1701800" indent="-228600" algn="l" rtl="0" fontAlgn="base">
        <a:spcBef>
          <a:spcPct val="20000"/>
        </a:spcBef>
        <a:spcAft>
          <a:spcPct val="0"/>
        </a:spcAft>
        <a:buChar char="–"/>
        <a:defRPr kumimoji="1" sz="2000">
          <a:solidFill>
            <a:schemeClr val="tx1"/>
          </a:solidFill>
          <a:latin typeface="+mn-lt"/>
          <a:ea typeface="宋体" pitchFamily="2" charset="-122"/>
        </a:defRPr>
      </a:lvl4pPr>
      <a:lvl5pPr marL="2120900" indent="-228600" algn="l" rtl="0" fontAlgn="base">
        <a:spcBef>
          <a:spcPct val="20000"/>
        </a:spcBef>
        <a:spcAft>
          <a:spcPct val="0"/>
        </a:spcAft>
        <a:buChar char="»"/>
        <a:defRPr kumimoji="1" sz="2000">
          <a:solidFill>
            <a:schemeClr val="tx1"/>
          </a:solidFill>
          <a:latin typeface="+mn-lt"/>
          <a:ea typeface="宋体" pitchFamily="2" charset="-122"/>
        </a:defRPr>
      </a:lvl5pPr>
      <a:lvl6pPr marL="2578100" indent="-228600" algn="l" rtl="0" fontAlgn="base">
        <a:spcBef>
          <a:spcPct val="20000"/>
        </a:spcBef>
        <a:spcAft>
          <a:spcPct val="0"/>
        </a:spcAft>
        <a:buChar char="»"/>
        <a:defRPr kumimoji="1" sz="2000">
          <a:solidFill>
            <a:schemeClr val="tx1"/>
          </a:solidFill>
          <a:latin typeface="+mn-lt"/>
          <a:ea typeface="宋体" pitchFamily="2" charset="-122"/>
        </a:defRPr>
      </a:lvl6pPr>
      <a:lvl7pPr marL="3035300" indent="-228600" algn="l" rtl="0" fontAlgn="base">
        <a:spcBef>
          <a:spcPct val="20000"/>
        </a:spcBef>
        <a:spcAft>
          <a:spcPct val="0"/>
        </a:spcAft>
        <a:buChar char="»"/>
        <a:defRPr kumimoji="1" sz="2000">
          <a:solidFill>
            <a:schemeClr val="tx1"/>
          </a:solidFill>
          <a:latin typeface="+mn-lt"/>
          <a:ea typeface="宋体" pitchFamily="2" charset="-122"/>
        </a:defRPr>
      </a:lvl7pPr>
      <a:lvl8pPr marL="3492500" indent="-228600" algn="l" rtl="0" fontAlgn="base">
        <a:spcBef>
          <a:spcPct val="20000"/>
        </a:spcBef>
        <a:spcAft>
          <a:spcPct val="0"/>
        </a:spcAft>
        <a:buChar char="»"/>
        <a:defRPr kumimoji="1" sz="2000">
          <a:solidFill>
            <a:schemeClr val="tx1"/>
          </a:solidFill>
          <a:latin typeface="+mn-lt"/>
          <a:ea typeface="宋体" pitchFamily="2" charset="-122"/>
        </a:defRPr>
      </a:lvl8pPr>
      <a:lvl9pPr marL="3949700" indent="-228600" algn="l" rtl="0" fontAlgn="base">
        <a:spcBef>
          <a:spcPct val="20000"/>
        </a:spcBef>
        <a:spcAft>
          <a:spcPct val="0"/>
        </a:spcAft>
        <a:buChar char="»"/>
        <a:defRPr kumimoji="1"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4"/>
          <p:cNvSpPr>
            <a:spLocks noGrp="1"/>
          </p:cNvSpPr>
          <p:nvPr>
            <p:ph type="sldNum" sz="quarter" idx="11"/>
          </p:nvPr>
        </p:nvSpPr>
        <p:spPr/>
        <p:txBody>
          <a:bodyPr/>
          <a:lstStyle/>
          <a:p>
            <a:fld id="{96CC61D3-B54D-4052-9C4D-F9D96659A96C}" type="slidenum">
              <a:rPr lang="zh-CN" altLang="en-US"/>
              <a:pPr/>
              <a:t>1</a:t>
            </a:fld>
            <a:endParaRPr lang="en-US" altLang="zh-CN"/>
          </a:p>
        </p:txBody>
      </p:sp>
      <p:sp>
        <p:nvSpPr>
          <p:cNvPr id="5124" name="Text Box 4"/>
          <p:cNvSpPr txBox="1">
            <a:spLocks noChangeArrowheads="1"/>
          </p:cNvSpPr>
          <p:nvPr/>
        </p:nvSpPr>
        <p:spPr bwMode="auto">
          <a:xfrm>
            <a:off x="468313" y="1757363"/>
            <a:ext cx="8280400" cy="2052637"/>
          </a:xfrm>
          <a:prstGeom prst="rect">
            <a:avLst/>
          </a:prstGeom>
          <a:noFill/>
          <a:ln w="9525">
            <a:noFill/>
            <a:miter lim="800000"/>
            <a:headEnd/>
            <a:tailEnd/>
          </a:ln>
          <a:effectLst/>
        </p:spPr>
        <p:txBody>
          <a:bodyPr>
            <a:spAutoFit/>
          </a:bodyPr>
          <a:lstStyle/>
          <a:p>
            <a:pPr>
              <a:spcBef>
                <a:spcPct val="20000"/>
              </a:spcBef>
            </a:pPr>
            <a:endParaRPr lang="zh-CN" altLang="en-US" sz="3200" b="1">
              <a:solidFill>
                <a:schemeClr val="tx2"/>
              </a:solidFill>
              <a:latin typeface="Monotype Corsiva" pitchFamily="66" charset="0"/>
              <a:ea typeface="华文行楷" pitchFamily="2" charset="-122"/>
            </a:endParaRPr>
          </a:p>
          <a:p>
            <a:pPr>
              <a:spcBef>
                <a:spcPct val="20000"/>
              </a:spcBef>
            </a:pPr>
            <a:r>
              <a:rPr lang="zh-CN" altLang="en-US" sz="4400" b="1"/>
              <a:t>第十章 会计操纵与财务预警分析</a:t>
            </a:r>
          </a:p>
          <a:p>
            <a:pPr algn="l"/>
            <a:r>
              <a:rPr lang="zh-CN" altLang="en-US" sz="4400" b="1"/>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1E8A932F-E110-46AC-9D57-DAB668011FDF}" type="slidenum">
              <a:rPr lang="zh-CN" altLang="en-US"/>
              <a:pPr/>
              <a:t>10</a:t>
            </a:fld>
            <a:endParaRPr lang="en-US" altLang="zh-CN"/>
          </a:p>
        </p:txBody>
      </p:sp>
      <p:sp>
        <p:nvSpPr>
          <p:cNvPr id="679938" name="Rectangle 2"/>
          <p:cNvSpPr>
            <a:spLocks noGrp="1" noChangeArrowheads="1"/>
          </p:cNvSpPr>
          <p:nvPr>
            <p:ph type="title"/>
          </p:nvPr>
        </p:nvSpPr>
        <p:spPr/>
        <p:txBody>
          <a:bodyPr/>
          <a:lstStyle/>
          <a:p>
            <a:pPr marL="609600" indent="-609600"/>
            <a:r>
              <a:rPr lang="zh-CN" altLang="en-US"/>
              <a:t>会计操纵的类型和手段</a:t>
            </a:r>
          </a:p>
        </p:txBody>
      </p:sp>
      <p:sp>
        <p:nvSpPr>
          <p:cNvPr id="679939" name="Rectangle 3"/>
          <p:cNvSpPr>
            <a:spLocks noGrp="1" noChangeArrowheads="1"/>
          </p:cNvSpPr>
          <p:nvPr>
            <p:ph type="body" idx="1"/>
          </p:nvPr>
        </p:nvSpPr>
        <p:spPr/>
        <p:txBody>
          <a:bodyPr/>
          <a:lstStyle/>
          <a:p>
            <a:pPr>
              <a:lnSpc>
                <a:spcPct val="130000"/>
              </a:lnSpc>
            </a:pPr>
            <a:r>
              <a:rPr lang="zh-CN" altLang="en-US"/>
              <a:t>（一）会计操纵的类型</a:t>
            </a:r>
          </a:p>
          <a:p>
            <a:pPr>
              <a:lnSpc>
                <a:spcPct val="130000"/>
              </a:lnSpc>
            </a:pPr>
            <a:r>
              <a:rPr lang="zh-CN" altLang="en-US"/>
              <a:t>会计操纵的类型主要包括盈利操纵、分类呈报操纵以及其他一些特殊形式的操纵。</a:t>
            </a:r>
          </a:p>
          <a:p>
            <a:pPr>
              <a:lnSpc>
                <a:spcPct val="130000"/>
              </a:lnSpc>
            </a:pPr>
            <a:r>
              <a:rPr lang="en-US" altLang="zh-CN"/>
              <a:t>1</a:t>
            </a:r>
            <a:r>
              <a:rPr lang="zh-CN" altLang="en-US"/>
              <a:t>．盈利操纵</a:t>
            </a:r>
          </a:p>
          <a:p>
            <a:pPr>
              <a:lnSpc>
                <a:spcPct val="130000"/>
              </a:lnSpc>
            </a:pPr>
            <a:r>
              <a:rPr lang="zh-CN" altLang="en-US"/>
              <a:t>盈利操纵是指为达到特定目的而对企业盈利水平进行人为操纵。由于人们普遍对企业的盈利能力特别重视，盈利操纵也就成为最主要的一种会计操纵形式。盈利操纵可以通过盈利最大化、盈利平滑和盈利最小化等方式来实现。</a:t>
            </a:r>
          </a:p>
          <a:p>
            <a:pPr>
              <a:lnSpc>
                <a:spcPct val="130000"/>
              </a:lnSpc>
            </a:pPr>
            <a:r>
              <a:rPr lang="zh-CN" altLang="en-US"/>
              <a:t>盈利操纵根据企业收益的分类结构，又可以细分为收入操纵、成本和费用操纵、利得操纵和损失操纵等四种形式。</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72EBB3A8-99AD-401E-9951-331710BCC9E3}" type="slidenum">
              <a:rPr lang="zh-CN" altLang="en-US"/>
              <a:pPr/>
              <a:t>11</a:t>
            </a:fld>
            <a:endParaRPr lang="en-US" altLang="zh-CN"/>
          </a:p>
        </p:txBody>
      </p:sp>
      <p:sp>
        <p:nvSpPr>
          <p:cNvPr id="680962" name="Rectangle 2"/>
          <p:cNvSpPr>
            <a:spLocks noGrp="1" noChangeArrowheads="1"/>
          </p:cNvSpPr>
          <p:nvPr>
            <p:ph type="title"/>
          </p:nvPr>
        </p:nvSpPr>
        <p:spPr/>
        <p:txBody>
          <a:bodyPr/>
          <a:lstStyle/>
          <a:p>
            <a:r>
              <a:rPr lang="zh-CN" altLang="en-US"/>
              <a:t>会计操纵的类型和手段</a:t>
            </a:r>
          </a:p>
        </p:txBody>
      </p:sp>
      <p:sp>
        <p:nvSpPr>
          <p:cNvPr id="680963" name="Rectangle 3"/>
          <p:cNvSpPr>
            <a:spLocks noGrp="1" noChangeArrowheads="1"/>
          </p:cNvSpPr>
          <p:nvPr>
            <p:ph type="body" idx="1"/>
          </p:nvPr>
        </p:nvSpPr>
        <p:spPr>
          <a:xfrm>
            <a:off x="468313" y="981075"/>
            <a:ext cx="8207375" cy="5111750"/>
          </a:xfrm>
        </p:spPr>
        <p:txBody>
          <a:bodyPr/>
          <a:lstStyle/>
          <a:p>
            <a:r>
              <a:rPr lang="zh-CN" altLang="en-US" dirty="0"/>
              <a:t>（</a:t>
            </a:r>
            <a:r>
              <a:rPr lang="en-US" altLang="zh-CN" dirty="0"/>
              <a:t>1</a:t>
            </a:r>
            <a:r>
              <a:rPr lang="zh-CN" altLang="en-US" dirty="0"/>
              <a:t>）收入操纵</a:t>
            </a:r>
          </a:p>
          <a:p>
            <a:r>
              <a:rPr lang="zh-CN" altLang="en-US" dirty="0"/>
              <a:t>收入是企业盈利的主要来源，收入操纵也就成为盈利操纵的主要</a:t>
            </a:r>
            <a:r>
              <a:rPr lang="zh-CN" altLang="en-US" dirty="0" smtClean="0"/>
              <a:t>方法。</a:t>
            </a:r>
            <a:endParaRPr lang="zh-CN" altLang="en-US" dirty="0"/>
          </a:p>
          <a:p>
            <a:r>
              <a:rPr lang="zh-CN" altLang="en-US" dirty="0"/>
              <a:t>（</a:t>
            </a:r>
            <a:r>
              <a:rPr lang="en-US" altLang="zh-CN" dirty="0"/>
              <a:t>2</a:t>
            </a:r>
            <a:r>
              <a:rPr lang="zh-CN" altLang="en-US" dirty="0"/>
              <a:t>）成本和费用操纵</a:t>
            </a:r>
          </a:p>
          <a:p>
            <a:r>
              <a:rPr lang="zh-CN" altLang="en-US" dirty="0" smtClean="0"/>
              <a:t>成本</a:t>
            </a:r>
            <a:r>
              <a:rPr lang="zh-CN" altLang="en-US" dirty="0"/>
              <a:t>和费用操纵也是盈利操纵的一种主要</a:t>
            </a:r>
            <a:r>
              <a:rPr lang="zh-CN" altLang="en-US" dirty="0" smtClean="0"/>
              <a:t>方法。</a:t>
            </a:r>
            <a:endParaRPr lang="zh-CN" altLang="en-US" dirty="0"/>
          </a:p>
          <a:p>
            <a:r>
              <a:rPr lang="zh-CN" altLang="en-US" dirty="0"/>
              <a:t>（</a:t>
            </a:r>
            <a:r>
              <a:rPr lang="en-US" altLang="zh-CN" dirty="0"/>
              <a:t>3</a:t>
            </a:r>
            <a:r>
              <a:rPr lang="zh-CN" altLang="en-US" dirty="0"/>
              <a:t>）利得操纵</a:t>
            </a:r>
          </a:p>
          <a:p>
            <a:r>
              <a:rPr lang="zh-CN" altLang="en-US" dirty="0"/>
              <a:t>利得是企业非主营业务活动或偶发事项形成的收益。企业通过投资收益和营业外收入等科目的一次性利得的操纵可以实现盈利最大化的目的。 </a:t>
            </a:r>
          </a:p>
          <a:p>
            <a:r>
              <a:rPr lang="zh-CN" altLang="en-US" dirty="0"/>
              <a:t>（</a:t>
            </a:r>
            <a:r>
              <a:rPr lang="en-US" altLang="zh-CN" dirty="0"/>
              <a:t>4</a:t>
            </a:r>
            <a:r>
              <a:rPr lang="zh-CN" altLang="en-US" dirty="0"/>
              <a:t>）损失操纵</a:t>
            </a:r>
          </a:p>
          <a:p>
            <a:r>
              <a:rPr lang="zh-CN" altLang="en-US" dirty="0"/>
              <a:t>损失是由企业非主营业务活动或偶发事项形成的各项支出，对企业的盈利水平也会造成影响，通过虚减损失可以达到盈利最大化的目的，而通过虚增当期损失来减少以后会计期间的费用和损失，可以虚减当期盈利水平和虚增后期盈利</a:t>
            </a:r>
            <a:r>
              <a:rPr lang="zh-CN" altLang="en-US" dirty="0" smtClean="0"/>
              <a:t>水平。</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B6EF2F11-B72F-4C42-8CF2-C333F71684E5}" type="slidenum">
              <a:rPr lang="zh-CN" altLang="en-US"/>
              <a:pPr/>
              <a:t>12</a:t>
            </a:fld>
            <a:endParaRPr lang="en-US" altLang="zh-CN"/>
          </a:p>
        </p:txBody>
      </p:sp>
      <p:sp>
        <p:nvSpPr>
          <p:cNvPr id="681986" name="Rectangle 2"/>
          <p:cNvSpPr>
            <a:spLocks noGrp="1" noChangeArrowheads="1"/>
          </p:cNvSpPr>
          <p:nvPr>
            <p:ph type="title"/>
          </p:nvPr>
        </p:nvSpPr>
        <p:spPr/>
        <p:txBody>
          <a:bodyPr/>
          <a:lstStyle/>
          <a:p>
            <a:r>
              <a:rPr lang="zh-CN" altLang="en-US"/>
              <a:t>会计操纵的类型和手段</a:t>
            </a:r>
          </a:p>
        </p:txBody>
      </p:sp>
      <p:sp>
        <p:nvSpPr>
          <p:cNvPr id="681987" name="Rectangle 3"/>
          <p:cNvSpPr>
            <a:spLocks noGrp="1" noChangeArrowheads="1"/>
          </p:cNvSpPr>
          <p:nvPr>
            <p:ph type="body" idx="1"/>
          </p:nvPr>
        </p:nvSpPr>
        <p:spPr/>
        <p:txBody>
          <a:bodyPr/>
          <a:lstStyle/>
          <a:p>
            <a:r>
              <a:rPr lang="zh-CN" altLang="en-US" dirty="0"/>
              <a:t> </a:t>
            </a:r>
            <a:r>
              <a:rPr lang="en-US" altLang="zh-CN" dirty="0"/>
              <a:t>2</a:t>
            </a:r>
            <a:r>
              <a:rPr lang="zh-CN" altLang="en-US" dirty="0"/>
              <a:t>．分类呈报操纵</a:t>
            </a:r>
          </a:p>
          <a:p>
            <a:r>
              <a:rPr lang="zh-CN" altLang="en-US" dirty="0"/>
              <a:t>分类呈报操纵是指不影响报表资产、利润总额和现金流的总体变化，人为对不同科目数额增减变化进行操纵，达到提升企业财务状况和盈利质量的目的，并因此可以获得提升企业权益价值和减少债务成本等潜在收益。</a:t>
            </a:r>
          </a:p>
          <a:p>
            <a:r>
              <a:rPr lang="en-US" altLang="zh-CN" dirty="0"/>
              <a:t>3</a:t>
            </a:r>
            <a:r>
              <a:rPr lang="zh-CN" altLang="en-US" dirty="0"/>
              <a:t>．其他特殊形式的操纵</a:t>
            </a:r>
          </a:p>
          <a:p>
            <a:r>
              <a:rPr lang="zh-CN" altLang="en-US" dirty="0"/>
              <a:t>除盈利操纵和分类呈报操纵外，会计操纵还有其他一些特殊形式的操纵。例如表外融资（</a:t>
            </a:r>
            <a:r>
              <a:rPr lang="en-US" altLang="zh-CN" dirty="0"/>
              <a:t>off-balance sheet financing</a:t>
            </a:r>
            <a:r>
              <a:rPr lang="zh-CN" altLang="en-US" dirty="0"/>
              <a:t>），包括将融资性租赁转为经营性租赁、资产的出售和回租（</a:t>
            </a:r>
            <a:r>
              <a:rPr lang="en-US" altLang="zh-CN" dirty="0"/>
              <a:t>sale and leaseback</a:t>
            </a:r>
            <a:r>
              <a:rPr lang="zh-CN" altLang="en-US" dirty="0"/>
              <a:t>）、存货的出售与回购（</a:t>
            </a:r>
            <a:r>
              <a:rPr lang="en-US" altLang="zh-CN" dirty="0"/>
              <a:t>sale and repurchase</a:t>
            </a:r>
            <a:r>
              <a:rPr lang="zh-CN" altLang="en-US" dirty="0"/>
              <a:t>）、应收账款折现（</a:t>
            </a:r>
            <a:r>
              <a:rPr lang="en-US" altLang="zh-CN" dirty="0"/>
              <a:t>factoring</a:t>
            </a:r>
            <a:r>
              <a:rPr lang="zh-CN" altLang="en-US" dirty="0"/>
              <a:t>）等</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9E4DCC6E-E7C0-4C95-ACA0-3C7584F1E08B}" type="slidenum">
              <a:rPr lang="zh-CN" altLang="en-US"/>
              <a:pPr/>
              <a:t>13</a:t>
            </a:fld>
            <a:endParaRPr lang="en-US" altLang="zh-CN"/>
          </a:p>
        </p:txBody>
      </p:sp>
      <p:sp>
        <p:nvSpPr>
          <p:cNvPr id="683010" name="Rectangle 2"/>
          <p:cNvSpPr>
            <a:spLocks noGrp="1" noChangeArrowheads="1"/>
          </p:cNvSpPr>
          <p:nvPr>
            <p:ph type="title"/>
          </p:nvPr>
        </p:nvSpPr>
        <p:spPr/>
        <p:txBody>
          <a:bodyPr/>
          <a:lstStyle/>
          <a:p>
            <a:r>
              <a:rPr lang="zh-CN" altLang="en-US"/>
              <a:t>会计操纵的具体手段 </a:t>
            </a:r>
          </a:p>
        </p:txBody>
      </p:sp>
      <p:sp>
        <p:nvSpPr>
          <p:cNvPr id="683011" name="Rectangle 3"/>
          <p:cNvSpPr>
            <a:spLocks noGrp="1" noChangeArrowheads="1"/>
          </p:cNvSpPr>
          <p:nvPr>
            <p:ph type="body" idx="1"/>
          </p:nvPr>
        </p:nvSpPr>
        <p:spPr/>
        <p:txBody>
          <a:bodyPr/>
          <a:lstStyle/>
          <a:p>
            <a:pPr>
              <a:lnSpc>
                <a:spcPct val="125000"/>
              </a:lnSpc>
            </a:pPr>
            <a:r>
              <a:rPr lang="en-US" altLang="zh-CN" sz="2400"/>
              <a:t>1</a:t>
            </a:r>
            <a:r>
              <a:rPr lang="zh-CN" altLang="en-US" sz="2400"/>
              <a:t>．财务报表造假</a:t>
            </a:r>
          </a:p>
          <a:p>
            <a:pPr>
              <a:lnSpc>
                <a:spcPct val="125000"/>
              </a:lnSpc>
            </a:pPr>
            <a:r>
              <a:rPr lang="zh-CN" altLang="en-US" sz="2400"/>
              <a:t>（</a:t>
            </a:r>
            <a:r>
              <a:rPr lang="en-US" altLang="zh-CN" sz="2400"/>
              <a:t>1</a:t>
            </a:r>
            <a:r>
              <a:rPr lang="zh-CN" altLang="en-US" sz="2400"/>
              <a:t>）虚增收入。</a:t>
            </a:r>
          </a:p>
          <a:p>
            <a:pPr>
              <a:lnSpc>
                <a:spcPct val="125000"/>
              </a:lnSpc>
            </a:pPr>
            <a:r>
              <a:rPr lang="zh-CN" altLang="en-US" sz="2400"/>
              <a:t>（</a:t>
            </a:r>
            <a:r>
              <a:rPr lang="en-US" altLang="zh-CN" sz="2400"/>
              <a:t>2</a:t>
            </a:r>
            <a:r>
              <a:rPr lang="zh-CN" altLang="en-US" sz="2400"/>
              <a:t>）虚减成本和费用。 </a:t>
            </a:r>
          </a:p>
          <a:p>
            <a:pPr>
              <a:lnSpc>
                <a:spcPct val="125000"/>
              </a:lnSpc>
            </a:pPr>
            <a:r>
              <a:rPr lang="zh-CN" altLang="en-US" sz="2400"/>
              <a:t>（</a:t>
            </a:r>
            <a:r>
              <a:rPr lang="en-US" altLang="zh-CN" sz="2400"/>
              <a:t>3</a:t>
            </a:r>
            <a:r>
              <a:rPr lang="zh-CN" altLang="en-US" sz="2400"/>
              <a:t>）挂账调节损益和资产。</a:t>
            </a:r>
          </a:p>
          <a:p>
            <a:pPr>
              <a:lnSpc>
                <a:spcPct val="125000"/>
              </a:lnSpc>
            </a:pPr>
            <a:r>
              <a:rPr lang="zh-CN" altLang="en-US" sz="2400"/>
              <a:t>（</a:t>
            </a:r>
            <a:r>
              <a:rPr lang="en-US" altLang="zh-CN" sz="2400"/>
              <a:t>4</a:t>
            </a:r>
            <a:r>
              <a:rPr lang="zh-CN" altLang="en-US" sz="2400"/>
              <a:t>）随意增减变动财务报表项目。 </a:t>
            </a:r>
          </a:p>
          <a:p>
            <a:pPr>
              <a:lnSpc>
                <a:spcPct val="125000"/>
              </a:lnSpc>
            </a:pPr>
            <a:r>
              <a:rPr lang="zh-CN" altLang="en-US" sz="2400"/>
              <a:t>（</a:t>
            </a:r>
            <a:r>
              <a:rPr lang="en-US" altLang="zh-CN" sz="2400"/>
              <a:t>5</a:t>
            </a:r>
            <a:r>
              <a:rPr lang="zh-CN" altLang="en-US" sz="2400"/>
              <a:t>）隐瞒重要披露事项。</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8F66C6C7-4280-44E9-9EAC-CBCBC15EEA9C}" type="slidenum">
              <a:rPr lang="zh-CN" altLang="en-US"/>
              <a:pPr/>
              <a:t>14</a:t>
            </a:fld>
            <a:endParaRPr lang="en-US" altLang="zh-CN"/>
          </a:p>
        </p:txBody>
      </p:sp>
      <p:sp>
        <p:nvSpPr>
          <p:cNvPr id="684034" name="Rectangle 2"/>
          <p:cNvSpPr>
            <a:spLocks noGrp="1" noChangeArrowheads="1"/>
          </p:cNvSpPr>
          <p:nvPr>
            <p:ph type="title"/>
          </p:nvPr>
        </p:nvSpPr>
        <p:spPr/>
        <p:txBody>
          <a:bodyPr/>
          <a:lstStyle/>
          <a:p>
            <a:r>
              <a:rPr lang="zh-CN" altLang="en-US"/>
              <a:t>会计操纵的具体手段</a:t>
            </a:r>
          </a:p>
        </p:txBody>
      </p:sp>
      <p:sp>
        <p:nvSpPr>
          <p:cNvPr id="684035" name="Rectangle 3"/>
          <p:cNvSpPr>
            <a:spLocks noGrp="1" noChangeArrowheads="1"/>
          </p:cNvSpPr>
          <p:nvPr>
            <p:ph type="body" idx="1"/>
          </p:nvPr>
        </p:nvSpPr>
        <p:spPr/>
        <p:txBody>
          <a:bodyPr/>
          <a:lstStyle/>
          <a:p>
            <a:r>
              <a:rPr lang="en-US" altLang="zh-CN"/>
              <a:t>2</a:t>
            </a:r>
            <a:r>
              <a:rPr lang="zh-CN" altLang="en-US"/>
              <a:t>．滥用会计政策、会计估计或会计差错更正</a:t>
            </a:r>
          </a:p>
          <a:p>
            <a:r>
              <a:rPr lang="zh-CN" altLang="en-US"/>
              <a:t>（</a:t>
            </a:r>
            <a:r>
              <a:rPr lang="en-US" altLang="zh-CN"/>
              <a:t>1</a:t>
            </a:r>
            <a:r>
              <a:rPr lang="zh-CN" altLang="en-US"/>
              <a:t>）滥用会计政策。</a:t>
            </a:r>
          </a:p>
          <a:p>
            <a:r>
              <a:rPr lang="zh-CN" altLang="en-US"/>
              <a:t>会计政策是指企业在会计核算时所遵循的具体原则以及企业所采纳的具体会计处理方法。企业通过选用或变更会计政策来调节会计利润，进行会计操纵。 </a:t>
            </a:r>
          </a:p>
          <a:p>
            <a:r>
              <a:rPr lang="zh-CN" altLang="en-US"/>
              <a:t>（</a:t>
            </a:r>
            <a:r>
              <a:rPr lang="en-US" altLang="zh-CN"/>
              <a:t>2</a:t>
            </a:r>
            <a:r>
              <a:rPr lang="zh-CN" altLang="en-US"/>
              <a:t>）滥用会计估计。</a:t>
            </a:r>
          </a:p>
          <a:p>
            <a:r>
              <a:rPr lang="zh-CN" altLang="en-US"/>
              <a:t>会计估计是指企业对其结果不确定的交易或事项以最近可利用的信息为基础所作的判断，由于许多会计事项如在费用摊配、成本计算、折旧计提、存货计价等方法的计量和确认上是基于企业自身的判断，这样就使企业通过不合理的会计估计来调节利润成为可能。</a:t>
            </a:r>
          </a:p>
          <a:p>
            <a:r>
              <a:rPr lang="zh-CN" altLang="en-US"/>
              <a:t>（</a:t>
            </a:r>
            <a:r>
              <a:rPr lang="en-US" altLang="zh-CN"/>
              <a:t>3</a:t>
            </a:r>
            <a:r>
              <a:rPr lang="zh-CN" altLang="en-US"/>
              <a:t>）滥用会计差错更正。 </a:t>
            </a:r>
          </a:p>
          <a:p>
            <a:r>
              <a:rPr lang="zh-CN" altLang="en-US"/>
              <a:t>会计差错是指本期发现的会计核算误差，这种误差包括与本期相关的误差及与前期相关的误差。一些企业通过对上期故意造成的重大会计“差错”进行更正，达到将部分收入、成本或费用在各会计期间重新调整，以调节可比会计报表各期利润的目的。 </a:t>
            </a:r>
          </a:p>
          <a:p>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DCA6B072-B8DF-461B-B476-7879CCE99C74}" type="slidenum">
              <a:rPr lang="zh-CN" altLang="en-US"/>
              <a:pPr/>
              <a:t>15</a:t>
            </a:fld>
            <a:endParaRPr lang="en-US" altLang="zh-CN"/>
          </a:p>
        </p:txBody>
      </p:sp>
      <p:sp>
        <p:nvSpPr>
          <p:cNvPr id="685058" name="Rectangle 2"/>
          <p:cNvSpPr>
            <a:spLocks noGrp="1" noChangeArrowheads="1"/>
          </p:cNvSpPr>
          <p:nvPr>
            <p:ph type="title"/>
          </p:nvPr>
        </p:nvSpPr>
        <p:spPr/>
        <p:txBody>
          <a:bodyPr/>
          <a:lstStyle/>
          <a:p>
            <a:r>
              <a:rPr lang="zh-CN" altLang="en-US"/>
              <a:t>会计操纵的具体手段</a:t>
            </a:r>
          </a:p>
        </p:txBody>
      </p:sp>
      <p:sp>
        <p:nvSpPr>
          <p:cNvPr id="685059" name="Rectangle 3"/>
          <p:cNvSpPr>
            <a:spLocks noGrp="1" noChangeArrowheads="1"/>
          </p:cNvSpPr>
          <p:nvPr>
            <p:ph type="body" idx="1"/>
          </p:nvPr>
        </p:nvSpPr>
        <p:spPr/>
        <p:txBody>
          <a:bodyPr/>
          <a:lstStyle/>
          <a:p>
            <a:r>
              <a:rPr lang="en-US" altLang="zh-CN"/>
              <a:t>3</a:t>
            </a:r>
            <a:r>
              <a:rPr lang="zh-CN" altLang="en-US"/>
              <a:t>．利用各项关联交易</a:t>
            </a:r>
          </a:p>
          <a:p>
            <a:r>
              <a:rPr lang="zh-CN" altLang="en-US"/>
              <a:t>（</a:t>
            </a:r>
            <a:r>
              <a:rPr lang="en-US" altLang="zh-CN"/>
              <a:t>1</a:t>
            </a:r>
            <a:r>
              <a:rPr lang="zh-CN" altLang="en-US"/>
              <a:t>）关联购销或置换。企业与关联方之间采用大大高于或低于市场价格的方式，进行产品或劳务的购销活动、股权置换和资产置换。</a:t>
            </a:r>
          </a:p>
          <a:p>
            <a:r>
              <a:rPr lang="zh-CN" altLang="en-US"/>
              <a:t>（</a:t>
            </a:r>
            <a:r>
              <a:rPr lang="en-US" altLang="zh-CN"/>
              <a:t>2</a:t>
            </a:r>
            <a:r>
              <a:rPr lang="zh-CN" altLang="en-US"/>
              <a:t>）关联资金拆借。企业与关联方之间以低息或高息发生资金往来，进行资金拆借，调节财务费用。</a:t>
            </a:r>
          </a:p>
          <a:p>
            <a:r>
              <a:rPr lang="zh-CN" altLang="en-US"/>
              <a:t>（</a:t>
            </a:r>
            <a:r>
              <a:rPr lang="en-US" altLang="zh-CN"/>
              <a:t>3</a:t>
            </a:r>
            <a:r>
              <a:rPr lang="zh-CN" altLang="en-US"/>
              <a:t>）关联托管及租赁。企业与关联方之间以旱涝保收的方式委托经营或受托经营，抬高企业经营业绩。</a:t>
            </a:r>
          </a:p>
          <a:p>
            <a:r>
              <a:rPr lang="zh-CN" altLang="en-US"/>
              <a:t>（</a:t>
            </a:r>
            <a:r>
              <a:rPr lang="en-US" altLang="zh-CN"/>
              <a:t>4</a:t>
            </a:r>
            <a:r>
              <a:rPr lang="zh-CN" altLang="en-US"/>
              <a:t>）关联费用分担。企业通过操纵与关联方之间应各自分摊的销售和管理费用来调节利润。</a:t>
            </a:r>
          </a:p>
          <a:p>
            <a:r>
              <a:rPr lang="zh-CN" altLang="en-US"/>
              <a:t>（</a:t>
            </a:r>
            <a:r>
              <a:rPr lang="en-US" altLang="zh-CN"/>
              <a:t>5</a:t>
            </a:r>
            <a:r>
              <a:rPr lang="zh-CN" altLang="en-US"/>
              <a:t>）关联方与企业相互转移利润。</a:t>
            </a:r>
          </a:p>
          <a:p>
            <a:r>
              <a:rPr lang="zh-CN" altLang="en-US"/>
              <a:t>（</a:t>
            </a:r>
            <a:r>
              <a:rPr lang="en-US" altLang="zh-CN"/>
              <a:t>6</a:t>
            </a:r>
            <a:r>
              <a:rPr lang="zh-CN" altLang="en-US"/>
              <a:t>）关联交易非关联化。企业与关联方之间通过出售股权解除关联方关系、多重参股隐瞒关联方关系、利用过桥公司将一笔关联交易变成两笔非关联交易、采用非货币性交易的货币化等方式，来逃避政府部门对通过关联交易调节利润进行约束的规定和信息披露义务。</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C7A6BF86-4161-47D9-A660-9B7F9A837BC2}" type="slidenum">
              <a:rPr lang="zh-CN" altLang="en-US"/>
              <a:pPr/>
              <a:t>16</a:t>
            </a:fld>
            <a:endParaRPr lang="en-US" altLang="zh-CN"/>
          </a:p>
        </p:txBody>
      </p:sp>
      <p:sp>
        <p:nvSpPr>
          <p:cNvPr id="686082" name="Rectangle 2"/>
          <p:cNvSpPr>
            <a:spLocks noGrp="1" noChangeArrowheads="1"/>
          </p:cNvSpPr>
          <p:nvPr>
            <p:ph type="title"/>
          </p:nvPr>
        </p:nvSpPr>
        <p:spPr/>
        <p:txBody>
          <a:bodyPr/>
          <a:lstStyle/>
          <a:p>
            <a:r>
              <a:rPr lang="zh-CN" altLang="en-US"/>
              <a:t>会计操纵的具体手段</a:t>
            </a:r>
          </a:p>
        </p:txBody>
      </p:sp>
      <p:sp>
        <p:nvSpPr>
          <p:cNvPr id="686083" name="Rectangle 3"/>
          <p:cNvSpPr>
            <a:spLocks noGrp="1" noChangeArrowheads="1"/>
          </p:cNvSpPr>
          <p:nvPr>
            <p:ph type="body" idx="1"/>
          </p:nvPr>
        </p:nvSpPr>
        <p:spPr/>
        <p:txBody>
          <a:bodyPr/>
          <a:lstStyle/>
          <a:p>
            <a:r>
              <a:rPr lang="en-US" altLang="zh-CN"/>
              <a:t>4</a:t>
            </a:r>
            <a:r>
              <a:rPr lang="zh-CN" altLang="en-US"/>
              <a:t>．利用地方政府援助</a:t>
            </a:r>
          </a:p>
          <a:p>
            <a:r>
              <a:rPr lang="zh-CN" altLang="en-US"/>
              <a:t>（</a:t>
            </a:r>
            <a:r>
              <a:rPr lang="en-US" altLang="zh-CN"/>
              <a:t>1</a:t>
            </a:r>
            <a:r>
              <a:rPr lang="zh-CN" altLang="en-US"/>
              <a:t>）政策优惠。为帮助企业提高业绩，地方政府越权实施减免税政策，或以其他名义返还已缴的税金；或将大量土地无偿划拨或低价出让给企业，变相降低了企业的经营成本；有些地方政府为了吸引外地企业资金的投入，越权许以减免税、土地低价或无偿赠送等优惠政策。</a:t>
            </a:r>
          </a:p>
          <a:p>
            <a:r>
              <a:rPr lang="zh-CN" altLang="en-US"/>
              <a:t>（</a:t>
            </a:r>
            <a:r>
              <a:rPr lang="en-US" altLang="zh-CN"/>
              <a:t>2</a:t>
            </a:r>
            <a:r>
              <a:rPr lang="zh-CN" altLang="en-US"/>
              <a:t>）补贴收入。为使本地的上市企业保住上市资格或再融资资格，地方政府以技改贴息、技术开发费、扶优扶强资金、增值税退税收入、安置特困企业费用补贴、地方所得税已退抵征、贷款银行利息核销等名义，千方百计帮助企业达到盈利指标，其中某些补贴数额巨大，且缺乏正当理由。</a:t>
            </a:r>
          </a:p>
          <a:p>
            <a:r>
              <a:rPr lang="zh-CN" altLang="en-US"/>
              <a:t>（</a:t>
            </a:r>
            <a:r>
              <a:rPr lang="en-US" altLang="zh-CN"/>
              <a:t>3</a:t>
            </a:r>
            <a:r>
              <a:rPr lang="zh-CN" altLang="en-US"/>
              <a:t>）核准提价。对于公用事业或旅游垄断资源类企业，如供水、供电、供气、高速公路、旅游景区等，由于其产品或服务的价格需经政府核定，为帮助企业提高业绩，地方政府往往批准其提高价格，虽然业绩的提升是真实的，但却以损害消费者利益为手段。</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484489E9-30D4-4B26-AF98-98400BDD03D7}" type="slidenum">
              <a:rPr lang="zh-CN" altLang="en-US"/>
              <a:pPr/>
              <a:t>17</a:t>
            </a:fld>
            <a:endParaRPr lang="en-US" altLang="zh-CN"/>
          </a:p>
        </p:txBody>
      </p:sp>
      <p:sp>
        <p:nvSpPr>
          <p:cNvPr id="687106" name="Rectangle 2"/>
          <p:cNvSpPr>
            <a:spLocks noGrp="1" noChangeArrowheads="1"/>
          </p:cNvSpPr>
          <p:nvPr>
            <p:ph type="title"/>
          </p:nvPr>
        </p:nvSpPr>
        <p:spPr/>
        <p:txBody>
          <a:bodyPr/>
          <a:lstStyle/>
          <a:p>
            <a:r>
              <a:rPr lang="zh-CN" altLang="en-US"/>
              <a:t>会计操纵的识别 </a:t>
            </a:r>
          </a:p>
        </p:txBody>
      </p:sp>
      <p:sp>
        <p:nvSpPr>
          <p:cNvPr id="687107" name="Rectangle 3"/>
          <p:cNvSpPr>
            <a:spLocks noGrp="1" noChangeArrowheads="1"/>
          </p:cNvSpPr>
          <p:nvPr>
            <p:ph type="body" idx="1"/>
          </p:nvPr>
        </p:nvSpPr>
        <p:spPr/>
        <p:txBody>
          <a:bodyPr/>
          <a:lstStyle/>
          <a:p>
            <a:pPr>
              <a:lnSpc>
                <a:spcPct val="125000"/>
              </a:lnSpc>
            </a:pPr>
            <a:r>
              <a:rPr lang="zh-CN" altLang="en-US"/>
              <a:t>从企业提供的财务报告中识别可能存在的会计操纵行为，首先要考察企业是否有进行会计操纵的动因以及可能会以何种形式出现，而在阅读报表时有针对性地加以识别和防范。</a:t>
            </a:r>
          </a:p>
          <a:p>
            <a:pPr>
              <a:lnSpc>
                <a:spcPct val="125000"/>
              </a:lnSpc>
            </a:pPr>
            <a:r>
              <a:rPr lang="zh-CN" altLang="en-US"/>
              <a:t>总体上有会计操纵倾向的企业包括：（</a:t>
            </a:r>
            <a:r>
              <a:rPr lang="en-US" altLang="zh-CN"/>
              <a:t>1</a:t>
            </a:r>
            <a:r>
              <a:rPr lang="zh-CN" altLang="en-US"/>
              <a:t>）内控不健全的企业，其财务报表未通过审计；（</a:t>
            </a:r>
            <a:r>
              <a:rPr lang="en-US" altLang="zh-CN"/>
              <a:t>2</a:t>
            </a:r>
            <a:r>
              <a:rPr lang="zh-CN" altLang="en-US"/>
              <a:t>）有融资计划的企业；（</a:t>
            </a:r>
            <a:r>
              <a:rPr lang="en-US" altLang="zh-CN"/>
              <a:t>3</a:t>
            </a:r>
            <a:r>
              <a:rPr lang="zh-CN" altLang="en-US"/>
              <a:t>）处于困境中的企业；（</a:t>
            </a:r>
            <a:r>
              <a:rPr lang="en-US" altLang="zh-CN"/>
              <a:t>4</a:t>
            </a:r>
            <a:r>
              <a:rPr lang="zh-CN" altLang="en-US"/>
              <a:t>）管理层发生变动、管理层持股或管理层薪酬与企业盈利水平密切相关的企业。</a:t>
            </a:r>
          </a:p>
          <a:p>
            <a:pPr>
              <a:lnSpc>
                <a:spcPct val="125000"/>
              </a:lnSpc>
            </a:pPr>
            <a:r>
              <a:rPr lang="zh-CN" altLang="en-US"/>
              <a:t>对会计报表进行深入的财务分析是识别会计操纵的核心手段，如利用合并报表分析、审计报告分析、会计报表附注分析、关联交易剔除分析、不良资产剔除分析、财务比率分析、静态分析、趋势分析、同业比较以及基本面分析与现场调查相结合的分析框架进行判别。</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777DF0D5-5E4B-4A1C-9723-B1A14D792291}" type="slidenum">
              <a:rPr lang="zh-CN" altLang="en-US"/>
              <a:pPr/>
              <a:t>18</a:t>
            </a:fld>
            <a:endParaRPr lang="en-US" altLang="zh-CN"/>
          </a:p>
        </p:txBody>
      </p:sp>
      <p:sp>
        <p:nvSpPr>
          <p:cNvPr id="704514" name="Rectangle 2"/>
          <p:cNvSpPr>
            <a:spLocks noGrp="1" noChangeArrowheads="1"/>
          </p:cNvSpPr>
          <p:nvPr>
            <p:ph type="title"/>
          </p:nvPr>
        </p:nvSpPr>
        <p:spPr>
          <a:xfrm>
            <a:off x="2362200" y="152400"/>
            <a:ext cx="4495800" cy="442913"/>
          </a:xfrm>
        </p:spPr>
        <p:txBody>
          <a:bodyPr/>
          <a:lstStyle/>
          <a:p>
            <a:r>
              <a:rPr lang="zh-CN" altLang="en-US"/>
              <a:t>确定财务危机的公认方法</a:t>
            </a:r>
          </a:p>
        </p:txBody>
      </p:sp>
      <p:sp>
        <p:nvSpPr>
          <p:cNvPr id="704515" name="Rectangle 3"/>
          <p:cNvSpPr>
            <a:spLocks noGrp="1" noChangeArrowheads="1"/>
          </p:cNvSpPr>
          <p:nvPr>
            <p:ph type="body" idx="1"/>
          </p:nvPr>
        </p:nvSpPr>
        <p:spPr>
          <a:xfrm>
            <a:off x="468313" y="1052513"/>
            <a:ext cx="8229600" cy="5183187"/>
          </a:xfrm>
        </p:spPr>
        <p:txBody>
          <a:bodyPr/>
          <a:lstStyle/>
          <a:p>
            <a:r>
              <a:rPr lang="zh-CN" altLang="en-US"/>
              <a:t>确定财务危机的公认方法通常有两种：一是法律对企业破产的定义，企业破产是用来衡量企业财务危机最常用的标准，也是最准确的标准；二是以证券交易所对持续亏损、有重大潜在损失或者股价持续低于一定水平的上市公司给予特别处理或退市作为标准。研究表明，财务危机至少有以下几种表现形式：</a:t>
            </a:r>
          </a:p>
          <a:p>
            <a:r>
              <a:rPr lang="en-US" altLang="zh-CN"/>
              <a:t>1</a:t>
            </a:r>
            <a:r>
              <a:rPr lang="zh-CN" altLang="en-US"/>
              <a:t>．从企业的经营情况看，表现为产销严重脱节，企业销售额和销售利润明显下降，多项绩效评价指标严重恶化；</a:t>
            </a:r>
          </a:p>
          <a:p>
            <a:r>
              <a:rPr lang="en-US" altLang="zh-CN"/>
              <a:t>2</a:t>
            </a:r>
            <a:r>
              <a:rPr lang="zh-CN" altLang="en-US"/>
              <a:t>．从企业的资产结构看，表现为应收账款大幅增长，产品库存迅速上升；</a:t>
            </a:r>
          </a:p>
          <a:p>
            <a:r>
              <a:rPr lang="en-US" altLang="zh-CN"/>
              <a:t>3</a:t>
            </a:r>
            <a:r>
              <a:rPr lang="zh-CN" altLang="en-US"/>
              <a:t>．从企业的偿债能力看，表现为丧失偿还到期债务的能力，流动资产不足以偿还流动负债，总资产低于总负债；</a:t>
            </a:r>
          </a:p>
          <a:p>
            <a:r>
              <a:rPr lang="en-US" altLang="zh-CN"/>
              <a:t>4</a:t>
            </a:r>
            <a:r>
              <a:rPr lang="zh-CN" altLang="en-US"/>
              <a:t>．从企业现金流量看，表现为缺乏偿还即将到期债务的现金流，现金总流入小于现金总流出。</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灯片编号占位符 4"/>
          <p:cNvSpPr>
            <a:spLocks noGrp="1"/>
          </p:cNvSpPr>
          <p:nvPr>
            <p:ph type="sldNum" sz="quarter" idx="11"/>
          </p:nvPr>
        </p:nvSpPr>
        <p:spPr/>
        <p:txBody>
          <a:bodyPr/>
          <a:lstStyle/>
          <a:p>
            <a:fld id="{00DBB532-2F12-4E01-8C7B-F3CCB17031AF}" type="slidenum">
              <a:rPr lang="zh-CN" altLang="en-US"/>
              <a:pPr/>
              <a:t>19</a:t>
            </a:fld>
            <a:endParaRPr lang="en-US" altLang="zh-CN"/>
          </a:p>
        </p:txBody>
      </p:sp>
      <p:graphicFrame>
        <p:nvGraphicFramePr>
          <p:cNvPr id="706616" name="Group 56"/>
          <p:cNvGraphicFramePr>
            <a:graphicFrameLocks noGrp="1"/>
          </p:cNvGraphicFramePr>
          <p:nvPr>
            <p:ph idx="1"/>
          </p:nvPr>
        </p:nvGraphicFramePr>
        <p:xfrm>
          <a:off x="468313" y="1052513"/>
          <a:ext cx="8229600" cy="4752979"/>
        </p:xfrm>
        <a:graphic>
          <a:graphicData uri="http://schemas.openxmlformats.org/drawingml/2006/table">
            <a:tbl>
              <a:tblPr/>
              <a:tblGrid>
                <a:gridCol w="1968500"/>
                <a:gridCol w="2862262"/>
                <a:gridCol w="3398838"/>
              </a:tblGrid>
              <a:tr h="517525">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内部因素</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外部因素</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423863">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投资管理</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自有资本少</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主业外投资</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3863">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固定资产管理</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过度扩充，使用效率低</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高额债务资金用于固定资产</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2275">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资金计划管理</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需求预测失误</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营运资金紧张、融资能力差</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3863">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存货管理</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材料浪费、库存量大、管理不善</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付款延误</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3863">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账款管理</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余额增加，管理粗放，催收无力</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出现坏账，社会信用差</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3863">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现金管理</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回收率低</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银根收缩</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3863">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人工管理</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劳动生产率低</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人才流失</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2275">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费用管理</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支出居高不下、依赖性强</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物价上涨、交易费用增加</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3863">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成本管理</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成本控制水平低</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原材料成本高企</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3863">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经营管理</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连续亏损，资不抵债</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社会经营环境恶化，产品市场竞争激烈</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06613" name="Rectangle 53"/>
          <p:cNvSpPr>
            <a:spLocks noGrp="1" noChangeArrowheads="1"/>
          </p:cNvSpPr>
          <p:nvPr>
            <p:ph type="title"/>
          </p:nvPr>
        </p:nvSpPr>
        <p:spPr/>
        <p:txBody>
          <a:bodyPr/>
          <a:lstStyle/>
          <a:p>
            <a:r>
              <a:rPr lang="zh-CN" altLang="en-US"/>
              <a:t>企业发生财务危机的原因分析</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Text Box 5"/>
          <p:cNvSpPr txBox="1">
            <a:spLocks noChangeArrowheads="1"/>
          </p:cNvSpPr>
          <p:nvPr/>
        </p:nvSpPr>
        <p:spPr bwMode="auto">
          <a:xfrm>
            <a:off x="1042988" y="1628775"/>
            <a:ext cx="838200" cy="1006475"/>
          </a:xfrm>
          <a:prstGeom prst="rect">
            <a:avLst/>
          </a:prstGeom>
          <a:noFill/>
          <a:ln w="9525">
            <a:noFill/>
            <a:miter lim="800000"/>
            <a:headEnd/>
            <a:tailEnd/>
          </a:ln>
          <a:effectLst/>
        </p:spPr>
        <p:txBody>
          <a:bodyPr lIns="90000" tIns="46800" rIns="90000" bIns="46800">
            <a:spAutoFit/>
          </a:bodyPr>
          <a:lstStyle/>
          <a:p>
            <a:pPr algn="l">
              <a:spcBef>
                <a:spcPct val="50000"/>
              </a:spcBef>
            </a:pPr>
            <a:r>
              <a:rPr lang="zh-CN" altLang="en-US" sz="6000" b="1">
                <a:latin typeface="Times New Roman" pitchFamily="18" charset="0"/>
                <a:ea typeface="宋体" pitchFamily="2" charset="-122"/>
                <a:sym typeface="Wingdings" pitchFamily="2" charset="2"/>
              </a:rPr>
              <a:t></a:t>
            </a:r>
            <a:endParaRPr lang="zh-CN" altLang="en-US" sz="6000" b="1">
              <a:latin typeface="Times New Roman" pitchFamily="18" charset="0"/>
              <a:ea typeface="宋体" pitchFamily="2" charset="-122"/>
            </a:endParaRPr>
          </a:p>
        </p:txBody>
      </p:sp>
      <p:sp>
        <p:nvSpPr>
          <p:cNvPr id="66569" name="Text Box 9"/>
          <p:cNvSpPr txBox="1">
            <a:spLocks noChangeArrowheads="1"/>
          </p:cNvSpPr>
          <p:nvPr/>
        </p:nvSpPr>
        <p:spPr bwMode="auto">
          <a:xfrm>
            <a:off x="1979613" y="1557338"/>
            <a:ext cx="6551612" cy="2590800"/>
          </a:xfrm>
          <a:prstGeom prst="rect">
            <a:avLst/>
          </a:prstGeom>
          <a:noFill/>
          <a:ln w="9525">
            <a:noFill/>
            <a:miter lim="800000"/>
            <a:headEnd/>
            <a:tailEnd/>
          </a:ln>
          <a:effectLst/>
        </p:spPr>
        <p:txBody>
          <a:bodyPr lIns="90000" tIns="46800" rIns="90000" bIns="46800">
            <a:spAutoFit/>
          </a:bodyPr>
          <a:lstStyle/>
          <a:p>
            <a:endParaRPr lang="zh-CN" altLang="en-US"/>
          </a:p>
          <a:p>
            <a:pPr algn="l">
              <a:lnSpc>
                <a:spcPct val="125000"/>
              </a:lnSpc>
              <a:buClr>
                <a:srgbClr val="FF0066"/>
              </a:buClr>
              <a:buSzPct val="110000"/>
              <a:buFont typeface="Wingdings" pitchFamily="2" charset="2"/>
              <a:buChar char="þ"/>
            </a:pPr>
            <a:r>
              <a:rPr lang="zh-CN" altLang="en-US" sz="2400"/>
              <a:t>了解会计操纵的概念及其产生动因；</a:t>
            </a:r>
          </a:p>
          <a:p>
            <a:pPr algn="l">
              <a:lnSpc>
                <a:spcPct val="125000"/>
              </a:lnSpc>
              <a:buClr>
                <a:srgbClr val="FF0066"/>
              </a:buClr>
              <a:buSzPct val="110000"/>
              <a:buFont typeface="Wingdings" pitchFamily="2" charset="2"/>
              <a:buChar char="þ"/>
            </a:pPr>
            <a:r>
              <a:rPr lang="zh-CN" altLang="en-US" sz="2400"/>
              <a:t>熟悉会计操纵的方法和手段；</a:t>
            </a:r>
          </a:p>
          <a:p>
            <a:pPr algn="l">
              <a:lnSpc>
                <a:spcPct val="125000"/>
              </a:lnSpc>
              <a:buClr>
                <a:srgbClr val="FF0066"/>
              </a:buClr>
              <a:buSzPct val="110000"/>
              <a:buFont typeface="Wingdings" pitchFamily="2" charset="2"/>
              <a:buChar char="þ"/>
            </a:pPr>
            <a:r>
              <a:rPr lang="zh-CN" altLang="en-US" sz="2400"/>
              <a:t>熟悉识别会计操纵的主要分析方法；</a:t>
            </a:r>
          </a:p>
          <a:p>
            <a:pPr algn="l">
              <a:lnSpc>
                <a:spcPct val="125000"/>
              </a:lnSpc>
              <a:buClr>
                <a:srgbClr val="FF0066"/>
              </a:buClr>
              <a:buSzPct val="110000"/>
              <a:buFont typeface="Wingdings" pitchFamily="2" charset="2"/>
              <a:buChar char="þ"/>
            </a:pPr>
            <a:r>
              <a:rPr lang="zh-CN" altLang="en-US" sz="2400"/>
              <a:t>了解企业财务危机和财务预警的基本概念；</a:t>
            </a:r>
          </a:p>
          <a:p>
            <a:pPr algn="l">
              <a:lnSpc>
                <a:spcPct val="125000"/>
              </a:lnSpc>
              <a:buClr>
                <a:srgbClr val="FF0066"/>
              </a:buClr>
              <a:buSzPct val="110000"/>
              <a:buFont typeface="Wingdings" pitchFamily="2" charset="2"/>
              <a:buChar char="þ"/>
            </a:pPr>
            <a:r>
              <a:rPr lang="zh-CN" altLang="en-US" sz="2400"/>
              <a:t>掌握企业财务预警的主要分析方法。</a:t>
            </a:r>
          </a:p>
        </p:txBody>
      </p:sp>
      <p:sp>
        <p:nvSpPr>
          <p:cNvPr id="66570" name="Rectangle 10"/>
          <p:cNvSpPr>
            <a:spLocks noGrp="1" noChangeArrowheads="1"/>
          </p:cNvSpPr>
          <p:nvPr>
            <p:ph type="ctrTitle"/>
          </p:nvPr>
        </p:nvSpPr>
        <p:spPr>
          <a:xfrm>
            <a:off x="2195513" y="765175"/>
            <a:ext cx="1676400" cy="762000"/>
          </a:xfrm>
        </p:spPr>
        <p:txBody>
          <a:bodyPr/>
          <a:lstStyle/>
          <a:p>
            <a:r>
              <a:rPr lang="zh-CN" altLang="en-US"/>
              <a:t>学习目的</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C4DDFFE9-FF99-472B-BF9D-7627302B15F9}" type="slidenum">
              <a:rPr lang="zh-CN" altLang="en-US"/>
              <a:pPr/>
              <a:t>20</a:t>
            </a:fld>
            <a:endParaRPr lang="en-US" altLang="zh-CN"/>
          </a:p>
        </p:txBody>
      </p:sp>
      <p:sp>
        <p:nvSpPr>
          <p:cNvPr id="708610" name="Rectangle 2"/>
          <p:cNvSpPr>
            <a:spLocks noGrp="1" noChangeArrowheads="1"/>
          </p:cNvSpPr>
          <p:nvPr>
            <p:ph type="title"/>
          </p:nvPr>
        </p:nvSpPr>
        <p:spPr>
          <a:xfrm>
            <a:off x="2362200" y="234950"/>
            <a:ext cx="4495800" cy="395288"/>
          </a:xfrm>
        </p:spPr>
        <p:txBody>
          <a:bodyPr/>
          <a:lstStyle/>
          <a:p>
            <a:r>
              <a:rPr lang="zh-CN" altLang="en-US"/>
              <a:t>企业财务预警</a:t>
            </a:r>
          </a:p>
        </p:txBody>
      </p:sp>
      <p:sp>
        <p:nvSpPr>
          <p:cNvPr id="708611" name="Rectangle 3"/>
          <p:cNvSpPr>
            <a:spLocks noGrp="1" noChangeArrowheads="1"/>
          </p:cNvSpPr>
          <p:nvPr>
            <p:ph type="body" idx="1"/>
          </p:nvPr>
        </p:nvSpPr>
        <p:spPr>
          <a:xfrm>
            <a:off x="323850" y="981075"/>
            <a:ext cx="8569325" cy="5688013"/>
          </a:xfrm>
        </p:spPr>
        <p:txBody>
          <a:bodyPr/>
          <a:lstStyle/>
          <a:p>
            <a:r>
              <a:rPr lang="zh-CN" altLang="en-US" sz="2400"/>
              <a:t>企业财务预警（</a:t>
            </a:r>
            <a:r>
              <a:rPr lang="en-US" altLang="zh-CN" sz="2400"/>
              <a:t>Financial Early- Warning</a:t>
            </a:r>
            <a:r>
              <a:rPr lang="zh-CN" altLang="en-US" sz="2400"/>
              <a:t>），即财务危机预警，是指通过对企业日常财务运行情况进行连续有效的监测，来防范企业财务恶化给债权人和投资者造成的损失。财务危机预警灵敏度越高，就越能尽早地防范、发现和解决问题，避免财务危机的发生。</a:t>
            </a:r>
          </a:p>
          <a:p>
            <a:r>
              <a:rPr lang="zh-CN" altLang="en-US" sz="2400"/>
              <a:t>一个有效地企业财务预警系统应具有以下功能：</a:t>
            </a:r>
          </a:p>
          <a:p>
            <a:r>
              <a:rPr lang="en-US" altLang="zh-CN" sz="2400"/>
              <a:t>1</a:t>
            </a:r>
            <a:r>
              <a:rPr lang="zh-CN" altLang="en-US" sz="2400"/>
              <a:t>．预知财务危机的征兆。</a:t>
            </a:r>
          </a:p>
          <a:p>
            <a:r>
              <a:rPr lang="en-US" altLang="zh-CN" sz="2400"/>
              <a:t>2</a:t>
            </a:r>
            <a:r>
              <a:rPr lang="zh-CN" altLang="en-US" sz="2400"/>
              <a:t>．预防财务危机发生或控制其进一步扩大。</a:t>
            </a:r>
          </a:p>
          <a:p>
            <a:r>
              <a:rPr lang="en-US" altLang="zh-CN" sz="2400"/>
              <a:t>3</a:t>
            </a:r>
            <a:r>
              <a:rPr lang="zh-CN" altLang="en-US" sz="2400"/>
              <a:t>．避免类似的财务危机再次发生。</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81F1D854-1019-45CB-923E-0D1C65BC3574}" type="slidenum">
              <a:rPr lang="zh-CN" altLang="en-US"/>
              <a:pPr/>
              <a:t>21</a:t>
            </a:fld>
            <a:endParaRPr lang="en-US" altLang="zh-CN"/>
          </a:p>
        </p:txBody>
      </p:sp>
      <p:sp>
        <p:nvSpPr>
          <p:cNvPr id="699394" name="Rectangle 2"/>
          <p:cNvSpPr>
            <a:spLocks noGrp="1" noChangeArrowheads="1"/>
          </p:cNvSpPr>
          <p:nvPr>
            <p:ph type="title"/>
          </p:nvPr>
        </p:nvSpPr>
        <p:spPr/>
        <p:txBody>
          <a:bodyPr/>
          <a:lstStyle/>
          <a:p>
            <a:r>
              <a:rPr lang="zh-CN" altLang="en-US"/>
              <a:t>财务预警定性分析方法 </a:t>
            </a:r>
          </a:p>
        </p:txBody>
      </p:sp>
      <p:sp>
        <p:nvSpPr>
          <p:cNvPr id="699395" name="Rectangle 3"/>
          <p:cNvSpPr>
            <a:spLocks noGrp="1" noChangeArrowheads="1"/>
          </p:cNvSpPr>
          <p:nvPr>
            <p:ph type="body" idx="1"/>
          </p:nvPr>
        </p:nvSpPr>
        <p:spPr/>
        <p:txBody>
          <a:bodyPr/>
          <a:lstStyle/>
          <a:p>
            <a:pPr>
              <a:lnSpc>
                <a:spcPct val="115000"/>
              </a:lnSpc>
            </a:pPr>
            <a:r>
              <a:rPr lang="en-US" altLang="zh-CN" dirty="0"/>
              <a:t>1</a:t>
            </a:r>
            <a:r>
              <a:rPr lang="zh-CN" altLang="en-US" dirty="0"/>
              <a:t>．风险分析调查法</a:t>
            </a:r>
          </a:p>
          <a:p>
            <a:pPr>
              <a:lnSpc>
                <a:spcPct val="115000"/>
              </a:lnSpc>
            </a:pPr>
            <a:r>
              <a:rPr lang="zh-CN" altLang="en-US" dirty="0"/>
              <a:t>风险分析调查法是由专业人员、咨询公司和管理专家对企业内外部环境进行分析，辨别企业是否存在财务危机发生的原因，找出财务危机发生的警兆，以此预测财务危机发生的可能性。</a:t>
            </a:r>
          </a:p>
          <a:p>
            <a:pPr>
              <a:lnSpc>
                <a:spcPct val="115000"/>
              </a:lnSpc>
            </a:pPr>
            <a:endParaRPr lang="en-US" altLang="zh-CN" dirty="0" smtClean="0"/>
          </a:p>
          <a:p>
            <a:pPr>
              <a:lnSpc>
                <a:spcPct val="115000"/>
              </a:lnSpc>
            </a:pPr>
            <a:r>
              <a:rPr lang="en-US" altLang="zh-CN" dirty="0" smtClean="0"/>
              <a:t>2</a:t>
            </a:r>
            <a:r>
              <a:rPr lang="zh-CN" altLang="en-US" dirty="0"/>
              <a:t>．财务危机四阶段分析法</a:t>
            </a:r>
          </a:p>
          <a:p>
            <a:pPr>
              <a:lnSpc>
                <a:spcPct val="115000"/>
              </a:lnSpc>
            </a:pPr>
            <a:r>
              <a:rPr lang="zh-CN" altLang="en-US" dirty="0"/>
              <a:t>财务危机四阶段分析法是根据企业财务危机的形成过程，把财务危机分为财务危机潜伏期、财务危机发生期、财务危机恶化期和财务危机实现期四个阶段。对应于不同的阶段，有不同的危机症状表现。财务危机四阶段分析法就是通过分析危机症状，判断企业财务危机所处的阶段，然后采取有效措施，帮助企业摆脱财务困境，恢复财务正常运作。</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灯片编号占位符 4"/>
          <p:cNvSpPr>
            <a:spLocks noGrp="1"/>
          </p:cNvSpPr>
          <p:nvPr>
            <p:ph type="sldNum" sz="quarter" idx="11"/>
          </p:nvPr>
        </p:nvSpPr>
        <p:spPr/>
        <p:txBody>
          <a:bodyPr/>
          <a:lstStyle/>
          <a:p>
            <a:fld id="{CF4C7E92-EFBC-42B5-97F7-F69CB95352A5}" type="slidenum">
              <a:rPr lang="zh-CN" altLang="en-US"/>
              <a:pPr/>
              <a:t>22</a:t>
            </a:fld>
            <a:endParaRPr lang="en-US" altLang="zh-CN"/>
          </a:p>
        </p:txBody>
      </p:sp>
      <p:sp>
        <p:nvSpPr>
          <p:cNvPr id="700617" name="Rectangle 201"/>
          <p:cNvSpPr>
            <a:spLocks noGrp="1" noChangeArrowheads="1"/>
          </p:cNvSpPr>
          <p:nvPr>
            <p:ph type="title"/>
          </p:nvPr>
        </p:nvSpPr>
        <p:spPr/>
        <p:txBody>
          <a:bodyPr/>
          <a:lstStyle/>
          <a:p>
            <a:r>
              <a:rPr lang="zh-CN" altLang="en-US"/>
              <a:t>财务危机四阶段分析法</a:t>
            </a:r>
          </a:p>
        </p:txBody>
      </p:sp>
      <p:graphicFrame>
        <p:nvGraphicFramePr>
          <p:cNvPr id="700620" name="Group 204"/>
          <p:cNvGraphicFramePr>
            <a:graphicFrameLocks noGrp="1"/>
          </p:cNvGraphicFramePr>
          <p:nvPr>
            <p:ph idx="1"/>
          </p:nvPr>
        </p:nvGraphicFramePr>
        <p:xfrm>
          <a:off x="468313" y="1052513"/>
          <a:ext cx="8207375" cy="5040315"/>
        </p:xfrm>
        <a:graphic>
          <a:graphicData uri="http://schemas.openxmlformats.org/drawingml/2006/table">
            <a:tbl>
              <a:tblPr/>
              <a:tblGrid>
                <a:gridCol w="2049462"/>
                <a:gridCol w="2052638"/>
                <a:gridCol w="2052637"/>
                <a:gridCol w="2052638"/>
              </a:tblGrid>
              <a:tr h="766763">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财务危机</a:t>
                      </a:r>
                      <a:endParaRPr kumimoji="1" lang="zh-CN" altLang="en-US" sz="1400" b="0" i="0" u="none" strike="noStrike" cap="none" normalizeH="0" baseline="0" smtClean="0">
                        <a:ln>
                          <a:noFill/>
                        </a:ln>
                        <a:solidFill>
                          <a:schemeClr val="tx1"/>
                        </a:solidFill>
                        <a:effectLst/>
                        <a:latin typeface="Tahoma" pitchFamily="34" charset="0"/>
                        <a:ea typeface="宋体" pitchFamily="2" charset="-122"/>
                        <a:cs typeface="Times New Roman" pitchFamily="18" charset="0"/>
                      </a:endParaRPr>
                    </a:p>
                    <a:p>
                      <a:pPr marL="0" marR="0" lvl="0" indent="387350" algn="ctr" defTabSz="914400" rtl="0" eaLnBrk="0" fontAlgn="base"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潜伏期</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财务危机</a:t>
                      </a:r>
                      <a:endParaRPr kumimoji="1" lang="zh-CN" altLang="en-US" sz="1400" b="0" i="0" u="none" strike="noStrike" cap="none" normalizeH="0" baseline="0" smtClean="0">
                        <a:ln>
                          <a:noFill/>
                        </a:ln>
                        <a:solidFill>
                          <a:schemeClr val="tx1"/>
                        </a:solidFill>
                        <a:effectLst/>
                        <a:latin typeface="Tahoma" pitchFamily="34" charset="0"/>
                        <a:ea typeface="宋体" pitchFamily="2" charset="-122"/>
                        <a:cs typeface="Times New Roman" pitchFamily="18" charset="0"/>
                      </a:endParaRPr>
                    </a:p>
                    <a:p>
                      <a:pPr marL="0" marR="0" lvl="0" indent="387350" algn="ctr" defTabSz="914400" rtl="0" eaLnBrk="0" fontAlgn="base"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发生期</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财务危机</a:t>
                      </a:r>
                      <a:endParaRPr kumimoji="1" lang="zh-CN" altLang="en-US" sz="1400" b="0" i="0" u="none" strike="noStrike" cap="none" normalizeH="0" baseline="0" smtClean="0">
                        <a:ln>
                          <a:noFill/>
                        </a:ln>
                        <a:solidFill>
                          <a:schemeClr val="tx1"/>
                        </a:solidFill>
                        <a:effectLst/>
                        <a:latin typeface="Tahoma" pitchFamily="34" charset="0"/>
                        <a:ea typeface="宋体" pitchFamily="2" charset="-122"/>
                        <a:cs typeface="Times New Roman" pitchFamily="18" charset="0"/>
                      </a:endParaRPr>
                    </a:p>
                    <a:p>
                      <a:pPr marL="0" marR="0" lvl="0" indent="387350" algn="ctr" defTabSz="914400" rtl="0" eaLnBrk="0" fontAlgn="base"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恶化期</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财务危机</a:t>
                      </a:r>
                      <a:endParaRPr kumimoji="1" lang="zh-CN" altLang="en-US" sz="1400" b="0" i="0" u="none" strike="noStrike" cap="none" normalizeH="0" baseline="0" smtClean="0">
                        <a:ln>
                          <a:noFill/>
                        </a:ln>
                        <a:solidFill>
                          <a:schemeClr val="tx1"/>
                        </a:solidFill>
                        <a:effectLst/>
                        <a:latin typeface="Tahoma" pitchFamily="34" charset="0"/>
                        <a:ea typeface="宋体" pitchFamily="2" charset="-122"/>
                        <a:cs typeface="Times New Roman" pitchFamily="18" charset="0"/>
                      </a:endParaRPr>
                    </a:p>
                    <a:p>
                      <a:pPr marL="0" marR="0" lvl="0" indent="387350" algn="ctr" defTabSz="914400" rtl="0" eaLnBrk="0" fontAlgn="base"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实现期</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569913">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盲目进行扩张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自有资本不足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经营者无心关注业务，专心于财务周转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负债超过资产，丧失偿付能力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68325">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销售额下降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过分依赖外部资金，利息负担过重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账款拖欠，资金周转困难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宣布倒闭清盘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69913">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销售额上升，但利润下降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财务预警失灵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债务到期违约不支付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经营者外逃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69913">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外部环境发生重大变化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拖延偿付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5600">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企业流动性差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利润下降或亏损加剧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5600">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经营信誉持续降低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领导独断专行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5600">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经营秩序混乱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7188">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管理出现乱象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1500">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疏于风险管理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200" b="0" i="0" u="none" strike="noStrike" cap="none" normalizeH="0" baseline="0" smtClean="0">
                        <a:ln>
                          <a:noFill/>
                        </a:ln>
                        <a:solidFill>
                          <a:schemeClr val="tx1"/>
                        </a:solidFill>
                        <a:effectLst/>
                        <a:latin typeface="Times New Roman" pitchFamily="18" charset="0"/>
                        <a:ea typeface="华文新魏"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200" b="0" i="0" u="none" strike="noStrike" cap="none" normalizeH="0" baseline="0" smtClean="0">
                        <a:ln>
                          <a:noFill/>
                        </a:ln>
                        <a:solidFill>
                          <a:schemeClr val="tx1"/>
                        </a:solidFill>
                        <a:effectLst/>
                        <a:latin typeface="Times New Roman" pitchFamily="18" charset="0"/>
                        <a:ea typeface="华文新魏"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200" b="0" i="0" u="none" strike="noStrike" cap="none" normalizeH="0" baseline="0" smtClean="0">
                        <a:ln>
                          <a:noFill/>
                        </a:ln>
                        <a:solidFill>
                          <a:schemeClr val="tx1"/>
                        </a:solidFill>
                        <a:effectLst/>
                        <a:latin typeface="Times New Roman" pitchFamily="18" charset="0"/>
                        <a:ea typeface="华文新魏"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487382E1-8C03-413B-96E4-E57631C4EB15}" type="slidenum">
              <a:rPr lang="zh-CN" altLang="en-US"/>
              <a:pPr/>
              <a:t>23</a:t>
            </a:fld>
            <a:endParaRPr lang="en-US" altLang="zh-CN"/>
          </a:p>
        </p:txBody>
      </p:sp>
      <p:sp>
        <p:nvSpPr>
          <p:cNvPr id="716802" name="Rectangle 2"/>
          <p:cNvSpPr>
            <a:spLocks noGrp="1" noChangeArrowheads="1"/>
          </p:cNvSpPr>
          <p:nvPr>
            <p:ph type="title"/>
          </p:nvPr>
        </p:nvSpPr>
        <p:spPr>
          <a:xfrm>
            <a:off x="2362200" y="198438"/>
            <a:ext cx="4495800" cy="396875"/>
          </a:xfrm>
        </p:spPr>
        <p:txBody>
          <a:bodyPr/>
          <a:lstStyle/>
          <a:p>
            <a:r>
              <a:rPr lang="zh-CN" altLang="en-US"/>
              <a:t>管理评分法</a:t>
            </a:r>
          </a:p>
        </p:txBody>
      </p:sp>
      <p:sp>
        <p:nvSpPr>
          <p:cNvPr id="716803" name="Rectangle 3"/>
          <p:cNvSpPr>
            <a:spLocks noGrp="1" noChangeArrowheads="1"/>
          </p:cNvSpPr>
          <p:nvPr>
            <p:ph type="body" idx="1"/>
          </p:nvPr>
        </p:nvSpPr>
        <p:spPr>
          <a:xfrm>
            <a:off x="457200" y="981075"/>
            <a:ext cx="8229600" cy="4968875"/>
          </a:xfrm>
        </p:spPr>
        <p:txBody>
          <a:bodyPr/>
          <a:lstStyle/>
          <a:p>
            <a:pPr>
              <a:lnSpc>
                <a:spcPct val="115000"/>
              </a:lnSpc>
            </a:pPr>
            <a:r>
              <a:rPr lang="zh-CN" altLang="en-US"/>
              <a:t>也称</a:t>
            </a:r>
            <a:r>
              <a:rPr lang="en-US" altLang="zh-CN"/>
              <a:t>A</a:t>
            </a:r>
            <a:r>
              <a:rPr lang="zh-CN" altLang="en-US"/>
              <a:t>记分法，是一种对财务危机定性因素通过赋值量化，然后进行综合评分的方法。这种方法首先把企业的风险因素分为经营缺点因素、经营错误因素和破产症兆因素等三类，然后进一步分解为</a:t>
            </a:r>
            <a:r>
              <a:rPr lang="en-US" altLang="zh-CN"/>
              <a:t>17</a:t>
            </a:r>
            <a:r>
              <a:rPr lang="zh-CN" altLang="en-US"/>
              <a:t>个风险小项，每一项都给出标准分值。</a:t>
            </a:r>
          </a:p>
          <a:p>
            <a:pPr>
              <a:lnSpc>
                <a:spcPct val="115000"/>
              </a:lnSpc>
            </a:pPr>
            <a:r>
              <a:rPr lang="zh-CN" altLang="en-US"/>
              <a:t>在评分时，每一项的得分或者是零分，或者是满分，但不允许给中间分。所给的分数反映了企业管理不善的程度，分数越高，则企业的处境越差。在理想状态下，这些分数应该为零。</a:t>
            </a:r>
          </a:p>
          <a:p>
            <a:pPr>
              <a:lnSpc>
                <a:spcPct val="115000"/>
              </a:lnSpc>
            </a:pPr>
            <a:r>
              <a:rPr lang="zh-CN" altLang="en-US"/>
              <a:t>管理评分法的评价标准是：如果总分小于</a:t>
            </a:r>
            <a:r>
              <a:rPr lang="en-US" altLang="zh-CN"/>
              <a:t>18</a:t>
            </a:r>
            <a:r>
              <a:rPr lang="zh-CN" altLang="en-US"/>
              <a:t>分，企业处于安全状态；如果总分超过</a:t>
            </a:r>
            <a:r>
              <a:rPr lang="en-US" altLang="zh-CN"/>
              <a:t>25</a:t>
            </a:r>
            <a:r>
              <a:rPr lang="zh-CN" altLang="en-US"/>
              <a:t>分，表明企业正面临失败的风险；如果总分超过</a:t>
            </a:r>
            <a:r>
              <a:rPr lang="en-US" altLang="zh-CN"/>
              <a:t>35</a:t>
            </a:r>
            <a:r>
              <a:rPr lang="zh-CN" altLang="en-US"/>
              <a:t>分，则说明企业已处于严重的危机之中。而</a:t>
            </a:r>
            <a:r>
              <a:rPr lang="en-US" altLang="zh-CN"/>
              <a:t>18</a:t>
            </a:r>
            <a:r>
              <a:rPr lang="zh-CN" altLang="en-US"/>
              <a:t>分到</a:t>
            </a:r>
            <a:r>
              <a:rPr lang="en-US" altLang="zh-CN"/>
              <a:t>25</a:t>
            </a:r>
            <a:r>
              <a:rPr lang="zh-CN" altLang="en-US"/>
              <a:t>分是企业管理的“黑色区域”，处于这个区域中的企业必须提高警惕，迅速采取有效措施，尽快使企业进入安全状态。</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灯片编号占位符 2"/>
          <p:cNvSpPr>
            <a:spLocks noGrp="1"/>
          </p:cNvSpPr>
          <p:nvPr>
            <p:ph type="sldNum" sz="quarter" idx="11"/>
          </p:nvPr>
        </p:nvSpPr>
        <p:spPr/>
        <p:txBody>
          <a:bodyPr/>
          <a:lstStyle/>
          <a:p>
            <a:fld id="{129EF669-5A09-4995-9783-B5F5BB07827C}" type="slidenum">
              <a:rPr lang="zh-CN" altLang="en-US"/>
              <a:pPr/>
              <a:t>24</a:t>
            </a:fld>
            <a:endParaRPr lang="en-US" altLang="zh-CN"/>
          </a:p>
        </p:txBody>
      </p:sp>
      <p:graphicFrame>
        <p:nvGraphicFramePr>
          <p:cNvPr id="720943" name="Group 47"/>
          <p:cNvGraphicFramePr>
            <a:graphicFrameLocks noGrp="1"/>
          </p:cNvGraphicFramePr>
          <p:nvPr/>
        </p:nvGraphicFramePr>
        <p:xfrm>
          <a:off x="323850" y="1196975"/>
          <a:ext cx="8351838" cy="3657600"/>
        </p:xfrm>
        <a:graphic>
          <a:graphicData uri="http://schemas.openxmlformats.org/drawingml/2006/table">
            <a:tbl>
              <a:tblPr/>
              <a:tblGrid>
                <a:gridCol w="1897063"/>
                <a:gridCol w="5505450"/>
                <a:gridCol w="949325"/>
              </a:tblGrid>
              <a:tr h="2905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风险因素</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评分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244475">
                <a:tc rowSpan="10">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经营缺点因素</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总经理独断专行</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总经理兼董事长</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在办公会上总经理说了算，办公会流于形式</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决策层人员失衡，敢于发言、敢于承担责任的人缺乏</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财务主管能力低下，资金管理混乱</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没有财务预算或不按预算进行控制</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企业管理制度陈旧或缺乏制度，不能及时更新</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没有现金周转计划或有计划但从未及时调整或执行</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没有成本控制系统，对企业实际经营成本一知半解</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应变能力差，产品过时、设备陈旧、经营战略模糊不清</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合计</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灯片编号占位符 2"/>
          <p:cNvSpPr>
            <a:spLocks noGrp="1"/>
          </p:cNvSpPr>
          <p:nvPr>
            <p:ph type="sldNum" sz="quarter" idx="11"/>
          </p:nvPr>
        </p:nvSpPr>
        <p:spPr/>
        <p:txBody>
          <a:bodyPr/>
          <a:lstStyle/>
          <a:p>
            <a:fld id="{586047E9-AC0F-423C-9356-7430D97ECE1A}" type="slidenum">
              <a:rPr lang="zh-CN" altLang="en-US"/>
              <a:pPr/>
              <a:t>25</a:t>
            </a:fld>
            <a:endParaRPr lang="en-US" altLang="zh-CN"/>
          </a:p>
        </p:txBody>
      </p:sp>
      <p:graphicFrame>
        <p:nvGraphicFramePr>
          <p:cNvPr id="722998" name="Group 54"/>
          <p:cNvGraphicFramePr>
            <a:graphicFrameLocks noGrp="1"/>
          </p:cNvGraphicFramePr>
          <p:nvPr/>
        </p:nvGraphicFramePr>
        <p:xfrm>
          <a:off x="539750" y="1268413"/>
          <a:ext cx="7993063" cy="4321177"/>
        </p:xfrm>
        <a:graphic>
          <a:graphicData uri="http://schemas.openxmlformats.org/drawingml/2006/table">
            <a:tbl>
              <a:tblPr/>
              <a:tblGrid>
                <a:gridCol w="1816100"/>
                <a:gridCol w="5268913"/>
                <a:gridCol w="908050"/>
              </a:tblGrid>
              <a:tr h="431800">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经营错误因素</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欠债太多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0363">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企业过度发展</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0">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过度依赖大项目</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13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合计</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5288">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破产症兆因素</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财务报表上显示不佳的信号</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0">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总经理操纵会计账目，以掩盖企业滑坡的实际</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3850">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非财务反映：工资冻结、士气低落、人员外流</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晚期迹象：债权人扬言要诉讼</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32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合计</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总计</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499BAAD7-A5C6-4F6E-BDFD-7927C637F329}" type="slidenum">
              <a:rPr lang="zh-CN" altLang="en-US"/>
              <a:pPr/>
              <a:t>26</a:t>
            </a:fld>
            <a:endParaRPr lang="en-US" altLang="zh-CN"/>
          </a:p>
        </p:txBody>
      </p:sp>
      <p:sp>
        <p:nvSpPr>
          <p:cNvPr id="701442" name="Rectangle 2"/>
          <p:cNvSpPr>
            <a:spLocks noGrp="1" noChangeArrowheads="1"/>
          </p:cNvSpPr>
          <p:nvPr>
            <p:ph type="title"/>
          </p:nvPr>
        </p:nvSpPr>
        <p:spPr/>
        <p:txBody>
          <a:bodyPr/>
          <a:lstStyle/>
          <a:p>
            <a:r>
              <a:rPr lang="zh-CN" altLang="en-US"/>
              <a:t>统计模型定量分析方法 </a:t>
            </a:r>
          </a:p>
        </p:txBody>
      </p:sp>
      <p:sp>
        <p:nvSpPr>
          <p:cNvPr id="701443" name="Rectangle 3"/>
          <p:cNvSpPr>
            <a:spLocks noGrp="1" noChangeArrowheads="1"/>
          </p:cNvSpPr>
          <p:nvPr>
            <p:ph type="body" idx="1"/>
          </p:nvPr>
        </p:nvSpPr>
        <p:spPr/>
        <p:txBody>
          <a:bodyPr/>
          <a:lstStyle/>
          <a:p>
            <a:pPr>
              <a:lnSpc>
                <a:spcPct val="120000"/>
              </a:lnSpc>
            </a:pPr>
            <a:r>
              <a:rPr lang="en-US" altLang="zh-CN"/>
              <a:t>1</a:t>
            </a:r>
            <a:r>
              <a:rPr lang="zh-CN" altLang="en-US"/>
              <a:t>．单变量预警模型</a:t>
            </a:r>
          </a:p>
          <a:p>
            <a:pPr>
              <a:lnSpc>
                <a:spcPct val="120000"/>
              </a:lnSpc>
            </a:pPr>
            <a:r>
              <a:rPr lang="zh-CN" altLang="en-US"/>
              <a:t>单变量模型是指以某一项财务指标作为判别标准来判断企业是否处于破产状态的预测模型。在单变量模型中，最重要的一点是要寻找判别阀值。 </a:t>
            </a:r>
          </a:p>
          <a:p>
            <a:pPr>
              <a:lnSpc>
                <a:spcPct val="120000"/>
              </a:lnSpc>
            </a:pPr>
            <a:r>
              <a:rPr lang="zh-CN" altLang="en-US"/>
              <a:t>美国学者比弗（</a:t>
            </a:r>
            <a:r>
              <a:rPr lang="en-US" altLang="zh-CN"/>
              <a:t>Beaver</a:t>
            </a:r>
            <a:r>
              <a:rPr lang="zh-CN" altLang="en-US"/>
              <a:t>）在排除行业因素和公司资产规模因素的前提下，对</a:t>
            </a:r>
            <a:r>
              <a:rPr lang="en-US" altLang="zh-CN"/>
              <a:t>1954-1964</a:t>
            </a:r>
            <a:r>
              <a:rPr lang="zh-CN" altLang="en-US"/>
              <a:t>年间</a:t>
            </a:r>
            <a:r>
              <a:rPr lang="en-US" altLang="zh-CN"/>
              <a:t>79</a:t>
            </a:r>
            <a:r>
              <a:rPr lang="zh-CN" altLang="en-US"/>
              <a:t>家失败企业和相对应的</a:t>
            </a:r>
            <a:r>
              <a:rPr lang="en-US" altLang="zh-CN"/>
              <a:t>79</a:t>
            </a:r>
            <a:r>
              <a:rPr lang="zh-CN" altLang="en-US"/>
              <a:t>家成功企业的</a:t>
            </a:r>
            <a:r>
              <a:rPr lang="en-US" altLang="zh-CN"/>
              <a:t>30</a:t>
            </a:r>
            <a:r>
              <a:rPr lang="zh-CN" altLang="en-US"/>
              <a:t>个财务比率进行了研究，于</a:t>
            </a:r>
            <a:r>
              <a:rPr lang="en-US" altLang="zh-CN"/>
              <a:t>1966</a:t>
            </a:r>
            <a:r>
              <a:rPr lang="zh-CN" altLang="en-US"/>
              <a:t>年提出了单变量预警模型，得出可以有效预测财务危机的财务比率依次为：</a:t>
            </a:r>
          </a:p>
          <a:p>
            <a:pPr>
              <a:lnSpc>
                <a:spcPct val="120000"/>
              </a:lnSpc>
            </a:pPr>
            <a:r>
              <a:rPr lang="zh-CN" altLang="en-US"/>
              <a:t>（</a:t>
            </a:r>
            <a:r>
              <a:rPr lang="en-US" altLang="zh-CN"/>
              <a:t>1</a:t>
            </a:r>
            <a:r>
              <a:rPr lang="zh-CN" altLang="en-US"/>
              <a:t>）债务保障率</a:t>
            </a:r>
            <a:r>
              <a:rPr lang="en-US" altLang="zh-CN"/>
              <a:t>=</a:t>
            </a:r>
            <a:r>
              <a:rPr lang="zh-CN" altLang="en-US"/>
              <a:t>现金流量</a:t>
            </a:r>
            <a:r>
              <a:rPr lang="en-US" altLang="zh-CN"/>
              <a:t>÷</a:t>
            </a:r>
            <a:r>
              <a:rPr lang="zh-CN" altLang="en-US"/>
              <a:t>债务总额</a:t>
            </a:r>
          </a:p>
          <a:p>
            <a:pPr>
              <a:lnSpc>
                <a:spcPct val="120000"/>
              </a:lnSpc>
            </a:pPr>
            <a:r>
              <a:rPr lang="zh-CN" altLang="en-US"/>
              <a:t>（</a:t>
            </a:r>
            <a:r>
              <a:rPr lang="en-US" altLang="zh-CN"/>
              <a:t>2</a:t>
            </a:r>
            <a:r>
              <a:rPr lang="zh-CN" altLang="en-US"/>
              <a:t>）资产收益率</a:t>
            </a:r>
            <a:r>
              <a:rPr lang="en-US" altLang="zh-CN"/>
              <a:t>=</a:t>
            </a:r>
            <a:r>
              <a:rPr lang="zh-CN" altLang="en-US"/>
              <a:t>净收益</a:t>
            </a:r>
            <a:r>
              <a:rPr lang="en-US" altLang="zh-CN"/>
              <a:t>÷</a:t>
            </a:r>
            <a:r>
              <a:rPr lang="zh-CN" altLang="en-US"/>
              <a:t>资产总额</a:t>
            </a:r>
          </a:p>
          <a:p>
            <a:pPr>
              <a:lnSpc>
                <a:spcPct val="120000"/>
              </a:lnSpc>
            </a:pPr>
            <a:r>
              <a:rPr lang="zh-CN" altLang="en-US"/>
              <a:t>（</a:t>
            </a:r>
            <a:r>
              <a:rPr lang="en-US" altLang="zh-CN"/>
              <a:t>3</a:t>
            </a:r>
            <a:r>
              <a:rPr lang="zh-CN" altLang="en-US"/>
              <a:t>）资产负债率</a:t>
            </a:r>
            <a:r>
              <a:rPr lang="en-US" altLang="zh-CN"/>
              <a:t>=</a:t>
            </a:r>
            <a:r>
              <a:rPr lang="zh-CN" altLang="en-US"/>
              <a:t>负债总额</a:t>
            </a:r>
            <a:r>
              <a:rPr lang="en-US" altLang="zh-CN"/>
              <a:t>÷</a:t>
            </a:r>
            <a:r>
              <a:rPr lang="zh-CN" altLang="en-US"/>
              <a:t>资产总额</a:t>
            </a:r>
          </a:p>
          <a:p>
            <a:pPr>
              <a:lnSpc>
                <a:spcPct val="120000"/>
              </a:lnSpc>
            </a:pPr>
            <a:r>
              <a:rPr lang="zh-CN" altLang="en-US"/>
              <a:t>（</a:t>
            </a:r>
            <a:r>
              <a:rPr lang="en-US" altLang="zh-CN"/>
              <a:t>4</a:t>
            </a:r>
            <a:r>
              <a:rPr lang="zh-CN" altLang="en-US"/>
              <a:t>）资产安全率</a:t>
            </a:r>
            <a:r>
              <a:rPr lang="en-US" altLang="zh-CN"/>
              <a:t>=</a:t>
            </a:r>
            <a:r>
              <a:rPr lang="zh-CN" altLang="en-US"/>
              <a:t>资产变现率－资产负债率</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85B28C5F-E01C-4086-B159-A34ED70C8CF8}" type="slidenum">
              <a:rPr lang="zh-CN" altLang="en-US"/>
              <a:pPr/>
              <a:t>27</a:t>
            </a:fld>
            <a:endParaRPr lang="en-US" altLang="zh-CN"/>
          </a:p>
        </p:txBody>
      </p:sp>
      <p:sp>
        <p:nvSpPr>
          <p:cNvPr id="724994" name="Rectangle 2"/>
          <p:cNvSpPr>
            <a:spLocks noGrp="1" noChangeArrowheads="1"/>
          </p:cNvSpPr>
          <p:nvPr>
            <p:ph type="title"/>
          </p:nvPr>
        </p:nvSpPr>
        <p:spPr/>
        <p:txBody>
          <a:bodyPr/>
          <a:lstStyle/>
          <a:p>
            <a:r>
              <a:rPr lang="en-US" altLang="zh-CN"/>
              <a:t>Z</a:t>
            </a:r>
            <a:r>
              <a:rPr lang="zh-CN" altLang="en-US"/>
              <a:t>计分法模型</a:t>
            </a:r>
          </a:p>
        </p:txBody>
      </p:sp>
      <p:sp>
        <p:nvSpPr>
          <p:cNvPr id="724995" name="Rectangle 3"/>
          <p:cNvSpPr>
            <a:spLocks noGrp="1" noChangeArrowheads="1"/>
          </p:cNvSpPr>
          <p:nvPr>
            <p:ph type="body" idx="1"/>
          </p:nvPr>
        </p:nvSpPr>
        <p:spPr>
          <a:xfrm>
            <a:off x="457200" y="1052513"/>
            <a:ext cx="8229600" cy="5329237"/>
          </a:xfrm>
        </p:spPr>
        <p:txBody>
          <a:bodyPr/>
          <a:lstStyle/>
          <a:p>
            <a:pPr>
              <a:lnSpc>
                <a:spcPct val="125000"/>
              </a:lnSpc>
            </a:pPr>
            <a:r>
              <a:rPr lang="zh-CN" altLang="en-US" sz="2400"/>
              <a:t>美国学者爱德华</a:t>
            </a:r>
            <a:r>
              <a:rPr lang="en-US" altLang="zh-CN" sz="2400"/>
              <a:t>·</a:t>
            </a:r>
            <a:r>
              <a:rPr lang="zh-CN" altLang="en-US" sz="2400"/>
              <a:t>阿尔曼（</a:t>
            </a:r>
            <a:r>
              <a:rPr lang="en-US" altLang="zh-CN" sz="2400"/>
              <a:t>A. Altman</a:t>
            </a:r>
            <a:r>
              <a:rPr lang="zh-CN" altLang="en-US" sz="2400"/>
              <a:t>，）在</a:t>
            </a:r>
            <a:r>
              <a:rPr lang="en-US" altLang="zh-CN" sz="2400"/>
              <a:t>20</a:t>
            </a:r>
            <a:r>
              <a:rPr lang="zh-CN" altLang="en-US" sz="2400"/>
              <a:t>世纪</a:t>
            </a:r>
            <a:r>
              <a:rPr lang="en-US" altLang="zh-CN" sz="2400"/>
              <a:t>60</a:t>
            </a:r>
            <a:r>
              <a:rPr lang="zh-CN" altLang="en-US" sz="2400"/>
              <a:t>年代首先使用鉴别分析技术研究企业的财务危机预警问题，他选取了</a:t>
            </a:r>
            <a:r>
              <a:rPr lang="en-US" altLang="zh-CN" sz="2400"/>
              <a:t>1946-1965</a:t>
            </a:r>
            <a:r>
              <a:rPr lang="zh-CN" altLang="en-US" sz="2400"/>
              <a:t>年间的</a:t>
            </a:r>
            <a:r>
              <a:rPr lang="en-US" altLang="zh-CN" sz="2400"/>
              <a:t>33</a:t>
            </a:r>
            <a:r>
              <a:rPr lang="zh-CN" altLang="en-US" sz="2400"/>
              <a:t>家破产的公司和正常经营的公司，使用了</a:t>
            </a:r>
            <a:r>
              <a:rPr lang="en-US" altLang="zh-CN" sz="2400"/>
              <a:t>22</a:t>
            </a:r>
            <a:r>
              <a:rPr lang="zh-CN" altLang="en-US" sz="2400"/>
              <a:t>个财务比率来分析公司潜在的失败危机。</a:t>
            </a:r>
          </a:p>
          <a:p>
            <a:pPr>
              <a:lnSpc>
                <a:spcPct val="125000"/>
              </a:lnSpc>
            </a:pPr>
            <a:r>
              <a:rPr lang="zh-CN" altLang="en-US" sz="2400"/>
              <a:t>他利用逐步多元鉴别分析粹取了</a:t>
            </a:r>
            <a:r>
              <a:rPr lang="en-US" altLang="zh-CN" sz="2400"/>
              <a:t>5</a:t>
            </a:r>
            <a:r>
              <a:rPr lang="zh-CN" altLang="en-US" sz="2400"/>
              <a:t>种最具共同预测能力的财务比率，建立起了一个类似回归方程式的鉴别函数</a:t>
            </a:r>
            <a:r>
              <a:rPr lang="en-US" altLang="zh-CN" sz="2400"/>
              <a:t>——Z</a:t>
            </a:r>
            <a:r>
              <a:rPr lang="zh-CN" altLang="en-US" sz="2400"/>
              <a:t>计分法模型。该模型是通过五个变量（财务比率）将反映企业偿债能力的指标、获利能力指标和营运能力指标有机联系起来，综合分析预测企业财务失败或破产的可能性。 </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4E873D3F-2169-48FB-8C08-5D724B82FC72}" type="slidenum">
              <a:rPr lang="zh-CN" altLang="en-US"/>
              <a:pPr/>
              <a:t>28</a:t>
            </a:fld>
            <a:endParaRPr lang="en-US" altLang="zh-CN"/>
          </a:p>
        </p:txBody>
      </p:sp>
      <p:sp>
        <p:nvSpPr>
          <p:cNvPr id="727042" name="Rectangle 2"/>
          <p:cNvSpPr>
            <a:spLocks noGrp="1" noChangeArrowheads="1"/>
          </p:cNvSpPr>
          <p:nvPr>
            <p:ph type="title"/>
          </p:nvPr>
        </p:nvSpPr>
        <p:spPr>
          <a:xfrm>
            <a:off x="2362200" y="198438"/>
            <a:ext cx="4495800" cy="504825"/>
          </a:xfrm>
        </p:spPr>
        <p:txBody>
          <a:bodyPr/>
          <a:lstStyle/>
          <a:p>
            <a:r>
              <a:rPr lang="en-US" altLang="zh-CN"/>
              <a:t>Z</a:t>
            </a:r>
            <a:r>
              <a:rPr lang="zh-CN" altLang="en-US"/>
              <a:t>计分法模型</a:t>
            </a:r>
          </a:p>
        </p:txBody>
      </p:sp>
      <p:sp>
        <p:nvSpPr>
          <p:cNvPr id="727043" name="Rectangle 3"/>
          <p:cNvSpPr>
            <a:spLocks noGrp="1" noChangeArrowheads="1"/>
          </p:cNvSpPr>
          <p:nvPr>
            <p:ph type="body" idx="1"/>
          </p:nvPr>
        </p:nvSpPr>
        <p:spPr>
          <a:xfrm>
            <a:off x="457200" y="1125538"/>
            <a:ext cx="8229600" cy="4741862"/>
          </a:xfrm>
        </p:spPr>
        <p:txBody>
          <a:bodyPr/>
          <a:lstStyle/>
          <a:p>
            <a:pPr>
              <a:lnSpc>
                <a:spcPct val="130000"/>
              </a:lnSpc>
            </a:pPr>
            <a:r>
              <a:rPr lang="zh-CN" altLang="en-US" sz="2400"/>
              <a:t>该函数式的表达式如下：</a:t>
            </a:r>
          </a:p>
          <a:p>
            <a:pPr>
              <a:lnSpc>
                <a:spcPct val="130000"/>
              </a:lnSpc>
            </a:pPr>
            <a:r>
              <a:rPr lang="en-US" altLang="zh-CN" sz="2400"/>
              <a:t>Z =1.2 X1 + 1.4 X2 + 3.3 X3 + 0.6 X4 + 1.0 X5</a:t>
            </a:r>
          </a:p>
          <a:p>
            <a:pPr>
              <a:lnSpc>
                <a:spcPct val="130000"/>
              </a:lnSpc>
            </a:pPr>
            <a:r>
              <a:rPr lang="zh-CN" altLang="en-US" sz="2400"/>
              <a:t>其中：</a:t>
            </a:r>
          </a:p>
          <a:p>
            <a:pPr>
              <a:lnSpc>
                <a:spcPct val="130000"/>
              </a:lnSpc>
            </a:pPr>
            <a:r>
              <a:rPr lang="en-US" altLang="zh-CN" sz="2400"/>
              <a:t>Z</a:t>
            </a:r>
            <a:r>
              <a:rPr lang="zh-CN" altLang="en-US" sz="2400"/>
              <a:t>为判别函数值</a:t>
            </a:r>
          </a:p>
          <a:p>
            <a:pPr>
              <a:lnSpc>
                <a:spcPct val="130000"/>
              </a:lnSpc>
            </a:pPr>
            <a:r>
              <a:rPr lang="zh-CN" altLang="en-US" sz="2400"/>
              <a:t> </a:t>
            </a:r>
            <a:r>
              <a:rPr lang="en-US" altLang="zh-CN" sz="2400"/>
              <a:t>X1= </a:t>
            </a:r>
            <a:r>
              <a:rPr lang="zh-CN" altLang="en-US" sz="2400"/>
              <a:t>营运资金</a:t>
            </a:r>
            <a:r>
              <a:rPr lang="en-US" altLang="zh-CN" sz="2400"/>
              <a:t>÷</a:t>
            </a:r>
            <a:r>
              <a:rPr lang="zh-CN" altLang="en-US" sz="2400"/>
              <a:t>资产总额</a:t>
            </a:r>
          </a:p>
          <a:p>
            <a:pPr>
              <a:lnSpc>
                <a:spcPct val="130000"/>
              </a:lnSpc>
            </a:pPr>
            <a:r>
              <a:rPr lang="zh-CN" altLang="en-US" sz="2400"/>
              <a:t> </a:t>
            </a:r>
            <a:r>
              <a:rPr lang="en-US" altLang="zh-CN" sz="2400"/>
              <a:t>X2= </a:t>
            </a:r>
            <a:r>
              <a:rPr lang="zh-CN" altLang="en-US" sz="2400"/>
              <a:t>留存收益</a:t>
            </a:r>
            <a:r>
              <a:rPr lang="en-US" altLang="zh-CN" sz="2400"/>
              <a:t>÷</a:t>
            </a:r>
            <a:r>
              <a:rPr lang="zh-CN" altLang="en-US" sz="2400"/>
              <a:t>资产总额</a:t>
            </a:r>
          </a:p>
          <a:p>
            <a:pPr>
              <a:lnSpc>
                <a:spcPct val="130000"/>
              </a:lnSpc>
            </a:pPr>
            <a:r>
              <a:rPr lang="zh-CN" altLang="en-US" sz="2400"/>
              <a:t> </a:t>
            </a:r>
            <a:r>
              <a:rPr lang="en-US" altLang="zh-CN" sz="2400"/>
              <a:t>X3= </a:t>
            </a:r>
            <a:r>
              <a:rPr lang="zh-CN" altLang="en-US" sz="2400"/>
              <a:t>息税前利润</a:t>
            </a:r>
            <a:r>
              <a:rPr lang="en-US" altLang="zh-CN" sz="2400"/>
              <a:t>÷</a:t>
            </a:r>
            <a:r>
              <a:rPr lang="zh-CN" altLang="en-US" sz="2400"/>
              <a:t>资产总额</a:t>
            </a:r>
          </a:p>
          <a:p>
            <a:pPr>
              <a:lnSpc>
                <a:spcPct val="130000"/>
              </a:lnSpc>
            </a:pPr>
            <a:r>
              <a:rPr lang="zh-CN" altLang="en-US" sz="2400"/>
              <a:t> </a:t>
            </a:r>
            <a:r>
              <a:rPr lang="en-US" altLang="zh-CN" sz="2400"/>
              <a:t>X4= </a:t>
            </a:r>
            <a:r>
              <a:rPr lang="zh-CN" altLang="en-US" sz="2400"/>
              <a:t>权益市场价值总额</a:t>
            </a:r>
            <a:r>
              <a:rPr lang="en-US" altLang="zh-CN" sz="2400"/>
              <a:t>÷</a:t>
            </a:r>
            <a:r>
              <a:rPr lang="zh-CN" altLang="en-US" sz="2400"/>
              <a:t>负债账面价值总额</a:t>
            </a:r>
          </a:p>
          <a:p>
            <a:pPr>
              <a:lnSpc>
                <a:spcPct val="130000"/>
              </a:lnSpc>
            </a:pPr>
            <a:r>
              <a:rPr lang="zh-CN" altLang="en-US" sz="2400"/>
              <a:t> </a:t>
            </a:r>
            <a:r>
              <a:rPr lang="en-US" altLang="zh-CN" sz="2400"/>
              <a:t>X5= </a:t>
            </a:r>
            <a:r>
              <a:rPr lang="zh-CN" altLang="en-US" sz="2400"/>
              <a:t>销售收入</a:t>
            </a:r>
            <a:r>
              <a:rPr lang="en-US" altLang="zh-CN" sz="2400"/>
              <a:t>÷</a:t>
            </a:r>
            <a:r>
              <a:rPr lang="zh-CN" altLang="en-US" sz="2400"/>
              <a:t>资产总额</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C3374769-5BF8-4178-99D7-B39E92174D4A}" type="slidenum">
              <a:rPr lang="zh-CN" altLang="en-US"/>
              <a:pPr/>
              <a:t>29</a:t>
            </a:fld>
            <a:endParaRPr lang="en-US" altLang="zh-CN"/>
          </a:p>
        </p:txBody>
      </p:sp>
      <p:sp>
        <p:nvSpPr>
          <p:cNvPr id="729090" name="Rectangle 2"/>
          <p:cNvSpPr>
            <a:spLocks noGrp="1" noChangeArrowheads="1"/>
          </p:cNvSpPr>
          <p:nvPr>
            <p:ph type="title"/>
          </p:nvPr>
        </p:nvSpPr>
        <p:spPr/>
        <p:txBody>
          <a:bodyPr/>
          <a:lstStyle/>
          <a:p>
            <a:r>
              <a:rPr lang="en-US" altLang="zh-CN"/>
              <a:t>Z</a:t>
            </a:r>
            <a:r>
              <a:rPr lang="zh-CN" altLang="en-US"/>
              <a:t>计分法模型</a:t>
            </a:r>
          </a:p>
        </p:txBody>
      </p:sp>
      <p:sp>
        <p:nvSpPr>
          <p:cNvPr id="729091" name="Rectangle 3"/>
          <p:cNvSpPr>
            <a:spLocks noGrp="1" noChangeArrowheads="1"/>
          </p:cNvSpPr>
          <p:nvPr>
            <p:ph type="body" idx="1"/>
          </p:nvPr>
        </p:nvSpPr>
        <p:spPr>
          <a:xfrm>
            <a:off x="457200" y="1196975"/>
            <a:ext cx="8229600" cy="4670425"/>
          </a:xfrm>
        </p:spPr>
        <p:txBody>
          <a:bodyPr/>
          <a:lstStyle/>
          <a:p>
            <a:pPr>
              <a:lnSpc>
                <a:spcPct val="105000"/>
              </a:lnSpc>
            </a:pPr>
            <a:r>
              <a:rPr lang="en-US" altLang="zh-CN" sz="2400"/>
              <a:t>Z</a:t>
            </a:r>
            <a:r>
              <a:rPr lang="zh-CN" altLang="en-US" sz="2400"/>
              <a:t>计分法模型最初源于对制造企业的采样，这一算法在预测制造企业的破产危机时有较高的准确率。</a:t>
            </a:r>
          </a:p>
          <a:p>
            <a:pPr>
              <a:lnSpc>
                <a:spcPct val="105000"/>
              </a:lnSpc>
            </a:pPr>
            <a:r>
              <a:rPr lang="zh-CN" altLang="en-US" sz="2400"/>
              <a:t>阿尔曼指出，若</a:t>
            </a:r>
            <a:r>
              <a:rPr lang="en-US" altLang="zh-CN" sz="2400"/>
              <a:t>Z</a:t>
            </a:r>
            <a:r>
              <a:rPr lang="zh-CN" altLang="en-US" sz="2400"/>
              <a:t>值小于</a:t>
            </a:r>
            <a:r>
              <a:rPr lang="en-US" altLang="zh-CN" sz="2400"/>
              <a:t>1.81</a:t>
            </a:r>
            <a:r>
              <a:rPr lang="zh-CN" altLang="en-US" sz="2400"/>
              <a:t>，则企业存在很大的财务风险；若</a:t>
            </a:r>
            <a:r>
              <a:rPr lang="en-US" altLang="zh-CN" sz="2400"/>
              <a:t>Z</a:t>
            </a:r>
            <a:r>
              <a:rPr lang="zh-CN" altLang="en-US" sz="2400"/>
              <a:t>值在</a:t>
            </a:r>
            <a:r>
              <a:rPr lang="en-US" altLang="zh-CN" sz="2400"/>
              <a:t>1.81-2.99</a:t>
            </a:r>
            <a:r>
              <a:rPr lang="zh-CN" altLang="en-US" sz="2400"/>
              <a:t>之间，为灰色区域，企业财务状况不明朗；若</a:t>
            </a:r>
            <a:r>
              <a:rPr lang="en-US" altLang="zh-CN" sz="2400"/>
              <a:t>Z</a:t>
            </a:r>
            <a:r>
              <a:rPr lang="zh-CN" altLang="en-US" sz="2400"/>
              <a:t>值大于</a:t>
            </a:r>
            <a:r>
              <a:rPr lang="en-US" altLang="zh-CN" sz="2400"/>
              <a:t>2.99</a:t>
            </a:r>
            <a:r>
              <a:rPr lang="zh-CN" altLang="en-US" sz="2400"/>
              <a:t>，说明企业的财务状况良好，财务风险发生的可能性很小。</a:t>
            </a:r>
          </a:p>
          <a:p>
            <a:pPr>
              <a:lnSpc>
                <a:spcPct val="105000"/>
              </a:lnSpc>
            </a:pPr>
            <a:r>
              <a:rPr lang="zh-CN" altLang="en-US" sz="2400"/>
              <a:t>阿尔曼还认为</a:t>
            </a:r>
            <a:r>
              <a:rPr lang="en-US" altLang="zh-CN" sz="2400"/>
              <a:t>Z</a:t>
            </a:r>
            <a:r>
              <a:rPr lang="zh-CN" altLang="en-US" sz="2400"/>
              <a:t>值等于</a:t>
            </a:r>
            <a:r>
              <a:rPr lang="en-US" altLang="zh-CN" sz="2400"/>
              <a:t>1.81</a:t>
            </a:r>
            <a:r>
              <a:rPr lang="zh-CN" altLang="en-US" sz="2400"/>
              <a:t>是判断企业破产的临界值。需要指出的是，这一分析结果用于非制造企业时，更经常是用以对趋势进行预测。</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643830D2-D6C9-426E-8D48-E2EFBB03E2A8}" type="slidenum">
              <a:rPr lang="zh-CN" altLang="en-US"/>
              <a:pPr/>
              <a:t>3</a:t>
            </a:fld>
            <a:endParaRPr lang="en-US" altLang="zh-CN"/>
          </a:p>
        </p:txBody>
      </p:sp>
      <p:sp>
        <p:nvSpPr>
          <p:cNvPr id="666626" name="Rectangle 2"/>
          <p:cNvSpPr>
            <a:spLocks noGrp="1" noChangeArrowheads="1"/>
          </p:cNvSpPr>
          <p:nvPr>
            <p:ph type="title"/>
          </p:nvPr>
        </p:nvSpPr>
        <p:spPr/>
        <p:txBody>
          <a:bodyPr/>
          <a:lstStyle/>
          <a:p>
            <a:pPr marL="609600" indent="-609600"/>
            <a:r>
              <a:rPr lang="zh-CN" altLang="en-US" b="1"/>
              <a:t>会计操纵及其识别</a:t>
            </a:r>
          </a:p>
        </p:txBody>
      </p:sp>
      <p:sp>
        <p:nvSpPr>
          <p:cNvPr id="666627" name="Rectangle 3"/>
          <p:cNvSpPr>
            <a:spLocks noGrp="1" noChangeArrowheads="1"/>
          </p:cNvSpPr>
          <p:nvPr>
            <p:ph type="body" idx="1"/>
          </p:nvPr>
        </p:nvSpPr>
        <p:spPr/>
        <p:txBody>
          <a:bodyPr/>
          <a:lstStyle/>
          <a:p>
            <a:pPr>
              <a:lnSpc>
                <a:spcPct val="125000"/>
              </a:lnSpc>
            </a:pPr>
            <a:r>
              <a:rPr lang="zh-CN" altLang="en-US" dirty="0"/>
              <a:t>会计</a:t>
            </a:r>
            <a:r>
              <a:rPr lang="zh-CN" altLang="en-US" dirty="0" smtClean="0"/>
              <a:t>操纵是</a:t>
            </a:r>
            <a:r>
              <a:rPr lang="zh-CN" altLang="en-US" dirty="0"/>
              <a:t>指为了达到特定目的，通过人为地对会计数据和信息披露进行操纵，从而使会计报表不能真实和公允反映企业的财务状况和经营业绩。</a:t>
            </a:r>
          </a:p>
          <a:p>
            <a:pPr>
              <a:lnSpc>
                <a:spcPct val="125000"/>
              </a:lnSpc>
            </a:pPr>
            <a:r>
              <a:rPr lang="zh-CN" altLang="en-US" dirty="0"/>
              <a:t>会计操纵和人们常说的会计信息失真不同，会计信息失真包含的范围最广，不仅包括有意识的会计操纵，还包括由于会计人员素质较差、会计基础工作薄弱等客观因素而无意识导致的会计</a:t>
            </a:r>
            <a:r>
              <a:rPr lang="zh-CN" altLang="en-US" dirty="0" smtClean="0"/>
              <a:t>差错。</a:t>
            </a:r>
            <a:endParaRPr lang="zh-CN" altLang="en-US" dirty="0"/>
          </a:p>
          <a:p>
            <a:pPr>
              <a:lnSpc>
                <a:spcPct val="125000"/>
              </a:lnSpc>
            </a:pPr>
            <a:r>
              <a:rPr lang="zh-CN" altLang="en-US" dirty="0"/>
              <a:t>另一种相关概念是财务</a:t>
            </a:r>
            <a:r>
              <a:rPr lang="zh-CN" altLang="en-US" dirty="0" smtClean="0"/>
              <a:t>欺诈它</a:t>
            </a:r>
            <a:r>
              <a:rPr lang="zh-CN" altLang="en-US" dirty="0"/>
              <a:t>是一种性质更为严重的会计操纵行为，通常表现为对会计准则的严重违反和明显误用，同时还要经过司法程序的判定，它在含义上从属于会计操纵，这是因为会计操纵还包括一些在会计准则规定范围内的操纵行为，它们在性质上还不能被划分为财务欺诈。</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D11031B-1BDD-4403-B246-C903F2A8910A}" type="slidenum">
              <a:rPr lang="zh-CN" altLang="en-US"/>
              <a:pPr/>
              <a:t>30</a:t>
            </a:fld>
            <a:endParaRPr lang="en-US" altLang="zh-CN"/>
          </a:p>
        </p:txBody>
      </p:sp>
      <p:sp>
        <p:nvSpPr>
          <p:cNvPr id="731138" name="Rectangle 2"/>
          <p:cNvSpPr>
            <a:spLocks noGrp="1" noChangeArrowheads="1"/>
          </p:cNvSpPr>
          <p:nvPr>
            <p:ph type="title"/>
          </p:nvPr>
        </p:nvSpPr>
        <p:spPr/>
        <p:txBody>
          <a:bodyPr/>
          <a:lstStyle/>
          <a:p>
            <a:r>
              <a:rPr lang="en-US" altLang="zh-CN"/>
              <a:t>Z</a:t>
            </a:r>
            <a:r>
              <a:rPr lang="zh-CN" altLang="en-US"/>
              <a:t>值评分法的两种改进模型</a:t>
            </a:r>
          </a:p>
        </p:txBody>
      </p:sp>
      <p:sp>
        <p:nvSpPr>
          <p:cNvPr id="731139" name="Rectangle 3"/>
          <p:cNvSpPr>
            <a:spLocks noGrp="1" noChangeArrowheads="1"/>
          </p:cNvSpPr>
          <p:nvPr>
            <p:ph type="body" idx="1"/>
          </p:nvPr>
        </p:nvSpPr>
        <p:spPr/>
        <p:txBody>
          <a:bodyPr/>
          <a:lstStyle/>
          <a:p>
            <a:pPr>
              <a:lnSpc>
                <a:spcPct val="130000"/>
              </a:lnSpc>
            </a:pPr>
            <a:r>
              <a:rPr lang="zh-CN" altLang="en-US" sz="2400"/>
              <a:t>由于</a:t>
            </a:r>
            <a:r>
              <a:rPr lang="en-US" altLang="zh-CN" sz="2400"/>
              <a:t>Z</a:t>
            </a:r>
            <a:r>
              <a:rPr lang="zh-CN" altLang="en-US" sz="2400"/>
              <a:t>值评分法针对的是制造企业，并且模型中的一个指标计算的是权益的市场价值，只能应用于公开上市公司。为弥补这些不足，阿尔曼又发展出</a:t>
            </a:r>
            <a:r>
              <a:rPr lang="en-US" altLang="zh-CN" sz="2400"/>
              <a:t>Z</a:t>
            </a:r>
            <a:r>
              <a:rPr lang="zh-CN" altLang="en-US" sz="2400"/>
              <a:t>值评分法的两种改进模型，分别是</a:t>
            </a:r>
            <a:r>
              <a:rPr lang="en-US" altLang="zh-CN" sz="2400"/>
              <a:t>Z′</a:t>
            </a:r>
            <a:r>
              <a:rPr lang="zh-CN" altLang="en-US" sz="2400"/>
              <a:t>和</a:t>
            </a:r>
            <a:r>
              <a:rPr lang="en-US" altLang="zh-CN" sz="2400"/>
              <a:t>Z″</a:t>
            </a:r>
            <a:r>
              <a:rPr lang="zh-CN" altLang="en-US" sz="2400"/>
              <a:t>评分模型。</a:t>
            </a:r>
          </a:p>
          <a:p>
            <a:pPr>
              <a:lnSpc>
                <a:spcPct val="130000"/>
              </a:lnSpc>
            </a:pPr>
            <a:r>
              <a:rPr lang="en-US" altLang="zh-CN" sz="2400"/>
              <a:t>Z′</a:t>
            </a:r>
            <a:r>
              <a:rPr lang="zh-CN" altLang="en-US" sz="2400"/>
              <a:t>评分模型主要针对非上市公司，采用权益的帐面价值指标替代权益的市场价值指标。</a:t>
            </a:r>
            <a:r>
              <a:rPr lang="en-US" altLang="zh-CN" sz="2400"/>
              <a:t>Z″</a:t>
            </a:r>
            <a:r>
              <a:rPr lang="zh-CN" altLang="en-US" sz="2400"/>
              <a:t>评分模型省略了销售收入与总资产比率指标，应用于非制造行业的上市或非上市企业。</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AF7AE1D7-B1C6-4A93-B69D-E476BE83B25F}" type="slidenum">
              <a:rPr lang="zh-CN" altLang="en-US"/>
              <a:pPr/>
              <a:t>31</a:t>
            </a:fld>
            <a:endParaRPr lang="en-US" altLang="zh-CN"/>
          </a:p>
        </p:txBody>
      </p:sp>
      <p:sp>
        <p:nvSpPr>
          <p:cNvPr id="733186" name="Rectangle 2"/>
          <p:cNvSpPr>
            <a:spLocks noGrp="1" noChangeArrowheads="1"/>
          </p:cNvSpPr>
          <p:nvPr>
            <p:ph type="title"/>
          </p:nvPr>
        </p:nvSpPr>
        <p:spPr>
          <a:xfrm>
            <a:off x="2362200" y="152400"/>
            <a:ext cx="4495800" cy="477838"/>
          </a:xfrm>
        </p:spPr>
        <p:txBody>
          <a:bodyPr/>
          <a:lstStyle/>
          <a:p>
            <a:r>
              <a:rPr lang="en-US" altLang="zh-CN"/>
              <a:t>Z′</a:t>
            </a:r>
            <a:r>
              <a:rPr lang="zh-CN" altLang="en-US"/>
              <a:t>评分模型</a:t>
            </a:r>
          </a:p>
        </p:txBody>
      </p:sp>
      <p:sp>
        <p:nvSpPr>
          <p:cNvPr id="733187" name="Rectangle 3"/>
          <p:cNvSpPr>
            <a:spLocks noGrp="1" noChangeArrowheads="1"/>
          </p:cNvSpPr>
          <p:nvPr>
            <p:ph type="body" idx="1"/>
          </p:nvPr>
        </p:nvSpPr>
        <p:spPr>
          <a:xfrm>
            <a:off x="457200" y="1125538"/>
            <a:ext cx="8229600" cy="5111750"/>
          </a:xfrm>
        </p:spPr>
        <p:txBody>
          <a:bodyPr/>
          <a:lstStyle/>
          <a:p>
            <a:pPr>
              <a:lnSpc>
                <a:spcPct val="125000"/>
              </a:lnSpc>
            </a:pPr>
            <a:r>
              <a:rPr lang="en-US" altLang="zh-CN" sz="2400"/>
              <a:t>Z′</a:t>
            </a:r>
            <a:r>
              <a:rPr lang="zh-CN" altLang="en-US" sz="2400"/>
              <a:t>评分模型的计算公式如下：</a:t>
            </a:r>
          </a:p>
          <a:p>
            <a:pPr>
              <a:lnSpc>
                <a:spcPct val="125000"/>
              </a:lnSpc>
            </a:pPr>
            <a:r>
              <a:rPr lang="en-US" altLang="zh-CN" sz="2400">
                <a:solidFill>
                  <a:srgbClr val="0066FF"/>
                </a:solidFill>
              </a:rPr>
              <a:t>Z =	0.717 ×</a:t>
            </a:r>
            <a:r>
              <a:rPr lang="zh-CN" altLang="en-US" sz="2400">
                <a:solidFill>
                  <a:srgbClr val="0066FF"/>
                </a:solidFill>
              </a:rPr>
              <a:t>（营运资金</a:t>
            </a:r>
            <a:r>
              <a:rPr lang="en-US" altLang="zh-CN" sz="2400">
                <a:solidFill>
                  <a:srgbClr val="0066FF"/>
                </a:solidFill>
              </a:rPr>
              <a:t>/</a:t>
            </a:r>
            <a:r>
              <a:rPr lang="zh-CN" altLang="en-US" sz="2400">
                <a:solidFill>
                  <a:srgbClr val="0066FF"/>
                </a:solidFill>
              </a:rPr>
              <a:t>资产总额） </a:t>
            </a:r>
            <a:r>
              <a:rPr lang="en-US" altLang="zh-CN" sz="2400">
                <a:solidFill>
                  <a:srgbClr val="0066FF"/>
                </a:solidFill>
              </a:rPr>
              <a:t>+ 0.847×</a:t>
            </a:r>
            <a:r>
              <a:rPr lang="zh-CN" altLang="en-US" sz="2400">
                <a:solidFill>
                  <a:srgbClr val="0066FF"/>
                </a:solidFill>
              </a:rPr>
              <a:t>（留存收益</a:t>
            </a:r>
            <a:r>
              <a:rPr lang="en-US" altLang="zh-CN" sz="2400">
                <a:solidFill>
                  <a:srgbClr val="0066FF"/>
                </a:solidFill>
              </a:rPr>
              <a:t>/</a:t>
            </a:r>
            <a:r>
              <a:rPr lang="zh-CN" altLang="en-US" sz="2400">
                <a:solidFill>
                  <a:srgbClr val="0066FF"/>
                </a:solidFill>
              </a:rPr>
              <a:t>资产总额）</a:t>
            </a:r>
            <a:r>
              <a:rPr lang="en-US" altLang="zh-CN" sz="2400">
                <a:solidFill>
                  <a:srgbClr val="0066FF"/>
                </a:solidFill>
              </a:rPr>
              <a:t>+ 3.107 ×</a:t>
            </a:r>
            <a:r>
              <a:rPr lang="zh-CN" altLang="en-US" sz="2400">
                <a:solidFill>
                  <a:srgbClr val="0066FF"/>
                </a:solidFill>
              </a:rPr>
              <a:t>（息税前利润</a:t>
            </a:r>
            <a:r>
              <a:rPr lang="en-US" altLang="zh-CN" sz="2400">
                <a:solidFill>
                  <a:srgbClr val="0066FF"/>
                </a:solidFill>
              </a:rPr>
              <a:t>/</a:t>
            </a:r>
            <a:r>
              <a:rPr lang="zh-CN" altLang="en-US" sz="2400">
                <a:solidFill>
                  <a:srgbClr val="0066FF"/>
                </a:solidFill>
              </a:rPr>
              <a:t>资产总额）</a:t>
            </a:r>
            <a:r>
              <a:rPr lang="en-US" altLang="zh-CN" sz="2400">
                <a:solidFill>
                  <a:srgbClr val="0066FF"/>
                </a:solidFill>
              </a:rPr>
              <a:t>+ 0.420×</a:t>
            </a:r>
            <a:r>
              <a:rPr lang="zh-CN" altLang="en-US" sz="2400">
                <a:solidFill>
                  <a:srgbClr val="0066FF"/>
                </a:solidFill>
              </a:rPr>
              <a:t>（权益帐面价值总额</a:t>
            </a:r>
            <a:r>
              <a:rPr lang="en-US" altLang="zh-CN" sz="2400">
                <a:solidFill>
                  <a:srgbClr val="0066FF"/>
                </a:solidFill>
              </a:rPr>
              <a:t>/</a:t>
            </a:r>
            <a:r>
              <a:rPr lang="zh-CN" altLang="en-US" sz="2400">
                <a:solidFill>
                  <a:srgbClr val="0066FF"/>
                </a:solidFill>
              </a:rPr>
              <a:t>负债账面价值总额）</a:t>
            </a:r>
            <a:r>
              <a:rPr lang="en-US" altLang="zh-CN" sz="2400">
                <a:solidFill>
                  <a:srgbClr val="0066FF"/>
                </a:solidFill>
              </a:rPr>
              <a:t>+ 0.998 ×</a:t>
            </a:r>
            <a:r>
              <a:rPr lang="zh-CN" altLang="en-US" sz="2400">
                <a:solidFill>
                  <a:srgbClr val="0066FF"/>
                </a:solidFill>
              </a:rPr>
              <a:t>（销售收入</a:t>
            </a:r>
            <a:r>
              <a:rPr lang="en-US" altLang="zh-CN" sz="2400">
                <a:solidFill>
                  <a:srgbClr val="0066FF"/>
                </a:solidFill>
              </a:rPr>
              <a:t>/</a:t>
            </a:r>
            <a:r>
              <a:rPr lang="zh-CN" altLang="en-US" sz="2400">
                <a:solidFill>
                  <a:srgbClr val="0066FF"/>
                </a:solidFill>
              </a:rPr>
              <a:t>资产总额）</a:t>
            </a:r>
          </a:p>
          <a:p>
            <a:pPr>
              <a:lnSpc>
                <a:spcPct val="125000"/>
              </a:lnSpc>
            </a:pPr>
            <a:r>
              <a:rPr lang="en-US" altLang="zh-CN" sz="2400"/>
              <a:t>Z′</a:t>
            </a:r>
            <a:r>
              <a:rPr lang="zh-CN" altLang="en-US" sz="2400"/>
              <a:t>评分模型的判别标准是：</a:t>
            </a:r>
          </a:p>
          <a:p>
            <a:pPr>
              <a:lnSpc>
                <a:spcPct val="125000"/>
              </a:lnSpc>
            </a:pPr>
            <a:r>
              <a:rPr lang="zh-CN" altLang="en-US" sz="2400"/>
              <a:t>若</a:t>
            </a:r>
            <a:r>
              <a:rPr lang="en-US" altLang="zh-CN" sz="2400"/>
              <a:t>Z′</a:t>
            </a:r>
            <a:r>
              <a:rPr lang="zh-CN" altLang="en-US" sz="2400"/>
              <a:t>值小于</a:t>
            </a:r>
            <a:r>
              <a:rPr lang="en-US" altLang="zh-CN" sz="2400"/>
              <a:t>1.23</a:t>
            </a:r>
            <a:r>
              <a:rPr lang="zh-CN" altLang="en-US" sz="2400"/>
              <a:t>，企业存在破产风险；若</a:t>
            </a:r>
            <a:r>
              <a:rPr lang="en-US" altLang="zh-CN" sz="2400"/>
              <a:t>Z′</a:t>
            </a:r>
            <a:r>
              <a:rPr lang="zh-CN" altLang="en-US" sz="2400"/>
              <a:t>值在</a:t>
            </a:r>
            <a:r>
              <a:rPr lang="en-US" altLang="zh-CN" sz="2400"/>
              <a:t>1.23-2.90</a:t>
            </a:r>
            <a:r>
              <a:rPr lang="zh-CN" altLang="en-US" sz="2400"/>
              <a:t>之间，为灰色区域；若</a:t>
            </a:r>
            <a:r>
              <a:rPr lang="en-US" altLang="zh-CN" sz="2400"/>
              <a:t>Z′</a:t>
            </a:r>
            <a:r>
              <a:rPr lang="zh-CN" altLang="en-US" sz="2400"/>
              <a:t>值大于</a:t>
            </a:r>
            <a:r>
              <a:rPr lang="en-US" altLang="zh-CN" sz="2400"/>
              <a:t>2.90</a:t>
            </a:r>
            <a:r>
              <a:rPr lang="zh-CN" altLang="en-US" sz="2400"/>
              <a:t>，企业处于正常状态。</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655C37E-A944-4D58-922C-F9CEFC258A75}" type="slidenum">
              <a:rPr lang="zh-CN" altLang="en-US"/>
              <a:pPr/>
              <a:t>32</a:t>
            </a:fld>
            <a:endParaRPr lang="en-US" altLang="zh-CN"/>
          </a:p>
        </p:txBody>
      </p:sp>
      <p:sp>
        <p:nvSpPr>
          <p:cNvPr id="735234" name="Rectangle 2"/>
          <p:cNvSpPr>
            <a:spLocks noGrp="1" noChangeArrowheads="1"/>
          </p:cNvSpPr>
          <p:nvPr>
            <p:ph type="title"/>
          </p:nvPr>
        </p:nvSpPr>
        <p:spPr>
          <a:xfrm>
            <a:off x="2362200" y="198438"/>
            <a:ext cx="4495800" cy="504825"/>
          </a:xfrm>
        </p:spPr>
        <p:txBody>
          <a:bodyPr/>
          <a:lstStyle/>
          <a:p>
            <a:r>
              <a:rPr lang="en-US" altLang="zh-CN"/>
              <a:t>Z″</a:t>
            </a:r>
            <a:r>
              <a:rPr lang="zh-CN" altLang="en-US"/>
              <a:t>评分模型</a:t>
            </a:r>
          </a:p>
        </p:txBody>
      </p:sp>
      <p:sp>
        <p:nvSpPr>
          <p:cNvPr id="735235" name="Rectangle 3"/>
          <p:cNvSpPr>
            <a:spLocks noGrp="1" noChangeArrowheads="1"/>
          </p:cNvSpPr>
          <p:nvPr>
            <p:ph type="body" idx="1"/>
          </p:nvPr>
        </p:nvSpPr>
        <p:spPr>
          <a:xfrm>
            <a:off x="457200" y="981075"/>
            <a:ext cx="8229600" cy="4886325"/>
          </a:xfrm>
        </p:spPr>
        <p:txBody>
          <a:bodyPr/>
          <a:lstStyle/>
          <a:p>
            <a:pPr>
              <a:lnSpc>
                <a:spcPct val="125000"/>
              </a:lnSpc>
            </a:pPr>
            <a:r>
              <a:rPr lang="en-US" altLang="zh-CN" sz="2400"/>
              <a:t>Z″</a:t>
            </a:r>
            <a:r>
              <a:rPr lang="zh-CN" altLang="en-US" sz="2400"/>
              <a:t>评分模型的计算公式如下：</a:t>
            </a:r>
          </a:p>
          <a:p>
            <a:pPr>
              <a:lnSpc>
                <a:spcPct val="125000"/>
              </a:lnSpc>
            </a:pPr>
            <a:r>
              <a:rPr lang="en-US" altLang="zh-CN" sz="2400">
                <a:solidFill>
                  <a:srgbClr val="0066FF"/>
                </a:solidFill>
              </a:rPr>
              <a:t>Z =	6.56 ×</a:t>
            </a:r>
            <a:r>
              <a:rPr lang="zh-CN" altLang="en-US" sz="2400">
                <a:solidFill>
                  <a:srgbClr val="0066FF"/>
                </a:solidFill>
              </a:rPr>
              <a:t>（营运资金</a:t>
            </a:r>
            <a:r>
              <a:rPr lang="en-US" altLang="zh-CN" sz="2400">
                <a:solidFill>
                  <a:srgbClr val="0066FF"/>
                </a:solidFill>
              </a:rPr>
              <a:t>/</a:t>
            </a:r>
            <a:r>
              <a:rPr lang="zh-CN" altLang="en-US" sz="2400">
                <a:solidFill>
                  <a:srgbClr val="0066FF"/>
                </a:solidFill>
              </a:rPr>
              <a:t>资产总额） </a:t>
            </a:r>
            <a:r>
              <a:rPr lang="en-US" altLang="zh-CN" sz="2400">
                <a:solidFill>
                  <a:srgbClr val="0066FF"/>
                </a:solidFill>
              </a:rPr>
              <a:t>+ 3.26×</a:t>
            </a:r>
            <a:r>
              <a:rPr lang="zh-CN" altLang="en-US" sz="2400">
                <a:solidFill>
                  <a:srgbClr val="0066FF"/>
                </a:solidFill>
              </a:rPr>
              <a:t>（留存收益</a:t>
            </a:r>
            <a:r>
              <a:rPr lang="en-US" altLang="zh-CN" sz="2400">
                <a:solidFill>
                  <a:srgbClr val="0066FF"/>
                </a:solidFill>
              </a:rPr>
              <a:t>/</a:t>
            </a:r>
            <a:r>
              <a:rPr lang="zh-CN" altLang="en-US" sz="2400">
                <a:solidFill>
                  <a:srgbClr val="0066FF"/>
                </a:solidFill>
              </a:rPr>
              <a:t>资产总额）</a:t>
            </a:r>
            <a:r>
              <a:rPr lang="en-US" altLang="zh-CN" sz="2400">
                <a:solidFill>
                  <a:srgbClr val="0066FF"/>
                </a:solidFill>
              </a:rPr>
              <a:t>+ 6.72 ×</a:t>
            </a:r>
            <a:r>
              <a:rPr lang="zh-CN" altLang="en-US" sz="2400">
                <a:solidFill>
                  <a:srgbClr val="0066FF"/>
                </a:solidFill>
              </a:rPr>
              <a:t>（息税前利润</a:t>
            </a:r>
            <a:r>
              <a:rPr lang="en-US" altLang="zh-CN" sz="2400">
                <a:solidFill>
                  <a:srgbClr val="0066FF"/>
                </a:solidFill>
              </a:rPr>
              <a:t>/</a:t>
            </a:r>
            <a:r>
              <a:rPr lang="zh-CN" altLang="en-US" sz="2400">
                <a:solidFill>
                  <a:srgbClr val="0066FF"/>
                </a:solidFill>
              </a:rPr>
              <a:t>资产总额）</a:t>
            </a:r>
            <a:r>
              <a:rPr lang="en-US" altLang="zh-CN" sz="2400">
                <a:solidFill>
                  <a:srgbClr val="0066FF"/>
                </a:solidFill>
              </a:rPr>
              <a:t>+ 1.05×</a:t>
            </a:r>
            <a:r>
              <a:rPr lang="zh-CN" altLang="en-US" sz="2400">
                <a:solidFill>
                  <a:srgbClr val="0066FF"/>
                </a:solidFill>
              </a:rPr>
              <a:t>（权益帐面价值总额</a:t>
            </a:r>
            <a:r>
              <a:rPr lang="en-US" altLang="zh-CN" sz="2400">
                <a:solidFill>
                  <a:srgbClr val="0066FF"/>
                </a:solidFill>
              </a:rPr>
              <a:t>/</a:t>
            </a:r>
            <a:r>
              <a:rPr lang="zh-CN" altLang="en-US" sz="2400">
                <a:solidFill>
                  <a:srgbClr val="0066FF"/>
                </a:solidFill>
              </a:rPr>
              <a:t>负债账面价值总额）</a:t>
            </a:r>
          </a:p>
          <a:p>
            <a:pPr>
              <a:lnSpc>
                <a:spcPct val="125000"/>
              </a:lnSpc>
            </a:pPr>
            <a:r>
              <a:rPr lang="en-US" altLang="zh-CN" sz="2400"/>
              <a:t>Z″</a:t>
            </a:r>
            <a:r>
              <a:rPr lang="zh-CN" altLang="en-US" sz="2400"/>
              <a:t>评分模型的判别标准是：</a:t>
            </a:r>
          </a:p>
          <a:p>
            <a:pPr>
              <a:lnSpc>
                <a:spcPct val="125000"/>
              </a:lnSpc>
            </a:pPr>
            <a:r>
              <a:rPr lang="zh-CN" altLang="en-US" sz="2400"/>
              <a:t>若</a:t>
            </a:r>
            <a:r>
              <a:rPr lang="en-US" altLang="zh-CN" sz="2400"/>
              <a:t>Z″</a:t>
            </a:r>
            <a:r>
              <a:rPr lang="zh-CN" altLang="en-US" sz="2400"/>
              <a:t>值小于</a:t>
            </a:r>
            <a:r>
              <a:rPr lang="en-US" altLang="zh-CN" sz="2400"/>
              <a:t>1.10</a:t>
            </a:r>
            <a:r>
              <a:rPr lang="zh-CN" altLang="en-US" sz="2400"/>
              <a:t>，企业存在破产风险；若</a:t>
            </a:r>
            <a:r>
              <a:rPr lang="en-US" altLang="zh-CN" sz="2400"/>
              <a:t>Z″</a:t>
            </a:r>
            <a:r>
              <a:rPr lang="zh-CN" altLang="en-US" sz="2400"/>
              <a:t>值在</a:t>
            </a:r>
            <a:r>
              <a:rPr lang="en-US" altLang="zh-CN" sz="2400"/>
              <a:t>1.10-2.60</a:t>
            </a:r>
            <a:r>
              <a:rPr lang="zh-CN" altLang="en-US" sz="2400"/>
              <a:t>之间，为灰色区域；若</a:t>
            </a:r>
            <a:r>
              <a:rPr lang="en-US" altLang="zh-CN" sz="2400"/>
              <a:t>Z″</a:t>
            </a:r>
            <a:r>
              <a:rPr lang="zh-CN" altLang="en-US" sz="2400"/>
              <a:t>值大于</a:t>
            </a:r>
            <a:r>
              <a:rPr lang="en-US" altLang="zh-CN" sz="2400"/>
              <a:t>2.60</a:t>
            </a:r>
            <a:r>
              <a:rPr lang="zh-CN" altLang="en-US" sz="2400"/>
              <a:t>，企业处于正常状态。</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840E828B-3736-4B0D-AAE9-EC09D7A0942C}" type="slidenum">
              <a:rPr lang="zh-CN" altLang="en-US"/>
              <a:pPr/>
              <a:t>33</a:t>
            </a:fld>
            <a:endParaRPr lang="en-US" altLang="zh-CN"/>
          </a:p>
        </p:txBody>
      </p:sp>
      <p:sp>
        <p:nvSpPr>
          <p:cNvPr id="702466" name="Rectangle 2"/>
          <p:cNvSpPr>
            <a:spLocks noGrp="1" noChangeArrowheads="1"/>
          </p:cNvSpPr>
          <p:nvPr>
            <p:ph type="title"/>
          </p:nvPr>
        </p:nvSpPr>
        <p:spPr/>
        <p:txBody>
          <a:bodyPr/>
          <a:lstStyle/>
          <a:p>
            <a:r>
              <a:rPr lang="zh-CN" altLang="en-US"/>
              <a:t>多元逻辑预警模型</a:t>
            </a:r>
          </a:p>
        </p:txBody>
      </p:sp>
      <p:sp>
        <p:nvSpPr>
          <p:cNvPr id="702467" name="Rectangle 3"/>
          <p:cNvSpPr>
            <a:spLocks noGrp="1" noChangeArrowheads="1"/>
          </p:cNvSpPr>
          <p:nvPr>
            <p:ph type="body" idx="1"/>
          </p:nvPr>
        </p:nvSpPr>
        <p:spPr/>
        <p:txBody>
          <a:bodyPr/>
          <a:lstStyle/>
          <a:p>
            <a:r>
              <a:rPr lang="en-US" altLang="zh-CN" sz="2400"/>
              <a:t>3</a:t>
            </a:r>
            <a:r>
              <a:rPr lang="zh-CN" altLang="en-US" sz="2400"/>
              <a:t>．多元逻辑（</a:t>
            </a:r>
            <a:r>
              <a:rPr lang="en-US" altLang="zh-CN" sz="2400"/>
              <a:t>Logit</a:t>
            </a:r>
            <a:r>
              <a:rPr lang="zh-CN" altLang="en-US" sz="2400"/>
              <a:t>）预警模型</a:t>
            </a:r>
          </a:p>
          <a:p>
            <a:r>
              <a:rPr lang="zh-CN" altLang="en-US" sz="2400"/>
              <a:t>多元逻辑预警模型的目标是寻求观察对象的条件概率，从而据此判断观察对象的财务状况和经营风险。</a:t>
            </a:r>
            <a:r>
              <a:rPr lang="en-US" altLang="zh-CN" sz="2400"/>
              <a:t>Logit</a:t>
            </a:r>
            <a:r>
              <a:rPr lang="zh-CN" altLang="en-US" sz="2400"/>
              <a:t>模型假设了企业破产的概率</a:t>
            </a:r>
            <a:r>
              <a:rPr lang="en-US" altLang="zh-CN" sz="2400"/>
              <a:t>P </a:t>
            </a:r>
            <a:r>
              <a:rPr lang="zh-CN" altLang="en-US" sz="2400"/>
              <a:t>（破产取值为</a:t>
            </a:r>
            <a:r>
              <a:rPr lang="en-US" altLang="zh-CN" sz="2400"/>
              <a:t>1</a:t>
            </a:r>
            <a:r>
              <a:rPr lang="zh-CN" altLang="en-US" sz="2400"/>
              <a:t>，非破产取值为</a:t>
            </a:r>
            <a:r>
              <a:rPr lang="en-US" altLang="zh-CN" sz="2400"/>
              <a:t>0</a:t>
            </a:r>
            <a:r>
              <a:rPr lang="zh-CN" altLang="en-US" sz="2400"/>
              <a:t>），并假设</a:t>
            </a:r>
            <a:r>
              <a:rPr lang="en-US" altLang="zh-CN" sz="2400"/>
              <a:t>Ln [p</a:t>
            </a:r>
            <a:r>
              <a:rPr lang="zh-CN" altLang="en-US" sz="2400"/>
              <a:t>／</a:t>
            </a:r>
            <a:r>
              <a:rPr lang="en-US" altLang="zh-CN" sz="2400"/>
              <a:t>(1-p)]</a:t>
            </a:r>
            <a:r>
              <a:rPr lang="zh-CN" altLang="en-US" sz="2400"/>
              <a:t>可以用财务比率线性解释。假定</a:t>
            </a:r>
            <a:r>
              <a:rPr lang="en-US" altLang="zh-CN" sz="2400"/>
              <a:t>Ln[p</a:t>
            </a:r>
            <a:r>
              <a:rPr lang="zh-CN" altLang="en-US" sz="2400"/>
              <a:t>／</a:t>
            </a:r>
            <a:r>
              <a:rPr lang="en-US" altLang="zh-CN" sz="2400"/>
              <a:t>(1-p)]=a+bx</a:t>
            </a:r>
            <a:r>
              <a:rPr lang="zh-CN" altLang="en-US" sz="2400"/>
              <a:t>，根据推导可以得出</a:t>
            </a:r>
            <a:r>
              <a:rPr lang="en-US" altLang="zh-CN" sz="2400"/>
              <a:t>p=exp(a+bx)</a:t>
            </a:r>
            <a:r>
              <a:rPr lang="zh-CN" altLang="en-US" sz="2400"/>
              <a:t>／</a:t>
            </a:r>
            <a:r>
              <a:rPr lang="en-US" altLang="zh-CN" sz="2400"/>
              <a:t>[1+exp(a+bx)]</a:t>
            </a:r>
            <a:r>
              <a:rPr lang="zh-CN" altLang="en-US" sz="2400"/>
              <a:t>，从而计算出企业破产的概率。</a:t>
            </a:r>
          </a:p>
          <a:p>
            <a:r>
              <a:rPr lang="zh-CN" altLang="en-US" sz="2400"/>
              <a:t>多元逻辑预警模型的判别方法是先根据多元线性判定模型确定企业破产的</a:t>
            </a:r>
            <a:r>
              <a:rPr lang="en-US" altLang="zh-CN" sz="2400"/>
              <a:t>Z</a:t>
            </a:r>
            <a:r>
              <a:rPr lang="zh-CN" altLang="en-US" sz="2400"/>
              <a:t>值，然后推导出企业破产的条件概率。其判别规则为：如果</a:t>
            </a:r>
            <a:r>
              <a:rPr lang="en-US" altLang="zh-CN" sz="2400"/>
              <a:t>p</a:t>
            </a:r>
            <a:r>
              <a:rPr lang="zh-CN" altLang="en-US" sz="2400"/>
              <a:t>值大于</a:t>
            </a:r>
            <a:r>
              <a:rPr lang="en-US" altLang="zh-CN" sz="2400"/>
              <a:t>0.5</a:t>
            </a:r>
            <a:r>
              <a:rPr lang="zh-CN" altLang="en-US" sz="2400"/>
              <a:t>，表明企业破产的概率比较大，可以判定企业为即将破产类型；如果</a:t>
            </a:r>
            <a:r>
              <a:rPr lang="en-US" altLang="zh-CN" sz="2400"/>
              <a:t>p</a:t>
            </a:r>
            <a:r>
              <a:rPr lang="zh-CN" altLang="en-US" sz="2400"/>
              <a:t>值低于</a:t>
            </a:r>
            <a:r>
              <a:rPr lang="en-US" altLang="zh-CN" sz="2400"/>
              <a:t>0.5</a:t>
            </a:r>
            <a:r>
              <a:rPr lang="zh-CN" altLang="en-US" sz="2400"/>
              <a:t>，表明企业财务正常的概率比较大，可以判定企业为财务正常。</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F51170C-BD94-49A5-AC70-E59B2A102B54}" type="slidenum">
              <a:rPr lang="zh-CN" altLang="en-US"/>
              <a:pPr/>
              <a:t>34</a:t>
            </a:fld>
            <a:endParaRPr lang="en-US" altLang="zh-CN"/>
          </a:p>
        </p:txBody>
      </p:sp>
      <p:sp>
        <p:nvSpPr>
          <p:cNvPr id="703490" name="Rectangle 2"/>
          <p:cNvSpPr>
            <a:spLocks noGrp="1" noChangeArrowheads="1"/>
          </p:cNvSpPr>
          <p:nvPr>
            <p:ph type="title"/>
          </p:nvPr>
        </p:nvSpPr>
        <p:spPr/>
        <p:txBody>
          <a:bodyPr/>
          <a:lstStyle/>
          <a:p>
            <a:r>
              <a:rPr lang="zh-CN" altLang="en-US"/>
              <a:t>多元概率比模型</a:t>
            </a:r>
          </a:p>
        </p:txBody>
      </p:sp>
      <p:sp>
        <p:nvSpPr>
          <p:cNvPr id="703491" name="Rectangle 3"/>
          <p:cNvSpPr>
            <a:spLocks noGrp="1" noChangeArrowheads="1"/>
          </p:cNvSpPr>
          <p:nvPr>
            <p:ph type="body" idx="1"/>
          </p:nvPr>
        </p:nvSpPr>
        <p:spPr/>
        <p:txBody>
          <a:bodyPr/>
          <a:lstStyle/>
          <a:p>
            <a:r>
              <a:rPr lang="en-US" altLang="zh-CN" sz="2400"/>
              <a:t>4</a:t>
            </a:r>
            <a:r>
              <a:rPr lang="zh-CN" altLang="en-US" sz="2400"/>
              <a:t>．多元概率比（</a:t>
            </a:r>
            <a:r>
              <a:rPr lang="en-US" altLang="zh-CN" sz="2400"/>
              <a:t>Probit</a:t>
            </a:r>
            <a:r>
              <a:rPr lang="zh-CN" altLang="en-US" sz="2400"/>
              <a:t>）预警模型</a:t>
            </a:r>
          </a:p>
          <a:p>
            <a:r>
              <a:rPr lang="zh-CN" altLang="en-US" sz="2400"/>
              <a:t>多元概率比模型同样假定企业破产的概率为</a:t>
            </a:r>
            <a:r>
              <a:rPr lang="en-US" altLang="zh-CN" sz="2400"/>
              <a:t>p</a:t>
            </a:r>
            <a:r>
              <a:rPr lang="zh-CN" altLang="en-US" sz="2400"/>
              <a:t>，并假设企业样本服从标准正态分布，其概率函数的</a:t>
            </a:r>
            <a:r>
              <a:rPr lang="en-US" altLang="zh-CN" sz="2400"/>
              <a:t>p</a:t>
            </a:r>
            <a:r>
              <a:rPr lang="zh-CN" altLang="en-US" sz="2400"/>
              <a:t>分位数可以用财务指标线性解释。其计算方法和</a:t>
            </a:r>
            <a:r>
              <a:rPr lang="en-US" altLang="zh-CN" sz="2400"/>
              <a:t>Logit</a:t>
            </a:r>
            <a:r>
              <a:rPr lang="zh-CN" altLang="en-US" sz="2400"/>
              <a:t>模型很类似，先是确定企业样本的极大似然函数，通过求似然函数的极大值得到参数</a:t>
            </a:r>
            <a:r>
              <a:rPr lang="en-US" altLang="zh-CN" sz="2400"/>
              <a:t>a</a:t>
            </a:r>
            <a:r>
              <a:rPr lang="zh-CN" altLang="en-US" sz="2400"/>
              <a:t>、</a:t>
            </a:r>
            <a:r>
              <a:rPr lang="en-US" altLang="zh-CN" sz="2400"/>
              <a:t>b</a:t>
            </a:r>
            <a:r>
              <a:rPr lang="zh-CN" altLang="en-US" sz="2400"/>
              <a:t>，然后利用公式 ，求出企业破产的概率。判别规则是：如果概率</a:t>
            </a:r>
            <a:r>
              <a:rPr lang="en-US" altLang="zh-CN" sz="2400"/>
              <a:t>p</a:t>
            </a:r>
            <a:r>
              <a:rPr lang="zh-CN" altLang="en-US" sz="2400"/>
              <a:t>小于</a:t>
            </a:r>
            <a:r>
              <a:rPr lang="en-US" altLang="zh-CN" sz="2400"/>
              <a:t>0.5</a:t>
            </a:r>
            <a:r>
              <a:rPr lang="zh-CN" altLang="en-US" sz="2400"/>
              <a:t>，就判别为财务正常型；如果</a:t>
            </a:r>
            <a:r>
              <a:rPr lang="en-US" altLang="zh-CN" sz="2400"/>
              <a:t>p</a:t>
            </a:r>
            <a:r>
              <a:rPr lang="zh-CN" altLang="en-US" sz="2400"/>
              <a:t>大于</a:t>
            </a:r>
            <a:r>
              <a:rPr lang="en-US" altLang="zh-CN" sz="2400"/>
              <a:t>0.5</a:t>
            </a:r>
            <a:r>
              <a:rPr lang="zh-CN" altLang="en-US" sz="2400"/>
              <a:t>，则为即将破产型。</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灯片编号占位符 4"/>
          <p:cNvSpPr>
            <a:spLocks noGrp="1"/>
          </p:cNvSpPr>
          <p:nvPr>
            <p:ph type="sldNum" sz="quarter" idx="11"/>
          </p:nvPr>
        </p:nvSpPr>
        <p:spPr/>
        <p:txBody>
          <a:bodyPr/>
          <a:lstStyle/>
          <a:p>
            <a:fld id="{935E936C-68C8-4398-A6EE-706B20FFD0BC}" type="slidenum">
              <a:rPr lang="zh-CN" altLang="en-US"/>
              <a:pPr/>
              <a:t>35</a:t>
            </a:fld>
            <a:endParaRPr lang="en-US" altLang="zh-CN"/>
          </a:p>
        </p:txBody>
      </p:sp>
      <p:sp>
        <p:nvSpPr>
          <p:cNvPr id="739330" name="Rectangle 2"/>
          <p:cNvSpPr>
            <a:spLocks noGrp="1" noChangeArrowheads="1"/>
          </p:cNvSpPr>
          <p:nvPr>
            <p:ph type="title"/>
          </p:nvPr>
        </p:nvSpPr>
        <p:spPr/>
        <p:txBody>
          <a:bodyPr/>
          <a:lstStyle/>
          <a:p>
            <a:r>
              <a:rPr lang="zh-CN" altLang="en-US"/>
              <a:t>经营损益预警模型 </a:t>
            </a:r>
          </a:p>
        </p:txBody>
      </p:sp>
      <p:graphicFrame>
        <p:nvGraphicFramePr>
          <p:cNvPr id="739662" name="Group 334"/>
          <p:cNvGraphicFramePr>
            <a:graphicFrameLocks noGrp="1"/>
          </p:cNvGraphicFramePr>
          <p:nvPr>
            <p:ph idx="1"/>
          </p:nvPr>
        </p:nvGraphicFramePr>
        <p:xfrm>
          <a:off x="468313" y="1052513"/>
          <a:ext cx="8207375" cy="5145088"/>
        </p:xfrm>
        <a:graphic>
          <a:graphicData uri="http://schemas.openxmlformats.org/drawingml/2006/table">
            <a:tbl>
              <a:tblPr/>
              <a:tblGrid>
                <a:gridCol w="1085850"/>
                <a:gridCol w="1027112"/>
                <a:gridCol w="1057275"/>
                <a:gridCol w="1057275"/>
                <a:gridCol w="1057275"/>
                <a:gridCol w="1760538"/>
                <a:gridCol w="1162050"/>
              </a:tblGrid>
              <a:tr h="15875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收益项目</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gridSpan="6">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状态类型</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6538">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类型</a:t>
                      </a:r>
                      <a:r>
                        <a:rPr kumimoji="1" lang="en-US" alt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类型</a:t>
                      </a:r>
                      <a:r>
                        <a:rPr kumimoji="1" lang="en-US" alt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类型</a:t>
                      </a:r>
                      <a:r>
                        <a:rPr kumimoji="1" lang="en-US" alt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类型</a:t>
                      </a:r>
                      <a:r>
                        <a:rPr kumimoji="1" lang="en-US" alt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类型</a:t>
                      </a:r>
                      <a:r>
                        <a:rPr kumimoji="1" lang="en-US" alt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类型</a:t>
                      </a:r>
                      <a:r>
                        <a:rPr kumimoji="1" lang="en-US" alt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3143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经营收益</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亏损</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亏损</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赢利</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赢利</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赢利</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赢利</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43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经常收益</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亏损</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亏损</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亏损</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亏损</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赢利</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赢利</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43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期间收益</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亏损</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赢利</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亏损</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赢利</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亏损</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赢利</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08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分析说明</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接近破产状态</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继续下去将导致破产</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视亏损情况而定</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正常</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60675">
                <a:tc gridSpan="7">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1</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．使用新财务报表时计算公式：</a:t>
                      </a:r>
                      <a:endParaRPr kumimoji="1" lang="zh-CN" altLang="en-US" sz="16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经营收益</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营业收入</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营业成本</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营业税费</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销售费用</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管理费用</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投资收益</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公允价值变动收益</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资产减值损失</a:t>
                      </a:r>
                      <a:endParaRPr kumimoji="1" lang="zh-CN" altLang="en-US" sz="1600" b="0" i="0" u="none" strike="noStrike" cap="none" normalizeH="0" baseline="0" smtClean="0">
                        <a:ln>
                          <a:noFill/>
                        </a:ln>
                        <a:solidFill>
                          <a:schemeClr val="tx1"/>
                        </a:solidFill>
                        <a:effectLst/>
                        <a:latin typeface="Times New Roman" pitchFamily="18" charset="0"/>
                        <a:ea typeface="黑体" pitchFamily="49"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经常收益</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经营收益</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财务费用</a:t>
                      </a:r>
                      <a:endParaRPr kumimoji="1" lang="zh-CN" altLang="en-US" sz="1600" b="0" i="0" u="none" strike="noStrike" cap="none" normalizeH="0" baseline="0" smtClean="0">
                        <a:ln>
                          <a:noFill/>
                        </a:ln>
                        <a:solidFill>
                          <a:schemeClr val="tx1"/>
                        </a:solidFill>
                        <a:effectLst/>
                        <a:latin typeface="Times New Roman" pitchFamily="18" charset="0"/>
                        <a:ea typeface="黑体" pitchFamily="49"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期间收益</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经常收益</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补贴收入</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营业外收入</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营业外支出</a:t>
                      </a:r>
                    </a:p>
                    <a:p>
                      <a:pPr marL="0" marR="0" lvl="0" indent="0" algn="l" defTabSz="914400" rtl="0" eaLnBrk="0" fontAlgn="base" latinLnBrk="0" hangingPunct="0">
                        <a:lnSpc>
                          <a:spcPct val="100000"/>
                        </a:lnSpc>
                        <a:spcBef>
                          <a:spcPct val="0"/>
                        </a:spcBef>
                        <a:spcAft>
                          <a:spcPct val="0"/>
                        </a:spcAft>
                        <a:buClrTx/>
                        <a:buSzTx/>
                        <a:buFontTx/>
                        <a:buNone/>
                        <a:tabLst/>
                      </a:pPr>
                      <a:endParaRPr kumimoji="1" lang="zh-CN" altLang="en-US" sz="1600" b="0" i="0" u="none" strike="noStrike" cap="none" normalizeH="0" baseline="0" smtClean="0">
                        <a:ln>
                          <a:noFill/>
                        </a:ln>
                        <a:solidFill>
                          <a:schemeClr val="tx1"/>
                        </a:solidFill>
                        <a:effectLst/>
                        <a:latin typeface="Times New Roman" pitchFamily="18" charset="0"/>
                        <a:ea typeface="黑体" pitchFamily="49"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2</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．使用原财务报表时计算公式：</a:t>
                      </a:r>
                      <a:endParaRPr kumimoji="1" lang="zh-CN" altLang="en-US" sz="1600" b="0" i="0" u="none" strike="noStrike" cap="none" normalizeH="0" baseline="0" smtClean="0">
                        <a:ln>
                          <a:noFill/>
                        </a:ln>
                        <a:solidFill>
                          <a:schemeClr val="tx1"/>
                        </a:solidFill>
                        <a:effectLst/>
                        <a:latin typeface="Times New Roman" pitchFamily="18" charset="0"/>
                        <a:ea typeface="黑体" pitchFamily="49"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经营收益</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主营业务利润</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其他业务利润</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销售费用</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管理费用</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投资收益</a:t>
                      </a:r>
                      <a:endParaRPr kumimoji="1" lang="zh-CN" altLang="en-US" sz="1600" b="0" i="0" u="none" strike="noStrike" cap="none" normalizeH="0" baseline="0" smtClean="0">
                        <a:ln>
                          <a:noFill/>
                        </a:ln>
                        <a:solidFill>
                          <a:schemeClr val="tx1"/>
                        </a:solidFill>
                        <a:effectLst/>
                        <a:latin typeface="Times New Roman" pitchFamily="18" charset="0"/>
                        <a:ea typeface="黑体" pitchFamily="49"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经常收益</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经营收益</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财务费用</a:t>
                      </a:r>
                      <a:endParaRPr kumimoji="1" lang="zh-CN" altLang="en-US" sz="1600" b="0" i="0" u="none" strike="noStrike" cap="none" normalizeH="0" baseline="0" smtClean="0">
                        <a:ln>
                          <a:noFill/>
                        </a:ln>
                        <a:solidFill>
                          <a:schemeClr val="tx1"/>
                        </a:solidFill>
                        <a:effectLst/>
                        <a:latin typeface="Times New Roman" pitchFamily="18" charset="0"/>
                        <a:ea typeface="黑体" pitchFamily="49"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期间收益</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经常收益</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补贴收入</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营业外收入</a:t>
                      </a:r>
                      <a:r>
                        <a:rPr kumimoji="1" lang="en-US" altLang="zh-CN" sz="1600" b="0" i="0" u="none" strike="noStrike" cap="none" normalizeH="0" baseline="0" smtClean="0">
                          <a:ln>
                            <a:noFill/>
                          </a:ln>
                          <a:solidFill>
                            <a:srgbClr val="800080"/>
                          </a:solidFill>
                          <a:effectLst/>
                          <a:latin typeface="Times New Roman" pitchFamily="18" charset="0"/>
                          <a:ea typeface="宋体" pitchFamily="2" charset="-122"/>
                        </a:rPr>
                        <a:t>-</a:t>
                      </a:r>
                      <a:r>
                        <a:rPr kumimoji="1" lang="zh-CN" altLang="en-US" sz="1600" b="0" i="0" u="none" strike="noStrike" cap="none" normalizeH="0" baseline="0" smtClean="0">
                          <a:ln>
                            <a:noFill/>
                          </a:ln>
                          <a:solidFill>
                            <a:srgbClr val="800080"/>
                          </a:solidFill>
                          <a:effectLst/>
                          <a:latin typeface="Times New Roman" pitchFamily="18" charset="0"/>
                          <a:ea typeface="宋体" pitchFamily="2" charset="-122"/>
                        </a:rPr>
                        <a:t>营业外支出</a:t>
                      </a:r>
                      <a:endParaRPr kumimoji="1" lang="zh-CN" altLang="en-US" sz="16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8B556DC6-8820-45F8-857A-C07F28CDCC8F}" type="slidenum">
              <a:rPr lang="zh-CN" altLang="en-US"/>
              <a:pPr/>
              <a:t>36</a:t>
            </a:fld>
            <a:endParaRPr lang="en-US" altLang="zh-CN"/>
          </a:p>
        </p:txBody>
      </p:sp>
      <p:sp>
        <p:nvSpPr>
          <p:cNvPr id="741378" name="Rectangle 2"/>
          <p:cNvSpPr>
            <a:spLocks noGrp="1" noChangeArrowheads="1"/>
          </p:cNvSpPr>
          <p:nvPr>
            <p:ph type="title"/>
          </p:nvPr>
        </p:nvSpPr>
        <p:spPr/>
        <p:txBody>
          <a:bodyPr/>
          <a:lstStyle/>
          <a:p>
            <a:r>
              <a:rPr lang="zh-CN" altLang="en-US"/>
              <a:t>经营损益预警模型 </a:t>
            </a:r>
          </a:p>
        </p:txBody>
      </p:sp>
      <p:sp>
        <p:nvSpPr>
          <p:cNvPr id="741379" name="Rectangle 3"/>
          <p:cNvSpPr>
            <a:spLocks noGrp="1" noChangeArrowheads="1"/>
          </p:cNvSpPr>
          <p:nvPr>
            <p:ph type="body" idx="1"/>
          </p:nvPr>
        </p:nvSpPr>
        <p:spPr>
          <a:xfrm>
            <a:off x="457200" y="1052513"/>
            <a:ext cx="8229600" cy="5040312"/>
          </a:xfrm>
        </p:spPr>
        <p:txBody>
          <a:bodyPr/>
          <a:lstStyle/>
          <a:p>
            <a:r>
              <a:rPr lang="zh-CN" altLang="en-US" sz="2400"/>
              <a:t>经营损益预警模型采用企业利润表中的有关项目，分别计算经营收益、经常收益和期间收益三个经营损益类财务指标，然后按照亏损和盈利两种情形划分为</a:t>
            </a:r>
            <a:r>
              <a:rPr lang="en-US" altLang="zh-CN" sz="2400"/>
              <a:t>6</a:t>
            </a:r>
            <a:r>
              <a:rPr lang="zh-CN" altLang="en-US" sz="2400"/>
              <a:t>种状态类型。企业通过计算其三项财务指标数值，就可以找到所在的状态类型，进而判断出企业的未来前景。上表给出了上述指标的基本计算公式，以及不同状态类型的预警分析特征。</a:t>
            </a:r>
          </a:p>
          <a:p>
            <a:r>
              <a:rPr lang="zh-CN" altLang="en-US" sz="2400"/>
              <a:t>经营损益预警模型是从企业盈利角度来对企业破产前景进行预测，方法简单实用，但对企业的现金流量和资产状况无法深入判断，尚需与其他方法结合使用才更为有效。</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B0F01279-9901-459E-85A2-0448E684E9DA}" type="slidenum">
              <a:rPr lang="zh-CN" altLang="en-US"/>
              <a:pPr/>
              <a:t>37</a:t>
            </a:fld>
            <a:endParaRPr lang="en-US" altLang="zh-CN"/>
          </a:p>
        </p:txBody>
      </p:sp>
      <p:sp>
        <p:nvSpPr>
          <p:cNvPr id="743426" name="Rectangle 2"/>
          <p:cNvSpPr>
            <a:spLocks noGrp="1" noChangeArrowheads="1"/>
          </p:cNvSpPr>
          <p:nvPr>
            <p:ph type="title"/>
          </p:nvPr>
        </p:nvSpPr>
        <p:spPr/>
        <p:txBody>
          <a:bodyPr/>
          <a:lstStyle/>
          <a:p>
            <a:r>
              <a:rPr lang="zh-CN" altLang="en-US" dirty="0"/>
              <a:t>经营安全预警模型 </a:t>
            </a:r>
          </a:p>
        </p:txBody>
      </p:sp>
      <p:sp>
        <p:nvSpPr>
          <p:cNvPr id="743427" name="Rectangle 3"/>
          <p:cNvSpPr>
            <a:spLocks noGrp="1" noChangeArrowheads="1"/>
          </p:cNvSpPr>
          <p:nvPr>
            <p:ph type="body" idx="1"/>
          </p:nvPr>
        </p:nvSpPr>
        <p:spPr/>
        <p:txBody>
          <a:bodyPr/>
          <a:lstStyle/>
          <a:p>
            <a:r>
              <a:rPr lang="zh-CN" altLang="en-US" sz="2400"/>
              <a:t>现金和存货不断减少，应收账款不断增加</a:t>
            </a:r>
          </a:p>
          <a:p>
            <a:r>
              <a:rPr lang="zh-CN" altLang="en-US" sz="2400" b="1">
                <a:solidFill>
                  <a:srgbClr val="0066FF"/>
                </a:solidFill>
              </a:rPr>
              <a:t>营业安全率</a:t>
            </a:r>
          </a:p>
          <a:p>
            <a:pPr>
              <a:buFont typeface="Wingdings" pitchFamily="2" charset="2"/>
              <a:buNone/>
            </a:pPr>
            <a:r>
              <a:rPr lang="zh-CN" altLang="en-US" sz="2400"/>
              <a:t>    </a:t>
            </a:r>
            <a:r>
              <a:rPr lang="en-US" altLang="zh-CN" sz="2400"/>
              <a:t>=</a:t>
            </a:r>
            <a:r>
              <a:rPr lang="zh-CN" altLang="en-US" sz="2400"/>
              <a:t>（现有或预计销售额</a:t>
            </a:r>
            <a:r>
              <a:rPr lang="en-US" altLang="zh-CN" sz="2400"/>
              <a:t>-</a:t>
            </a:r>
            <a:r>
              <a:rPr lang="zh-CN" altLang="en-US" sz="2400"/>
              <a:t>保本销售额）</a:t>
            </a:r>
            <a:r>
              <a:rPr lang="en-US" altLang="zh-CN" sz="2400"/>
              <a:t>/</a:t>
            </a:r>
            <a:r>
              <a:rPr lang="zh-CN" altLang="en-US" sz="2400"/>
              <a:t>现有（预计）销售额 </a:t>
            </a:r>
          </a:p>
          <a:p>
            <a:r>
              <a:rPr lang="zh-CN" altLang="en-US" sz="2400" b="1">
                <a:solidFill>
                  <a:srgbClr val="0066FF"/>
                </a:solidFill>
              </a:rPr>
              <a:t>资金安全率</a:t>
            </a:r>
          </a:p>
          <a:p>
            <a:pPr>
              <a:buFont typeface="Wingdings" pitchFamily="2" charset="2"/>
              <a:buNone/>
            </a:pPr>
            <a:r>
              <a:rPr lang="zh-CN" altLang="en-US" sz="2400"/>
              <a:t>    </a:t>
            </a:r>
            <a:r>
              <a:rPr lang="en-US" altLang="zh-CN" sz="2400"/>
              <a:t>=</a:t>
            </a:r>
            <a:r>
              <a:rPr lang="zh-CN" altLang="en-US" sz="2400"/>
              <a:t>资产变现率</a:t>
            </a:r>
            <a:r>
              <a:rPr lang="en-US" altLang="zh-CN" sz="2400"/>
              <a:t>-</a:t>
            </a:r>
            <a:r>
              <a:rPr lang="zh-CN" altLang="en-US" sz="2400"/>
              <a:t>资产负债率</a:t>
            </a:r>
          </a:p>
          <a:p>
            <a:r>
              <a:rPr lang="zh-CN" altLang="en-US" sz="2400"/>
              <a:t>资产变现率</a:t>
            </a:r>
            <a:r>
              <a:rPr lang="en-US" altLang="zh-CN" sz="2400"/>
              <a:t>=</a:t>
            </a:r>
            <a:r>
              <a:rPr lang="zh-CN" altLang="en-US" sz="2400"/>
              <a:t>资产变现金额</a:t>
            </a:r>
            <a:r>
              <a:rPr lang="en-US" altLang="zh-CN" sz="2400"/>
              <a:t>÷</a:t>
            </a:r>
            <a:r>
              <a:rPr lang="zh-CN" altLang="en-US" sz="2400"/>
              <a:t>资产账面金额</a:t>
            </a:r>
          </a:p>
          <a:p>
            <a:r>
              <a:rPr lang="zh-CN" altLang="en-US" sz="2400"/>
              <a:t>资产变现金额是企业按照公允价值立即处置其所有资产的估计金额。</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灯片编号占位符 2"/>
          <p:cNvSpPr>
            <a:spLocks noGrp="1"/>
          </p:cNvSpPr>
          <p:nvPr>
            <p:ph type="sldNum" sz="quarter" idx="11"/>
          </p:nvPr>
        </p:nvSpPr>
        <p:spPr/>
        <p:txBody>
          <a:bodyPr/>
          <a:lstStyle/>
          <a:p>
            <a:fld id="{2FCC1BBC-90C6-4EFF-AE99-9D8054ADE0B8}" type="slidenum">
              <a:rPr lang="zh-CN" altLang="en-US"/>
              <a:pPr/>
              <a:t>38</a:t>
            </a:fld>
            <a:endParaRPr lang="en-US" altLang="zh-CN"/>
          </a:p>
        </p:txBody>
      </p:sp>
      <p:graphicFrame>
        <p:nvGraphicFramePr>
          <p:cNvPr id="745474" name="Group 2"/>
          <p:cNvGraphicFramePr>
            <a:graphicFrameLocks noGrp="1"/>
          </p:cNvGraphicFramePr>
          <p:nvPr/>
        </p:nvGraphicFramePr>
        <p:xfrm>
          <a:off x="467544" y="1268760"/>
          <a:ext cx="8280400" cy="1950720"/>
        </p:xfrm>
        <a:graphic>
          <a:graphicData uri="http://schemas.openxmlformats.org/drawingml/2006/table">
            <a:tbl>
              <a:tblPr/>
              <a:tblGrid>
                <a:gridCol w="1327150"/>
                <a:gridCol w="1574800"/>
                <a:gridCol w="1574800"/>
                <a:gridCol w="3803650"/>
              </a:tblGrid>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状况类型</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营业安全率</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资金安全率</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分析说明</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类型</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大于零</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大于零</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经营状况和财务状况良好</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类型</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小于零</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大于零</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财务状况良好，但经营销售存在问题，如果不及时改善，将影响未来企业的财务状况</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类型</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大于零</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小于零</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经营状况良好，但财务状况出现险兆，积极创造自有资金、改善企业财务结构成为当务之急</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类型</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小于零</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小于零</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企业已陷入困境，随时可能发生财务危机</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6" name="矩形 35"/>
          <p:cNvSpPr/>
          <p:nvPr/>
        </p:nvSpPr>
        <p:spPr>
          <a:xfrm>
            <a:off x="3131840" y="260648"/>
            <a:ext cx="2723824" cy="461665"/>
          </a:xfrm>
          <a:prstGeom prst="rect">
            <a:avLst/>
          </a:prstGeom>
        </p:spPr>
        <p:txBody>
          <a:bodyPr wrap="none">
            <a:spAutoFit/>
          </a:bodyPr>
          <a:lstStyle/>
          <a:p>
            <a:r>
              <a:rPr lang="zh-CN" altLang="en-US" sz="2400" dirty="0">
                <a:latin typeface="+mj-lt"/>
                <a:ea typeface="+mj-ea"/>
                <a:cs typeface="+mj-cs"/>
              </a:rPr>
              <a:t>经营安全预警模型 </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4AF7BFF0-9DF6-47A8-9424-BEEC8F898912}" type="slidenum">
              <a:rPr lang="zh-CN" altLang="en-US"/>
              <a:pPr/>
              <a:t>39</a:t>
            </a:fld>
            <a:endParaRPr lang="en-US" altLang="zh-CN"/>
          </a:p>
        </p:txBody>
      </p:sp>
      <p:sp>
        <p:nvSpPr>
          <p:cNvPr id="755714" name="Rectangle 2"/>
          <p:cNvSpPr>
            <a:spLocks noGrp="1" noChangeArrowheads="1"/>
          </p:cNvSpPr>
          <p:nvPr>
            <p:ph type="title"/>
          </p:nvPr>
        </p:nvSpPr>
        <p:spPr/>
        <p:txBody>
          <a:bodyPr/>
          <a:lstStyle/>
          <a:p>
            <a:r>
              <a:rPr lang="zh-CN" altLang="en-US"/>
              <a:t>经营增长预警模型</a:t>
            </a:r>
          </a:p>
        </p:txBody>
      </p:sp>
      <p:sp>
        <p:nvSpPr>
          <p:cNvPr id="755715" name="Rectangle 3"/>
          <p:cNvSpPr>
            <a:spLocks noGrp="1" noChangeArrowheads="1"/>
          </p:cNvSpPr>
          <p:nvPr>
            <p:ph type="body" idx="1"/>
          </p:nvPr>
        </p:nvSpPr>
        <p:spPr/>
        <p:txBody>
          <a:bodyPr/>
          <a:lstStyle/>
          <a:p>
            <a:r>
              <a:rPr lang="zh-CN" altLang="en-US" sz="2400"/>
              <a:t>经营增长预警模型借助我们曾经学习过的经济增加值和可持续增长理论的有关概念，通过两项指标来对企业经营和财务状况进行预警分析，这两项指标分别是经济增加值和安全增长率。</a:t>
            </a:r>
          </a:p>
          <a:p>
            <a:r>
              <a:rPr lang="zh-CN" altLang="en-US" sz="2400"/>
              <a:t>经济增加值不是以会计账面利润而是以企业为股东创造的经济利润作为企业的盈利评价标准，其计算公式为：</a:t>
            </a:r>
          </a:p>
          <a:p>
            <a:endParaRPr lang="zh-CN" altLang="en-US" sz="2400"/>
          </a:p>
          <a:p>
            <a:pPr>
              <a:lnSpc>
                <a:spcPct val="110000"/>
              </a:lnSpc>
              <a:buFont typeface="Wingdings" pitchFamily="2" charset="2"/>
              <a:buNone/>
            </a:pPr>
            <a:r>
              <a:rPr lang="zh-CN" altLang="en-US">
                <a:solidFill>
                  <a:srgbClr val="FF0066"/>
                </a:solidFill>
              </a:rPr>
              <a:t>经济增加值＝（投入资本报酬率－加权平均资本成本率）</a:t>
            </a:r>
            <a:r>
              <a:rPr lang="en-US" altLang="zh-CN">
                <a:solidFill>
                  <a:srgbClr val="FF0066"/>
                </a:solidFill>
              </a:rPr>
              <a:t>×</a:t>
            </a:r>
            <a:r>
              <a:rPr lang="zh-CN" altLang="en-US">
                <a:solidFill>
                  <a:srgbClr val="FF0066"/>
                </a:solidFill>
              </a:rPr>
              <a:t>资本总额</a:t>
            </a:r>
          </a:p>
          <a:p>
            <a:pPr>
              <a:lnSpc>
                <a:spcPct val="110000"/>
              </a:lnSpc>
              <a:buFont typeface="Wingdings" pitchFamily="2" charset="2"/>
              <a:buNone/>
            </a:pPr>
            <a:r>
              <a:rPr lang="zh-CN" altLang="en-US"/>
              <a:t>安全增长率的计算公式为： </a:t>
            </a:r>
          </a:p>
          <a:p>
            <a:pPr>
              <a:lnSpc>
                <a:spcPct val="110000"/>
              </a:lnSpc>
              <a:buFont typeface="Wingdings" pitchFamily="2" charset="2"/>
              <a:buNone/>
            </a:pPr>
            <a:r>
              <a:rPr lang="zh-CN" altLang="en-US">
                <a:solidFill>
                  <a:srgbClr val="FF0066"/>
                </a:solidFill>
              </a:rPr>
              <a:t>安全增长率</a:t>
            </a:r>
            <a:r>
              <a:rPr lang="en-US" altLang="zh-CN">
                <a:solidFill>
                  <a:srgbClr val="FF0066"/>
                </a:solidFill>
              </a:rPr>
              <a:t>=</a:t>
            </a:r>
            <a:r>
              <a:rPr lang="zh-CN" altLang="en-US">
                <a:solidFill>
                  <a:srgbClr val="FF0066"/>
                </a:solidFill>
              </a:rPr>
              <a:t>可持续增长率－销售增长率 </a:t>
            </a:r>
          </a:p>
          <a:p>
            <a:pPr>
              <a:lnSpc>
                <a:spcPct val="110000"/>
              </a:lnSpc>
              <a:buFont typeface="Wingdings" pitchFamily="2" charset="2"/>
              <a:buNone/>
            </a:pPr>
            <a:r>
              <a:rPr lang="zh-CN" altLang="en-US">
                <a:solidFill>
                  <a:srgbClr val="FF0066"/>
                </a:solidFill>
              </a:rPr>
              <a:t>可持续增长率</a:t>
            </a:r>
            <a:r>
              <a:rPr lang="en-US" altLang="zh-CN">
                <a:solidFill>
                  <a:srgbClr val="FF0066"/>
                </a:solidFill>
              </a:rPr>
              <a:t>=</a:t>
            </a:r>
            <a:r>
              <a:rPr lang="zh-CN" altLang="en-US">
                <a:solidFill>
                  <a:srgbClr val="FF0066"/>
                </a:solidFill>
              </a:rPr>
              <a:t>净资产报酬率</a:t>
            </a:r>
            <a:r>
              <a:rPr lang="en-US" altLang="zh-CN">
                <a:solidFill>
                  <a:srgbClr val="FF0066"/>
                </a:solidFill>
              </a:rPr>
              <a:t>×</a:t>
            </a:r>
            <a:r>
              <a:rPr lang="zh-CN" altLang="en-US">
                <a:solidFill>
                  <a:srgbClr val="FF0066"/>
                </a:solidFill>
              </a:rPr>
              <a:t>留存盈余比率</a:t>
            </a:r>
          </a:p>
          <a:p>
            <a:pPr>
              <a:lnSpc>
                <a:spcPct val="110000"/>
              </a:lnSpc>
              <a:buFont typeface="Wingdings" pitchFamily="2" charset="2"/>
              <a:buNone/>
            </a:pPr>
            <a:r>
              <a:rPr lang="zh-CN" altLang="en-US">
                <a:solidFill>
                  <a:srgbClr val="FF0066"/>
                </a:solidFill>
              </a:rPr>
              <a:t>销售增长率</a:t>
            </a:r>
            <a:r>
              <a:rPr lang="en-US" altLang="zh-CN">
                <a:solidFill>
                  <a:srgbClr val="FF0066"/>
                </a:solidFill>
              </a:rPr>
              <a:t>=</a:t>
            </a:r>
            <a:r>
              <a:rPr lang="zh-CN" altLang="en-US">
                <a:solidFill>
                  <a:srgbClr val="FF0066"/>
                </a:solidFill>
              </a:rPr>
              <a:t>（本期销售收入</a:t>
            </a:r>
            <a:r>
              <a:rPr lang="en-US" altLang="zh-CN">
                <a:solidFill>
                  <a:srgbClr val="FF0066"/>
                </a:solidFill>
              </a:rPr>
              <a:t>-</a:t>
            </a:r>
            <a:r>
              <a:rPr lang="zh-CN" altLang="en-US">
                <a:solidFill>
                  <a:srgbClr val="FF0066"/>
                </a:solidFill>
              </a:rPr>
              <a:t>上期销售收入）</a:t>
            </a:r>
            <a:r>
              <a:rPr lang="en-US" altLang="zh-CN">
                <a:solidFill>
                  <a:srgbClr val="FF0066"/>
                </a:solidFill>
              </a:rPr>
              <a:t>÷</a:t>
            </a:r>
            <a:r>
              <a:rPr lang="zh-CN" altLang="en-US">
                <a:solidFill>
                  <a:srgbClr val="FF0066"/>
                </a:solidFill>
              </a:rPr>
              <a:t>上期销售收入</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029567C6-FEE4-40C4-8413-40F32B42D492}" type="slidenum">
              <a:rPr lang="zh-CN" altLang="en-US"/>
              <a:pPr/>
              <a:t>4</a:t>
            </a:fld>
            <a:endParaRPr lang="en-US" altLang="zh-CN"/>
          </a:p>
        </p:txBody>
      </p:sp>
      <p:sp>
        <p:nvSpPr>
          <p:cNvPr id="670722" name="Rectangle 2"/>
          <p:cNvSpPr>
            <a:spLocks noGrp="1" noChangeArrowheads="1"/>
          </p:cNvSpPr>
          <p:nvPr>
            <p:ph type="title"/>
          </p:nvPr>
        </p:nvSpPr>
        <p:spPr>
          <a:xfrm>
            <a:off x="2360613" y="314325"/>
            <a:ext cx="4495800" cy="420688"/>
          </a:xfrm>
        </p:spPr>
        <p:txBody>
          <a:bodyPr/>
          <a:lstStyle/>
          <a:p>
            <a:r>
              <a:rPr lang="zh-CN" altLang="en-US" b="1">
                <a:solidFill>
                  <a:srgbClr val="FF3399"/>
                </a:solidFill>
              </a:rPr>
              <a:t>盈余管理</a:t>
            </a:r>
          </a:p>
        </p:txBody>
      </p:sp>
      <p:sp>
        <p:nvSpPr>
          <p:cNvPr id="670723" name="Rectangle 3"/>
          <p:cNvSpPr>
            <a:spLocks noGrp="1" noChangeArrowheads="1"/>
          </p:cNvSpPr>
          <p:nvPr>
            <p:ph type="body" idx="1"/>
          </p:nvPr>
        </p:nvSpPr>
        <p:spPr>
          <a:xfrm>
            <a:off x="468313" y="981075"/>
            <a:ext cx="8207375" cy="5254625"/>
          </a:xfrm>
        </p:spPr>
        <p:txBody>
          <a:bodyPr/>
          <a:lstStyle/>
          <a:p>
            <a:pPr>
              <a:lnSpc>
                <a:spcPct val="115000"/>
              </a:lnSpc>
              <a:buClr>
                <a:srgbClr val="FF0000"/>
              </a:buClr>
              <a:buFont typeface="Wingdings" pitchFamily="2" charset="2"/>
              <a:buChar char="]"/>
            </a:pPr>
            <a:r>
              <a:rPr lang="zh-CN" altLang="en-US" dirty="0"/>
              <a:t>盈余管理也称盈利操纵，是指公司管理层在会计准则允许的范围内综合运用会计或非会计手段来实现会计收益的控制和调整，使经营者或企业市场价值达到最大化的行为。</a:t>
            </a:r>
          </a:p>
          <a:p>
            <a:pPr>
              <a:lnSpc>
                <a:spcPct val="115000"/>
              </a:lnSpc>
              <a:buClr>
                <a:srgbClr val="FF0000"/>
              </a:buClr>
              <a:buFont typeface="Wingdings" pitchFamily="2" charset="2"/>
              <a:buChar char="]"/>
            </a:pPr>
            <a:r>
              <a:rPr lang="zh-CN" altLang="en-US" dirty="0"/>
              <a:t>盈余管理有三种基本手段：应计</a:t>
            </a:r>
            <a:r>
              <a:rPr lang="zh-CN" altLang="en-US" dirty="0" smtClean="0"/>
              <a:t>项目管理、</a:t>
            </a:r>
            <a:r>
              <a:rPr lang="zh-CN" altLang="en-US" dirty="0"/>
              <a:t>采纳指定会计政策的时机选择和自愿的会计变更。</a:t>
            </a:r>
          </a:p>
          <a:p>
            <a:pPr>
              <a:lnSpc>
                <a:spcPct val="115000"/>
              </a:lnSpc>
              <a:buClr>
                <a:srgbClr val="FF0000"/>
              </a:buClr>
              <a:buFont typeface="Wingdings" pitchFamily="2" charset="2"/>
              <a:buChar char="]"/>
            </a:pPr>
            <a:r>
              <a:rPr lang="zh-CN" altLang="en-US" dirty="0"/>
              <a:t>应计项目管理是指为实现预想的目标而改变年终应计项目进而影响利润水平。应计项目会计与现金会计的不同在于时间安排的差异。就公司整个生命周期而言，两种方法是无差异的。但短期内，收入和费用的不同搭配会产生不同的利润结果。对差异的处理存在一种标准的方法，而盈余管理不过是以另一种方法处理这些差异：当需要收益时将费用延后，以期在将来收益理想时再计入这些费用。</a:t>
            </a:r>
          </a:p>
          <a:p>
            <a:pPr>
              <a:lnSpc>
                <a:spcPct val="115000"/>
              </a:lnSpc>
              <a:buClr>
                <a:srgbClr val="FF0000"/>
              </a:buClr>
              <a:buFont typeface="Wingdings" pitchFamily="2" charset="2"/>
              <a:buChar char="]"/>
            </a:pPr>
            <a:r>
              <a:rPr lang="zh-CN" altLang="en-US" dirty="0"/>
              <a:t>同样，指定会计政策的时机选择和自愿的会计变更都可以视为公司为达到经理人员的具体目标而选择会计政策的行为。</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灯片编号占位符 4"/>
          <p:cNvSpPr>
            <a:spLocks noGrp="1"/>
          </p:cNvSpPr>
          <p:nvPr>
            <p:ph type="sldNum" sz="quarter" idx="11"/>
          </p:nvPr>
        </p:nvSpPr>
        <p:spPr/>
        <p:txBody>
          <a:bodyPr/>
          <a:lstStyle/>
          <a:p>
            <a:fld id="{10DEB7E1-A329-453D-8789-6B813CEB91EC}" type="slidenum">
              <a:rPr lang="zh-CN" altLang="en-US"/>
              <a:pPr/>
              <a:t>40</a:t>
            </a:fld>
            <a:endParaRPr lang="en-US" altLang="zh-CN"/>
          </a:p>
        </p:txBody>
      </p:sp>
      <p:sp>
        <p:nvSpPr>
          <p:cNvPr id="756868" name="Rectangle 132"/>
          <p:cNvSpPr>
            <a:spLocks noGrp="1" noChangeArrowheads="1"/>
          </p:cNvSpPr>
          <p:nvPr>
            <p:ph type="title"/>
          </p:nvPr>
        </p:nvSpPr>
        <p:spPr/>
        <p:txBody>
          <a:bodyPr/>
          <a:lstStyle/>
          <a:p>
            <a:r>
              <a:rPr lang="zh-CN" altLang="en-US"/>
              <a:t>经营增长预警模型</a:t>
            </a:r>
          </a:p>
        </p:txBody>
      </p:sp>
      <p:graphicFrame>
        <p:nvGraphicFramePr>
          <p:cNvPr id="756872" name="Group 136"/>
          <p:cNvGraphicFramePr>
            <a:graphicFrameLocks noGrp="1"/>
          </p:cNvGraphicFramePr>
          <p:nvPr>
            <p:ph idx="1"/>
          </p:nvPr>
        </p:nvGraphicFramePr>
        <p:xfrm>
          <a:off x="468313" y="1052513"/>
          <a:ext cx="8207375" cy="2899411"/>
        </p:xfrm>
        <a:graphic>
          <a:graphicData uri="http://schemas.openxmlformats.org/drawingml/2006/table">
            <a:tbl>
              <a:tblPr/>
              <a:tblGrid>
                <a:gridCol w="1317625"/>
                <a:gridCol w="1558925"/>
                <a:gridCol w="1560512"/>
                <a:gridCol w="3770313"/>
              </a:tblGrid>
              <a:tr h="0">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状况类型</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经济增加值</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安全增长率</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分析说明</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679450">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类型</a:t>
                      </a:r>
                      <a:r>
                        <a:rPr kumimoji="1" lang="en-US" altLang="zh-CN"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1</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大于零</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大于零</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企业盈利和资金状况良好，应充分利用剩余资金增加投资，推动企业进一步发展</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23888">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类型</a:t>
                      </a:r>
                      <a:r>
                        <a:rPr kumimoji="1" lang="en-US" altLang="zh-CN"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2</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小于零</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大于零</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企业经营状况不佳，但资金充足，应注意控制经营成本，提高营业利润率</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3113">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类型</a:t>
                      </a:r>
                      <a:r>
                        <a:rPr kumimoji="1" lang="en-US" altLang="zh-CN"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3</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大于零</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小于零</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企业经营状况良好，但资金不足，应注意改善产品结构，控制盲目扩张，适当增加筹资规模</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5288">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类型</a:t>
                      </a:r>
                      <a:r>
                        <a:rPr kumimoji="1" lang="en-US" altLang="zh-CN"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4</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小于零</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小于零</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800080"/>
                          </a:solidFill>
                          <a:effectLst/>
                          <a:latin typeface="Times New Roman" pitchFamily="18" charset="0"/>
                          <a:ea typeface="宋体" pitchFamily="2" charset="-122"/>
                          <a:cs typeface="Times New Roman" pitchFamily="18" charset="0"/>
                        </a:rPr>
                        <a:t>企业资金短缺，盈利能力低下，经营风险加大</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4CB5F779-D893-4A81-BD0F-E44238D22A09}" type="slidenum">
              <a:rPr lang="zh-CN" altLang="en-US"/>
              <a:pPr/>
              <a:t>41</a:t>
            </a:fld>
            <a:endParaRPr lang="en-US" altLang="zh-CN"/>
          </a:p>
        </p:txBody>
      </p:sp>
      <p:sp>
        <p:nvSpPr>
          <p:cNvPr id="737282" name="Rectangle 2"/>
          <p:cNvSpPr>
            <a:spLocks noGrp="1" noChangeArrowheads="1"/>
          </p:cNvSpPr>
          <p:nvPr>
            <p:ph type="title"/>
          </p:nvPr>
        </p:nvSpPr>
        <p:spPr/>
        <p:txBody>
          <a:bodyPr/>
          <a:lstStyle/>
          <a:p>
            <a:r>
              <a:rPr lang="zh-CN" altLang="en-US"/>
              <a:t>资金协调性预警模型</a:t>
            </a:r>
          </a:p>
        </p:txBody>
      </p:sp>
      <p:sp>
        <p:nvSpPr>
          <p:cNvPr id="737283" name="Rectangle 3"/>
          <p:cNvSpPr>
            <a:spLocks noGrp="1" noChangeArrowheads="1"/>
          </p:cNvSpPr>
          <p:nvPr>
            <p:ph type="body" idx="1"/>
          </p:nvPr>
        </p:nvSpPr>
        <p:spPr/>
        <p:txBody>
          <a:bodyPr/>
          <a:lstStyle/>
          <a:p>
            <a:r>
              <a:rPr lang="zh-CN" altLang="en-US" sz="2400"/>
              <a:t>资金协调性预警模型的理论基础是，在企业的财务管理中，保持现金收支、生产经营活动和长期投融资三个环节的资金在时间上和数量上的协调对企业的经营战略具有重要意义，如果这三个环节的协调性出现问题，企业将会发生财务危机，陷入破产的困境。</a:t>
            </a:r>
          </a:p>
          <a:p>
            <a:r>
              <a:rPr lang="zh-CN" altLang="en-US" sz="2400"/>
              <a:t>为此该模型构建了营运资本、营运资金需求和现金支付能力三个重要的财务指标，并根据三个指标之间的关系，将企业的协调状态分为</a:t>
            </a:r>
            <a:r>
              <a:rPr lang="en-US" altLang="zh-CN" sz="2400"/>
              <a:t>6</a:t>
            </a:r>
            <a:r>
              <a:rPr lang="zh-CN" altLang="en-US" sz="2400"/>
              <a:t>种类型，以此来衡量和预测企业的发展趋势。</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灯片编号占位符 4"/>
          <p:cNvSpPr>
            <a:spLocks noGrp="1"/>
          </p:cNvSpPr>
          <p:nvPr>
            <p:ph type="sldNum" sz="quarter" idx="11"/>
          </p:nvPr>
        </p:nvSpPr>
        <p:spPr/>
        <p:txBody>
          <a:bodyPr/>
          <a:lstStyle/>
          <a:p>
            <a:fld id="{5EC3D146-591E-4C2E-A17A-5B83A47010F2}" type="slidenum">
              <a:rPr lang="zh-CN" altLang="en-US"/>
              <a:pPr/>
              <a:t>42</a:t>
            </a:fld>
            <a:endParaRPr lang="en-US" altLang="zh-CN"/>
          </a:p>
        </p:txBody>
      </p:sp>
      <p:sp>
        <p:nvSpPr>
          <p:cNvPr id="747522" name="Rectangle 2"/>
          <p:cNvSpPr>
            <a:spLocks noGrp="1" noChangeArrowheads="1"/>
          </p:cNvSpPr>
          <p:nvPr>
            <p:ph type="title"/>
          </p:nvPr>
        </p:nvSpPr>
        <p:spPr/>
        <p:txBody>
          <a:bodyPr/>
          <a:lstStyle/>
          <a:p>
            <a:r>
              <a:rPr lang="zh-CN" altLang="en-US"/>
              <a:t>资金协调性预警模型</a:t>
            </a:r>
          </a:p>
        </p:txBody>
      </p:sp>
      <p:graphicFrame>
        <p:nvGraphicFramePr>
          <p:cNvPr id="747575" name="Group 55"/>
          <p:cNvGraphicFramePr>
            <a:graphicFrameLocks noGrp="1"/>
          </p:cNvGraphicFramePr>
          <p:nvPr>
            <p:ph idx="1"/>
          </p:nvPr>
        </p:nvGraphicFramePr>
        <p:xfrm>
          <a:off x="457200" y="1196975"/>
          <a:ext cx="8229600" cy="4752977"/>
        </p:xfrm>
        <a:graphic>
          <a:graphicData uri="http://schemas.openxmlformats.org/drawingml/2006/table">
            <a:tbl>
              <a:tblPr/>
              <a:tblGrid>
                <a:gridCol w="1150938"/>
                <a:gridCol w="1531937"/>
                <a:gridCol w="1611313"/>
                <a:gridCol w="1789112"/>
                <a:gridCol w="2146300"/>
              </a:tblGrid>
              <a:tr h="919163">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状态类型</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现金支付能力</a:t>
                      </a:r>
                    </a:p>
                    <a:p>
                      <a:pPr marL="0" marR="0" lvl="0" indent="387350" algn="ctr" defTabSz="914400" rtl="0" eaLnBrk="0" fontAlgn="base"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CP</a:t>
                      </a: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营运资金需求（</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WF</a:t>
                      </a: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营运资本</a:t>
                      </a:r>
                    </a:p>
                    <a:p>
                      <a:pPr marL="0" marR="0" lvl="0" indent="387350" algn="ctr" defTabSz="914400" rtl="0" eaLnBrk="0" fontAlgn="base"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WC</a:t>
                      </a: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分析说明</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431800">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类型</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&gt;0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&gt;0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&gt;0</a:t>
                      </a: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且</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&gt;WF</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协调且有支付能力</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0">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类型</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&gt;0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&lt;0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&gt;0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资金大量富裕</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0213">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类型</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&gt;0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&lt;0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&lt;0</a:t>
                      </a: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但</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|WC|&lt;|WF|</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不协调但能维持</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0">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类型</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&lt;0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&lt;0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&lt;0</a:t>
                      </a: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但</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|WC |&gt;|WF|</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不协调</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0213">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类型</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&lt;0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&gt;0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&gt;0</a:t>
                      </a: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但</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&lt;WF</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协调但有支付困难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0">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类型</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&lt;0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&gt;0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&lt;0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严重不协调</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46188">
                <a:tc gridSpan="5">
                  <a:txBody>
                    <a:bodyPr/>
                    <a:lstStyle/>
                    <a:p>
                      <a:pPr marL="0" marR="0" lvl="0" indent="387350" algn="l" defTabSz="914400" rtl="0" eaLnBrk="1" fontAlgn="base" latinLnBrk="0" hangingPunct="1">
                        <a:lnSpc>
                          <a:spcPct val="100000"/>
                        </a:lnSpc>
                        <a:spcBef>
                          <a:spcPct val="0"/>
                        </a:spcBef>
                        <a:spcAft>
                          <a:spcPct val="0"/>
                        </a:spcAft>
                        <a:buClr>
                          <a:srgbClr val="990000"/>
                        </a:buClr>
                        <a:buSzTx/>
                        <a:buFont typeface="Wingdings" pitchFamily="2" charset="2"/>
                        <a:buNone/>
                        <a:tabLst/>
                      </a:pPr>
                      <a:r>
                        <a:rPr kumimoji="1" lang="zh-CN" altLang="en-US" sz="1600" b="0" i="0" u="none" strike="noStrike" cap="none" normalizeH="0" baseline="0" smtClean="0">
                          <a:ln>
                            <a:noFill/>
                          </a:ln>
                          <a:solidFill>
                            <a:schemeClr val="tx1"/>
                          </a:solidFill>
                          <a:effectLst/>
                          <a:latin typeface="黑体" pitchFamily="49" charset="-122"/>
                          <a:ea typeface="黑体" pitchFamily="49" charset="-122"/>
                        </a:rPr>
                        <a:t>注：营运资本＝流动资产－流动负债＝结构性负债－结构性资产</a:t>
                      </a:r>
                    </a:p>
                    <a:p>
                      <a:pPr marL="0" marR="0" lvl="0" indent="387350" algn="l" defTabSz="914400" rtl="0" eaLnBrk="1" fontAlgn="base" latinLnBrk="0" hangingPunct="1">
                        <a:lnSpc>
                          <a:spcPct val="100000"/>
                        </a:lnSpc>
                        <a:spcBef>
                          <a:spcPct val="0"/>
                        </a:spcBef>
                        <a:spcAft>
                          <a:spcPct val="0"/>
                        </a:spcAft>
                        <a:buClr>
                          <a:srgbClr val="990000"/>
                        </a:buClr>
                        <a:buSzTx/>
                        <a:buFont typeface="Wingdings" pitchFamily="2" charset="2"/>
                        <a:buNone/>
                        <a:tabLst/>
                      </a:pPr>
                      <a:r>
                        <a:rPr kumimoji="1" lang="zh-CN" altLang="en-US" sz="1600" b="0" i="0" u="none" strike="noStrike" cap="none" normalizeH="0" baseline="0" smtClean="0">
                          <a:ln>
                            <a:noFill/>
                          </a:ln>
                          <a:solidFill>
                            <a:schemeClr val="tx1"/>
                          </a:solidFill>
                          <a:effectLst/>
                          <a:latin typeface="黑体" pitchFamily="49" charset="-122"/>
                          <a:ea typeface="黑体" pitchFamily="49" charset="-122"/>
                        </a:rPr>
                        <a:t>    营运资金需求＝经营性资产－经营性负债</a:t>
                      </a:r>
                    </a:p>
                    <a:p>
                      <a:pPr marL="0" marR="0" lvl="0" indent="387350" algn="l" defTabSz="914400" rtl="0" eaLnBrk="1" fontAlgn="base" latinLnBrk="0" hangingPunct="1">
                        <a:lnSpc>
                          <a:spcPct val="100000"/>
                        </a:lnSpc>
                        <a:spcBef>
                          <a:spcPct val="0"/>
                        </a:spcBef>
                        <a:spcAft>
                          <a:spcPct val="0"/>
                        </a:spcAft>
                        <a:buClr>
                          <a:srgbClr val="990000"/>
                        </a:buClr>
                        <a:buSzTx/>
                        <a:buFont typeface="Wingdings" pitchFamily="2" charset="2"/>
                        <a:buNone/>
                        <a:tabLst/>
                      </a:pPr>
                      <a:r>
                        <a:rPr kumimoji="1" lang="zh-CN" altLang="en-US" sz="1600" b="0" i="0" u="none" strike="noStrike" cap="none" normalizeH="0" baseline="0" smtClean="0">
                          <a:ln>
                            <a:noFill/>
                          </a:ln>
                          <a:solidFill>
                            <a:schemeClr val="tx1"/>
                          </a:solidFill>
                          <a:effectLst/>
                          <a:latin typeface="黑体" pitchFamily="49" charset="-122"/>
                          <a:ea typeface="黑体" pitchFamily="49" charset="-122"/>
                        </a:rPr>
                        <a:t>现金支付能力＝营运资本－营运资金需求＝货币性资产－货币性负债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6A1A1DFE-9ECE-43D8-869B-84441B82AE3A}" type="slidenum">
              <a:rPr lang="zh-CN" altLang="en-US"/>
              <a:pPr/>
              <a:t>43</a:t>
            </a:fld>
            <a:endParaRPr lang="en-US" altLang="zh-CN"/>
          </a:p>
        </p:txBody>
      </p:sp>
      <p:sp>
        <p:nvSpPr>
          <p:cNvPr id="749570" name="Rectangle 2"/>
          <p:cNvSpPr>
            <a:spLocks noGrp="1" noChangeArrowheads="1"/>
          </p:cNvSpPr>
          <p:nvPr>
            <p:ph type="title"/>
          </p:nvPr>
        </p:nvSpPr>
        <p:spPr/>
        <p:txBody>
          <a:bodyPr/>
          <a:lstStyle/>
          <a:p>
            <a:r>
              <a:rPr lang="zh-CN" altLang="en-US"/>
              <a:t>资金协调性预警模型</a:t>
            </a:r>
          </a:p>
        </p:txBody>
      </p:sp>
      <p:sp>
        <p:nvSpPr>
          <p:cNvPr id="749571" name="Rectangle 3"/>
          <p:cNvSpPr>
            <a:spLocks noGrp="1" noChangeArrowheads="1"/>
          </p:cNvSpPr>
          <p:nvPr>
            <p:ph type="body" idx="1"/>
          </p:nvPr>
        </p:nvSpPr>
        <p:spPr>
          <a:xfrm>
            <a:off x="457200" y="1052513"/>
            <a:ext cx="8229600" cy="5184775"/>
          </a:xfrm>
        </p:spPr>
        <p:txBody>
          <a:bodyPr/>
          <a:lstStyle/>
          <a:p>
            <a:pPr>
              <a:lnSpc>
                <a:spcPct val="125000"/>
              </a:lnSpc>
            </a:pPr>
            <a:r>
              <a:rPr lang="zh-CN" altLang="en-US" sz="2400"/>
              <a:t>类型</a:t>
            </a:r>
            <a:r>
              <a:rPr lang="en-US" altLang="zh-CN" sz="2400"/>
              <a:t>1</a:t>
            </a:r>
            <a:r>
              <a:rPr lang="zh-CN" altLang="en-US" sz="2400"/>
              <a:t>：现金支付能力为正，这是企业良性运转的较普遍情况，营运资本为正，营运资金需求为正，且营运资本数值大于营运资金需求数值，表明企业的营运资本能够保证企业生产经营所需的资金，这种情况下企业的现金支付能力最强。</a:t>
            </a:r>
          </a:p>
          <a:p>
            <a:pPr>
              <a:lnSpc>
                <a:spcPct val="125000"/>
              </a:lnSpc>
            </a:pPr>
            <a:r>
              <a:rPr lang="zh-CN" altLang="en-US" sz="2400"/>
              <a:t>类型</a:t>
            </a:r>
            <a:r>
              <a:rPr lang="en-US" altLang="zh-CN" sz="2400"/>
              <a:t>2</a:t>
            </a:r>
            <a:r>
              <a:rPr lang="zh-CN" altLang="en-US" sz="2400"/>
              <a:t>：现金支付能力和营运资本为正，营运资金需求为负，，表明企业生产经营活动资金来源充分，企业结构性负债提供的资金出超结构性资产投资所需的资金，企业资金大量富裕，虽无偿债压力但财务结构不甚合理。 </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5E21C5A1-E9DA-4976-B761-D7CC7A151F97}" type="slidenum">
              <a:rPr lang="zh-CN" altLang="en-US"/>
              <a:pPr/>
              <a:t>44</a:t>
            </a:fld>
            <a:endParaRPr lang="en-US" altLang="zh-CN"/>
          </a:p>
        </p:txBody>
      </p:sp>
      <p:sp>
        <p:nvSpPr>
          <p:cNvPr id="751618" name="Rectangle 2"/>
          <p:cNvSpPr>
            <a:spLocks noGrp="1" noChangeArrowheads="1"/>
          </p:cNvSpPr>
          <p:nvPr>
            <p:ph type="title"/>
          </p:nvPr>
        </p:nvSpPr>
        <p:spPr/>
        <p:txBody>
          <a:bodyPr/>
          <a:lstStyle/>
          <a:p>
            <a:r>
              <a:rPr lang="zh-CN" altLang="en-US"/>
              <a:t>资金协调性预警模型</a:t>
            </a:r>
          </a:p>
        </p:txBody>
      </p:sp>
      <p:sp>
        <p:nvSpPr>
          <p:cNvPr id="751619" name="Rectangle 3"/>
          <p:cNvSpPr>
            <a:spLocks noGrp="1" noChangeArrowheads="1"/>
          </p:cNvSpPr>
          <p:nvPr>
            <p:ph type="body" idx="1"/>
          </p:nvPr>
        </p:nvSpPr>
        <p:spPr>
          <a:xfrm>
            <a:off x="457200" y="1052513"/>
            <a:ext cx="8229600" cy="5256212"/>
          </a:xfrm>
        </p:spPr>
        <p:txBody>
          <a:bodyPr/>
          <a:lstStyle/>
          <a:p>
            <a:pPr>
              <a:lnSpc>
                <a:spcPct val="120000"/>
              </a:lnSpc>
            </a:pPr>
            <a:r>
              <a:rPr lang="zh-CN" altLang="en-US" sz="2400"/>
              <a:t>类型</a:t>
            </a:r>
            <a:r>
              <a:rPr lang="en-US" altLang="zh-CN" sz="2400"/>
              <a:t>3</a:t>
            </a:r>
            <a:r>
              <a:rPr lang="zh-CN" altLang="en-US" sz="2400"/>
              <a:t>：现金支付能力为正，企业营运资本和营运资金需求均为负，且营运资金需求的绝对值大于营运资本，此种情况下企业生产经营不需要资金，并且还能提供部分结构性资产投资所需的资金，这时企业需要充分利用多余资金，这种情况在零售商业企业比较常见。</a:t>
            </a:r>
          </a:p>
          <a:p>
            <a:pPr>
              <a:lnSpc>
                <a:spcPct val="120000"/>
              </a:lnSpc>
            </a:pPr>
            <a:r>
              <a:rPr lang="zh-CN" altLang="en-US" sz="2400"/>
              <a:t>类型</a:t>
            </a:r>
            <a:r>
              <a:rPr lang="en-US" altLang="zh-CN" sz="2400"/>
              <a:t>4</a:t>
            </a:r>
            <a:r>
              <a:rPr lang="zh-CN" altLang="en-US" sz="2400"/>
              <a:t>：现金支付能力为负，营运资本和营运资金需求均为负，但营运资金需求的绝对值小于营运资本的绝对值，即企业生产经营活动所提供的资金不足以弥补结构性资产的资金占用，这种情况下企业的财务协调性差。</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B2EEADD6-3D9B-4184-BDAE-7954979A20C5}" type="slidenum">
              <a:rPr lang="zh-CN" altLang="en-US"/>
              <a:pPr/>
              <a:t>45</a:t>
            </a:fld>
            <a:endParaRPr lang="en-US" altLang="zh-CN"/>
          </a:p>
        </p:txBody>
      </p:sp>
      <p:sp>
        <p:nvSpPr>
          <p:cNvPr id="753666" name="Rectangle 2"/>
          <p:cNvSpPr>
            <a:spLocks noGrp="1" noChangeArrowheads="1"/>
          </p:cNvSpPr>
          <p:nvPr>
            <p:ph type="title"/>
          </p:nvPr>
        </p:nvSpPr>
        <p:spPr/>
        <p:txBody>
          <a:bodyPr/>
          <a:lstStyle/>
          <a:p>
            <a:r>
              <a:rPr lang="zh-CN" altLang="en-US"/>
              <a:t>资金协调性预警模型</a:t>
            </a:r>
          </a:p>
        </p:txBody>
      </p:sp>
      <p:sp>
        <p:nvSpPr>
          <p:cNvPr id="753667" name="Rectangle 3"/>
          <p:cNvSpPr>
            <a:spLocks noGrp="1" noChangeArrowheads="1"/>
          </p:cNvSpPr>
          <p:nvPr>
            <p:ph type="body" idx="1"/>
          </p:nvPr>
        </p:nvSpPr>
        <p:spPr>
          <a:xfrm>
            <a:off x="457200" y="1052513"/>
            <a:ext cx="8229600" cy="5256212"/>
          </a:xfrm>
        </p:spPr>
        <p:txBody>
          <a:bodyPr/>
          <a:lstStyle/>
          <a:p>
            <a:pPr>
              <a:lnSpc>
                <a:spcPct val="115000"/>
              </a:lnSpc>
            </a:pPr>
            <a:r>
              <a:rPr lang="zh-CN" altLang="en-US" sz="2400"/>
              <a:t>类型</a:t>
            </a:r>
            <a:r>
              <a:rPr lang="en-US" altLang="zh-CN" sz="2400"/>
              <a:t>5</a:t>
            </a:r>
            <a:r>
              <a:rPr lang="zh-CN" altLang="en-US" sz="2400"/>
              <a:t>：现金支付能力为负，营运资本和营运资金需求均为正，但企业的营运资金需求大于企业的营运资本，企业要通过短期银行借款来满足生产经营的资金需要，这是工业企业在成长期比较常见的一种情况。这种情况下企业财务协调性相对较好，但也有支付困难。</a:t>
            </a:r>
          </a:p>
          <a:p>
            <a:pPr>
              <a:lnSpc>
                <a:spcPct val="115000"/>
              </a:lnSpc>
            </a:pPr>
            <a:r>
              <a:rPr lang="zh-CN" altLang="en-US" sz="2400"/>
              <a:t>类型</a:t>
            </a:r>
            <a:r>
              <a:rPr lang="en-US" altLang="zh-CN" sz="2400"/>
              <a:t>6</a:t>
            </a:r>
            <a:r>
              <a:rPr lang="zh-CN" altLang="en-US" sz="2400"/>
              <a:t>：现金支付能力为负，营运资本为负，营运资金需求为正，企业结构性资产所占用资金没有充足的结构性负债资金来保证，而企业的生产经营活动又大量需要营运资金，企业只能通过短期借款来维持生产经营。这种情况下企业现金支付能力最差，表现为严重的财务不协调，将面临财务危机。</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91F601FC-15F0-4790-9EC6-53025F94F0AE}" type="slidenum">
              <a:rPr lang="zh-CN" altLang="en-US"/>
              <a:pPr/>
              <a:t>5</a:t>
            </a:fld>
            <a:endParaRPr lang="en-US" altLang="zh-CN"/>
          </a:p>
        </p:txBody>
      </p:sp>
      <p:sp>
        <p:nvSpPr>
          <p:cNvPr id="672770" name="Rectangle 2"/>
          <p:cNvSpPr>
            <a:spLocks noGrp="1" noChangeArrowheads="1"/>
          </p:cNvSpPr>
          <p:nvPr>
            <p:ph type="title"/>
          </p:nvPr>
        </p:nvSpPr>
        <p:spPr/>
        <p:txBody>
          <a:bodyPr/>
          <a:lstStyle/>
          <a:p>
            <a:r>
              <a:rPr lang="zh-CN" altLang="en-US" b="1">
                <a:solidFill>
                  <a:srgbClr val="FF3399"/>
                </a:solidFill>
              </a:rPr>
              <a:t>收益平滑</a:t>
            </a:r>
          </a:p>
        </p:txBody>
      </p:sp>
      <p:sp>
        <p:nvSpPr>
          <p:cNvPr id="672771" name="Rectangle 3"/>
          <p:cNvSpPr>
            <a:spLocks noGrp="1" noChangeArrowheads="1"/>
          </p:cNvSpPr>
          <p:nvPr>
            <p:ph type="body" idx="1"/>
          </p:nvPr>
        </p:nvSpPr>
        <p:spPr>
          <a:xfrm>
            <a:off x="539750" y="981075"/>
            <a:ext cx="8135938" cy="5616575"/>
          </a:xfrm>
        </p:spPr>
        <p:txBody>
          <a:bodyPr/>
          <a:lstStyle/>
          <a:p>
            <a:pPr>
              <a:lnSpc>
                <a:spcPct val="120000"/>
              </a:lnSpc>
              <a:buClr>
                <a:srgbClr val="FF0000"/>
              </a:buClr>
              <a:buFont typeface="Wingdings" pitchFamily="2" charset="2"/>
              <a:buChar char="v"/>
            </a:pPr>
            <a:r>
              <a:rPr lang="zh-CN" altLang="en-US" dirty="0"/>
              <a:t>收益平滑是指公司管理层通过有目的的降低利润波动，来创造稳定增长的利润流。因为通过减少各年盈利的波动性，可以降低企业外部人士所认定的企业风险程度。</a:t>
            </a:r>
          </a:p>
          <a:p>
            <a:pPr>
              <a:lnSpc>
                <a:spcPct val="120000"/>
              </a:lnSpc>
              <a:buClr>
                <a:srgbClr val="FF0000"/>
              </a:buClr>
              <a:buFont typeface="Wingdings" pitchFamily="2" charset="2"/>
              <a:buChar char="v"/>
            </a:pPr>
            <a:r>
              <a:rPr lang="zh-CN" altLang="en-US" dirty="0"/>
              <a:t>收益平滑得以实现的方法称为平滑途径，一般包括时间</a:t>
            </a:r>
            <a:r>
              <a:rPr lang="zh-CN" altLang="en-US" dirty="0" smtClean="0"/>
              <a:t>平滑和</a:t>
            </a:r>
            <a:r>
              <a:rPr lang="zh-CN" altLang="en-US" dirty="0"/>
              <a:t>分类</a:t>
            </a:r>
            <a:r>
              <a:rPr lang="zh-CN" altLang="en-US" dirty="0" smtClean="0"/>
              <a:t>平滑两</a:t>
            </a:r>
            <a:r>
              <a:rPr lang="zh-CN" altLang="en-US" dirty="0"/>
              <a:t>类。时间平滑是通过同一会计项目的跨期平滑来实现，而分类平滑主要基于会计边界</a:t>
            </a:r>
            <a:r>
              <a:rPr lang="zh-CN" altLang="en-US" dirty="0" smtClean="0"/>
              <a:t>项目如</a:t>
            </a:r>
            <a:r>
              <a:rPr lang="zh-CN" altLang="en-US" dirty="0"/>
              <a:t>在美国会计中的存货核销、主要长期合同的坏账准备和资产处置损失等。</a:t>
            </a:r>
          </a:p>
          <a:p>
            <a:pPr>
              <a:lnSpc>
                <a:spcPct val="120000"/>
              </a:lnSpc>
              <a:buClr>
                <a:srgbClr val="FF0000"/>
              </a:buClr>
              <a:buFont typeface="Wingdings" pitchFamily="2" charset="2"/>
              <a:buChar char="v"/>
            </a:pPr>
            <a:r>
              <a:rPr lang="zh-CN" altLang="en-US" dirty="0"/>
              <a:t>管理层实施收益平滑的动机是多样化的，包括：获取税收利益；改善与投资者、债权人和职工的关系；传递其对将来现金流量的预期；降低管理层被解雇威胁；逃避债务条款；操纵管理层薪酬等。尽管收益平滑被认为是管理层操控财务报表的机会主义行为，但也有学者认为，被平滑的收益流对公司和股东而言是既无害也无利，此观点现仍存有争议。</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605D099E-4E06-4E78-967D-0325C4CDB064}" type="slidenum">
              <a:rPr lang="zh-CN" altLang="en-US"/>
              <a:pPr/>
              <a:t>6</a:t>
            </a:fld>
            <a:endParaRPr lang="en-US" altLang="zh-CN"/>
          </a:p>
        </p:txBody>
      </p:sp>
      <p:sp>
        <p:nvSpPr>
          <p:cNvPr id="674819" name="Rectangle 3"/>
          <p:cNvSpPr>
            <a:spLocks noGrp="1" noChangeArrowheads="1"/>
          </p:cNvSpPr>
          <p:nvPr>
            <p:ph type="body" idx="1"/>
          </p:nvPr>
        </p:nvSpPr>
        <p:spPr/>
        <p:txBody>
          <a:bodyPr/>
          <a:lstStyle/>
          <a:p>
            <a:pPr>
              <a:buClr>
                <a:srgbClr val="FF0000"/>
              </a:buClr>
              <a:buFont typeface="Wingdings" pitchFamily="2" charset="2"/>
              <a:buChar char="z"/>
            </a:pPr>
            <a:r>
              <a:rPr lang="zh-CN" altLang="en-US" sz="2400"/>
              <a:t>清洗会计也称巨额冲销会计，是指这样一种现象：在企业、行政机构以及政府部门中，继任管理者或负责人都称预期的赤字将超过其前任所公布的数字，因为他发现了不少被前任隐藏的费用。于是继任者利用这一机会净化财务报表，并谴责其前任的不负责任，从而为将来的利润平滑做准备。</a:t>
            </a:r>
          </a:p>
          <a:p>
            <a:pPr>
              <a:buClr>
                <a:srgbClr val="FF0000"/>
              </a:buClr>
              <a:buFont typeface="Wingdings" pitchFamily="2" charset="2"/>
              <a:buChar char="z"/>
            </a:pPr>
            <a:r>
              <a:rPr lang="zh-CN" altLang="en-US" sz="2400"/>
              <a:t>在管理层变更后，降低收入的会计处理会频繁出现。这样做的目的在于：一是继任管理者将所报告的低利润被归咎于前任，使将来业绩比较的历史基点得以降低；二是由于将来的收入不再受这些费用的拖累，可以使利润能实现较好的增长。</a:t>
            </a:r>
          </a:p>
          <a:p>
            <a:pPr>
              <a:buClr>
                <a:srgbClr val="FF0000"/>
              </a:buClr>
              <a:buFont typeface="Wingdings" pitchFamily="2" charset="2"/>
              <a:buChar char="z"/>
            </a:pPr>
            <a:r>
              <a:rPr lang="zh-CN" altLang="en-US" sz="2400"/>
              <a:t>清洗会计通过收入延后和加速核销策略来降低当前利润，可以看作是一种特殊形式的收益平滑过程。</a:t>
            </a:r>
          </a:p>
        </p:txBody>
      </p:sp>
      <p:sp>
        <p:nvSpPr>
          <p:cNvPr id="674820" name="Rectangle 4"/>
          <p:cNvSpPr>
            <a:spLocks noGrp="1" noChangeArrowheads="1"/>
          </p:cNvSpPr>
          <p:nvPr>
            <p:ph type="title"/>
          </p:nvPr>
        </p:nvSpPr>
        <p:spPr/>
        <p:txBody>
          <a:bodyPr/>
          <a:lstStyle/>
          <a:p>
            <a:r>
              <a:rPr lang="zh-CN" altLang="en-US" b="1">
                <a:solidFill>
                  <a:srgbClr val="FF3399"/>
                </a:solidFill>
              </a:rPr>
              <a:t>清洗会计</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7381EEC9-858B-4150-BB03-BD43A26709FE}" type="slidenum">
              <a:rPr lang="zh-CN" altLang="en-US"/>
              <a:pPr/>
              <a:t>7</a:t>
            </a:fld>
            <a:endParaRPr lang="en-US" altLang="zh-CN"/>
          </a:p>
        </p:txBody>
      </p:sp>
      <p:sp>
        <p:nvSpPr>
          <p:cNvPr id="676867" name="Rectangle 3"/>
          <p:cNvSpPr>
            <a:spLocks noGrp="1" noChangeArrowheads="1"/>
          </p:cNvSpPr>
          <p:nvPr>
            <p:ph type="body" idx="1"/>
          </p:nvPr>
        </p:nvSpPr>
        <p:spPr>
          <a:xfrm>
            <a:off x="468313" y="1125538"/>
            <a:ext cx="8280400" cy="4654550"/>
          </a:xfrm>
        </p:spPr>
        <p:txBody>
          <a:bodyPr/>
          <a:lstStyle/>
          <a:p>
            <a:pPr>
              <a:lnSpc>
                <a:spcPct val="105000"/>
              </a:lnSpc>
              <a:buClr>
                <a:srgbClr val="FF0000"/>
              </a:buClr>
              <a:buFont typeface="Arial" charset="0"/>
              <a:buChar char="♣"/>
            </a:pPr>
            <a:r>
              <a:rPr lang="zh-CN" altLang="en-US" sz="2400"/>
              <a:t>创造性会计也称相机性会计，不同于学术研究而主要为专业人士（特别是财经媒体）所关注，源于市场观察而非理论。创造性会计是非常宽泛的概念，它主要包括盈余管理并集中于分类操纵。由于创造性会计的一般研究方法是仔细分析会计程序和会计标准以发现可疑之处，必须甄别可接受的行为和不可接受的行为，因而对研究者的经验和知识要求甚高。</a:t>
            </a:r>
          </a:p>
          <a:p>
            <a:pPr>
              <a:lnSpc>
                <a:spcPct val="105000"/>
              </a:lnSpc>
              <a:buClr>
                <a:srgbClr val="FF0000"/>
              </a:buClr>
              <a:buFont typeface="Arial" charset="0"/>
              <a:buChar char="♣"/>
            </a:pPr>
            <a:r>
              <a:rPr lang="zh-CN" altLang="en-US" sz="2400"/>
              <a:t>创造性会计出现于当一个新的法律、经济或金融现象出现，而又没有既存的会计标准去约束它的时侯，这时“有会计目标的财务创造或报表管理”就会“应运而生”，例如降低公司负债率即为潜在目标之一。</a:t>
            </a:r>
          </a:p>
        </p:txBody>
      </p:sp>
      <p:sp>
        <p:nvSpPr>
          <p:cNvPr id="676868" name="Rectangle 4"/>
          <p:cNvSpPr>
            <a:spLocks noGrp="1" noChangeArrowheads="1"/>
          </p:cNvSpPr>
          <p:nvPr>
            <p:ph type="title"/>
          </p:nvPr>
        </p:nvSpPr>
        <p:spPr/>
        <p:txBody>
          <a:bodyPr/>
          <a:lstStyle/>
          <a:p>
            <a:r>
              <a:rPr lang="zh-CN" altLang="en-US" b="1">
                <a:solidFill>
                  <a:srgbClr val="FF3399"/>
                </a:solidFill>
              </a:rPr>
              <a:t>创造性会计</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A556FAAF-9DAF-4403-9B79-A6AD77FCEB37}" type="slidenum">
              <a:rPr lang="zh-CN" altLang="en-US"/>
              <a:pPr/>
              <a:t>8</a:t>
            </a:fld>
            <a:endParaRPr lang="en-US" altLang="zh-CN"/>
          </a:p>
        </p:txBody>
      </p:sp>
      <p:sp>
        <p:nvSpPr>
          <p:cNvPr id="667650" name="Rectangle 2"/>
          <p:cNvSpPr>
            <a:spLocks noGrp="1" noChangeArrowheads="1"/>
          </p:cNvSpPr>
          <p:nvPr>
            <p:ph type="title"/>
          </p:nvPr>
        </p:nvSpPr>
        <p:spPr/>
        <p:txBody>
          <a:bodyPr/>
          <a:lstStyle/>
          <a:p>
            <a:pPr marL="609600" indent="-609600"/>
            <a:r>
              <a:rPr lang="zh-CN" altLang="en-US"/>
              <a:t>会计操纵的动因</a:t>
            </a:r>
          </a:p>
        </p:txBody>
      </p:sp>
      <p:sp>
        <p:nvSpPr>
          <p:cNvPr id="667651" name="Rectangle 3"/>
          <p:cNvSpPr>
            <a:spLocks noGrp="1" noChangeArrowheads="1"/>
          </p:cNvSpPr>
          <p:nvPr>
            <p:ph type="body" idx="1"/>
          </p:nvPr>
        </p:nvSpPr>
        <p:spPr/>
        <p:txBody>
          <a:bodyPr/>
          <a:lstStyle/>
          <a:p>
            <a:r>
              <a:rPr lang="zh-CN" altLang="en-US" sz="2400"/>
              <a:t>企业会计操纵的动因可以大致分为直接动因和间接动因。直接动因来自企业和企业经营者自身；间接动因来自企业所处的社会经济环境，以及企业外部的其他利益相关者。</a:t>
            </a:r>
          </a:p>
          <a:p>
            <a:r>
              <a:rPr lang="zh-CN" altLang="en-US" sz="2400"/>
              <a:t>（一）会计操纵的直接动因</a:t>
            </a:r>
          </a:p>
          <a:p>
            <a:r>
              <a:rPr lang="en-US" altLang="zh-CN" sz="2400"/>
              <a:t>1</a:t>
            </a:r>
            <a:r>
              <a:rPr lang="zh-CN" altLang="en-US" sz="2400"/>
              <a:t>．实施首次公开发行（</a:t>
            </a:r>
            <a:r>
              <a:rPr lang="en-US" altLang="zh-CN" sz="2400"/>
              <a:t>IPO</a:t>
            </a:r>
            <a:r>
              <a:rPr lang="zh-CN" altLang="en-US" sz="2400"/>
              <a:t>）和增发配股</a:t>
            </a:r>
          </a:p>
          <a:p>
            <a:r>
              <a:rPr lang="en-US" altLang="zh-CN" sz="2400"/>
              <a:t>2</a:t>
            </a:r>
            <a:r>
              <a:rPr lang="zh-CN" altLang="en-US" sz="2400"/>
              <a:t>．降低企业债务成本和满足债务条款</a:t>
            </a:r>
          </a:p>
          <a:p>
            <a:r>
              <a:rPr lang="en-US" altLang="zh-CN" sz="2400"/>
              <a:t>3</a:t>
            </a:r>
            <a:r>
              <a:rPr lang="zh-CN" altLang="en-US" sz="2400"/>
              <a:t>．保留上市企业主体资格</a:t>
            </a:r>
          </a:p>
          <a:p>
            <a:r>
              <a:rPr lang="en-US" altLang="zh-CN" sz="2400"/>
              <a:t>4</a:t>
            </a:r>
            <a:r>
              <a:rPr lang="zh-CN" altLang="en-US" sz="2400"/>
              <a:t>．增加企业权益价值</a:t>
            </a:r>
          </a:p>
          <a:p>
            <a:r>
              <a:rPr lang="en-US" altLang="zh-CN" sz="2400"/>
              <a:t>5</a:t>
            </a:r>
            <a:r>
              <a:rPr lang="zh-CN" altLang="en-US" sz="2400"/>
              <a:t>．实现管理层的个人利益</a:t>
            </a:r>
          </a:p>
          <a:p>
            <a:r>
              <a:rPr lang="en-US" altLang="zh-CN" sz="2400"/>
              <a:t>6</a:t>
            </a:r>
            <a:r>
              <a:rPr lang="zh-CN" altLang="en-US" sz="2400"/>
              <a:t>．最小化所得税</a:t>
            </a:r>
          </a:p>
          <a:p>
            <a:r>
              <a:rPr lang="en-US" altLang="zh-CN" sz="2400"/>
              <a:t>7</a:t>
            </a:r>
            <a:r>
              <a:rPr lang="zh-CN" altLang="en-US" sz="2400"/>
              <a:t>．减少政治成本</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64ACB30-7967-4D4F-B184-CA7C6A629223}" type="slidenum">
              <a:rPr lang="zh-CN" altLang="en-US"/>
              <a:pPr/>
              <a:t>9</a:t>
            </a:fld>
            <a:endParaRPr lang="en-US" altLang="zh-CN"/>
          </a:p>
        </p:txBody>
      </p:sp>
      <p:sp>
        <p:nvSpPr>
          <p:cNvPr id="678914" name="Rectangle 2"/>
          <p:cNvSpPr>
            <a:spLocks noGrp="1" noChangeArrowheads="1"/>
          </p:cNvSpPr>
          <p:nvPr>
            <p:ph type="title"/>
          </p:nvPr>
        </p:nvSpPr>
        <p:spPr/>
        <p:txBody>
          <a:bodyPr/>
          <a:lstStyle/>
          <a:p>
            <a:r>
              <a:rPr lang="zh-CN" altLang="en-US"/>
              <a:t>会计操纵的动因</a:t>
            </a:r>
          </a:p>
        </p:txBody>
      </p:sp>
      <p:sp>
        <p:nvSpPr>
          <p:cNvPr id="678915" name="Rectangle 3"/>
          <p:cNvSpPr>
            <a:spLocks noGrp="1" noChangeArrowheads="1"/>
          </p:cNvSpPr>
          <p:nvPr>
            <p:ph type="body" idx="1"/>
          </p:nvPr>
        </p:nvSpPr>
        <p:spPr/>
        <p:txBody>
          <a:bodyPr/>
          <a:lstStyle/>
          <a:p>
            <a:pPr>
              <a:lnSpc>
                <a:spcPct val="130000"/>
              </a:lnSpc>
            </a:pPr>
            <a:r>
              <a:rPr lang="zh-CN" altLang="en-US"/>
              <a:t>（二）会计操纵的间接动因</a:t>
            </a:r>
          </a:p>
          <a:p>
            <a:pPr>
              <a:lnSpc>
                <a:spcPct val="130000"/>
              </a:lnSpc>
            </a:pPr>
            <a:r>
              <a:rPr lang="en-US" altLang="zh-CN"/>
              <a:t>1</a:t>
            </a:r>
            <a:r>
              <a:rPr lang="zh-CN" altLang="en-US"/>
              <a:t>．会计准则制度不完善</a:t>
            </a:r>
          </a:p>
          <a:p>
            <a:pPr>
              <a:lnSpc>
                <a:spcPct val="130000"/>
              </a:lnSpc>
            </a:pPr>
            <a:r>
              <a:rPr lang="zh-CN" altLang="en-US"/>
              <a:t>由于会计准则制度具有统一性的同时还兼顾一定的灵活性，同一会计事项的处理存在着多种备选的会计方法，使得企业在进行会计政策选择时随意性较大，客观上为其会计操纵提供了一定的空间。</a:t>
            </a:r>
          </a:p>
          <a:p>
            <a:pPr>
              <a:lnSpc>
                <a:spcPct val="130000"/>
              </a:lnSpc>
            </a:pPr>
            <a:r>
              <a:rPr lang="en-US" altLang="zh-CN"/>
              <a:t>2</a:t>
            </a:r>
            <a:r>
              <a:rPr lang="zh-CN" altLang="en-US"/>
              <a:t>．对企业的监督控制不力</a:t>
            </a:r>
          </a:p>
          <a:p>
            <a:pPr>
              <a:lnSpc>
                <a:spcPct val="130000"/>
              </a:lnSpc>
            </a:pPr>
            <a:r>
              <a:rPr lang="zh-CN" altLang="en-US"/>
              <a:t>首先是企业内部监督不力。其次是相关监管部门监督不力。第三是社会监督不足。</a:t>
            </a:r>
          </a:p>
          <a:p>
            <a:pPr>
              <a:lnSpc>
                <a:spcPct val="130000"/>
              </a:lnSpc>
            </a:pPr>
            <a:r>
              <a:rPr lang="en-US" altLang="zh-CN"/>
              <a:t>3</a:t>
            </a:r>
            <a:r>
              <a:rPr lang="zh-CN" altLang="en-US"/>
              <a:t>．其他相关利益主体的利益驱动</a:t>
            </a:r>
          </a:p>
          <a:p>
            <a:pPr>
              <a:lnSpc>
                <a:spcPct val="130000"/>
              </a:lnSpc>
            </a:pPr>
            <a:r>
              <a:rPr lang="zh-CN" altLang="en-US"/>
              <a:t>首先是一些地方政府的利益需求。另外是会计师事务所的利益需求。</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黑体"/>
        <a:cs typeface=""/>
      </a:majorFont>
      <a:minorFont>
        <a:latin typeface="Times New Roman"/>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2368</TotalTime>
  <Words>6112</Words>
  <Application>Microsoft Office PowerPoint</Application>
  <PresentationFormat>全屏显示(4:3)</PresentationFormat>
  <Paragraphs>540</Paragraphs>
  <Slides>45</Slides>
  <Notes>45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45</vt:i4>
      </vt:variant>
    </vt:vector>
  </HeadingPairs>
  <TitlesOfParts>
    <vt:vector size="58" baseType="lpstr">
      <vt:lpstr>Times New Roman</vt:lpstr>
      <vt:lpstr>宋体</vt:lpstr>
      <vt:lpstr>黑体</vt:lpstr>
      <vt:lpstr>华文新魏</vt:lpstr>
      <vt:lpstr>Wingdings</vt:lpstr>
      <vt:lpstr>Arial</vt:lpstr>
      <vt:lpstr>Verdana</vt:lpstr>
      <vt:lpstr>CG Omega</vt:lpstr>
      <vt:lpstr>楷体</vt:lpstr>
      <vt:lpstr>Monotype Corsiva</vt:lpstr>
      <vt:lpstr>华文行楷</vt:lpstr>
      <vt:lpstr>Tahoma</vt:lpstr>
      <vt:lpstr>默认设计模板</vt:lpstr>
      <vt:lpstr>幻灯片 1</vt:lpstr>
      <vt:lpstr>学习目的</vt:lpstr>
      <vt:lpstr>会计操纵及其识别</vt:lpstr>
      <vt:lpstr>盈余管理</vt:lpstr>
      <vt:lpstr>收益平滑</vt:lpstr>
      <vt:lpstr>清洗会计</vt:lpstr>
      <vt:lpstr>创造性会计</vt:lpstr>
      <vt:lpstr>会计操纵的动因</vt:lpstr>
      <vt:lpstr>会计操纵的动因</vt:lpstr>
      <vt:lpstr>会计操纵的类型和手段</vt:lpstr>
      <vt:lpstr>会计操纵的类型和手段</vt:lpstr>
      <vt:lpstr>会计操纵的类型和手段</vt:lpstr>
      <vt:lpstr>会计操纵的具体手段 </vt:lpstr>
      <vt:lpstr>会计操纵的具体手段</vt:lpstr>
      <vt:lpstr>会计操纵的具体手段</vt:lpstr>
      <vt:lpstr>会计操纵的具体手段</vt:lpstr>
      <vt:lpstr>会计操纵的识别 </vt:lpstr>
      <vt:lpstr>确定财务危机的公认方法</vt:lpstr>
      <vt:lpstr>企业发生财务危机的原因分析</vt:lpstr>
      <vt:lpstr>企业财务预警</vt:lpstr>
      <vt:lpstr>财务预警定性分析方法 </vt:lpstr>
      <vt:lpstr>财务危机四阶段分析法</vt:lpstr>
      <vt:lpstr>管理评分法</vt:lpstr>
      <vt:lpstr>幻灯片 24</vt:lpstr>
      <vt:lpstr>幻灯片 25</vt:lpstr>
      <vt:lpstr>统计模型定量分析方法 </vt:lpstr>
      <vt:lpstr>Z计分法模型</vt:lpstr>
      <vt:lpstr>Z计分法模型</vt:lpstr>
      <vt:lpstr>Z计分法模型</vt:lpstr>
      <vt:lpstr>Z值评分法的两种改进模型</vt:lpstr>
      <vt:lpstr>Z′评分模型</vt:lpstr>
      <vt:lpstr>Z″评分模型</vt:lpstr>
      <vt:lpstr>多元逻辑预警模型</vt:lpstr>
      <vt:lpstr>多元概率比模型</vt:lpstr>
      <vt:lpstr>经营损益预警模型 </vt:lpstr>
      <vt:lpstr>经营损益预警模型 </vt:lpstr>
      <vt:lpstr>经营安全预警模型 </vt:lpstr>
      <vt:lpstr>幻灯片 38</vt:lpstr>
      <vt:lpstr>经营增长预警模型</vt:lpstr>
      <vt:lpstr>经营增长预警模型</vt:lpstr>
      <vt:lpstr>资金协调性预警模型</vt:lpstr>
      <vt:lpstr>资金协调性预警模型</vt:lpstr>
      <vt:lpstr>资金协调性预警模型</vt:lpstr>
      <vt:lpstr>资金协调性预警模型</vt:lpstr>
      <vt:lpstr>资金协调性预警模型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lenovo</cp:lastModifiedBy>
  <cp:revision>933</cp:revision>
  <dcterms:created xsi:type="dcterms:W3CDTF">1601-01-01T00:00:00Z</dcterms:created>
  <dcterms:modified xsi:type="dcterms:W3CDTF">2023-02-14T05:19:58Z</dcterms:modified>
</cp:coreProperties>
</file>