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43"/>
  </p:notesMasterIdLst>
  <p:handoutMasterIdLst>
    <p:handoutMasterId r:id="rId73"/>
  </p:handoutMasterIdLst>
  <p:sldIdLst>
    <p:sldId id="257" r:id="rId4"/>
    <p:sldId id="259" r:id="rId5"/>
    <p:sldId id="260" r:id="rId6"/>
    <p:sldId id="261" r:id="rId7"/>
    <p:sldId id="262" r:id="rId8"/>
    <p:sldId id="327" r:id="rId9"/>
    <p:sldId id="263" r:id="rId10"/>
    <p:sldId id="264" r:id="rId11"/>
    <p:sldId id="265" r:id="rId12"/>
    <p:sldId id="266" r:id="rId13"/>
    <p:sldId id="328" r:id="rId14"/>
    <p:sldId id="329" r:id="rId15"/>
    <p:sldId id="270" r:id="rId16"/>
    <p:sldId id="271" r:id="rId17"/>
    <p:sldId id="272" r:id="rId18"/>
    <p:sldId id="273" r:id="rId19"/>
    <p:sldId id="275" r:id="rId20"/>
    <p:sldId id="276" r:id="rId21"/>
    <p:sldId id="277" r:id="rId22"/>
    <p:sldId id="330" r:id="rId23"/>
    <p:sldId id="278" r:id="rId24"/>
    <p:sldId id="331" r:id="rId25"/>
    <p:sldId id="332" r:id="rId26"/>
    <p:sldId id="280" r:id="rId27"/>
    <p:sldId id="282" r:id="rId28"/>
    <p:sldId id="333" r:id="rId29"/>
    <p:sldId id="284" r:id="rId30"/>
    <p:sldId id="334" r:id="rId31"/>
    <p:sldId id="286" r:id="rId32"/>
    <p:sldId id="335" r:id="rId33"/>
    <p:sldId id="336" r:id="rId34"/>
    <p:sldId id="289" r:id="rId35"/>
    <p:sldId id="290" r:id="rId36"/>
    <p:sldId id="292" r:id="rId37"/>
    <p:sldId id="337" r:id="rId38"/>
    <p:sldId id="293" r:id="rId39"/>
    <p:sldId id="294" r:id="rId40"/>
    <p:sldId id="295" r:id="rId41"/>
    <p:sldId id="339" r:id="rId42"/>
    <p:sldId id="296" r:id="rId44"/>
    <p:sldId id="298" r:id="rId45"/>
    <p:sldId id="299" r:id="rId46"/>
    <p:sldId id="300" r:id="rId47"/>
    <p:sldId id="340" r:id="rId48"/>
    <p:sldId id="301" r:id="rId49"/>
    <p:sldId id="341" r:id="rId50"/>
    <p:sldId id="302" r:id="rId51"/>
    <p:sldId id="342" r:id="rId52"/>
    <p:sldId id="303" r:id="rId53"/>
    <p:sldId id="343" r:id="rId54"/>
    <p:sldId id="304" r:id="rId55"/>
    <p:sldId id="305" r:id="rId56"/>
    <p:sldId id="306" r:id="rId57"/>
    <p:sldId id="344" r:id="rId58"/>
    <p:sldId id="308" r:id="rId59"/>
    <p:sldId id="345" r:id="rId60"/>
    <p:sldId id="310" r:id="rId61"/>
    <p:sldId id="311" r:id="rId62"/>
    <p:sldId id="312" r:id="rId63"/>
    <p:sldId id="313" r:id="rId64"/>
    <p:sldId id="346" r:id="rId65"/>
    <p:sldId id="315" r:id="rId66"/>
    <p:sldId id="318" r:id="rId67"/>
    <p:sldId id="347" r:id="rId68"/>
    <p:sldId id="322" r:id="rId69"/>
    <p:sldId id="323" r:id="rId70"/>
    <p:sldId id="348" r:id="rId71"/>
    <p:sldId id="326" r:id="rId7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7" Type="http://schemas.openxmlformats.org/officeDocument/2006/relationships/commentAuthors" Target="commentAuthors.xml"/><Relationship Id="rId76" Type="http://schemas.openxmlformats.org/officeDocument/2006/relationships/tableStyles" Target="tableStyles.xml"/><Relationship Id="rId75" Type="http://schemas.openxmlformats.org/officeDocument/2006/relationships/viewProps" Target="viewProps.xml"/><Relationship Id="rId74" Type="http://schemas.openxmlformats.org/officeDocument/2006/relationships/presProps" Target="presProps.xml"/><Relationship Id="rId73" Type="http://schemas.openxmlformats.org/officeDocument/2006/relationships/handoutMaster" Target="handoutMasters/handoutMaster1.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notesMaster" Target="notesMasters/notesMaster1.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6.xml"/><Relationship Id="rId6" Type="http://schemas.openxmlformats.org/officeDocument/2006/relationships/tags" Target="../tags/tag225.xml"/><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 Type="http://schemas.openxmlformats.org/officeDocument/2006/relationships/tags" Target="../tags/tag241.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 Type="http://schemas.openxmlformats.org/officeDocument/2006/relationships/tags" Target="../tags/tag257.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19.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0" Type="http://schemas.openxmlformats.org/officeDocument/2006/relationships/slideLayout" Target="../slideLayouts/slideLayout17.xml"/><Relationship Id="rId1" Type="http://schemas.openxmlformats.org/officeDocument/2006/relationships/tags" Target="../tags/tag289.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06.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1" Type="http://schemas.openxmlformats.org/officeDocument/2006/relationships/slideLayout" Target="../slideLayouts/slideLayout17.xml"/><Relationship Id="rId10" Type="http://schemas.openxmlformats.org/officeDocument/2006/relationships/tags" Target="../tags/tag307.xml"/><Relationship Id="rId1" Type="http://schemas.openxmlformats.org/officeDocument/2006/relationships/tags" Target="../tags/tag298.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5.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tags" Target="../tags/tag324.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tags" Target="../tags/tag328.xml"/><Relationship Id="rId1" Type="http://schemas.openxmlformats.org/officeDocument/2006/relationships/tags" Target="../tags/tag327.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45.xml"/><Relationship Id="rId2" Type="http://schemas.openxmlformats.org/officeDocument/2006/relationships/tags" Target="../tags/tag344.xml"/><Relationship Id="rId1" Type="http://schemas.openxmlformats.org/officeDocument/2006/relationships/tags" Target="../tags/tag343.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56.xml"/><Relationship Id="rId2" Type="http://schemas.openxmlformats.org/officeDocument/2006/relationships/tags" Target="../tags/tag355.xml"/><Relationship Id="rId1" Type="http://schemas.openxmlformats.org/officeDocument/2006/relationships/tags" Target="../tags/tag354.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4.xml"/><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tags" Target="../tags/tag357.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30.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0" Type="http://schemas.openxmlformats.org/officeDocument/2006/relationships/slideLayout" Target="../slideLayouts/slideLayout17.xml"/><Relationship Id="rId1" Type="http://schemas.openxmlformats.org/officeDocument/2006/relationships/tags" Target="../tags/tag365.xml"/></Relationships>
</file>

<file path=ppt/slides/_rels/slide31.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0" Type="http://schemas.openxmlformats.org/officeDocument/2006/relationships/slideLayout" Target="../slideLayouts/slideLayout17.xml"/><Relationship Id="rId1" Type="http://schemas.openxmlformats.org/officeDocument/2006/relationships/tags" Target="../tags/tag374.xml"/></Relationships>
</file>

<file path=ppt/slides/_rels/slide32.xml.rels><?xml version="1.0" encoding="UTF-8" standalone="yes"?>
<Relationships xmlns="http://schemas.openxmlformats.org/package/2006/relationships"><Relationship Id="rId9" Type="http://schemas.openxmlformats.org/officeDocument/2006/relationships/tags" Target="../tags/tag391.xml"/><Relationship Id="rId8" Type="http://schemas.openxmlformats.org/officeDocument/2006/relationships/tags" Target="../tags/tag390.xml"/><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0" Type="http://schemas.openxmlformats.org/officeDocument/2006/relationships/slideLayout" Target="../slideLayouts/slideLayout17.xml"/><Relationship Id="rId1" Type="http://schemas.openxmlformats.org/officeDocument/2006/relationships/tags" Target="../tags/tag383.xml"/></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tags" Target="../tags/tag396.xml"/><Relationship Id="rId4" Type="http://schemas.openxmlformats.org/officeDocument/2006/relationships/tags" Target="../tags/tag395.xml"/><Relationship Id="rId3" Type="http://schemas.openxmlformats.org/officeDocument/2006/relationships/tags" Target="../tags/tag394.xml"/><Relationship Id="rId2" Type="http://schemas.openxmlformats.org/officeDocument/2006/relationships/tags" Target="../tags/tag393.xml"/><Relationship Id="rId1" Type="http://schemas.openxmlformats.org/officeDocument/2006/relationships/tags" Target="../tags/tag392.xml"/></Relationships>
</file>

<file path=ppt/slides/_rels/slide34.xml.rels><?xml version="1.0" encoding="UTF-8" standalone="yes"?>
<Relationships xmlns="http://schemas.openxmlformats.org/package/2006/relationships"><Relationship Id="rId9" Type="http://schemas.openxmlformats.org/officeDocument/2006/relationships/tags" Target="../tags/tag408.xml"/><Relationship Id="rId8" Type="http://schemas.openxmlformats.org/officeDocument/2006/relationships/tags" Target="../tags/tag407.xml"/><Relationship Id="rId7" Type="http://schemas.openxmlformats.org/officeDocument/2006/relationships/tags" Target="../tags/tag406.xml"/><Relationship Id="rId6" Type="http://schemas.openxmlformats.org/officeDocument/2006/relationships/tags" Target="../tags/tag405.xml"/><Relationship Id="rId5" Type="http://schemas.openxmlformats.org/officeDocument/2006/relationships/tags" Target="../tags/tag404.xml"/><Relationship Id="rId4" Type="http://schemas.openxmlformats.org/officeDocument/2006/relationships/tags" Target="../tags/tag403.xml"/><Relationship Id="rId3" Type="http://schemas.openxmlformats.org/officeDocument/2006/relationships/tags" Target="../tags/tag402.xml"/><Relationship Id="rId2" Type="http://schemas.openxmlformats.org/officeDocument/2006/relationships/tags" Target="../tags/tag401.xml"/><Relationship Id="rId10" Type="http://schemas.openxmlformats.org/officeDocument/2006/relationships/slideLayout" Target="../slideLayouts/slideLayout17.xml"/><Relationship Id="rId1" Type="http://schemas.openxmlformats.org/officeDocument/2006/relationships/tags" Target="../tags/tag400.xml"/></Relationships>
</file>

<file path=ppt/slides/_rels/slide35.xml.rels><?xml version="1.0" encoding="UTF-8" standalone="yes"?>
<Relationships xmlns="http://schemas.openxmlformats.org/package/2006/relationships"><Relationship Id="rId9" Type="http://schemas.openxmlformats.org/officeDocument/2006/relationships/tags" Target="../tags/tag4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tags" Target="../tags/tag410.xml"/><Relationship Id="rId10" Type="http://schemas.openxmlformats.org/officeDocument/2006/relationships/slideLayout" Target="../slideLayouts/slideLayout17.xml"/><Relationship Id="rId1" Type="http://schemas.openxmlformats.org/officeDocument/2006/relationships/tags" Target="../tags/tag409.xml"/></Relationships>
</file>

<file path=ppt/slides/_rels/slide36.xml.rels><?xml version="1.0" encoding="UTF-8" standalone="yes"?>
<Relationships xmlns="http://schemas.openxmlformats.org/package/2006/relationships"><Relationship Id="rId9" Type="http://schemas.openxmlformats.org/officeDocument/2006/relationships/tags" Target="../tags/tag426.xml"/><Relationship Id="rId8" Type="http://schemas.openxmlformats.org/officeDocument/2006/relationships/tags" Target="../tags/tag425.xml"/><Relationship Id="rId7" Type="http://schemas.openxmlformats.org/officeDocument/2006/relationships/tags" Target="../tags/tag424.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0" Type="http://schemas.openxmlformats.org/officeDocument/2006/relationships/slideLayout" Target="../slideLayouts/slideLayout17.xml"/><Relationship Id="rId1" Type="http://schemas.openxmlformats.org/officeDocument/2006/relationships/tags" Target="../tags/tag418.xml"/></Relationships>
</file>

<file path=ppt/slides/_rels/slide37.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0" Type="http://schemas.openxmlformats.org/officeDocument/2006/relationships/slideLayout" Target="../slideLayouts/slideLayout17.xml"/><Relationship Id="rId1" Type="http://schemas.openxmlformats.org/officeDocument/2006/relationships/tags" Target="../tags/tag427.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42.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tags" Target="../tags/tag436.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7.xml"/><Relationship Id="rId2" Type="http://schemas.openxmlformats.org/officeDocument/2006/relationships/tags" Target="../tags/tag444.xml"/><Relationship Id="rId1" Type="http://schemas.openxmlformats.org/officeDocument/2006/relationships/tags" Target="../tags/tag443.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2.xml"/><Relationship Id="rId7" Type="http://schemas.openxmlformats.org/officeDocument/2006/relationships/tags" Target="../tags/tag451.xml"/><Relationship Id="rId6" Type="http://schemas.openxmlformats.org/officeDocument/2006/relationships/tags" Target="../tags/tag450.xml"/><Relationship Id="rId5" Type="http://schemas.openxmlformats.org/officeDocument/2006/relationships/tags" Target="../tags/tag449.xml"/><Relationship Id="rId4" Type="http://schemas.openxmlformats.org/officeDocument/2006/relationships/tags" Target="../tags/tag448.xml"/><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tags" Target="../tags/tag445.xml"/></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 Type="http://schemas.openxmlformats.org/officeDocument/2006/relationships/tags" Target="../tags/tag453.xml"/></Relationships>
</file>

<file path=ppt/slides/_rels/slide42.xml.rels><?xml version="1.0" encoding="UTF-8" standalone="yes"?>
<Relationships xmlns="http://schemas.openxmlformats.org/package/2006/relationships"><Relationship Id="rId9" Type="http://schemas.openxmlformats.org/officeDocument/2006/relationships/tags" Target="../tags/tag469.xml"/><Relationship Id="rId8" Type="http://schemas.openxmlformats.org/officeDocument/2006/relationships/tags" Target="../tags/tag468.xml"/><Relationship Id="rId7" Type="http://schemas.openxmlformats.org/officeDocument/2006/relationships/tags" Target="../tags/tag467.xml"/><Relationship Id="rId6" Type="http://schemas.openxmlformats.org/officeDocument/2006/relationships/tags" Target="../tags/tag466.xml"/><Relationship Id="rId5" Type="http://schemas.openxmlformats.org/officeDocument/2006/relationships/tags" Target="../tags/tag465.xml"/><Relationship Id="rId4" Type="http://schemas.openxmlformats.org/officeDocument/2006/relationships/tags" Target="../tags/tag464.xml"/><Relationship Id="rId3" Type="http://schemas.openxmlformats.org/officeDocument/2006/relationships/tags" Target="../tags/tag463.xml"/><Relationship Id="rId2" Type="http://schemas.openxmlformats.org/officeDocument/2006/relationships/tags" Target="../tags/tag462.xml"/><Relationship Id="rId10" Type="http://schemas.openxmlformats.org/officeDocument/2006/relationships/slideLayout" Target="../slideLayouts/slideLayout17.xml"/><Relationship Id="rId1" Type="http://schemas.openxmlformats.org/officeDocument/2006/relationships/tags" Target="../tags/tag461.xml"/></Relationships>
</file>

<file path=ppt/slides/_rels/slide43.xml.rels><?xml version="1.0" encoding="UTF-8" standalone="yes"?>
<Relationships xmlns="http://schemas.openxmlformats.org/package/2006/relationships"><Relationship Id="rId9" Type="http://schemas.openxmlformats.org/officeDocument/2006/relationships/tags" Target="../tags/tag478.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0" Type="http://schemas.openxmlformats.org/officeDocument/2006/relationships/slideLayout" Target="../slideLayouts/slideLayout17.xml"/><Relationship Id="rId1" Type="http://schemas.openxmlformats.org/officeDocument/2006/relationships/tags" Target="../tags/tag470.xml"/></Relationships>
</file>

<file path=ppt/slides/_rels/slide44.xml.rels><?xml version="1.0" encoding="UTF-8" standalone="yes"?>
<Relationships xmlns="http://schemas.openxmlformats.org/package/2006/relationships"><Relationship Id="rId9" Type="http://schemas.openxmlformats.org/officeDocument/2006/relationships/tags" Target="../tags/tag487.xml"/><Relationship Id="rId8" Type="http://schemas.openxmlformats.org/officeDocument/2006/relationships/tags" Target="../tags/tag486.xml"/><Relationship Id="rId7" Type="http://schemas.openxmlformats.org/officeDocument/2006/relationships/tags" Target="../tags/tag485.xml"/><Relationship Id="rId6" Type="http://schemas.openxmlformats.org/officeDocument/2006/relationships/tags" Target="../tags/tag484.xml"/><Relationship Id="rId5" Type="http://schemas.openxmlformats.org/officeDocument/2006/relationships/tags" Target="../tags/tag483.xml"/><Relationship Id="rId4" Type="http://schemas.openxmlformats.org/officeDocument/2006/relationships/tags" Target="../tags/tag482.xml"/><Relationship Id="rId3" Type="http://schemas.openxmlformats.org/officeDocument/2006/relationships/tags" Target="../tags/tag481.xml"/><Relationship Id="rId2" Type="http://schemas.openxmlformats.org/officeDocument/2006/relationships/tags" Target="../tags/tag480.xml"/><Relationship Id="rId10" Type="http://schemas.openxmlformats.org/officeDocument/2006/relationships/slideLayout" Target="../slideLayouts/slideLayout17.xml"/><Relationship Id="rId1" Type="http://schemas.openxmlformats.org/officeDocument/2006/relationships/tags" Target="../tags/tag479.xml"/></Relationships>
</file>

<file path=ppt/slides/_rels/slide45.xml.rels><?xml version="1.0" encoding="UTF-8" standalone="yes"?>
<Relationships xmlns="http://schemas.openxmlformats.org/package/2006/relationships"><Relationship Id="rId9" Type="http://schemas.openxmlformats.org/officeDocument/2006/relationships/tags" Target="../tags/tag496.xml"/><Relationship Id="rId8" Type="http://schemas.openxmlformats.org/officeDocument/2006/relationships/tags" Target="../tags/tag495.xml"/><Relationship Id="rId7" Type="http://schemas.openxmlformats.org/officeDocument/2006/relationships/tags" Target="../tags/tag494.xml"/><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0" Type="http://schemas.openxmlformats.org/officeDocument/2006/relationships/slideLayout" Target="../slideLayouts/slideLayout17.xml"/><Relationship Id="rId1" Type="http://schemas.openxmlformats.org/officeDocument/2006/relationships/tags" Target="../tags/tag488.xml"/></Relationships>
</file>

<file path=ppt/slides/_rels/slide46.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tags" Target="../tags/tag503.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3" Type="http://schemas.openxmlformats.org/officeDocument/2006/relationships/tags" Target="../tags/tag499.xml"/><Relationship Id="rId2" Type="http://schemas.openxmlformats.org/officeDocument/2006/relationships/tags" Target="../tags/tag498.xml"/><Relationship Id="rId10" Type="http://schemas.openxmlformats.org/officeDocument/2006/relationships/slideLayout" Target="../slideLayouts/slideLayout17.xml"/><Relationship Id="rId1" Type="http://schemas.openxmlformats.org/officeDocument/2006/relationships/tags" Target="../tags/tag497.xml"/></Relationships>
</file>

<file path=ppt/slides/_rels/slide47.xml.rels><?xml version="1.0" encoding="UTF-8" standalone="yes"?>
<Relationships xmlns="http://schemas.openxmlformats.org/package/2006/relationships"><Relationship Id="rId9" Type="http://schemas.openxmlformats.org/officeDocument/2006/relationships/tags" Target="../tags/tag514.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0" Type="http://schemas.openxmlformats.org/officeDocument/2006/relationships/slideLayout" Target="../slideLayouts/slideLayout17.xml"/><Relationship Id="rId1" Type="http://schemas.openxmlformats.org/officeDocument/2006/relationships/tags" Target="../tags/tag506.xml"/></Relationships>
</file>

<file path=ppt/slides/_rels/slide48.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0" Type="http://schemas.openxmlformats.org/officeDocument/2006/relationships/slideLayout" Target="../slideLayouts/slideLayout17.xml"/><Relationship Id="rId1" Type="http://schemas.openxmlformats.org/officeDocument/2006/relationships/tags" Target="../tags/tag515.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 Type="http://schemas.openxmlformats.org/officeDocument/2006/relationships/tags" Target="../tags/tag524.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9" Type="http://schemas.openxmlformats.org/officeDocument/2006/relationships/tags" Target="../tags/tag540.xml"/><Relationship Id="rId8" Type="http://schemas.openxmlformats.org/officeDocument/2006/relationships/tags" Target="../tags/tag539.xml"/><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tags" Target="../tags/tag533.xml"/><Relationship Id="rId10" Type="http://schemas.openxmlformats.org/officeDocument/2006/relationships/slideLayout" Target="../slideLayouts/slideLayout17.xml"/><Relationship Id="rId1" Type="http://schemas.openxmlformats.org/officeDocument/2006/relationships/tags" Target="../tags/tag532.xml"/></Relationships>
</file>

<file path=ppt/slides/_rels/slide51.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0" Type="http://schemas.openxmlformats.org/officeDocument/2006/relationships/slideLayout" Target="../slideLayouts/slideLayout17.xml"/><Relationship Id="rId1" Type="http://schemas.openxmlformats.org/officeDocument/2006/relationships/tags" Target="../tags/tag541.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 Type="http://schemas.openxmlformats.org/officeDocument/2006/relationships/tags" Target="../tags/tag550.xml"/></Relationships>
</file>

<file path=ppt/slides/_rels/slide53.xml.rels><?xml version="1.0" encoding="UTF-8" standalone="yes"?>
<Relationships xmlns="http://schemas.openxmlformats.org/package/2006/relationships"><Relationship Id="rId9" Type="http://schemas.openxmlformats.org/officeDocument/2006/relationships/tags" Target="../tags/tag566.xml"/><Relationship Id="rId8" Type="http://schemas.openxmlformats.org/officeDocument/2006/relationships/tags" Target="../tags/tag565.xml"/><Relationship Id="rId7" Type="http://schemas.openxmlformats.org/officeDocument/2006/relationships/tags" Target="../tags/tag564.xml"/><Relationship Id="rId6" Type="http://schemas.openxmlformats.org/officeDocument/2006/relationships/tags" Target="../tags/tag563.xml"/><Relationship Id="rId5" Type="http://schemas.openxmlformats.org/officeDocument/2006/relationships/tags" Target="../tags/tag562.xml"/><Relationship Id="rId4" Type="http://schemas.openxmlformats.org/officeDocument/2006/relationships/tags" Target="../tags/tag561.xml"/><Relationship Id="rId3" Type="http://schemas.openxmlformats.org/officeDocument/2006/relationships/tags" Target="../tags/tag560.xml"/><Relationship Id="rId2" Type="http://schemas.openxmlformats.org/officeDocument/2006/relationships/tags" Target="../tags/tag559.xml"/><Relationship Id="rId10" Type="http://schemas.openxmlformats.org/officeDocument/2006/relationships/slideLayout" Target="../slideLayouts/slideLayout17.xml"/><Relationship Id="rId1" Type="http://schemas.openxmlformats.org/officeDocument/2006/relationships/tags" Target="../tags/tag558.xml"/></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569.xml"/><Relationship Id="rId2" Type="http://schemas.openxmlformats.org/officeDocument/2006/relationships/tags" Target="../tags/tag568.xml"/><Relationship Id="rId1" Type="http://schemas.openxmlformats.org/officeDocument/2006/relationships/tags" Target="../tags/tag567.xml"/></Relationships>
</file>

<file path=ppt/slides/_rels/slide5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 Type="http://schemas.openxmlformats.org/officeDocument/2006/relationships/tags" Target="../tags/tag570.xml"/></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5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8.xml"/><Relationship Id="rId7" Type="http://schemas.openxmlformats.org/officeDocument/2006/relationships/tags" Target="../tags/tag587.xml"/><Relationship Id="rId6" Type="http://schemas.openxmlformats.org/officeDocument/2006/relationships/tags" Target="../tags/tag586.xml"/><Relationship Id="rId5" Type="http://schemas.openxmlformats.org/officeDocument/2006/relationships/tags" Target="../tags/tag585.xml"/><Relationship Id="rId4" Type="http://schemas.openxmlformats.org/officeDocument/2006/relationships/tags" Target="../tags/tag584.xml"/><Relationship Id="rId3" Type="http://schemas.openxmlformats.org/officeDocument/2006/relationships/tags" Target="../tags/tag583.xml"/><Relationship Id="rId2" Type="http://schemas.openxmlformats.org/officeDocument/2006/relationships/tags" Target="../tags/tag582.xml"/><Relationship Id="rId1" Type="http://schemas.openxmlformats.org/officeDocument/2006/relationships/tags" Target="../tags/tag581.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6.xml"/><Relationship Id="rId7" Type="http://schemas.openxmlformats.org/officeDocument/2006/relationships/tags" Target="../tags/tag595.xml"/><Relationship Id="rId6" Type="http://schemas.openxmlformats.org/officeDocument/2006/relationships/tags" Target="../tags/tag594.xml"/><Relationship Id="rId5" Type="http://schemas.openxmlformats.org/officeDocument/2006/relationships/tags" Target="../tags/tag593.xml"/><Relationship Id="rId4" Type="http://schemas.openxmlformats.org/officeDocument/2006/relationships/tags" Target="../tags/tag592.xml"/><Relationship Id="rId3" Type="http://schemas.openxmlformats.org/officeDocument/2006/relationships/tags" Target="../tags/tag591.xml"/><Relationship Id="rId2" Type="http://schemas.openxmlformats.org/officeDocument/2006/relationships/tags" Target="../tags/tag590.xml"/><Relationship Id="rId1" Type="http://schemas.openxmlformats.org/officeDocument/2006/relationships/tags" Target="../tags/tag589.xml"/></Relationships>
</file>

<file path=ppt/slides/_rels/slide59.xml.rels><?xml version="1.0" encoding="UTF-8" standalone="yes"?>
<Relationships xmlns="http://schemas.openxmlformats.org/package/2006/relationships"><Relationship Id="rId9" Type="http://schemas.openxmlformats.org/officeDocument/2006/relationships/tags" Target="../tags/tag605.xml"/><Relationship Id="rId8" Type="http://schemas.openxmlformats.org/officeDocument/2006/relationships/tags" Target="../tags/tag604.xml"/><Relationship Id="rId7" Type="http://schemas.openxmlformats.org/officeDocument/2006/relationships/tags" Target="../tags/tag603.xml"/><Relationship Id="rId6" Type="http://schemas.openxmlformats.org/officeDocument/2006/relationships/tags" Target="../tags/tag602.xml"/><Relationship Id="rId5" Type="http://schemas.openxmlformats.org/officeDocument/2006/relationships/tags" Target="../tags/tag601.xml"/><Relationship Id="rId4" Type="http://schemas.openxmlformats.org/officeDocument/2006/relationships/tags" Target="../tags/tag600.xml"/><Relationship Id="rId3" Type="http://schemas.openxmlformats.org/officeDocument/2006/relationships/tags" Target="../tags/tag599.xml"/><Relationship Id="rId2" Type="http://schemas.openxmlformats.org/officeDocument/2006/relationships/tags" Target="../tags/tag598.xml"/><Relationship Id="rId10" Type="http://schemas.openxmlformats.org/officeDocument/2006/relationships/slideLayout" Target="../slideLayouts/slideLayout17.xml"/><Relationship Id="rId1" Type="http://schemas.openxmlformats.org/officeDocument/2006/relationships/tags" Target="../tags/tag59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95.xml"/><Relationship Id="rId1" Type="http://schemas.openxmlformats.org/officeDocument/2006/relationships/tags" Target="../tags/tag194.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 Type="http://schemas.openxmlformats.org/officeDocument/2006/relationships/tags" Target="../tags/tag606.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15.xml"/><Relationship Id="rId1" Type="http://schemas.openxmlformats.org/officeDocument/2006/relationships/tags" Target="../tags/tag614.xml"/></Relationships>
</file>

<file path=ppt/slides/_rels/slide6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3.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3" Type="http://schemas.openxmlformats.org/officeDocument/2006/relationships/tags" Target="../tags/tag618.xml"/><Relationship Id="rId2" Type="http://schemas.openxmlformats.org/officeDocument/2006/relationships/tags" Target="../tags/tag617.xml"/><Relationship Id="rId1" Type="http://schemas.openxmlformats.org/officeDocument/2006/relationships/tags" Target="../tags/tag616.xml"/></Relationships>
</file>

<file path=ppt/slides/_rels/slide63.xml.rels><?xml version="1.0" encoding="UTF-8" standalone="yes"?>
<Relationships xmlns="http://schemas.openxmlformats.org/package/2006/relationships"><Relationship Id="rId9" Type="http://schemas.openxmlformats.org/officeDocument/2006/relationships/tags" Target="../tags/tag632.xml"/><Relationship Id="rId8" Type="http://schemas.openxmlformats.org/officeDocument/2006/relationships/tags" Target="../tags/tag631.xml"/><Relationship Id="rId7" Type="http://schemas.openxmlformats.org/officeDocument/2006/relationships/tags" Target="../tags/tag630.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8" Type="http://schemas.openxmlformats.org/officeDocument/2006/relationships/slideLayout" Target="../slideLayouts/slideLayout17.xml"/><Relationship Id="rId27" Type="http://schemas.openxmlformats.org/officeDocument/2006/relationships/tags" Target="../tags/tag650.xml"/><Relationship Id="rId26" Type="http://schemas.openxmlformats.org/officeDocument/2006/relationships/tags" Target="../tags/tag649.xml"/><Relationship Id="rId25" Type="http://schemas.openxmlformats.org/officeDocument/2006/relationships/tags" Target="../tags/tag648.xml"/><Relationship Id="rId24" Type="http://schemas.openxmlformats.org/officeDocument/2006/relationships/tags" Target="../tags/tag647.xml"/><Relationship Id="rId23" Type="http://schemas.openxmlformats.org/officeDocument/2006/relationships/tags" Target="../tags/tag646.xml"/><Relationship Id="rId22" Type="http://schemas.openxmlformats.org/officeDocument/2006/relationships/tags" Target="../tags/tag645.xml"/><Relationship Id="rId21" Type="http://schemas.openxmlformats.org/officeDocument/2006/relationships/tags" Target="../tags/tag644.xml"/><Relationship Id="rId20" Type="http://schemas.openxmlformats.org/officeDocument/2006/relationships/tags" Target="../tags/tag643.xml"/><Relationship Id="rId2" Type="http://schemas.openxmlformats.org/officeDocument/2006/relationships/tags" Target="../tags/tag625.xml"/><Relationship Id="rId19" Type="http://schemas.openxmlformats.org/officeDocument/2006/relationships/tags" Target="../tags/tag642.xml"/><Relationship Id="rId18" Type="http://schemas.openxmlformats.org/officeDocument/2006/relationships/tags" Target="../tags/tag641.xml"/><Relationship Id="rId17" Type="http://schemas.openxmlformats.org/officeDocument/2006/relationships/tags" Target="../tags/tag640.xml"/><Relationship Id="rId16" Type="http://schemas.openxmlformats.org/officeDocument/2006/relationships/tags" Target="../tags/tag639.xml"/><Relationship Id="rId15" Type="http://schemas.openxmlformats.org/officeDocument/2006/relationships/tags" Target="../tags/tag638.xml"/><Relationship Id="rId14" Type="http://schemas.openxmlformats.org/officeDocument/2006/relationships/tags" Target="../tags/tag637.xml"/><Relationship Id="rId13" Type="http://schemas.openxmlformats.org/officeDocument/2006/relationships/tags" Target="../tags/tag636.xml"/><Relationship Id="rId12" Type="http://schemas.openxmlformats.org/officeDocument/2006/relationships/tags" Target="../tags/tag635.xml"/><Relationship Id="rId11" Type="http://schemas.openxmlformats.org/officeDocument/2006/relationships/tags" Target="../tags/tag634.xml"/><Relationship Id="rId10" Type="http://schemas.openxmlformats.org/officeDocument/2006/relationships/tags" Target="../tags/tag633.xml"/><Relationship Id="rId1" Type="http://schemas.openxmlformats.org/officeDocument/2006/relationships/tags" Target="../tags/tag624.xml"/></Relationships>
</file>

<file path=ppt/slides/_rels/slide6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57.xml"/><Relationship Id="rId6" Type="http://schemas.openxmlformats.org/officeDocument/2006/relationships/tags" Target="../tags/tag656.xml"/><Relationship Id="rId5" Type="http://schemas.openxmlformats.org/officeDocument/2006/relationships/tags" Target="../tags/tag655.xml"/><Relationship Id="rId4" Type="http://schemas.openxmlformats.org/officeDocument/2006/relationships/tags" Target="../tags/tag654.xml"/><Relationship Id="rId3" Type="http://schemas.openxmlformats.org/officeDocument/2006/relationships/tags" Target="../tags/tag653.xml"/><Relationship Id="rId2" Type="http://schemas.openxmlformats.org/officeDocument/2006/relationships/tags" Target="../tags/tag652.xml"/><Relationship Id="rId1" Type="http://schemas.openxmlformats.org/officeDocument/2006/relationships/tags" Target="../tags/tag651.xml"/></Relationships>
</file>

<file path=ppt/slides/_rels/slide6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64.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tags" Target="../tags/tag661.xml"/><Relationship Id="rId3" Type="http://schemas.openxmlformats.org/officeDocument/2006/relationships/tags" Target="../tags/tag660.xml"/><Relationship Id="rId2" Type="http://schemas.openxmlformats.org/officeDocument/2006/relationships/tags" Target="../tags/tag659.xml"/><Relationship Id="rId1" Type="http://schemas.openxmlformats.org/officeDocument/2006/relationships/tags" Target="../tags/tag658.xml"/></Relationships>
</file>

<file path=ppt/slides/_rels/slide6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71.xml"/><Relationship Id="rId6" Type="http://schemas.openxmlformats.org/officeDocument/2006/relationships/tags" Target="../tags/tag670.xml"/><Relationship Id="rId5" Type="http://schemas.openxmlformats.org/officeDocument/2006/relationships/tags" Target="../tags/tag669.xml"/><Relationship Id="rId4" Type="http://schemas.openxmlformats.org/officeDocument/2006/relationships/tags" Target="../tags/tag668.xml"/><Relationship Id="rId3" Type="http://schemas.openxmlformats.org/officeDocument/2006/relationships/tags" Target="../tags/tag667.xml"/><Relationship Id="rId2" Type="http://schemas.openxmlformats.org/officeDocument/2006/relationships/tags" Target="../tags/tag666.xml"/><Relationship Id="rId1" Type="http://schemas.openxmlformats.org/officeDocument/2006/relationships/tags" Target="../tags/tag665.xml"/></Relationships>
</file>

<file path=ppt/slides/_rels/slide6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78.xml"/><Relationship Id="rId6" Type="http://schemas.openxmlformats.org/officeDocument/2006/relationships/tags" Target="../tags/tag677.xml"/><Relationship Id="rId5" Type="http://schemas.openxmlformats.org/officeDocument/2006/relationships/tags" Target="../tags/tag676.xml"/><Relationship Id="rId4" Type="http://schemas.openxmlformats.org/officeDocument/2006/relationships/tags" Target="../tags/tag675.xml"/><Relationship Id="rId3" Type="http://schemas.openxmlformats.org/officeDocument/2006/relationships/tags" Target="../tags/tag674.xml"/><Relationship Id="rId2" Type="http://schemas.openxmlformats.org/officeDocument/2006/relationships/tags" Target="../tags/tag673.xml"/><Relationship Id="rId1" Type="http://schemas.openxmlformats.org/officeDocument/2006/relationships/tags" Target="../tags/tag672.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80.xml"/><Relationship Id="rId1" Type="http://schemas.openxmlformats.org/officeDocument/2006/relationships/tags" Target="../tags/tag679.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868170" y="2702560"/>
            <a:ext cx="8705215" cy="1402080"/>
          </a:xfrm>
        </p:spPr>
        <p:txBody>
          <a:bodyPr>
            <a:normAutofit fontScale="90000"/>
          </a:bodyPr>
          <a:lstStyle/>
          <a:p>
            <a:r>
              <a:rPr lang="zh-CN" altLang="en-US" sz="4445" dirty="0">
                <a:solidFill>
                  <a:schemeClr val="dk1">
                    <a:lumMod val="85000"/>
                    <a:lumOff val="15000"/>
                  </a:schemeClr>
                </a:solidFill>
                <a:sym typeface="+mn-lt"/>
              </a:rPr>
              <a:t>第九章 财政总会计的预算支出</a:t>
            </a:r>
            <a:endParaRPr lang="zh-CN" altLang="en-US" sz="4445"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95375" y="1079500"/>
            <a:ext cx="10527665" cy="52590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各级预算由本级政府组织执行,具体工作由本级政府财政部门负责。政府各部门、各单位是本部门、本单位的预算执行主体,负责本部门、本单位的预算执行,并对执行结果负责。</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预算支出的执行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我国《预算法》规定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预算支出应该按照同级人民代表大会批准的预算执行。由于我国的预算年度是按照公历年实行的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是历年制不是跨年制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也就是每年的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日。但各级人民代表大会召开的时间一般在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日以后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就有可能出现预算年度已经开始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本级预算还没被人大审批通过的情况。按照《预算法》的规定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预算年度开始后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各级预算草案在本级人民代表大会批准前可以安排下列支出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上一年度结转的支出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参照上一年同期的预算支出数额安排必须支付的本年度部门基本支出、项目支出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以及对下级政府的转移性支出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法律规定必须履行支付义务的支出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以及用于自然灾害等突发事件处理的支出。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95375" y="1079500"/>
            <a:ext cx="10527665" cy="52590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各级政府财政部门必须依照法律、行政法规和国务院财政部门的规定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及时、足额地拨付预算支出资金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加强对预算支出的管理和监督。按照《预算法》的规定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在预算执行中相关部门应该遵循下面的规定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各级政府、各部门、各单位的支出必须按照预算执行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不得虚假列支。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各级政府、各部门、各单位应当对预算支出情况开展绩效评价。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各级国库应当按照国家有关规定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及时准确地办理预算支出的拨付。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按照规定应当由财政支出安排的事项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不得做退库处理。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国家实行国库集中收缴和集中支付制度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对政府全部收入和支出实行国库集中收付管理。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国库集中收付制度的内容已在第四章财政总会计的资产中做过介绍。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各部门、各单位应当加强对支出的管理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不得擅自改变预算支出的用途。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各级预算预备费的动用方案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由本级政府财政部门提出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报本级政府决定。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各级一般公共预算年度执行中有超收收入的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只能用于冲减赤字或者补充预算稳定调节基金。各级一般公共预算的结余资金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应当补充预算稳定调节基金。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95375" y="1079500"/>
            <a:ext cx="10527665" cy="52590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《财政总会计制度》也规定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总会计应当加强支出管理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科学预测和调度资金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严格按照批准的年度预算办理支出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严格审核拨付申请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严格按预算管理规定和实际拨付金额列报支出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不得办理无预算、超预算的支出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不得任意调整预算支出科目。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对于各项支出的账务处理必须以审核无误的国库划款清算凭证、资金支付凭证和其他合法凭证为依据。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预算支出的调整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1655" y="1536065"/>
            <a:ext cx="1119314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预算调整有广义和狭义两种。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广义的预算调整,是指经过立法机构批准的预算法案在实际执行过程中由于种种原因需要进行调整和变更,一般包括全面调整和局部调整。全面调整,是指在某些特殊情况下(如整个宏观经济或者经济管理体制发生重大变化),需要对预算进行全面的修正和变更,一般很少发生。局部调整,是指经过立法机构批准的预算法案的某个部分因为需要而进行的调整和变更,这种调整是经常发生的。局部调整从理论上看,一般包括动用预备费、预算的追加追减、经费流用和预算划转。预备费是按照本级一般公共预算支出额的1%-3%设置的机动费,用于当年预算执行中的自然灾害等突发事件处理增加的支出及其他难以预见的开支。所以动用预备费就是将原来预算中没有明确支出类别资金用到明确的支出中去。预算的追加追减就是预算规模的追加和追减。经费流用又称为科目流用,就是在预算总额不变的情况下,在不同“类”或者同类下不同“款”和不同“项”之间的调整。预算划转就是由于预算隶属发生变化等原因导致了上下级财政预算收支进行调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预算支出的调整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6274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狭义的预算调整,特指《预算法》规定的需要各级财政编制预算调整草案,并经过各级人大常委会审批同意后才能实施的预算调整。按照《预算法》的规定,经全国人民代表大会批准的中央预算和经地方各级人民代表大会批准的地方各级预算,在执行中出现下列情况之一的,应当进行预算调整:需要增加或者减少预算总支出的;需要调入预算稳定调节基金的;需要调减预算安排的重点支出数额的;需要增加举借债务数额的。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预算执行中,由于发生自然灾害等突发事件,必须及时增加预算支出的,应当先动用预备费;预备费不足支出的,各级政府可以先安排支出,属于预算调整的,列入预算调整方案。在预算执行中,地方各级政府因上级政府增加不需要本级政府提供配套资金的专项转移支付而引起的预算支出变化,不属于狭义的预算调整。《预算法》还规定:各部门、各单位的预算支出应当按照预算科目执行。严格控制不同预算科目、预算级次或者项目间的预算资金的调剂,确需调剂使用的,按照国务院财政部门的规定办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《政府收支分类科目》中的支出分类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16305" y="1688465"/>
            <a:ext cx="10443210" cy="42487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政府收支分类科目》中预算支出有两种分类:一是按功能分类,分为“类”“款”“项”三级;二是按经济分类,分为“类”“款”两级。《财政总会计制度》规定,“一般公共预算支出”“政府性基金预算支出”“国有资本经营预算支出”和“财政专户管理资金支出”都必须按照《政府收支分类科目》中的支出功能分类和支出经济分类科目设置明细,并按照预算管理需要按预算单位和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支出功能分类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445875" cy="503936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功能分类一般是按照政府的职能分类,反映了政府的职能有哪些,为完成这些职能政府支出了多少财政资金,可以比较清楚地看清政府完成财政责任所执行的职能。《2024政府收支分类科目》按“支出功能分类”,支出共分为30类：一般公共服务支出、外交支出、国防支出、公共安全支出、教育支出、科学技术支出、文化旅游体育与传媒支出、社会保障和就业支出、卫生健康支出、节能环保支出、城乡社区支出、农林水支出、交通运输支出、资源勘探工业信息等支出、商业服务业等支出、金融支出、援助其他地区支出、自然资源海洋气象等支出、住房保障支出、粮油物资储备支出、灾害防治及应急管理支出、预备费、其他支出、转移性支出、债务还本支出、债务付息支出、债务发行费用支出、抗疫特别国债安排的支出、国有资本经营预算支出和社会保险基金支出。每一“类”下都有若干个“项”“目”。</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在功能分类下，“类”是按政府职能分，“款”是按政府规划分，“项”是按照项目分。虽然功能分类的“款”“项”看上去与“类”层面的分类不一致，但实质上也是一致的。因为规划和项目都是政府实现其职能的载体，项目是实现规划的载体，而规划是实现职能的载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支出经济分类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5495" y="1634490"/>
            <a:ext cx="9821545" cy="45294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经济分类是指主要按照财政支出的投入要素(如工资、商品和服务购买等)分类,也就是按照支出的成本要素进行分类,反映政府支出的经济性质,有利于会计核算和统计以及经济分析。如果说功能分类是反映政府支出“做了什么事”的问题,经济分类则是反映“怎么样去做”的问题,主要是反映各项支出的具体经济构成,反映政府的每一笔钱具体是怎么花的,也就是反映了整个政府支出的成本结构。“支出经济分类”有两种，一种是政府预算支出经济分类科目，一种是部门预算支出经济分类科目。与财政总会计相关的是政府预算支出经济分类。按照《2024政府收支分类科目》政府预算支出经济分类有15类：机关工资福利支出、机关商品和服务支出、机关资本性支出、机关资本性支出（基本建设）、对事业单位经常性补助、对事业单位资本性补助、对企业补助、对企业资本性支出、对个人和家庭的补助、对社会保障基金补助、债务利息及费用支出、债务还本支出、转移性支出、预备费及预留、其他支出。每“类”下还包括若干“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一、一般公共预算支出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6636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科目核算政府财政管理的由本级政府安排使用的列入一般公共预算的支出。本科目应当根据《政府收支分类科目》中支出功能分类科目和支出经济分类进行明细核算。同时,根据预算管理需要，按照预算单位和项目等进行明细核算。本科目平时借方余额反映一般公共预算支出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2024年政府收支分类科目》,一般公共预算支出功能分类主要涉及本章上节提到的30类中的27类,不包括抗疫特别国债安排的支出、国有资本经营预算支出和社会保险基金支出这三类。“一般公共预算支出”会计科目并没有涉及剩下的全部27类,转移性支出和债务还本支出在相关支出会计科目中核算,所以只涉及25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536065"/>
            <a:ext cx="9960610" cy="2506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1.实际发生一般公共预算支出时：预算会计，借记本科目, 贷记“资金结存——库款资金结存”等科目；财务会计，借记费用类科目等，贷记“国库存款”等科目。已支出事项发生退回时，预算会计和财务会计都做相反的会计分录。
2.年终转账时,本科目借方余额转入“一般公共预算结转结余”科目,借记“一般公共预算结转结余”科目,贷记本科目。
【例9-1】 经财政主管业务机构核准,某市财政支付市公安局刑事侦查费110 000元。应该根据相关的凭证编制如下的会计分录: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059815" y="3924935"/>
          <a:ext cx="9526270" cy="2162175"/>
        </p:xfrm>
        <a:graphic>
          <a:graphicData uri="http://schemas.openxmlformats.org/drawingml/2006/table">
            <a:tbl>
              <a:tblPr/>
              <a:tblGrid>
                <a:gridCol w="4961890"/>
                <a:gridCol w="4564380"/>
              </a:tblGrid>
              <a:tr h="61150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55067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政府机关商品和服务拨款费用110 000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            110 000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公共安全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110 000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110 000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174115" y="1184275"/>
            <a:ext cx="10135870" cy="4795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是指政府会计主体在预算年度内依法发生并纳入预算管理的现金流出。《财政总会计制度》规定：总会计核算的预算支出包括一般公共预算支出、政府性基金预算支出、国有资本经营预算支出、财政专户管理资金支出、专用基金支出、转移性预算支出、安排预算稳定调节基金、债务还本预算支出、债务转贷预算支出和待处理支出等。与总会计核算的预算收入相对应。预算支出一般在实际发生时予以确认，以实际发生的金额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一、预算支出的核算范围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正如第八章财政总会计的预算收入介绍的那样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财政总会计核算三大预算的收支、财政专户管理资金的收支和专用基金的收支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所以预算支出的核算范围与预算收入相对应。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4195" y="1145540"/>
            <a:ext cx="9758045" cy="16040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【例9-2】 经财政主管业务机构核准,某市财政支付市农业局人员工资福利费90 000元。应该根据相关的凭证编制如下的会计分录: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699770" y="3814445"/>
            <a:ext cx="9756140" cy="1178560"/>
          </a:xfrm>
          <a:prstGeom prst="rect">
            <a:avLst/>
          </a:prstGeom>
          <a:noFill/>
        </p:spPr>
        <p:txBody>
          <a:bodyPr wrap="square" rtlCol="0" anchor="t">
            <a:noAutofit/>
          </a:bodyPr>
          <a:p>
            <a:pPr algn="l" fontAlgn="auto">
              <a:lnSpc>
                <a:spcPct val="120000"/>
              </a:lnSpc>
              <a:spcAft>
                <a:spcPts val="800"/>
              </a:spcAft>
            </a:pP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【例9-3】 2024年终,该市财政将“一般公共预算支出”账户借方余额9 000 000元全数转入“一般公共预算结转结余”账户。</a:t>
            </a:r>
            <a:endPar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6" name="表格 5"/>
          <p:cNvGraphicFramePr/>
          <p:nvPr>
            <p:custDataLst>
              <p:tags r:id="rId8"/>
            </p:custDataLst>
          </p:nvPr>
        </p:nvGraphicFramePr>
        <p:xfrm>
          <a:off x="1122045" y="2261235"/>
          <a:ext cx="8911590" cy="1553210"/>
        </p:xfrm>
        <a:graphic>
          <a:graphicData uri="http://schemas.openxmlformats.org/drawingml/2006/table">
            <a:tbl>
              <a:tblPr/>
              <a:tblGrid>
                <a:gridCol w="3947160"/>
                <a:gridCol w="4964430"/>
              </a:tblGrid>
              <a:tr h="356870">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963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政府机关工资福利拨款费用90 000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            90 000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农林水支出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90 000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90 000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graphicFrame>
        <p:nvGraphicFramePr>
          <p:cNvPr id="12" name="表格 11"/>
          <p:cNvGraphicFramePr/>
          <p:nvPr>
            <p:custDataLst>
              <p:tags r:id="rId9"/>
            </p:custDataLst>
          </p:nvPr>
        </p:nvGraphicFramePr>
        <p:xfrm>
          <a:off x="1668145" y="4691380"/>
          <a:ext cx="7959090" cy="1887220"/>
        </p:xfrm>
        <a:graphic>
          <a:graphicData uri="http://schemas.openxmlformats.org/drawingml/2006/table">
            <a:tbl>
              <a:tblPr/>
              <a:tblGrid>
                <a:gridCol w="2449830"/>
                <a:gridCol w="5509260"/>
              </a:tblGrid>
              <a:tr h="797560">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89660">
                <a:tc>
                  <a:txBody>
                    <a:bodyPr/>
                    <a:p>
                      <a:pPr marL="0" indent="1143000" algn="l">
                        <a:lnSpc>
                          <a:spcPct val="120000"/>
                        </a:lnSpc>
                        <a:spcBef>
                          <a:spcPts val="0"/>
                        </a:spcBef>
                        <a:spcAft>
                          <a:spcPts val="0"/>
                        </a:spcAft>
                      </a:pPr>
                      <a:r>
                        <a:rPr lang="en-US" altLang="zh-CN" sz="1600" spc="130">
                          <a:solidFill>
                            <a:schemeClr val="tx1"/>
                          </a:solidFill>
                          <a:latin typeface="微软雅黑" panose="020B0503020204020204" charset="-122"/>
                          <a:ea typeface="微软雅黑" panose="020B0503020204020204" charset="-122"/>
                        </a:rPr>
                        <a:t>-----</a:t>
                      </a:r>
                      <a:endParaRPr lang="en-US" altLang="zh-CN" sz="16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30">
                          <a:solidFill>
                            <a:schemeClr val="tx1"/>
                          </a:solidFill>
                          <a:latin typeface="微软雅黑" panose="020B0503020204020204" charset="-122"/>
                          <a:ea typeface="微软雅黑" panose="020B0503020204020204" charset="-122"/>
                          <a:cs typeface="微软雅黑" panose="020B0503020204020204" charset="-122"/>
                        </a:rPr>
                        <a:t>:</a:t>
                      </a:r>
                      <a:r>
                        <a:rPr lang="zh-CN" sz="1600" spc="130">
                          <a:solidFill>
                            <a:schemeClr val="tx1"/>
                          </a:solidFill>
                          <a:latin typeface="微软雅黑" panose="020B0503020204020204" charset="-122"/>
                          <a:ea typeface="微软雅黑" panose="020B0503020204020204" charset="-122"/>
                          <a:cs typeface="微软雅黑" panose="020B0503020204020204" charset="-122"/>
                        </a:rPr>
                        <a:t>一般公共预算结转结余</a:t>
                      </a:r>
                      <a:r>
                        <a:rPr lang="en-US" altLang="zh-CN" sz="1600" spc="130">
                          <a:solidFill>
                            <a:schemeClr val="tx1"/>
                          </a:solidFill>
                          <a:latin typeface="微软雅黑" panose="020B0503020204020204" charset="-122"/>
                          <a:ea typeface="微软雅黑" panose="020B0503020204020204" charset="-122"/>
                          <a:cs typeface="微软雅黑" panose="020B0503020204020204" charset="-122"/>
                        </a:rPr>
                        <a:t>9 000 000</a:t>
                      </a:r>
                      <a:endParaRPr lang="en-US" altLang="zh-CN" sz="16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30">
                          <a:solidFill>
                            <a:schemeClr val="tx1"/>
                          </a:solidFill>
                          <a:latin typeface="微软雅黑" panose="020B0503020204020204" charset="-122"/>
                          <a:ea typeface="微软雅黑" panose="020B0503020204020204" charset="-122"/>
                          <a:cs typeface="微软雅黑" panose="020B0503020204020204" charset="-122"/>
                        </a:rPr>
                        <a:t>:</a:t>
                      </a:r>
                      <a:r>
                        <a:rPr lang="zh-CN" sz="1600" spc="13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zh-CN" altLang="en-US" sz="16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30">
                          <a:solidFill>
                            <a:schemeClr val="tx1"/>
                          </a:solidFill>
                          <a:latin typeface="微软雅黑" panose="020B0503020204020204" charset="-122"/>
                          <a:ea typeface="微软雅黑" panose="020B0503020204020204" charset="-122"/>
                          <a:cs typeface="微软雅黑" panose="020B0503020204020204" charset="-122"/>
                        </a:rPr>
                        <a:t>9 000 000</a:t>
                      </a:r>
                      <a:endParaRPr lang="en-US" altLang="zh-CN" sz="16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二、政府性基金预算支出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8970" y="1383665"/>
            <a:ext cx="11009630" cy="49485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科目核算政府财政管理的由本级政府安排使用的列入政府性基金预算的支出。本科目应根据《政府收支分类科目》中支出功能分类科目和支出经济分类科目进行明细核算。同时，可根据预算管理需要，按照预算单位和项目等进行明细核算。本科目平时借方余额反映政府性基金预算支出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2024年政府收支分类科目》,政府性基金预算支出的功能分类主要涉及14类支出中的几个具体款项,这14类支出是:科学技术支出、文化旅游体育与传媒支出、节能环保支出、城乡社区支出、农林水支出、交通运输支出、资源勘探信息等支出、金融支出、其他支出、转移性支出、债务还本支出、债务利息支出、债务发行费用支出和抗疫特别国债安排的支出,除转移性支出和债务还本支出不在“政府性基金预算支出”科目中核算,其他类都在“政府性基金预算支出”科目核算。转移性支出和债务还本支出在相关会计科目中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二、政府性基金预算支出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8970" y="1383665"/>
            <a:ext cx="11009630" cy="49485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实际发生政府性基金预算本级支出时：预算会计，借记本科目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等科目；财务会计，借记费用类科目等，贷记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等科目。已支出事项发生退回时，预算会计和财务会计都做相反的会计分录。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本科目借方余额转入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61670" y="311785"/>
            <a:ext cx="10922635" cy="1532255"/>
          </a:xfrm>
          <a:prstGeom prst="rect">
            <a:avLst/>
          </a:prstGeom>
          <a:noFill/>
        </p:spPr>
        <p:txBody>
          <a:bodyPr wrap="square" rtlCol="0" anchor="t">
            <a:noAutofit/>
          </a:bodyPr>
          <a:p>
            <a:pPr indent="0" algn="l" fontAlgn="auto">
              <a:lnSpc>
                <a:spcPct val="150000"/>
              </a:lnSpc>
              <a:spcAft>
                <a:spcPts val="800"/>
              </a:spcAft>
            </a:pP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9-4</a:t>
            </a: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2024</a:t>
            </a: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年</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9</a:t>
            </a: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月</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日，某市财政收回一笔退回款</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900 000</a:t>
            </a: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元，该笔资金是体育局下属事业单位用体育彩票公益金购买的健身器材因为质量问题而引起退货退款。该市财政总会计的账务处理如下</a:t>
            </a:r>
            <a:r>
              <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en-US" altLang="zh-CN"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3" name="表格 2"/>
          <p:cNvGraphicFramePr/>
          <p:nvPr>
            <p:custDataLst>
              <p:tags r:id="rId1"/>
            </p:custDataLst>
          </p:nvPr>
        </p:nvGraphicFramePr>
        <p:xfrm>
          <a:off x="1727200" y="1358900"/>
          <a:ext cx="8356600" cy="1879600"/>
        </p:xfrm>
        <a:graphic>
          <a:graphicData uri="http://schemas.openxmlformats.org/drawingml/2006/table">
            <a:tbl>
              <a:tblPr/>
              <a:tblGrid>
                <a:gridCol w="3764915"/>
                <a:gridCol w="4591685"/>
              </a:tblGrid>
              <a:tr h="63690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4269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国库存款900 000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贷：对事业单位补助拨款费用900 000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900 000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政府性基金预算支出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文化旅游体育与传媒支出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900 000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882015" y="3346450"/>
            <a:ext cx="10397490" cy="910590"/>
          </a:xfrm>
          <a:prstGeom prst="rect">
            <a:avLst/>
          </a:prstGeom>
          <a:noFill/>
        </p:spPr>
        <p:txBody>
          <a:bodyPr wrap="square" rtlCol="0" anchor="t">
            <a:noAutofit/>
          </a:bodyPr>
          <a:p>
            <a:pPr indent="0" fontAlgn="auto">
              <a:lnSpc>
                <a:spcPct val="150000"/>
              </a:lnSpc>
            </a:pPr>
            <a:r>
              <a:rPr lang="zh-CN" altLang="en-US"/>
              <a:t>【例</a:t>
            </a:r>
            <a:r>
              <a:rPr lang="en-US" altLang="zh-CN"/>
              <a:t>9-5</a:t>
            </a:r>
            <a:r>
              <a:rPr lang="zh-CN" altLang="en-US"/>
              <a:t>】　该市财政年终将用政府性基金预算收入安排的政府性基金预算支出累计</a:t>
            </a:r>
            <a:r>
              <a:rPr lang="en-US" altLang="zh-CN"/>
              <a:t>2 000 000</a:t>
            </a:r>
            <a:r>
              <a:rPr lang="zh-CN" altLang="en-US"/>
              <a:t>元进行年终预算会计结转。该市财政总会计的账务处理如下</a:t>
            </a:r>
            <a:r>
              <a:rPr lang="en-US" altLang="zh-CN"/>
              <a:t>:</a:t>
            </a:r>
            <a:endParaRPr lang="zh-CN" altLang="en-US"/>
          </a:p>
        </p:txBody>
      </p:sp>
      <p:graphicFrame>
        <p:nvGraphicFramePr>
          <p:cNvPr id="5" name="表格 4"/>
          <p:cNvGraphicFramePr/>
          <p:nvPr>
            <p:custDataLst>
              <p:tags r:id="rId2"/>
            </p:custDataLst>
          </p:nvPr>
        </p:nvGraphicFramePr>
        <p:xfrm>
          <a:off x="2527300" y="4356100"/>
          <a:ext cx="8166100" cy="1993900"/>
        </p:xfrm>
        <a:graphic>
          <a:graphicData uri="http://schemas.openxmlformats.org/drawingml/2006/table">
            <a:tbl>
              <a:tblPr/>
              <a:tblGrid>
                <a:gridCol w="2098040"/>
                <a:gridCol w="6068060"/>
              </a:tblGrid>
              <a:tr h="842645">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51255">
                <a:tc>
                  <a:txBody>
                    <a:bodyPr/>
                    <a:p>
                      <a:pPr marL="0" indent="0" algn="ctr">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rPr>
                        <a:t>-----</a:t>
                      </a:r>
                      <a:endParaRPr lang="en-US" altLang="zh-CN" sz="18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借:政府性基金预算结转结余2 000 000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贷:政府性基金预算支出     2 000 000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三大政府预算的本级支出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三、国有资本经营预算支出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9790" y="1283970"/>
            <a:ext cx="11072495" cy="52266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管理的由本级政府安排使用的列入国有资本经营预算的支出。本科目应根据《政府收支分类科目》中支出功能分类科目和支出经济分类科目进行明细核算。同时，根据预算管理需要，按照预算单位和项目等进行明细核算。本科目平时借方余额反映国有资本经营预算支出的累计数。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年政府收支分类科目》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国有资本经营预算支出的功能分类主要涉及社会保障和就业支出、国有资本经营预算支出和转移性支出三类。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国有资经营预算支出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科目主要涉及前两类支出。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实际发生国有资本经营预算支出时：预算会计，借记本科目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等科目；财务会计，借记费用类科目等，贷记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等科目。已支出事项发生退回时，预算会计和财务会计都做相反的会计分录。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本科目借方余额转入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可见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具体核算与一般公共预算支出和政府性基金预算支出类似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这里不再重复。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财政专户管理资金支出和专用基金支出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一、财政专户管理资金支出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00735" y="1370965"/>
            <a:ext cx="10548620" cy="49917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科目核算政府财政用纳入财政专户管理的教育收费等资金安排的支出。本科目应根据《政府收支分类科目》中支出功能分类科目和支出经济分类科目进行明细核算。同时，可根据管理需要，按照预算单位和项目等进行明细核算。本科目平时借方余额反映财政专户管理资金支出的累计数, 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发生财政专户管理资金支出时，借记本科目，贷记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等科目。已支出事项发生退回时，借记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本科目借方余额转入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07135" y="306705"/>
            <a:ext cx="9430385" cy="1068705"/>
          </a:xfrm>
          <a:prstGeom prst="rect">
            <a:avLst/>
          </a:prstGeom>
          <a:noFill/>
        </p:spPr>
        <p:txBody>
          <a:bodyPr wrap="square" rtlCol="0" anchor="t">
            <a:noAutofit/>
          </a:bodyPr>
          <a:p>
            <a:pPr indent="0" fontAlgn="auto">
              <a:lnSpc>
                <a:spcPct val="150000"/>
              </a:lnSpc>
            </a:pPr>
            <a:r>
              <a:rPr lang="zh-CN" altLang="en-US"/>
              <a:t>【例</a:t>
            </a:r>
            <a:r>
              <a:rPr lang="en-US" altLang="zh-CN"/>
              <a:t>9-6</a:t>
            </a:r>
            <a:r>
              <a:rPr lang="zh-CN" altLang="en-US"/>
              <a:t>】　某市财政根据相关的文件的规定，用财政专户管理的教育收费购买学校用空调</a:t>
            </a:r>
            <a:r>
              <a:rPr lang="en-US" altLang="zh-CN"/>
              <a:t>300 000</a:t>
            </a:r>
            <a:r>
              <a:rPr lang="zh-CN" altLang="en-US"/>
              <a:t>元。该市财政总会计应该编制如下的会计分录</a:t>
            </a:r>
            <a:r>
              <a:rPr lang="en-US" altLang="zh-CN"/>
              <a:t>:</a:t>
            </a:r>
            <a:endParaRPr lang="zh-CN" altLang="en-US"/>
          </a:p>
        </p:txBody>
      </p:sp>
      <p:graphicFrame>
        <p:nvGraphicFramePr>
          <p:cNvPr id="3" name="表格 2"/>
          <p:cNvGraphicFramePr/>
          <p:nvPr>
            <p:custDataLst>
              <p:tags r:id="rId1"/>
            </p:custDataLst>
          </p:nvPr>
        </p:nvGraphicFramePr>
        <p:xfrm>
          <a:off x="1317625" y="1182370"/>
          <a:ext cx="9070975" cy="1901825"/>
        </p:xfrm>
        <a:graphic>
          <a:graphicData uri="http://schemas.openxmlformats.org/drawingml/2006/table">
            <a:tbl>
              <a:tblPr/>
              <a:tblGrid>
                <a:gridCol w="3862070"/>
                <a:gridCol w="5208905"/>
              </a:tblGrid>
              <a:tr h="436245">
                <a:tc>
                  <a:txBody>
                    <a:bodyPr/>
                    <a:p>
                      <a:pPr marL="0" indent="0" algn="ctr">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rPr>
                        <a:t>财务会计</a:t>
                      </a:r>
                      <a:endParaRPr lang="zh-CN" sz="15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rPr>
                        <a:t>预算会计</a:t>
                      </a:r>
                      <a:endParaRPr lang="zh-CN" sz="15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6558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财政专户管理资金支出300 000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贷:其他财政存款          300 000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财政专户管理资金支出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317625" y="3282950"/>
            <a:ext cx="9989185" cy="1089660"/>
          </a:xfrm>
          <a:prstGeom prst="rect">
            <a:avLst/>
          </a:prstGeom>
        </p:spPr>
        <p:txBody>
          <a:bodyPr>
            <a:noAutofit/>
          </a:bodyPr>
          <a:p>
            <a:pPr marL="0" algn="l" defTabSz="914400">
              <a:lnSpc>
                <a:spcPct val="150000"/>
              </a:lnSpc>
              <a:buClrTx/>
              <a:buSzTx/>
              <a:buFontTx/>
            </a:pPr>
            <a:r>
              <a:rPr lang="zh-CN" altLang="en-US" sz="1800"/>
              <a:t>【例9-7】　年终,某市财政将“财政专户管理资金支出”科目的借方余额2 000 000元全部转入“财政专户管理资金结余”科目。该市财政总会计应该编制如下的会计分录:</a:t>
            </a:r>
            <a:endParaRPr lang="zh-CN" altLang="en-US" sz="1800"/>
          </a:p>
        </p:txBody>
      </p:sp>
      <p:graphicFrame>
        <p:nvGraphicFramePr>
          <p:cNvPr id="5" name="表格 4"/>
          <p:cNvGraphicFramePr/>
          <p:nvPr>
            <p:custDataLst>
              <p:tags r:id="rId2"/>
            </p:custDataLst>
          </p:nvPr>
        </p:nvGraphicFramePr>
        <p:xfrm>
          <a:off x="2692400" y="4368800"/>
          <a:ext cx="7429500" cy="1956435"/>
        </p:xfrm>
        <a:graphic>
          <a:graphicData uri="http://schemas.openxmlformats.org/drawingml/2006/table">
            <a:tbl>
              <a:tblPr/>
              <a:tblGrid>
                <a:gridCol w="1902460"/>
                <a:gridCol w="5527040"/>
              </a:tblGrid>
              <a:tr h="800100">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56335">
                <a:tc>
                  <a:txBody>
                    <a:bodyPr/>
                    <a:p>
                      <a:pPr marL="0" indent="2667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借:财政专户管理资金结余2 000 000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贷:财政专户管理资金支出2 000 000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财政专户管理资金支出和专用基金支出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二、专用基金支出</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97230" y="1371600"/>
            <a:ext cx="10955020" cy="51187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科目核算政府财政专用基金收入安排的支出。本科目应当根据专用基金的种类设置明细科目。同时，根据预算管理需要，按预算单位等进行明细核算。在管理上与政府性基金预算相同,要求专款专用,不得随意改变用途,同时也要做到先收后支,量入为出。本科目平时借方余额反映专用基金支出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发生专用基金支出时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等科目。已支出事项发生退回时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做相反的会计分录。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本科目借方余额转入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96365" y="391160"/>
            <a:ext cx="9872345" cy="1110615"/>
          </a:xfrm>
          <a:prstGeom prst="rect">
            <a:avLst/>
          </a:prstGeom>
          <a:noFill/>
        </p:spPr>
        <p:txBody>
          <a:bodyPr wrap="square" rtlCol="0" anchor="t">
            <a:noAutofit/>
          </a:bodyPr>
          <a:p>
            <a:pPr indent="0" fontAlgn="auto">
              <a:lnSpc>
                <a:spcPct val="150000"/>
              </a:lnSpc>
            </a:pPr>
            <a:r>
              <a:rPr lang="zh-CN" altLang="en-US"/>
              <a:t>【例</a:t>
            </a:r>
            <a:r>
              <a:rPr lang="en-US" altLang="zh-CN"/>
              <a:t>9-8</a:t>
            </a:r>
            <a:r>
              <a:rPr lang="zh-CN" altLang="en-US"/>
              <a:t>】　某市财政根据相关的文件</a:t>
            </a:r>
            <a:r>
              <a:rPr lang="en-US" altLang="zh-CN"/>
              <a:t>,</a:t>
            </a:r>
            <a:r>
              <a:rPr lang="zh-CN" altLang="en-US"/>
              <a:t>用粮食风险基金</a:t>
            </a:r>
            <a:r>
              <a:rPr lang="en-US" altLang="zh-CN"/>
              <a:t>260 000</a:t>
            </a:r>
            <a:r>
              <a:rPr lang="zh-CN" altLang="en-US"/>
              <a:t>元（该基金存在财政专户）以平抑市场粮价。该市财政总会计应该编制如下的会计分录</a:t>
            </a:r>
            <a:r>
              <a:rPr lang="en-US" altLang="zh-CN"/>
              <a:t>:</a:t>
            </a:r>
            <a:r>
              <a:rPr lang="zh-CN" altLang="en-US"/>
              <a:t>　</a:t>
            </a:r>
            <a:endParaRPr lang="zh-CN" altLang="en-US"/>
          </a:p>
        </p:txBody>
      </p:sp>
      <p:graphicFrame>
        <p:nvGraphicFramePr>
          <p:cNvPr id="3" name="表格 2"/>
          <p:cNvGraphicFramePr/>
          <p:nvPr>
            <p:custDataLst>
              <p:tags r:id="rId1"/>
            </p:custDataLst>
          </p:nvPr>
        </p:nvGraphicFramePr>
        <p:xfrm>
          <a:off x="1876425" y="1415415"/>
          <a:ext cx="7851775" cy="2000885"/>
        </p:xfrm>
        <a:graphic>
          <a:graphicData uri="http://schemas.openxmlformats.org/drawingml/2006/table">
            <a:tbl>
              <a:tblPr/>
              <a:tblGrid>
                <a:gridCol w="3331845"/>
                <a:gridCol w="4519930"/>
              </a:tblGrid>
              <a:tr h="81089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899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专用基金支出260 000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贷:其他财政存款260 000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专用基金支出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260 000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260 000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315720" y="3488055"/>
            <a:ext cx="9803130" cy="986155"/>
          </a:xfrm>
          <a:prstGeom prst="rect">
            <a:avLst/>
          </a:prstGeom>
        </p:spPr>
        <p:txBody>
          <a:bodyPr>
            <a:noAutofit/>
          </a:bodyPr>
          <a:p>
            <a:pPr indent="0" defTabSz="266700" fontAlgn="auto">
              <a:lnSpc>
                <a:spcPct val="150000"/>
              </a:lnSpc>
              <a:spcBef>
                <a:spcPct val="0"/>
              </a:spcBef>
              <a:spcAft>
                <a:spcPct val="0"/>
              </a:spcAft>
            </a:pPr>
            <a:r>
              <a:rPr lang="zh-CN" altLang="en-US" sz="1600">
                <a:solidFill>
                  <a:srgbClr val="000000"/>
                </a:solidFill>
                <a:latin typeface="方正书宋_GBK"/>
                <a:ea typeface="方正书宋_GBK"/>
              </a:rPr>
              <a:t>　</a:t>
            </a:r>
            <a:r>
              <a:rPr lang="zh-CN" altLang="en-US" sz="1800"/>
              <a:t>【例9-9】　年终,某市财政将“专用基金支出”科目的借方余额410 000元全部转入“专用基金结余”科目。该市财政总会计应该编制如下的会计分录:</a:t>
            </a:r>
            <a:endParaRPr lang="zh-CN" altLang="en-US" sz="1800"/>
          </a:p>
        </p:txBody>
      </p:sp>
      <p:graphicFrame>
        <p:nvGraphicFramePr>
          <p:cNvPr id="5" name="表格 4"/>
          <p:cNvGraphicFramePr/>
          <p:nvPr>
            <p:custDataLst>
              <p:tags r:id="rId2"/>
            </p:custDataLst>
          </p:nvPr>
        </p:nvGraphicFramePr>
        <p:xfrm>
          <a:off x="2908300" y="4546600"/>
          <a:ext cx="7190740" cy="1809115"/>
        </p:xfrm>
        <a:graphic>
          <a:graphicData uri="http://schemas.openxmlformats.org/drawingml/2006/table">
            <a:tbl>
              <a:tblPr/>
              <a:tblGrid>
                <a:gridCol w="2173605"/>
                <a:gridCol w="5017135"/>
              </a:tblGrid>
              <a:tr h="73279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76325">
                <a:tc>
                  <a:txBody>
                    <a:bodyPr/>
                    <a:p>
                      <a:pPr marL="0"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借:专用基金结余2 000 000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贷:专用基金支出2 000 000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42620" y="1537970"/>
            <a:ext cx="11304905" cy="45993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既然有债务预算收入和债务转贷预算收入,就会有债务还本预算支出和债务付息预算支出。债务付息预算支出根据债务资金的性质分别在一般公共预算支出和政府性基金预算支出中核算。不管是本级发生的债务预算收入还是上级转贷的债务转贷预算收入,如果要本级财政承担本金偿付,那么归还的本金就在“债务还本预算支出”科目中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科目核算政府财政偿还本级政府财政承担的纳入预算管理的债务本金支出。本科目应设置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国债还本支出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明细科目，并根据《政府收支分类科目》中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国债还本支出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属于一般公共预算；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专项债务还本支出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属于政府性基金预算。本科目平时借方余额反映本级政府财政债务还本预算支出的累计数。期末结转后，本科目无余额。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预算支出的核算范围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59205" y="1762125"/>
            <a:ext cx="9347835" cy="44018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一般公共预算收入有一般公共预算本级收入、债务预算收入和债务转贷预算收入、转移性预算收入等;对应的一般公共预算支出有一般公共预算本级支出、债务还本预算支出和债务转贷预算支出、转移性预算支出等。但一般公共预算内部的预算收入和预算支出没有资金的对应关系,也就是一般公共预算本级支出可以来自一般公共预算本级收入,也可以来自转移性预算收入和债务预算收入等;转移性预算支出的资金不是仅来自转移性预算收入,也可以来自于一般公共预算本级收入等;债务还本预算支出的资金可以是一般公共预算本级收入,也可以是转移性预算收入和债务预算收入等。一般公共预算内部的资金是统筹使用的。但，债务转贷预算支出比较特别，一般来自于债务预算收入和债务转贷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95960" y="1537970"/>
            <a:ext cx="11251565" cy="19856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偿还本级政府财政承担的政府债券、主权外债等纳入预算管理的债务本金时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某省财政偿还到期的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年期地方政府一般债券本金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元。该省财政总会计的账务处理如下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561465" y="3428365"/>
          <a:ext cx="9144635" cy="2929890"/>
        </p:xfrm>
        <a:graphic>
          <a:graphicData uri="http://schemas.openxmlformats.org/drawingml/2006/table">
            <a:tbl>
              <a:tblPr/>
              <a:tblGrid>
                <a:gridCol w="4526915"/>
                <a:gridCol w="4617720"/>
              </a:tblGrid>
              <a:tr h="84772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08216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应付长期政府债券-应付地方政府一般债券100 000 000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         100 000 000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一般债务还本支出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100 000 000 </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100 000 000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050" y="1537970"/>
            <a:ext cx="11293475" cy="13423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中央财政发生国债随买业务时，根据国债随买确认文件等相关债券管理资料，按照国债随买面值，借记本科目，按照实际支付的金额，贷记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科目；按照其差额，借记或贷记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947545" y="2903220"/>
          <a:ext cx="8377555" cy="3129280"/>
        </p:xfrm>
        <a:graphic>
          <a:graphicData uri="http://schemas.openxmlformats.org/drawingml/2006/table">
            <a:tbl>
              <a:tblPr/>
              <a:tblGrid>
                <a:gridCol w="4025265"/>
                <a:gridCol w="4352290"/>
              </a:tblGrid>
              <a:tr h="699770">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42951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应付长期（短期）政府债券-应付国债（按照国债随买面值）</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财务费用（差额，有可能在贷方）</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贷:国库存款（按照实际支付的金额）</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国债还本支出（按照国债随买面值）</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一般公共预算支出（差额，有可能在贷方）</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库款资金结存（按照实际支付的金额）</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“债务还本预算支出”的主要账务处理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6110" y="1219200"/>
            <a:ext cx="11276965" cy="3522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年终转账时，本科目下“国债还本支出”“一般债务还本支出”的借方余额转入一般公共预算结转结余，借记“一般公共预算结转结余”科目，贷记“债务还本预算支出——国债还本支出”“债务还本预算支出——一般债务还本支出”科目；本科目下“专项债务还本支出”的借方余额转入政府性基金预算结转结余，借记“政府性基金预算结转结余”科目，贷记“债务还本预算支出——专项债务还本支出”科目，可根据预算管理需要，按照专项债务对应的政府性基金预算支出科目分别转入“政府性基金预算结转结余”相应明细科目。
【例9-11】 2024年终,某省财政“债务还本预算支出”账户的借方余额800 000 000元,有关明细账户借方余额为:“一般债务还本支出”500 000 000元,“专项债务还本支出”300 000 000元。年终转账时,该省财政总会计的账务处理如下: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022600" y="4559300"/>
          <a:ext cx="7363460" cy="1912620"/>
        </p:xfrm>
        <a:graphic>
          <a:graphicData uri="http://schemas.openxmlformats.org/drawingml/2006/table">
            <a:tbl>
              <a:tblPr/>
              <a:tblGrid>
                <a:gridCol w="1349375"/>
                <a:gridCol w="6014085"/>
              </a:tblGrid>
              <a:tr h="44323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69390">
                <a:tc>
                  <a:txBody>
                    <a:bodyPr/>
                    <a:p>
                      <a:pPr marL="0" indent="5334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一般公共预算结转结余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一般债务还本支出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借：政府性基金预算结转结余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贷：债务还本预算支出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专项债务还本支出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债务转贷预算支出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0725" y="1219200"/>
            <a:ext cx="10530840" cy="48279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2024年政府收支分类科目》中,债务转贷支出是转移性支出“类”下的一个“款”级科目。债务转贷预算支出是本级政府向下级政府财政转贷的债务支出。同一笔转贷资金,对于本级政府是债务转贷预算支出;但对于下级政府而言,则是债务转贷预算收入。比如上海市市级政府发行地方债券5亿元,形成上海市市级债务预算收入5亿元。上海市市级财政将发行的5亿元地方债券转贷给青浦区政府,对于上海市市本级政府而言,是债务转贷预算支出;对于青浦区政府而言,则是债务转贷预算收入。但对于上海市整体财务状况而言,全部的债务预算收入就是5亿元，上海市市级的债务转贷预算支出应与青浦区政府的债务转贷预算收入抵消。</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科目核算本级政府财政向下级政府财政转贷的债务支出。本科目下应当设置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一般债务转贷支出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专项债务转贷支出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明细科目，并根据《政府收支分类科目》中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科目和转贷地区进行明细核算。本科目平时借方余额反映债务转贷支出的累计数。期末结转后，本科目无余额。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63675"/>
            <a:ext cx="11276965" cy="16649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1.本级政府财政向下级政府财政转贷地方政府债券资金时,借记本科目，贷记“资金结存——库款资金结存”“补助预算支出——调拨下级”等科目。
【例9-12】 某省财政向下级政府财政转贷地方一般债券资金300 000 000元,该省财政总会计处理如下: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03350" y="2882900"/>
          <a:ext cx="9852660" cy="2921635"/>
        </p:xfrm>
        <a:graphic>
          <a:graphicData uri="http://schemas.openxmlformats.org/drawingml/2006/table">
            <a:tbl>
              <a:tblPr/>
              <a:tblGrid>
                <a:gridCol w="4787265"/>
                <a:gridCol w="5065395"/>
              </a:tblGrid>
              <a:tr h="836295">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0853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应收地方政府债券转贷款-应收本金-一般债券300 000 000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          300 000 000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债务转贷预算支出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一般债务转贷支出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05765" y="1038225"/>
            <a:ext cx="11192510" cy="239077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2.本级政府财政向下级政府财政转贷主权外债资金,且主权外债最终还款责任由下级政府财政承担的,相关账务处理如下:
(1) 支付转贷资金时，根据外债管理部门提交的转贷业务有关资料，借记本科目，贷记“资金结存——库款资金结存”“资金结存—专户资金结存”科目。
【例9-13】 某省政府将向某国际金融机构的贷款700 000 000元转贷给下属A市政府,用于该市范围内的公共基础设施建设,并明确该笔转贷债务由A市政府承担最终还款责任。根据转贷资金支付相关资料,省</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00300" y="3517900"/>
          <a:ext cx="8121015" cy="2434590"/>
        </p:xfrm>
        <a:graphic>
          <a:graphicData uri="http://schemas.openxmlformats.org/drawingml/2006/table">
            <a:tbl>
              <a:tblPr/>
              <a:tblGrid>
                <a:gridCol w="3982085"/>
                <a:gridCol w="4138930"/>
              </a:tblGrid>
              <a:tr h="55308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8150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应收主权外债转贷款-应收本金700 000 000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贷:国库存款700 000 000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债务转贷预算支出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38835" y="1475105"/>
            <a:ext cx="10546715" cy="2256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(2)外方或上级政府财政将贷款资金直接支付给用款单位或供应商时, 根据外债管理部门提交的转贷业务有关资料，借记本科目，贷记“债务预算收入”“债务转贷预算收入”科目。
【例9-14】 某省政府将向某国际金融机构的贷款700 000 000元转贷给下属A市政府,用于该市范围内的公共基础设施建设,并明确该笔转贷债务由A市政府承担最终还款责任。这笔贷款由该国际金融机构直接支付给A市政府的用款单位。根据转贷资金支付相关资料,省</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56740" y="3429000"/>
          <a:ext cx="9289415" cy="2710180"/>
        </p:xfrm>
        <a:graphic>
          <a:graphicData uri="http://schemas.openxmlformats.org/drawingml/2006/table">
            <a:tbl>
              <a:tblPr/>
              <a:tblGrid>
                <a:gridCol w="4774565"/>
                <a:gridCol w="4514850"/>
              </a:tblGrid>
              <a:tr h="78422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2595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应收主权外债转贷款-应收本金700 000 000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贷:借入款项    700 000 000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债务转贷预算支出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700 000 000 </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债务预算收入</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700 000 000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债务还本预算支出和债务转贷预算支出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“债务转贷预算支出”的主要账务处理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8515" y="1383665"/>
            <a:ext cx="10691495" cy="280289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年终转账时，本科目下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一般债务转贷支出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明细科目的借方余额转入一般公共预算结转结余，借记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债务转贷预算支出——一般债务转贷支出”科目；本科目下“专项债务转贷支出”明细科目的借方余额转入政府性基金预算结转结余，借记“政府性基金预算结转结余”科目，贷记“债务转贷预算支出——专项债务转贷支出”科目，可根据预算管理需要，按照专项债务对应的政府性基金预算支出科目分别转入“政府性基金预算结转结余”相应明细科目。
【例9-15】 2024年终,某省财政“债务转贷预算支出”账户借方余额为1 500 000 000元,有关明细账户贷方余额为:“一般债务转贷支出”1 000 000 000元,“专项债务转贷支出500 000 000元。年终结账时,该省财政总会计的账务处理如下: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00605" y="4349750"/>
          <a:ext cx="8081010" cy="2080895"/>
        </p:xfrm>
        <a:graphic>
          <a:graphicData uri="http://schemas.openxmlformats.org/drawingml/2006/table">
            <a:tbl>
              <a:tblPr/>
              <a:tblGrid>
                <a:gridCol w="1181735"/>
                <a:gridCol w="6899275"/>
              </a:tblGrid>
              <a:tr h="478790">
                <a:tc>
                  <a:txBody>
                    <a:bodyPr/>
                    <a:p>
                      <a:pPr marL="0" indent="0" algn="ctr">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rPr>
                        <a:t>财务会计</a:t>
                      </a:r>
                      <a:endParaRPr lang="zh-CN" sz="15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rPr>
                        <a:t>预算会计</a:t>
                      </a:r>
                      <a:endParaRPr lang="zh-CN" sz="15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602105">
                <a:tc>
                  <a:txBody>
                    <a:bodyPr/>
                    <a:p>
                      <a:pPr marL="0" indent="2667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一般公共预算结转结余1 000 000 000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债务转贷预算支出——一般债务转贷支出1 000 000 000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借：政府性基金预算结转结余500 000 000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贷：债务转贷预算支出——专项债务转贷支出500 000 000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155" y="10794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《财政总会计制度》是这样定义转移性预算支出的:转移性预算支出是指在各级政府财政之间进行资金调拨以及在本级政府财政不同类型资金之间调剂所形成的支出, 包括补助预算支出、上解预算支出、地区间援助预算支出和调出预算资金等。《2024年政府收支分类科目》则是这么规定的:转移性支出是政府间的转移支付以及不同性质资金之间的调拨支出,包括返还性支出、一般性转移支付、专项转移支付、政府性基金转移支付、国有资本经营预算转移支付、上解支出、调出资金、年终结余、债务转贷支出、安排预算稳定调节基金、补充预算周转金、区域间转移性支出。可见《财政总会计制度》的转移性支出的范围与《政府收支分类科目》的转移性支出的范围不一致。但由于转移性支出不是财政总会计的核算科目,所以范围的不一致不会影响具体的核算。为了更好地反映它们之间的区别,我们用表9-2来列示其不同。
表9-2 转移性预算支出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1"/>
          <p:cNvGraphicFramePr/>
          <p:nvPr>
            <p:custDataLst>
              <p:tags r:id="rId1"/>
            </p:custDataLst>
          </p:nvPr>
        </p:nvGraphicFramePr>
        <p:xfrm>
          <a:off x="675005" y="97155"/>
          <a:ext cx="11220450" cy="6614160"/>
        </p:xfrm>
        <a:graphic>
          <a:graphicData uri="http://schemas.openxmlformats.org/drawingml/2006/table">
            <a:tbl>
              <a:tblPr firstRow="1" bandRow="1">
                <a:tableStyleId>{5C22544A-7EE6-4342-B048-85BDC9FD1C3A}</a:tableStyleId>
              </a:tblPr>
              <a:tblGrid>
                <a:gridCol w="1204595"/>
                <a:gridCol w="2258060"/>
                <a:gridCol w="3355975"/>
                <a:gridCol w="2319655"/>
                <a:gridCol w="2082165"/>
              </a:tblGrid>
              <a:tr h="902335">
                <a:tc>
                  <a:txBody>
                    <a:bodyPr/>
                    <a:p>
                      <a:pPr marL="0" indent="0" algn="ctr">
                        <a:lnSpc>
                          <a:spcPct val="120000"/>
                        </a:lnSpc>
                        <a:spcBef>
                          <a:spcPts val="0"/>
                        </a:spcBef>
                        <a:spcAft>
                          <a:spcPts val="0"/>
                        </a:spcAft>
                      </a:pPr>
                      <a:r>
                        <a:rPr lang="zh-CN" sz="1400" b="1" spc="60">
                          <a:latin typeface="微软雅黑" panose="020B0503020204020204" charset="-122"/>
                          <a:ea typeface="微软雅黑" panose="020B0503020204020204" charset="-122"/>
                          <a:cs typeface="微软雅黑" panose="020B0503020204020204" charset="-122"/>
                        </a:rPr>
                        <a:t>政府收支分类科目的“类”</a:t>
                      </a:r>
                      <a:endParaRPr lang="zh-CN" sz="1400" b="1" spc="60">
                        <a:latin typeface="微软雅黑" panose="020B0503020204020204" charset="-122"/>
                        <a:ea typeface="微软雅黑" panose="020B0503020204020204" charset="-122"/>
                        <a:cs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1" spc="60">
                          <a:latin typeface="微软雅黑" panose="020B0503020204020204" charset="-122"/>
                          <a:ea typeface="微软雅黑" panose="020B0503020204020204" charset="-122"/>
                          <a:cs typeface="微软雅黑" panose="020B0503020204020204" charset="-122"/>
                        </a:rPr>
                        <a:t>政府收支分类科目的“款”</a:t>
                      </a:r>
                      <a:endParaRPr lang="zh-CN" sz="1400" b="1" spc="60">
                        <a:latin typeface="微软雅黑" panose="020B0503020204020204" charset="-122"/>
                        <a:ea typeface="微软雅黑" panose="020B0503020204020204" charset="-122"/>
                        <a:cs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1" spc="60">
                          <a:latin typeface="微软雅黑" panose="020B0503020204020204" charset="-122"/>
                          <a:ea typeface="微软雅黑" panose="020B0503020204020204" charset="-122"/>
                        </a:rPr>
                        <a:t>归属不同预算类型</a:t>
                      </a:r>
                      <a:endParaRPr lang="zh-CN" sz="1400" b="1"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1" spc="60">
                          <a:latin typeface="微软雅黑" panose="020B0503020204020204" charset="-122"/>
                          <a:ea typeface="微软雅黑" panose="020B0503020204020204" charset="-122"/>
                        </a:rPr>
                        <a:t>财政总会计制度分类</a:t>
                      </a:r>
                      <a:endParaRPr lang="zh-CN" sz="1400" b="1"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1" spc="60">
                          <a:latin typeface="微软雅黑" panose="020B0503020204020204" charset="-122"/>
                          <a:ea typeface="微软雅黑" panose="020B0503020204020204" charset="-122"/>
                        </a:rPr>
                        <a:t>财政总会计制度会计科目</a:t>
                      </a:r>
                      <a:endParaRPr lang="zh-CN" sz="1400" b="1" spc="60">
                        <a:latin typeface="微软雅黑" panose="020B0503020204020204" charset="-122"/>
                        <a:ea typeface="微软雅黑" panose="020B0503020204020204" charset="-122"/>
                      </a:endParaRPr>
                    </a:p>
                  </a:txBody>
                  <a:tcPr marL="25400" marR="25400" marT="25400" marB="25400" anchor="ctr" anchorCtr="0"/>
                </a:tc>
              </a:tr>
              <a:tr h="334010">
                <a:tc rowSpan="12">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转移性</a:t>
                      </a:r>
                      <a:endParaRPr lang="zh-CN" sz="1400" b="0" spc="60">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支出</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返还性支出</a:t>
                      </a:r>
                      <a:endParaRPr lang="zh-CN" sz="1400" b="0" spc="60">
                        <a:latin typeface="微软雅黑" panose="020B0503020204020204" charset="-122"/>
                        <a:ea typeface="微软雅黑" panose="020B0503020204020204" charset="-122"/>
                      </a:endParaRPr>
                    </a:p>
                  </a:txBody>
                  <a:tcPr marL="25400" marR="25400" marT="25400" marB="25400" anchor="ctr" anchorCtr="0"/>
                </a:tc>
                <a:tc rowSpan="3">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a:t>
                      </a:r>
                      <a:endParaRPr lang="zh-CN" sz="1400" b="0" spc="60">
                        <a:latin typeface="微软雅黑" panose="020B0503020204020204" charset="-122"/>
                        <a:ea typeface="微软雅黑" panose="020B0503020204020204" charset="-122"/>
                      </a:endParaRPr>
                    </a:p>
                  </a:txBody>
                  <a:tcPr marL="25400" marR="25400" marT="25400" marB="25400" anchor="ctr" anchorCtr="0"/>
                </a:tc>
                <a:tc rowSpan="8">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转移性预算支出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c rowSpan="5">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补助预算支出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r>
              <a:tr h="333375">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一般性转移支付</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vMerge="1">
                  <a:tcPr/>
                </a:tc>
                <a:tc vMerge="1">
                  <a:tcPr/>
                </a:tc>
              </a:tr>
              <a:tr h="33401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专项转移支付</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vMerge="1">
                  <a:tcPr/>
                </a:tc>
                <a:tc vMerge="1">
                  <a:tcPr/>
                </a:tc>
              </a:tr>
              <a:tr h="33401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政府性基金转移支付</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政府性基金预算</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vMerge="1">
                  <a:tcPr/>
                </a:tc>
              </a:tr>
              <a:tr h="61849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国有资本经营预算转移支付</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国有资本经营预算</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vMerge="1">
                  <a:tcPr/>
                </a:tc>
              </a:tr>
              <a:tr h="61849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上解支出</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一般公共预算、政府性基金预算、国有资本经营预算</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上解预算支出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r>
              <a:tr h="333375">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区域间转移性支出</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地区间援助预算支出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r>
              <a:tr h="617855">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调出资金</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一般公共预算、政府性基金预算和国有资本经营预算</a:t>
                      </a:r>
                      <a:endParaRPr lang="zh-CN" sz="1400" b="0" spc="60">
                        <a:latin typeface="微软雅黑" panose="020B0503020204020204" charset="-122"/>
                        <a:ea typeface="微软雅黑" panose="020B0503020204020204" charset="-122"/>
                      </a:endParaRPr>
                    </a:p>
                  </a:txBody>
                  <a:tcPr marL="25400" marR="25400" marT="25400" marB="25400" anchor="ctr" anchorCtr="0"/>
                </a:tc>
                <a:tc vMerge="1">
                  <a:tcPr/>
                </a:tc>
                <a:tc>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调出预算资金</a:t>
                      </a:r>
                      <a:endParaRPr lang="zh-CN" sz="1400" b="0" spc="60">
                        <a:latin typeface="微软雅黑" panose="020B0503020204020204" charset="-122"/>
                        <a:ea typeface="微软雅黑" panose="020B0503020204020204" charset="-122"/>
                      </a:endParaRPr>
                    </a:p>
                  </a:txBody>
                  <a:tcPr marL="25400" marR="25400" marT="25400" marB="25400" anchor="ctr" anchorCtr="0"/>
                </a:tc>
              </a:tr>
              <a:tr h="61849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安排预算稳定调节基金</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安排预算稳定调节基金</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安排预算稳定调节基金</a:t>
                      </a:r>
                      <a:endParaRPr lang="zh-CN" sz="1400" b="0" spc="60">
                        <a:latin typeface="微软雅黑" panose="020B0503020204020204" charset="-122"/>
                        <a:ea typeface="微软雅黑" panose="020B0503020204020204" charset="-122"/>
                      </a:endParaRPr>
                    </a:p>
                  </a:txBody>
                  <a:tcPr marL="25400" marR="25400" marT="25400" marB="25400" anchor="ctr" anchorCtr="0"/>
                </a:tc>
              </a:tr>
              <a:tr h="617855">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补充预算周转金</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作为一般公共预算结转结余减少处理</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endParaRPr lang="en-US" altLang="zh-CN" sz="1400" b="0" spc="60">
                        <a:latin typeface="微软雅黑" panose="020B0503020204020204" charset="-122"/>
                        <a:ea typeface="微软雅黑" panose="020B0503020204020204" charset="-122"/>
                      </a:endParaRPr>
                    </a:p>
                  </a:txBody>
                  <a:tcPr marL="25400" marR="25400" marT="25400" marB="25400" anchor="ctr" anchorCtr="0"/>
                </a:tc>
              </a:tr>
              <a:tr h="618490">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年终结余</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一般公共预算、政府性基金预算和国有资本经营预算</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endParaRPr lang="en-US" alt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endParaRPr lang="en-US" altLang="zh-CN" sz="1400" b="0" spc="60">
                        <a:latin typeface="微软雅黑" panose="020B0503020204020204" charset="-122"/>
                        <a:ea typeface="微软雅黑" panose="020B0503020204020204" charset="-122"/>
                      </a:endParaRPr>
                    </a:p>
                  </a:txBody>
                  <a:tcPr marL="25400" marR="25400" marT="25400" marB="25400" anchor="ctr" anchorCtr="0"/>
                </a:tc>
              </a:tr>
              <a:tr h="333375">
                <a:tc vMerge="1">
                  <a:tcPr/>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债务转贷支出</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一般公共预算和政府性基金预算</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l">
                        <a:lnSpc>
                          <a:spcPct val="120000"/>
                        </a:lnSpc>
                        <a:spcBef>
                          <a:spcPts val="0"/>
                        </a:spcBef>
                        <a:spcAft>
                          <a:spcPts val="0"/>
                        </a:spcAft>
                      </a:pPr>
                      <a:r>
                        <a:rPr lang="zh-CN" sz="1400" b="0" spc="60">
                          <a:latin typeface="微软雅黑" panose="020B0503020204020204" charset="-122"/>
                          <a:ea typeface="微软雅黑" panose="020B0503020204020204" charset="-122"/>
                        </a:rPr>
                        <a:t>债务转贷预算支出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c>
                  <a:txBody>
                    <a:bodyPr/>
                    <a:p>
                      <a:pPr marL="0" indent="0" algn="ctr">
                        <a:lnSpc>
                          <a:spcPct val="120000"/>
                        </a:lnSpc>
                        <a:spcBef>
                          <a:spcPts val="0"/>
                        </a:spcBef>
                        <a:spcAft>
                          <a:spcPts val="0"/>
                        </a:spcAft>
                      </a:pPr>
                      <a:r>
                        <a:rPr lang="zh-CN" sz="1400" b="0" spc="60">
                          <a:latin typeface="微软雅黑" panose="020B0503020204020204" charset="-122"/>
                          <a:ea typeface="微软雅黑" panose="020B0503020204020204" charset="-122"/>
                        </a:rPr>
                        <a:t>债务转贷预算支出</a:t>
                      </a:r>
                      <a:endParaRPr lang="zh-CN" sz="1400" b="0" spc="60">
                        <a:latin typeface="微软雅黑" panose="020B0503020204020204" charset="-122"/>
                        <a:ea typeface="微软雅黑" panose="020B0503020204020204" charset="-122"/>
                      </a:endParaRPr>
                    </a:p>
                  </a:txBody>
                  <a:tcPr marL="25400" marR="25400" marT="25400" marB="25400" anchor="ctr" anchorCtr="0"/>
                </a:tc>
              </a:tr>
            </a:tbl>
          </a:graphicData>
        </a:graphic>
      </p:graphicFrame>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预算支出的核算范围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32815" y="1480185"/>
            <a:ext cx="9674225" cy="4683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的预算收入有政府性基金预算本级收入、债务预算收入和债务转贷预算收入、转移性预算收入;对应的政府性基金预算支出有政府性基金预算本级支出、债务还本预算支出和债务转贷预算支出、转移性预算支出等。虽然政府性基金预算本级支出的资金也可以来自政府性基金预算本级收入、债务预算收入和转移性预算收入等,债务还本预算支出和转移性预算支出的资金也不一定分别来自债务预算收入和转移性预算收入,这一点与一般公共预算相同。不同的是,政府性基金预算资金是分基金或者资金类别分别核算的。也就是A政府性基金的各预算支出必须来自A政府性基金的各预算收入,而不能来自B政府性基金的各类收入；政府性基金预算资金是专款专用的。另外，与一般公共预算类似的，债务转贷预算支出，一般来自于债务预算收入和债务转贷预算收入；但也必须是来自于同一分政府性基金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补助预算支出和上解预算支出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7075" y="1489075"/>
            <a:ext cx="10937875" cy="503682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是指本级政府财政按财政体制规定或专项需要补助给下级政府财政的款项,包括对下级的税收返还、一般性转移支付和专项转移支付等。上解预算支出是指按照财政体制规定或专项需要由本级政府财政上交给上级政府财政的款项。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补助预算支出和上解预算支出都是上下级政府财政之间发生的转移性支出。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科目核算本级政府财政按财政体制规定或专项需要补助给下级政府财政的款项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包括对下级的税收返还、一般性转移支付和专项转移支付等。本科目下应当按照不同资金性质设置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明细科目。同时，可根据管理需要，按照补助地区和《政府收支分类科目》中支出功能分类科目进行明细核算。其中，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科目核算本级政府财政对下级政府财政的一般性转移支付支出；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科目核算本级政府财政对下级政府财政的政府性基金预算转移支付支出；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科目核算本级政府财政对下级政府财政的国有资本经营预算转移支付支出；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科目核算年度执行中，本级政府财政调拨给下级政府财政的尚未指定资金性质的资金或结算应确认事项金额。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14985" y="1384300"/>
            <a:ext cx="11219815" cy="4885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本科目平时借方余额反映补助预算支出的累计数。期末结转后,本科目无余额。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本级政府财政而言是补助预算支出,而对于收到补助的下级财政而言则是补助预算收入。所以补助预算支出与补助预算收入是对应的,在上下级财政合并政府综合财务报告和决算报告时,本级政府的补助预算支出和下级政府的补助预算收入应相互抵消。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从表9-2可以看出,“补助预算支出”除“调拨下级”明细科目外，其他三个明细科目对应政府收支分类中三个内容:
(1)一般公共预算的返还性支出、一般性转移支付和专项转移支付,应在“一般公共预算补助支出”明细科目中核算;
(2)政府性基金预算中的政府性基金转移支付,应在“政府性基金预算补助支出”明细科目中核算;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国有资本经营预算中的国有资本经营预算转移支付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国有资本经营预算补助支出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明细科目中核算。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48995" y="1372235"/>
            <a:ext cx="10473055" cy="27927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“补助预算支出”的主要账务处理如下:
1.年度执行中，调拨资金给下级政府财政，根据实际调拨的金额借记“补助预算支出——调拨下级”等科目，贷记“资金结存——库款资金结存”“资金结存——专户资金结存”科目。
【例9-16】 某市财政向其下属甲县拨付预算体制补助220 000元,该市财政总会计应该编制如下的会计分录: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54885" y="3770630"/>
          <a:ext cx="8080375" cy="2326005"/>
        </p:xfrm>
        <a:graphic>
          <a:graphicData uri="http://schemas.openxmlformats.org/drawingml/2006/table">
            <a:tbl>
              <a:tblPr/>
              <a:tblGrid>
                <a:gridCol w="3068320"/>
                <a:gridCol w="5012055"/>
              </a:tblGrid>
              <a:tr h="78803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53797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借:补助费用220 000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贷:国库存款220 000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220 000 </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220 000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0490"/>
            <a:ext cx="11277600" cy="18275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两级财政年终结算中应当由下级政府财政上交的款项，借记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【9-17】省市两级财政年终结算时，确认市级财政应当上交给省级财政1 000 000款项。该省财政总会计应该编制如下的会计分录: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71700" y="3098800"/>
          <a:ext cx="7821295" cy="1501140"/>
        </p:xfrm>
        <a:graphic>
          <a:graphicData uri="http://schemas.openxmlformats.org/drawingml/2006/table">
            <a:tbl>
              <a:tblPr/>
              <a:tblGrid>
                <a:gridCol w="3199130"/>
                <a:gridCol w="4622165"/>
              </a:tblGrid>
              <a:tr h="54864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5250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借:与下级往来1 000 000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贷:上解收入1 000 000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上解预算收入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78790" y="1492885"/>
            <a:ext cx="11276965" cy="19361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3.专项转移支付资金实行特设专户管理的, 根据有关支出管理部门下达的预算文件和拨款依据确认支出，借记“补助预算支出——调拨下级”等科目；资金由本级政府财政拨付给下级的，贷记“资金结存——专户资金结存”等科目；资金由上级政府财政直接拨给下级的，贷记“补助预算收入——上级调拨”科目。
【例9-18】 省级财政拨付B市财政实行特设专户管理的中央专项转移支付资金2 000 000元。该资金由中央财政直接拨付给B市财政，省级财政总会计的账务处理如下: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25930" y="3537585"/>
          <a:ext cx="7839075" cy="1886585"/>
        </p:xfrm>
        <a:graphic>
          <a:graphicData uri="http://schemas.openxmlformats.org/drawingml/2006/table">
            <a:tbl>
              <a:tblPr/>
              <a:tblGrid>
                <a:gridCol w="3084830"/>
                <a:gridCol w="4754245"/>
              </a:tblGrid>
              <a:tr h="53022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5636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借:补助费用2000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贷:补助收入2 000 000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5635" y="2000250"/>
            <a:ext cx="11099165" cy="9975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【例9-19】接【例8-23】2024年6月1日省级财政部门拨给下属市级财政专项补助3 400 000元,该笔补助款实行特设专户管理。该省财政总会计的账务处理如下: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527300" y="3124200"/>
          <a:ext cx="7510145" cy="2118360"/>
        </p:xfrm>
        <a:graphic>
          <a:graphicData uri="http://schemas.openxmlformats.org/drawingml/2006/table">
            <a:tbl>
              <a:tblPr/>
              <a:tblGrid>
                <a:gridCol w="3382010"/>
                <a:gridCol w="4128135"/>
              </a:tblGrid>
              <a:tr h="55753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6083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借：补助费用3 400 000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贷：其他财政存款 3 400 000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3 400 000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3 400 000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143635"/>
            <a:ext cx="11068050" cy="28187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本级政府财政借入或收到转贷的主权外债，
（1）贷款资金由下级政府财政同级部门使用，且贷款最终还款责任由本级政府财政承担的，根据债务管理部门提供的有关资料，借记“补助预算支出——调拨下级”等科目，贷记“资金结存——库款资金结存”“资金结存——专户资金结存”科目；
【例9-20】 某省财政将借入的国际金融组织的贷款资金150 000 000元补贴给A市财政,由A市×局使用。该笔贷款是由省财政划账给A市财政,A市财政按照规定进行支付,用于A市×局的项目上。如果该贷款资金最终还款责任由省级财政承担,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24380" y="3815080"/>
          <a:ext cx="8448040" cy="2896235"/>
        </p:xfrm>
        <a:graphic>
          <a:graphicData uri="http://schemas.openxmlformats.org/drawingml/2006/table">
            <a:tbl>
              <a:tblPr/>
              <a:tblGrid>
                <a:gridCol w="3622040"/>
                <a:gridCol w="4826000"/>
              </a:tblGrid>
              <a:tr h="483870">
                <a:tc>
                  <a:txBody>
                    <a:bodyPr/>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endParaRPr lang="zh-CN" sz="14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endParaRPr lang="zh-CN" sz="14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0650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省财政借入国际金融组织贷款时：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借：国库存款150 000 000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贷：借入款项150 000 000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省财政借入国际金融组织贷款时：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0586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省财政划账给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a:t>
                      </a:r>
                      <a:r>
                        <a:rPr lang="zh-CN" sz="1600" spc="120">
                          <a:solidFill>
                            <a:schemeClr val="tx1"/>
                          </a:solidFill>
                          <a:latin typeface="微软雅黑" panose="020B0503020204020204" charset="-122"/>
                          <a:ea typeface="微软雅黑" panose="020B0503020204020204" charset="-122"/>
                          <a:cs typeface="微软雅黑" panose="020B0503020204020204" charset="-122"/>
                        </a:rPr>
                        <a:t>市财政时：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省财政划账给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a:t>
                      </a:r>
                      <a:r>
                        <a:rPr lang="zh-CN" sz="1600" spc="120">
                          <a:solidFill>
                            <a:schemeClr val="tx1"/>
                          </a:solidFill>
                          <a:latin typeface="微软雅黑" panose="020B0503020204020204" charset="-122"/>
                          <a:ea typeface="微软雅黑" panose="020B0503020204020204" charset="-122"/>
                          <a:cs typeface="微软雅黑" panose="020B0503020204020204" charset="-122"/>
                        </a:rPr>
                        <a:t>市财政时：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57505" y="1473200"/>
            <a:ext cx="11477625" cy="21024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（2）外方或上级政府财政将贷款资金直接支付给用款单位或供应商时，借记“补助预算支出——调拨下级”等科目，贷记“债务预算收入”“债务转贷预算收入”等科目；
【例9-21】 某省财政将借入的国际金融组织的贷款资金150 000 000元补贴给A市财政,由A市×局使用。但该笔贷款是外方将贷款资金直接支付给用款单位。如果该贷款资金最终还款责任由省级财政承担,该省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48485" y="3307715"/>
          <a:ext cx="8578850" cy="2444750"/>
        </p:xfrm>
        <a:graphic>
          <a:graphicData uri="http://schemas.openxmlformats.org/drawingml/2006/table">
            <a:tbl>
              <a:tblPr/>
              <a:tblGrid>
                <a:gridCol w="3869055"/>
                <a:gridCol w="4709795"/>
              </a:tblGrid>
              <a:tr h="69024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54505">
                <a:tc>
                  <a:txBody>
                    <a:bodyPr/>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借：补助费用150 000 000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贷：借入款项   150 000 000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6110" y="1384300"/>
            <a:ext cx="11266170" cy="19335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（3）本级政府财政豁免下级政府财政主权外债，根据债务管理部门提供的有关资料和有关预算文件，借记“补助预算支出——调拨下级”等科目，贷记“资金结存——上下级调拨结存”科目。
【例9-22】2024年10月5日某省财政豁免2023年转贷给下属某市财政的主权外债转贷款10 000 000元。该省财政总会计的账务处理如下: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60295" y="3317875"/>
          <a:ext cx="7279005" cy="2003425"/>
        </p:xfrm>
        <a:graphic>
          <a:graphicData uri="http://schemas.openxmlformats.org/drawingml/2006/table">
            <a:tbl>
              <a:tblPr/>
              <a:tblGrid>
                <a:gridCol w="3434080"/>
                <a:gridCol w="3844925"/>
              </a:tblGrid>
              <a:tr h="56578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7640">
                <a:tc>
                  <a:txBody>
                    <a:bodyPr/>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贷：应收主权外债转贷款 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上下级调拨结存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32485" y="1013460"/>
            <a:ext cx="10578465" cy="45694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根据预算管理需要，收回已调拨下级政府财政资金时，按照实际收到的金额，借记“资金结存——库款资金结存”“资金结存——专户资金结存”等科目，贷记“补助预算支出——调拨下级”等科目。
6.发生上解多交应当退回的，按照应当退回的金额，借记“上解预算收入”科目，贷记“补助预算支出——调拨下级”等科目。
7.年终两级财政办理结算以后，根据预算管理部门提供的结算单确认补助下级预算支出，借记“补助预算支出——一般公共预算补助支出”“补助预算支出——政府性基金预算补助支出”“补助预算支出——国有资本经营预算补助支出”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预算支出的核算范围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536700"/>
            <a:ext cx="11278235" cy="46926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收入有国有资本经营预算本级收入和转移性预算收入，相对应的国有资本经营预算支出有国有资本经营预算本级支出和转移性预算支出,而且在国有资本经营预算内的资金是统筹使用的,并没有分类或者分性质分别核算。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的资金大部分来源于一般公共预算,是各级财政通过一般公共预算安排的。所以对于一般公共预算而言，安排专用基金属于一般公共预算的预算支出。但专用基金收入与专用基金支出完全是专款专用,A专用基金支出必须来源于A专用基金收入。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与财政专户管理资金收入对应的就是财政专户管理资金支出。财政专户管理资金一般也按性质和类别分别进行核算和管理,所以大部分财政专户管理资金也是专款专用的。
表9-1 各类预算支出核算的会计科目表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372235"/>
            <a:ext cx="11392535" cy="24174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【例9-23】 年终两级财政办理结算以后,某省财政已经拨付但未明确性质的补助预算支出1 800 000 000元（之前已经记入“补助预算支出--调拨下级”），根据预算管理部门提供的结算单确认属于一般公共预算补助支出1 000 000 000元、政府性基金预算补助支出800 000 000元。另外通过结算确定还应对下级财政补助政府性基金预算资金100 000 000元。该省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03045" y="3416300"/>
          <a:ext cx="9149080" cy="2847975"/>
        </p:xfrm>
        <a:graphic>
          <a:graphicData uri="http://schemas.openxmlformats.org/drawingml/2006/table">
            <a:tbl>
              <a:tblPr/>
              <a:tblGrid>
                <a:gridCol w="3127375"/>
                <a:gridCol w="6021705"/>
              </a:tblGrid>
              <a:tr h="61722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23075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借：补助费用100 000 000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贷：与下级往来100 000 000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900 000 000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1 900 000 000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0773410" cy="20447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8. 完成7.结转以后，将本科目下各明细科目余额分别结转至相应的预算结余类科目。借记“资金结存——上下级调拨结存”“一般公共预算结转结余”“政府性基金预算结转结余”“国有资本经营预算结转结余”等科目，贷记本科目。
【例9-24】接【例9-23】将一般公共预算补助支出和政府性基金预算补助支出结转入相应的结转结余。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54300" y="3530600"/>
          <a:ext cx="8272145" cy="2820035"/>
        </p:xfrm>
        <a:graphic>
          <a:graphicData uri="http://schemas.openxmlformats.org/drawingml/2006/table">
            <a:tbl>
              <a:tblPr/>
              <a:tblGrid>
                <a:gridCol w="1524000"/>
                <a:gridCol w="6748145"/>
              </a:tblGrid>
              <a:tr h="69151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128520">
                <a:tc>
                  <a:txBody>
                    <a:bodyPr/>
                    <a:p>
                      <a:pPr marL="0"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一般公共预算结转结余1 000 000 000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贷：补助预算支出-一般公共预算补助支出1 000 000 000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借：政府性基金预算结转结余900 000 000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贷：补助预算支出-政府性基金预算补助支出900 000 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上解预算支出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2565" y="16001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“上解预算支出”科目核算本级政府财政按照财政体制规定或专项需要上交给上级政府财政的款项。本科目下应当按照不同资金性质设置“一般公共预算上解支出”“政府性基金预算上解支出” ”“国有资本经营预算上解支出”明细科目。本科目平时借方余额反映上解支出的累计数。期末结转后,本科目无余额。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本级政府财政而言是上解预算支出,而对于收到上解款的上级财政而言则是上解预算收入。所以上解预算支出与上解预算收入是对应的,在上下级财政合并政府综合财务报告和决算报告时,本级政府的上解预算支出和上级政府的上解预算收入应相互抵消。
上解预算支出的主要账务处理如下: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上解预算支出的主要账务处理如下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发生上解支出时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上解预算支出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5150" y="1491615"/>
            <a:ext cx="11104245" cy="2764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年终与上级政府财政结算时,按照尚未支付的上解金额,借记本科目,贷记“补助预算收入——上级调拨”科目。退还或核减上解支出时,借记“资金结存——库款资金结存”“补助预算收入——上级调拨”等科目，贷记本科目。
3.年终转账时,本科目借方余额应根据不同资金性质分别转入对应的结转结余科目,借记“一般公共预算结转结余”“政府性基金预算结转结余”等科目,贷记本科目。
【例9-25】 2024年6月30日某市财政按照体制规定,体制上解省财政一般公共预算资金560 000元。该市财政总会计的账务处理如下: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34185" y="4257040"/>
          <a:ext cx="7990205" cy="1908175"/>
        </p:xfrm>
        <a:graphic>
          <a:graphicData uri="http://schemas.openxmlformats.org/drawingml/2006/table">
            <a:tbl>
              <a:tblPr/>
              <a:tblGrid>
                <a:gridCol w="2601595"/>
                <a:gridCol w="5388610"/>
              </a:tblGrid>
              <a:tr h="438785">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693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上解费用560 000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国库存款560 000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上解预算支出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一般公共预算上解支出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560 000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560 000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61085" y="285750"/>
            <a:ext cx="9829165" cy="1037590"/>
          </a:xfrm>
          <a:prstGeom prst="rect">
            <a:avLst/>
          </a:prstGeom>
          <a:noFill/>
        </p:spPr>
        <p:txBody>
          <a:bodyPr wrap="square" rtlCol="0" anchor="t">
            <a:noAutofit/>
          </a:bodyPr>
          <a:p>
            <a:pPr indent="0" fontAlgn="auto">
              <a:lnSpc>
                <a:spcPct val="150000"/>
              </a:lnSpc>
            </a:pPr>
            <a:r>
              <a:rPr lang="zh-CN" altLang="en-US"/>
              <a:t>　【例</a:t>
            </a:r>
            <a:r>
              <a:rPr lang="en-US" altLang="zh-CN"/>
              <a:t>9-26</a:t>
            </a:r>
            <a:r>
              <a:rPr lang="zh-CN" altLang="en-US"/>
              <a:t>】　</a:t>
            </a:r>
            <a:r>
              <a:rPr lang="en-US" altLang="zh-CN"/>
              <a:t>2024</a:t>
            </a:r>
            <a:r>
              <a:rPr lang="zh-CN" altLang="en-US"/>
              <a:t>年终</a:t>
            </a:r>
            <a:r>
              <a:rPr lang="en-US" altLang="zh-CN"/>
              <a:t>,</a:t>
            </a:r>
            <a:r>
              <a:rPr lang="zh-CN" altLang="en-US"/>
              <a:t>某市财政与上级财政</a:t>
            </a:r>
            <a:r>
              <a:rPr lang="en-US" altLang="zh-CN"/>
              <a:t>(</a:t>
            </a:r>
            <a:r>
              <a:rPr lang="zh-CN" altLang="en-US"/>
              <a:t>某省财政</a:t>
            </a:r>
            <a:r>
              <a:rPr lang="en-US" altLang="zh-CN"/>
              <a:t>)</a:t>
            </a:r>
            <a:r>
              <a:rPr lang="zh-CN" altLang="en-US"/>
              <a:t>进行体制结算</a:t>
            </a:r>
            <a:r>
              <a:rPr lang="en-US" altLang="zh-CN"/>
              <a:t>,</a:t>
            </a:r>
            <a:r>
              <a:rPr lang="zh-CN" altLang="en-US"/>
              <a:t>需要支付上解一般公共预算资金</a:t>
            </a:r>
            <a:r>
              <a:rPr lang="en-US" altLang="zh-CN"/>
              <a:t>1 800 000</a:t>
            </a:r>
            <a:r>
              <a:rPr lang="zh-CN" altLang="en-US"/>
              <a:t>元</a:t>
            </a:r>
            <a:r>
              <a:rPr lang="en-US" altLang="zh-CN"/>
              <a:t>,</a:t>
            </a:r>
            <a:r>
              <a:rPr lang="zh-CN" altLang="en-US"/>
              <a:t>但并未支付。该市财政总会计的账务处理如下</a:t>
            </a:r>
            <a:r>
              <a:rPr lang="en-US" altLang="zh-CN"/>
              <a:t>:</a:t>
            </a:r>
            <a:endParaRPr lang="zh-CN" altLang="en-US"/>
          </a:p>
        </p:txBody>
      </p:sp>
      <p:graphicFrame>
        <p:nvGraphicFramePr>
          <p:cNvPr id="3" name="表格 2"/>
          <p:cNvGraphicFramePr/>
          <p:nvPr>
            <p:custDataLst>
              <p:tags r:id="rId1"/>
            </p:custDataLst>
          </p:nvPr>
        </p:nvGraphicFramePr>
        <p:xfrm>
          <a:off x="1543050" y="1323975"/>
          <a:ext cx="8615680" cy="1741170"/>
        </p:xfrm>
        <a:graphic>
          <a:graphicData uri="http://schemas.openxmlformats.org/drawingml/2006/table">
            <a:tbl>
              <a:tblPr/>
              <a:tblGrid>
                <a:gridCol w="3178175"/>
                <a:gridCol w="5437505"/>
              </a:tblGrid>
              <a:tr h="43243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0873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上解费用1 800 000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与上级往来1 800 000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上解预算支出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一般公共预算上解支出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123950" y="3171190"/>
            <a:ext cx="9766300" cy="1108710"/>
          </a:xfrm>
          <a:prstGeom prst="rect">
            <a:avLst/>
          </a:prstGeom>
          <a:noFill/>
        </p:spPr>
        <p:txBody>
          <a:bodyPr wrap="square" rtlCol="0" anchor="t">
            <a:noAutofit/>
          </a:bodyPr>
          <a:p>
            <a:pPr indent="0" fontAlgn="auto">
              <a:lnSpc>
                <a:spcPct val="150000"/>
              </a:lnSpc>
            </a:pPr>
            <a:r>
              <a:rPr lang="zh-CN" altLang="en-US"/>
              <a:t>【例</a:t>
            </a:r>
            <a:r>
              <a:rPr lang="en-US" altLang="zh-CN"/>
              <a:t>9-27</a:t>
            </a:r>
            <a:r>
              <a:rPr lang="zh-CN" altLang="en-US"/>
              <a:t>】　</a:t>
            </a:r>
            <a:r>
              <a:rPr lang="en-US" altLang="zh-CN"/>
              <a:t>2024</a:t>
            </a:r>
            <a:r>
              <a:rPr lang="zh-CN" altLang="en-US"/>
              <a:t>年终</a:t>
            </a:r>
            <a:r>
              <a:rPr lang="en-US" altLang="zh-CN"/>
              <a:t>,</a:t>
            </a:r>
            <a:r>
              <a:rPr lang="zh-CN" altLang="en-US"/>
              <a:t>某市财政上解预算支出借方余额为</a:t>
            </a:r>
            <a:r>
              <a:rPr lang="en-US" altLang="zh-CN"/>
              <a:t>3 000 000</a:t>
            </a:r>
            <a:r>
              <a:rPr lang="zh-CN" altLang="en-US"/>
              <a:t>元</a:t>
            </a:r>
            <a:r>
              <a:rPr lang="en-US" altLang="zh-CN"/>
              <a:t>,</a:t>
            </a:r>
            <a:r>
              <a:rPr lang="zh-CN" altLang="en-US"/>
              <a:t>都是一般公共预算上解支出。年终结账时</a:t>
            </a:r>
            <a:r>
              <a:rPr lang="en-US" altLang="zh-CN"/>
              <a:t>,</a:t>
            </a:r>
            <a:r>
              <a:rPr lang="zh-CN" altLang="en-US"/>
              <a:t>该市财政总预算会计的账务处理如下</a:t>
            </a:r>
            <a:r>
              <a:rPr lang="en-US" altLang="zh-CN"/>
              <a:t>:</a:t>
            </a:r>
            <a:r>
              <a:rPr lang="zh-CN" altLang="en-US"/>
              <a:t>　</a:t>
            </a:r>
            <a:endParaRPr lang="zh-CN" altLang="en-US"/>
          </a:p>
        </p:txBody>
      </p:sp>
      <p:graphicFrame>
        <p:nvGraphicFramePr>
          <p:cNvPr id="5" name="表格 4"/>
          <p:cNvGraphicFramePr/>
          <p:nvPr>
            <p:custDataLst>
              <p:tags r:id="rId2"/>
            </p:custDataLst>
          </p:nvPr>
        </p:nvGraphicFramePr>
        <p:xfrm>
          <a:off x="2730500" y="4102100"/>
          <a:ext cx="6946900" cy="1943100"/>
        </p:xfrm>
        <a:graphic>
          <a:graphicData uri="http://schemas.openxmlformats.org/drawingml/2006/table">
            <a:tbl>
              <a:tblPr/>
              <a:tblGrid>
                <a:gridCol w="1463040"/>
                <a:gridCol w="5483860"/>
              </a:tblGrid>
              <a:tr h="65849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84605">
                <a:tc>
                  <a:txBody>
                    <a:bodyPr/>
                    <a:p>
                      <a:pPr marL="0" indent="2286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借:一般公共预算结转结余3 000 000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贷：上解预算支出-一般公共预算上解支出3 000 000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地区间援助预算支出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9765" y="1604010"/>
            <a:ext cx="11075035" cy="46602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区间援助预算支出”科目核算援助方政府财政安排用于受援方政府财政统筹使用的各类援助、捐赠等资金支出。受援方政府和援助方政府不是上下级财政关系。虽然也是政府间的资金转移,但不是上下级政府。而“补助预算支出”和“上解预算支出”则是上下级政府间的资金转移。
本科目应按照受援地区等进行相应明细核算。本科目平时借方余额反映地区间援助支出的累计数。期末结转后,本科目无余额。
“地区间援助预算支出”的主要账务处理如下:
1.发生地区间援助支出时,借记本科目, 贷记“资金结存——库款资金结存”科目。
2.年终转账时,本科目借方余额转入“一般公共预算结转结余”科目,借记“一般公共预算结转结余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61085" y="372110"/>
            <a:ext cx="10270490" cy="844550"/>
          </a:xfrm>
          <a:prstGeom prst="rect">
            <a:avLst/>
          </a:prstGeom>
          <a:noFill/>
        </p:spPr>
        <p:txBody>
          <a:bodyPr wrap="square" rtlCol="0" anchor="t">
            <a:noAutofit/>
          </a:bodyPr>
          <a:p>
            <a:r>
              <a:rPr lang="zh-CN" altLang="en-US"/>
              <a:t>【例</a:t>
            </a:r>
            <a:r>
              <a:rPr lang="en-US" altLang="zh-CN"/>
              <a:t>9-28</a:t>
            </a:r>
            <a:r>
              <a:rPr lang="zh-CN" altLang="en-US"/>
              <a:t>】　某市财政援助</a:t>
            </a:r>
            <a:r>
              <a:rPr lang="en-US" altLang="zh-CN"/>
              <a:t>B</a:t>
            </a:r>
            <a:r>
              <a:rPr lang="zh-CN" altLang="en-US"/>
              <a:t>市政府</a:t>
            </a:r>
            <a:r>
              <a:rPr lang="en-US" altLang="zh-CN"/>
              <a:t>,</a:t>
            </a:r>
            <a:r>
              <a:rPr lang="zh-CN" altLang="en-US"/>
              <a:t>援助金额为</a:t>
            </a:r>
            <a:r>
              <a:rPr lang="en-US" altLang="zh-CN"/>
              <a:t>5 000 000</a:t>
            </a:r>
            <a:r>
              <a:rPr lang="zh-CN" altLang="en-US"/>
              <a:t>元。该市财政总预算会计的账务处理如下</a:t>
            </a:r>
            <a:r>
              <a:rPr lang="en-US" altLang="zh-CN"/>
              <a:t>:</a:t>
            </a:r>
            <a:endParaRPr lang="zh-CN" altLang="en-US"/>
          </a:p>
        </p:txBody>
      </p:sp>
      <p:graphicFrame>
        <p:nvGraphicFramePr>
          <p:cNvPr id="3" name="表格 2"/>
          <p:cNvGraphicFramePr/>
          <p:nvPr>
            <p:custDataLst>
              <p:tags r:id="rId1"/>
            </p:custDataLst>
          </p:nvPr>
        </p:nvGraphicFramePr>
        <p:xfrm>
          <a:off x="1666875" y="1003300"/>
          <a:ext cx="8070215" cy="1837055"/>
        </p:xfrm>
        <a:graphic>
          <a:graphicData uri="http://schemas.openxmlformats.org/drawingml/2006/table">
            <a:tbl>
              <a:tblPr/>
              <a:tblGrid>
                <a:gridCol w="3526790"/>
                <a:gridCol w="4543425"/>
              </a:tblGrid>
              <a:tr h="72580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1125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地区间援助费用5 000 000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国库存款5 000 000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地区间援助预算支出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249045" y="3136265"/>
            <a:ext cx="10313670" cy="753745"/>
          </a:xfrm>
          <a:prstGeom prst="rect">
            <a:avLst/>
          </a:prstGeom>
          <a:noFill/>
        </p:spPr>
        <p:txBody>
          <a:bodyPr wrap="square" rtlCol="0" anchor="t">
            <a:noAutofit/>
          </a:bodyPr>
          <a:p>
            <a:pPr indent="0" fontAlgn="auto">
              <a:lnSpc>
                <a:spcPct val="150000"/>
              </a:lnSpc>
            </a:pPr>
            <a:r>
              <a:rPr lang="zh-CN" altLang="en-US"/>
              <a:t>【例</a:t>
            </a:r>
            <a:r>
              <a:rPr lang="en-US" altLang="zh-CN"/>
              <a:t>9-29</a:t>
            </a:r>
            <a:r>
              <a:rPr lang="zh-CN" altLang="en-US"/>
              <a:t>】　某市财政年终地区间援助预算支出借方余额为</a:t>
            </a:r>
            <a:r>
              <a:rPr lang="en-US" altLang="zh-CN"/>
              <a:t>5 000 000</a:t>
            </a:r>
            <a:r>
              <a:rPr lang="zh-CN" altLang="en-US"/>
              <a:t>元。年终结账时</a:t>
            </a:r>
            <a:r>
              <a:rPr lang="en-US" altLang="zh-CN"/>
              <a:t>,</a:t>
            </a:r>
            <a:r>
              <a:rPr lang="zh-CN" altLang="en-US"/>
              <a:t>该市财政总会计的账务处理如下</a:t>
            </a:r>
            <a:r>
              <a:rPr lang="en-US" altLang="zh-CN"/>
              <a:t>:</a:t>
            </a:r>
            <a:endParaRPr lang="zh-CN" altLang="en-US"/>
          </a:p>
        </p:txBody>
      </p:sp>
      <p:graphicFrame>
        <p:nvGraphicFramePr>
          <p:cNvPr id="5" name="表格 4"/>
          <p:cNvGraphicFramePr/>
          <p:nvPr>
            <p:custDataLst>
              <p:tags r:id="rId2"/>
            </p:custDataLst>
          </p:nvPr>
        </p:nvGraphicFramePr>
        <p:xfrm>
          <a:off x="3009900" y="4279900"/>
          <a:ext cx="6553200" cy="1625600"/>
        </p:xfrm>
        <a:graphic>
          <a:graphicData uri="http://schemas.openxmlformats.org/drawingml/2006/table">
            <a:tbl>
              <a:tblPr/>
              <a:tblGrid>
                <a:gridCol w="1628140"/>
                <a:gridCol w="4925060"/>
              </a:tblGrid>
              <a:tr h="66484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60755">
                <a:tc>
                  <a:txBody>
                    <a:bodyPr/>
                    <a:p>
                      <a:pPr marL="0" indent="2286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借:一般公共预算结转结余</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贷：地区间援助预算支出5 000 000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3807922" y="5835015"/>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调出预算资金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0565" y="1537335"/>
            <a:ext cx="10215245" cy="4531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是指政府财政为平衡预算收支，在不同类型预算资金之间的调出支出，不同于补助预算支出、上解预算支出和地区间援助预算支出。补助预算支出和上解预算支出是上下级政府财政资金的转移,地区间援助预算支出是没有隶属关系的地区政府之间财政资金的转移。而调出预算资金则是同一政府不同类型资金的转移,不是政府间转移。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政府性基金预算和国有资本经营预算都有调出预算资金。一般公共预算资金可以调出到政府性基金预算;政府性基金预算资金一般可以调出到一般公共预算;国有资本经营预算一般也是调出到一般公共预算。只有国有资本经营预算没有调入预算资金,只有调出预算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“调出预算资金”的核算内容与明细设置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59460" y="1410970"/>
            <a:ext cx="10734040" cy="46824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科目核算政府财政为平衡预算收支，在不同类型预算资金之间的调出支出。本科目下应当设置“一般公共预算调出资金”“政府性基金预算调出资金”和“国有资本经营预算调出资金”等明细科目。本科目平时借方余额反映调出预算资金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从一般公共预算调出资金时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从政府性基金预算调出资金时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从国有资本经营预算调出资金时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“调出预算资金”的主要账务</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9605" y="1465580"/>
            <a:ext cx="10430510" cy="20796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4.年终转账时,本科目借方余额分别转入相应的结转结余科目,借记“一般公共预算结转结余”“政府性基金预算结转结余”和“国有资本经营预算结转结余”等科目,贷记本科目。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【例9-30】 某市财政为平衡一般公共预算,从政府性基金预算调入资金800 000元,从国有资本经营预算调入资金300 000元。该市财政总会计的账务处理如下: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13000" y="3543300"/>
          <a:ext cx="7188200" cy="2155825"/>
        </p:xfrm>
        <a:graphic>
          <a:graphicData uri="http://schemas.openxmlformats.org/drawingml/2006/table">
            <a:tbl>
              <a:tblPr/>
              <a:tblGrid>
                <a:gridCol w="1362075"/>
                <a:gridCol w="5826125"/>
              </a:tblGrid>
              <a:tr h="56261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593215">
                <a:tc>
                  <a:txBody>
                    <a:bodyPr/>
                    <a:p>
                      <a:pPr marL="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借:调出预算资金--政府性基金预算调出资金800 000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调出预算资金—国有资本经营预算调出资金300 000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贷：调入预算资金-一般公共预算调入资金1 100 000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649730" y="126365"/>
          <a:ext cx="9792970" cy="6437630"/>
        </p:xfrm>
        <a:graphic>
          <a:graphicData uri="http://schemas.openxmlformats.org/drawingml/2006/table">
            <a:tbl>
              <a:tblPr/>
              <a:tblGrid>
                <a:gridCol w="866140"/>
                <a:gridCol w="2329815"/>
                <a:gridCol w="2151380"/>
                <a:gridCol w="1958340"/>
                <a:gridCol w="2487295"/>
              </a:tblGrid>
              <a:tr h="317500">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项目</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一般公共预算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政府性基金预算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国有资本经营预算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其他</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1506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本级预算支出</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“政府性基金预算支出”</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财政专户管理资金支出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专用基金支出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待处理支出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47750">
                <a:tc rowSpan="4">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转移性预算支出</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政府性基金预算补助支出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国有资本经营预算补助支出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调拨下级</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29590">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一般公共预算上解支出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政府性基金预算上解支出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国有资本经营预算上解支出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71780">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地区间援助预算支出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30225">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调出预算资金</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一般公共预算调出资金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调出预算资金</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政府性基金预算调出资金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调出预算资金</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国有资本经营预算调出资金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4775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债务还本预算支出</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国债还本支出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一般债务还本支出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专项债务还本支出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89305">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债务转贷预算支出</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债务转贷预算支出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一般债务转贷支出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债务转贷预算支出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专项债务转贷支出</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8867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预算稳定调节基金</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安排预算稳定调节基金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第七节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安排预算稳定调节基金和待处理支出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安排预算稳定调节基金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53440" y="1549400"/>
            <a:ext cx="10619740" cy="47434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排预算稳定调节基金”科目核算政府财政安排用于弥补以后年度预算资金不足的储备资金。安排的预算稳定调节基金是同一政府在不同年度之间的资金转移,就是将本年的资金转移到以后年度使用。所以“安排预算稳定调节基金”与“调出预算资金”一样,都是同一政府财政内部的转移,只不过“调出预算资金”是同一政府不同类型资金的转移,而“安排预算稳定调节基金”是同一政府在不同年度之间的资金转移。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排预算稳定调节基金只能在一般公共预算中发生。所以“安排预算稳定调节基金”年终转账时,转入“一般公共预算结转结余”科目。本科目平时借方余额反映安排预算稳定调节基金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安排预算稳定调节基金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安排预算稳定调节基金时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本科目借方余额转入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59865" y="518795"/>
            <a:ext cx="9472930" cy="1475105"/>
          </a:xfrm>
          <a:prstGeom prst="rect">
            <a:avLst/>
          </a:prstGeom>
          <a:noFill/>
        </p:spPr>
        <p:txBody>
          <a:bodyPr wrap="square" rtlCol="0" anchor="t">
            <a:noAutofit/>
          </a:bodyPr>
          <a:p>
            <a:pPr indent="0" fontAlgn="auto">
              <a:lnSpc>
                <a:spcPct val="150000"/>
              </a:lnSpc>
            </a:pPr>
            <a:r>
              <a:rPr lang="zh-CN" altLang="en-US"/>
              <a:t>【例</a:t>
            </a:r>
            <a:r>
              <a:rPr lang="en-US" altLang="zh-CN"/>
              <a:t>9-31</a:t>
            </a:r>
            <a:r>
              <a:rPr lang="zh-CN" altLang="en-US"/>
              <a:t>】　某市财政把当年的超收收入</a:t>
            </a:r>
            <a:r>
              <a:rPr lang="en-US" altLang="zh-CN"/>
              <a:t>1 000 000</a:t>
            </a:r>
            <a:r>
              <a:rPr lang="zh-CN" altLang="en-US"/>
              <a:t>元用来补充预算稳定调节基金。该市财政总会计的账务处理如下</a:t>
            </a:r>
            <a:r>
              <a:rPr lang="en-US" altLang="zh-CN"/>
              <a:t>:</a:t>
            </a:r>
            <a:endParaRPr lang="zh-CN" altLang="en-US"/>
          </a:p>
        </p:txBody>
      </p:sp>
      <p:graphicFrame>
        <p:nvGraphicFramePr>
          <p:cNvPr id="3" name="表格 2"/>
          <p:cNvGraphicFramePr/>
          <p:nvPr>
            <p:custDataLst>
              <p:tags r:id="rId1"/>
            </p:custDataLst>
          </p:nvPr>
        </p:nvGraphicFramePr>
        <p:xfrm>
          <a:off x="2400300" y="1816100"/>
          <a:ext cx="8448040" cy="2760980"/>
        </p:xfrm>
        <a:graphic>
          <a:graphicData uri="http://schemas.openxmlformats.org/drawingml/2006/table">
            <a:tbl>
              <a:tblPr/>
              <a:tblGrid>
                <a:gridCol w="4478020"/>
                <a:gridCol w="3970020"/>
              </a:tblGrid>
              <a:tr h="78041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8056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借：本期盈余-预算管理资金本期盈余1 000 000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贷：预算稳定调节基金   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借：安排预算稳定调节基金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贷：预算稳定调节基金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第七节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安排预算稳定调节基金和待处理支出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待处理支出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3565" y="1536700"/>
            <a:ext cx="1115123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支出”科目核算政府财政按照预拨经费管理有关规定预拨给预算单位尚未列为预算支出的款项。本科目应当按照预算单位进行明细核算。本科目平时借方余额反映政府财政尚未转列支出或尚待收回的待处理支出数。期末结转后，本科目应无余额。
“待处理支出”的主要账务处理如下：
1.拨出款项时，借记本科目，贷记“资金结存——库款资金结存”等科目。具体案例见【例4-6】。
2.转列预算支出时，借记“一般公共预算支出”“政府性基金预算支出”“国有资本经营预算支出”等科目，贷记本科目。具体案例见【例4-6】。
3.收回预拨款项时，借记“资金结存——库款资金结存”等科目，贷记本科目。
4.年终，本科目借方余额转入资金结存，借记“资金结存——待处理结存”科目，贷记本科目。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userDrawn="1">
            <p:custDataLst>
              <p:tags r:id="rId1"/>
            </p:custDataLst>
          </p:nvPr>
        </p:nvGrpSpPr>
        <p:grpSpPr>
          <a:xfrm>
            <a:off x="4001597" y="6045200"/>
            <a:ext cx="8190403" cy="812800"/>
            <a:chOff x="4001597" y="5613400"/>
            <a:chExt cx="8190403" cy="1244600"/>
          </a:xfrm>
        </p:grpSpPr>
        <p:sp>
          <p:nvSpPr>
            <p:cNvPr id="2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9" name="等腰三角形 2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椭圆 4"/>
          <p:cNvSpPr/>
          <p:nvPr>
            <p:custDataLst>
              <p:tags r:id="rId6"/>
            </p:custDataLst>
          </p:nvPr>
        </p:nvSpPr>
        <p:spPr>
          <a:xfrm>
            <a:off x="3485984" y="1156471"/>
            <a:ext cx="547570" cy="547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7" name="TextBox 21"/>
          <p:cNvSpPr txBox="1"/>
          <p:nvPr>
            <p:custDataLst>
              <p:tags r:id="rId7"/>
            </p:custDataLst>
          </p:nvPr>
        </p:nvSpPr>
        <p:spPr>
          <a:xfrm>
            <a:off x="4131686" y="1178060"/>
            <a:ext cx="4474767" cy="471682"/>
          </a:xfrm>
          <a:prstGeom prst="rect">
            <a:avLst/>
          </a:prstGeom>
          <a:noFill/>
        </p:spPr>
        <p:txBody>
          <a:bodyPr wrap="square" rtlCol="0" anchor="ctr">
            <a:norm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1.财政总会计核算的预算支出范围有哪</a:t>
            </a: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些?</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8"/>
            </p:custDataLst>
          </p:nvPr>
        </p:nvSpPr>
        <p:spPr>
          <a:xfrm>
            <a:off x="3505611" y="1156471"/>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01</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2" name="椭圆 1"/>
          <p:cNvSpPr/>
          <p:nvPr>
            <p:custDataLst>
              <p:tags r:id="rId9"/>
            </p:custDataLst>
          </p:nvPr>
        </p:nvSpPr>
        <p:spPr>
          <a:xfrm>
            <a:off x="3485984" y="1973410"/>
            <a:ext cx="547570" cy="547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4" name="TextBox 21"/>
          <p:cNvSpPr txBox="1"/>
          <p:nvPr>
            <p:custDataLst>
              <p:tags r:id="rId10"/>
            </p:custDataLst>
          </p:nvPr>
        </p:nvSpPr>
        <p:spPr>
          <a:xfrm>
            <a:off x="4131686" y="1994999"/>
            <a:ext cx="4474767" cy="471682"/>
          </a:xfrm>
          <a:prstGeom prst="rect">
            <a:avLst/>
          </a:prstGeom>
          <a:noFill/>
        </p:spPr>
        <p:txBody>
          <a:bodyPr wrap="square" rtlCol="0" anchor="ctr">
            <a:no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2.什么是转移性预算支出?转移性预算支出包括哪些内容?</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1"/>
            </p:custDataLst>
          </p:nvPr>
        </p:nvSpPr>
        <p:spPr>
          <a:xfrm>
            <a:off x="3505611" y="1973410"/>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02</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8" name="椭圆 7"/>
          <p:cNvSpPr/>
          <p:nvPr>
            <p:custDataLst>
              <p:tags r:id="rId12"/>
            </p:custDataLst>
          </p:nvPr>
        </p:nvSpPr>
        <p:spPr>
          <a:xfrm>
            <a:off x="3485984" y="2790350"/>
            <a:ext cx="547570" cy="547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0" name="TextBox 21"/>
          <p:cNvSpPr txBox="1"/>
          <p:nvPr>
            <p:custDataLst>
              <p:tags r:id="rId13"/>
            </p:custDataLst>
          </p:nvPr>
        </p:nvSpPr>
        <p:spPr>
          <a:xfrm>
            <a:off x="4131417" y="2811646"/>
            <a:ext cx="4943917" cy="454078"/>
          </a:xfrm>
          <a:prstGeom prst="rect">
            <a:avLst/>
          </a:prstGeom>
          <a:noFill/>
        </p:spPr>
        <p:txBody>
          <a:bodyPr wrap="square" rtlCol="0" anchor="ctr">
            <a:no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3.按照《预算法》的规定,在预算执行中相关部门应该遵循哪些规定?</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4"/>
            </p:custDataLst>
          </p:nvPr>
        </p:nvSpPr>
        <p:spPr>
          <a:xfrm>
            <a:off x="3505611" y="2790350"/>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03</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13" name="椭圆 12"/>
          <p:cNvSpPr/>
          <p:nvPr>
            <p:custDataLst>
              <p:tags r:id="rId15"/>
            </p:custDataLst>
          </p:nvPr>
        </p:nvSpPr>
        <p:spPr>
          <a:xfrm>
            <a:off x="3485984" y="3607290"/>
            <a:ext cx="547570" cy="547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4" name="TextBox 21"/>
          <p:cNvSpPr txBox="1"/>
          <p:nvPr>
            <p:custDataLst>
              <p:tags r:id="rId16"/>
            </p:custDataLst>
          </p:nvPr>
        </p:nvSpPr>
        <p:spPr>
          <a:xfrm>
            <a:off x="4131686" y="3628879"/>
            <a:ext cx="4474767" cy="471682"/>
          </a:xfrm>
          <a:prstGeom prst="rect">
            <a:avLst/>
          </a:prstGeom>
          <a:noFill/>
        </p:spPr>
        <p:txBody>
          <a:bodyPr wrap="square" rtlCol="0" anchor="ctr">
            <a:noAutofit/>
          </a:bodyPr>
          <a:p>
            <a:pPr algn="l">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4.按照《财政总会计制度》的规定,在预算执行中相关部门应该遵循哪些规定?</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5"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7"/>
            </p:custDataLst>
          </p:nvPr>
        </p:nvSpPr>
        <p:spPr>
          <a:xfrm>
            <a:off x="3505611" y="3607290"/>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04</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16" name="椭圆 15"/>
          <p:cNvSpPr/>
          <p:nvPr>
            <p:custDataLst>
              <p:tags r:id="rId18"/>
            </p:custDataLst>
          </p:nvPr>
        </p:nvSpPr>
        <p:spPr>
          <a:xfrm>
            <a:off x="3485984" y="4424230"/>
            <a:ext cx="547570" cy="547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7" name="TextBox 21"/>
          <p:cNvSpPr txBox="1"/>
          <p:nvPr>
            <p:custDataLst>
              <p:tags r:id="rId19"/>
            </p:custDataLst>
          </p:nvPr>
        </p:nvSpPr>
        <p:spPr>
          <a:xfrm>
            <a:off x="4131686" y="4445818"/>
            <a:ext cx="4474767" cy="471682"/>
          </a:xfrm>
          <a:prstGeom prst="rect">
            <a:avLst/>
          </a:prstGeom>
          <a:noFill/>
        </p:spPr>
        <p:txBody>
          <a:bodyPr wrap="square" rtlCol="0" anchor="ctr">
            <a:norm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5.什么是广义和狭义的预算调整?</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8"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0"/>
            </p:custDataLst>
          </p:nvPr>
        </p:nvSpPr>
        <p:spPr>
          <a:xfrm>
            <a:off x="3505611" y="4424230"/>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05</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19" name="椭圆 18"/>
          <p:cNvSpPr/>
          <p:nvPr>
            <p:custDataLst>
              <p:tags r:id="rId21"/>
            </p:custDataLst>
          </p:nvPr>
        </p:nvSpPr>
        <p:spPr>
          <a:xfrm>
            <a:off x="3485984" y="5241169"/>
            <a:ext cx="547570" cy="547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20" name="TextBox 21"/>
          <p:cNvSpPr txBox="1"/>
          <p:nvPr>
            <p:custDataLst>
              <p:tags r:id="rId22"/>
            </p:custDataLst>
          </p:nvPr>
        </p:nvSpPr>
        <p:spPr>
          <a:xfrm>
            <a:off x="4131686" y="5262758"/>
            <a:ext cx="4474767" cy="471682"/>
          </a:xfrm>
          <a:prstGeom prst="rect">
            <a:avLst/>
          </a:prstGeom>
          <a:noFill/>
        </p:spPr>
        <p:txBody>
          <a:bodyPr wrap="square" rtlCol="0" anchor="ctr">
            <a:norm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6.什么是支出功能分类?什么是支出经济分类?</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3"/>
            </p:custDataLst>
          </p:nvPr>
        </p:nvSpPr>
        <p:spPr>
          <a:xfrm>
            <a:off x="3505611" y="5241169"/>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06</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
        <p:nvSpPr>
          <p:cNvPr id="22" name="椭圆 21"/>
          <p:cNvSpPr/>
          <p:nvPr>
            <p:custDataLst>
              <p:tags r:id="rId24"/>
            </p:custDataLst>
          </p:nvPr>
        </p:nvSpPr>
        <p:spPr>
          <a:xfrm>
            <a:off x="3485984" y="6058108"/>
            <a:ext cx="547570" cy="547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23" name="TextBox 21"/>
          <p:cNvSpPr txBox="1"/>
          <p:nvPr>
            <p:custDataLst>
              <p:tags r:id="rId25"/>
            </p:custDataLst>
          </p:nvPr>
        </p:nvSpPr>
        <p:spPr>
          <a:xfrm>
            <a:off x="4131686" y="6079697"/>
            <a:ext cx="4474767" cy="471682"/>
          </a:xfrm>
          <a:prstGeom prst="rect">
            <a:avLst/>
          </a:prstGeom>
          <a:noFill/>
        </p:spPr>
        <p:txBody>
          <a:bodyPr wrap="square" rtlCol="0" anchor="ctr">
            <a:normAutofit/>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7.各类预算支出的列报口径有什么不同?</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6"/>
            </p:custDataLst>
          </p:nvPr>
        </p:nvSpPr>
        <p:spPr>
          <a:xfrm>
            <a:off x="3505611" y="6058108"/>
            <a:ext cx="547570" cy="547570"/>
          </a:xfrm>
          <a:prstGeom prst="rect">
            <a:avLst/>
          </a:prstGeom>
          <a:noFill/>
        </p:spPr>
        <p:txBody>
          <a:bodyPr wrap="square" rtlCol="0" anchor="ctr">
            <a:normAutofit fontScale="90000"/>
          </a:bodyPr>
          <a:p>
            <a:r>
              <a:rPr lang="en-US" sz="2000" b="1" spc="300" dirty="0">
                <a:solidFill>
                  <a:schemeClr val="dk1">
                    <a:alpha val="50000"/>
                  </a:schemeClr>
                </a:solidFill>
                <a:latin typeface="微软雅黑" panose="020B0503020204020204" charset="-122"/>
                <a:ea typeface="微软雅黑" panose="020B0503020204020204" charset="-122"/>
                <a:cs typeface="Montserrat Black"/>
              </a:rPr>
              <a:t>07</a:t>
            </a:r>
            <a:endParaRPr lang="en-US" sz="2000" b="1" spc="300" dirty="0">
              <a:solidFill>
                <a:schemeClr val="dk1">
                  <a:alpha val="50000"/>
                </a:schemeClr>
              </a:solidFill>
              <a:latin typeface="微软雅黑" panose="020B0503020204020204" charset="-122"/>
              <a:ea typeface="微软雅黑" panose="020B0503020204020204" charset="-122"/>
              <a:cs typeface="Montserrat Black"/>
            </a:endParaRPr>
          </a:p>
        </p:txBody>
      </p:sp>
    </p:spTree>
    <p:custDataLst>
      <p:tags r:id="rId27"/>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25805" y="927100"/>
            <a:ext cx="10863580" cy="54762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1.经财政主管业务机构核准,某市财政支付市属卫生局职工工资福利费160 000元。该市财政总会计该如何进行账务处理?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2.经财政主管业务机构核准,某市财政支付该市伤残抚恤65 000元,儿童福利113 000元,职业培训补贴140 000元。该市财政总会计该如何进行账务处理?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3.某市财政总会计在年终将“一般公共预算支出”科目的借方余额11 570 000元全部转入“一般公共预算结转结余”科目。该市财政总会计该如何进行账务处理?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4.2024年2月1日某市财政用政府收费公路专项债券收入安排公路建设支出300 000元。该市财政总会计该如何进行账务处理?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5.2024年12月29日,某省财政偿还到期的3年期地方政府专项债券本金300 000 000元。该市财政总会计该如何进行账务处理?同时年末转账时如何进行会计处理?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020445" y="996315"/>
            <a:ext cx="10001885" cy="5054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6.某省财政向下级政府财政转贷地方专项债券资金800 000 000元,该市财政总会计该如何进行账务处理?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7.某省政府将向某国际金融机构的贷款100 000 000元转贷给所属B市政府,并明确该笔转贷债务由B市政府承担最终还款责任。以下各种情况下该省财政总会计的账务该如何处理?
(1)如果这笔债务由省级财政借入,然后再转贷给B市政府。资金经过了省级政府银行账户进行划转。
(2)这笔贷款由该国际金融机构直接支付给B市政府的用款单位。资金并未经过省级政府银行账户。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25475" y="1288415"/>
            <a:ext cx="11109325" cy="47123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8.市财政向其下属丁县拨付专项转移支付134 000元,根据政府性基金预算向其下属的丙县拨付政府性基金预算补助70 000元。该市财政总会计该如何进行账务处理?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某省财政将通过财政部借入的国际金融组织的贷款资金1 000 000元补助给所属某市×局使用。该笔资金由外方直接转账给用款单位。如果该贷款资金最终还款责任由省级财政承担,该省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10.某省财政“补助预算支出”账户的借方余额1 800 000元,有关明细账户借方余额为:“一般公共预算补助支出”1 200 000元,“政府性基金预算补助支出”600 000元。年终结账时,该省财政总会计该如何进行账务处理?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11.某市财政按照体制规定,体制上解省财政800 000元。该市财政总会计该如何进行账务处理?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25475" y="1288415"/>
            <a:ext cx="11109325" cy="47123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年年终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某市财政与上级财政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进行体制结算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需要上解一般公共预算资金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但并未支付。该市财政总会计该如何进行账务处理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某省政府财政向某自治区政府财政支付可统筹使用的捐助资金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元。该省财政总会计该如何进行账务处理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地区间援助预算支出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账户的借方余额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元。年终结账时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该省财政总会计该如何进行账务处理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账户的借方余额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有关明细账户借方余额为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元。年终转账时，该省财政总会计该如何进行账务处理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各类预算支出的定义</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一般公共预算支出是指政府财政管理的由本级政府安排使用的列入一般公共预算的支出。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政府性基金预算支出是指政府财政管理的由本级政府安排使用的列入政府性基金预算的支出。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国有资本经营预算支出是指政府财政管理的由本级政府安排使用的列入国有资本经营预算的支出。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财政专户管理资金支出是指政府财政用纳入财政专户管理的教育收费等资金安排的支出。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专用基金支出是指政府财政用专用基金收入安排的支出。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转移性预算支出是指在各级政府财政之间进行资金调拨以及在本级政府财政不同类型资金之间调剂所形成的支出,包括补助预算支出、上解预算支出、调出预算资金、地区间援助预算支出等。</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其中,补助预算支出是指本级政府财政按财政体制规定或专项需要补助给下级政府财政的款项,包括对下级的税收返还、一般性转移支付和专项转移支付等。上解预算支出是指按照财政体制规定或专项需要由本级政府财政上交给上级政府财政的款项。地区间援助预算支出是指援助方政府财政安排用于受援方政府财政统筹使用的各类援助、捐赠等资金支出。调出预算资金是指政府财政为平衡预算收支、在不同类型预算资金之间的调出支出。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各类预算支出的定义</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6385" y="13988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安排预算稳定调节基金是指政府财政安排用于弥补以后年度预算资金不足的储备性资金。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债务还本预算支出是指政府财政偿还本级政府承担的债务本金支出。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债务转贷预算支出是指本级政府财政向下级政府财政转贷的债务支出。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待处理支出是指政府财政按照预拨经费管理有关规定预拨给预算单位尚未列为预算支出的款项。待处理支出（不含预拨下年度预算资金）应在年终前转列支出或清理收回。</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预算支出的范围和定义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各类预算支出入账金额的确认</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政府性基金预算支出、国有资本经营预算支出一般应当按照实际支付的金额入账。省级以上（含省级）政府财政年末可按规定采用权责发生制将国库集中支付结余列支入账。中央政府财政年末可按有关规定对部分支出事项采用权责发生制核算。从本级预算支出中安排提取的专用基金,按照实际提取金额列支入账。财政专户管理资金支出、专用基金支出应当按照实际支付的金额入账。转移性预算支出应当按照财政体制的规定和预算管理需要，按实际发生的金额入账。债务转贷预算支出应当按照实际转贷的金额入账。债务还本预算支出应当按照实际偿还的金额入账。待处理支出应当按照实际支付的金额入账。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对于收回当年已列支出的款项,应冲销当年预算支出。对于收回以前年度已列支出的款项，通常冲销当年预算支出。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20},&quot;minSize&quot;:{&quot;size1&quot;:11.2},&quot;normalSize&quot;:{&quot;size1&quot;:11.2},&quot;subLayout&quot;:[{&quot;id&quot;:&quot;2025-07-20T23:25:09&quot;,&quot;margin&quot;:{&quot;bottom&quot;:0.025999998673796654,&quot;left&quot;:1.2699999809265137,&quot;right&quot;:1.2699999809265137,&quot;top&quot;:0.4230000376701355},&quot;type&quot;:0},{&quot;id&quot;:&quot;2025-07-20T23:25:0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4.xml><?xml version="1.0" encoding="utf-8"?>
<p:tagLst xmlns:p="http://schemas.openxmlformats.org/presentationml/2006/main">
  <p:tag name="TABLE_ENDDRAG_ORIGIN_RECT" val="771*538"/>
  <p:tag name="TABLE_ENDDRAG_RECT" val="168*-47*771*538"/>
  <p:tag name="TABLE_AUTOADJUST_FLAG" val="1"/>
</p:tagLst>
</file>

<file path=ppt/tags/tag195.xml><?xml version="1.0" encoding="utf-8"?>
<p:tagLst xmlns:p="http://schemas.openxmlformats.org/presentationml/2006/main">
  <p:tag name="KSO_WM_BEAUTIFY_FLAG" val="#wm#"/>
  <p:tag name="KSO_WM_TEMPLATE_CATEGORY" val="diagram"/>
  <p:tag name="KSO_WM_TEMPLATE_INDEX" val="20220058"/>
</p:tagLst>
</file>

<file path=ppt/tags/tag1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20},&quot;minSize&quot;:{&quot;size1&quot;:11.2},&quot;normalSize&quot;:{&quot;size1&quot;:11.2},&quot;subLayout&quot;:[{&quot;id&quot;:&quot;2025-07-20T23:25:09&quot;,&quot;margin&quot;:{&quot;bottom&quot;:0.025999998673796654,&quot;left&quot;:1.2699999809265137,&quot;right&quot;:1.2699999809265137,&quot;top&quot;:0.4230000376701355},&quot;type&quot;:0},{&quot;id&quot;:&quot;2025-07-20T23:25:0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20},&quot;minSize&quot;:{&quot;size1&quot;:11.2},&quot;normalSize&quot;:{&quot;size1&quot;:11.2},&quot;subLayout&quot;:[{&quot;id&quot;:&quot;2025-07-20T23:25:09&quot;,&quot;margin&quot;:{&quot;bottom&quot;:0.025999998673796654,&quot;left&quot;:1.2699999809265137,&quot;right&quot;:1.2699999809265137,&quot;top&quot;:0.4230000376701355},&quot;type&quot;:0},{&quot;id&quot;:&quot;2025-07-20T23:25:0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20},&quot;minSize&quot;:{&quot;size1&quot;:11.2},&quot;normalSize&quot;:{&quot;size1&quot;:11.2},&quot;subLayout&quot;:[{&quot;id&quot;:&quot;2025-07-20T23:25:09&quot;,&quot;margin&quot;:{&quot;bottom&quot;:0.025999998673796654,&quot;left&quot;:1.2699999809265137,&quot;right&quot;:1.2699999809265137,&quot;top&quot;:0.4230000376701355},&quot;type&quot;:0},{&quot;id&quot;:&quot;2025-07-20T23:25:0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6.xml><?xml version="1.0" encoding="utf-8"?>
<p:tagLst xmlns:p="http://schemas.openxmlformats.org/presentationml/2006/main">
  <p:tag name="TABLE_ENDDRAG_ORIGIN_RECT" val="750*170"/>
  <p:tag name="TABLE_ENDDRAG_RECT" val="148*323*750*170"/>
  <p:tag name="TABLE_AUTOADJUST_FLAG" val="1"/>
</p:tagLst>
</file>

<file path=ppt/tags/tag2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5.xml><?xml version="1.0" encoding="utf-8"?>
<p:tagLst xmlns:p="http://schemas.openxmlformats.org/presentationml/2006/main">
  <p:tag name="TABLE_ENDDRAG_ORIGIN_RECT" val="642*127"/>
  <p:tag name="TABLE_ENDDRAG_RECT" val="152*185*642*127"/>
  <p:tag name="TABLE_AUTOADJUST_FLAG" val="1"/>
</p:tagLst>
</file>

<file path=ppt/tags/tag306.xml><?xml version="1.0" encoding="utf-8"?>
<p:tagLst xmlns:p="http://schemas.openxmlformats.org/presentationml/2006/main">
  <p:tag name="TABLE_ENDDRAG_ORIGIN_RECT" val="626*148"/>
  <p:tag name="TABLE_ENDDRAG_RECT" val="146*369*626*148"/>
  <p:tag name="TABLE_AUTOADJUST_FLAG" val="1"/>
</p:tagLst>
</file>

<file path=ppt/tags/tag3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4.xml><?xml version="1.0" encoding="utf-8"?>
<p:tagLst xmlns:p="http://schemas.openxmlformats.org/presentationml/2006/main">
  <p:tag name="TABLE_ENDDRAG_ORIGIN_RECT" val="658*148"/>
  <p:tag name="TABLE_ENDDRAG_RECT" val="136*107*658*148"/>
  <p:tag name="TABLE_AUTOADJUST_FLAG" val="1"/>
</p:tagLst>
</file>

<file path=ppt/tags/tag325.xml><?xml version="1.0" encoding="utf-8"?>
<p:tagLst xmlns:p="http://schemas.openxmlformats.org/presentationml/2006/main">
  <p:tag name="TABLE_ENDDRAG_ORIGIN_RECT" val="643*157"/>
  <p:tag name="TABLE_ENDDRAG_RECT" val="199*343*643*157"/>
  <p:tag name="TABLE_AUTOADJUST_FLAG" val="1"/>
</p:tagLst>
</file>

<file path=ppt/tags/tag326.xml><?xml version="1.0" encoding="utf-8"?>
<p:tagLst xmlns:p="http://schemas.openxmlformats.org/presentationml/2006/main">
  <p:tag name="KSO_WM_BEAUTIFY_FLAG" val="#wm#"/>
  <p:tag name="KSO_WM_TEMPLATE_CATEGORY" val="diagram"/>
  <p:tag name="KSO_WM_TEMPLATE_INDEX" val="20220058"/>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09&quot;,&quot;maxSize&quot;:{&quot;size1&quot;:31.1},&quot;minSize&quot;:{&quot;size1&quot;:17.8},&quot;normalSize&quot;:{&quot;size1&quot;:17.8},&quot;subLayout&quot;:[{&quot;id&quot;:&quot;2025-07-20T23:25:09&quot;,&quot;maxSize&quot;:{&quot;size1&quot;:100},&quot;minSize&quot;:{&quot;size1&quot;:61.7},&quot;normalSize&quot;:{&quot;size1&quot;:61.7},&quot;subLayout&quot;:[{&quot;id&quot;:&quot;2025-07-20T23:25:09&quot;,&quot;margin&quot;:{&quot;bottom&quot;:0,&quot;left&quot;:1.2699999809265137,&quot;right&quot;:1.2699999809265137,&quot;top&quot;:0.4230000376701355},&quot;type&quot;:0},{&quot;id&quot;:&quot;2025-07-20T23:25:09&quot;,&quot;margin&quot;:{&quot;bottom&quot;:0.025999998673796654,&quot;left&quot;:1.2699999809265137,&quot;right&quot;:1.2699999809265137,&quot;top&quot;:0.025999998673796654},&quot;type&quot;:0}],&quot;type&quot;:0},{&quot;id&quot;:&quot;2025-07-20T23:25:0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3.xml><?xml version="1.0" encoding="utf-8"?>
<p:tagLst xmlns:p="http://schemas.openxmlformats.org/presentationml/2006/main">
  <p:tag name="TABLE_ENDDRAG_ORIGIN_RECT" val="714*149"/>
  <p:tag name="TABLE_ENDDRAG_RECT" val="103*93*714*149"/>
  <p:tag name="TABLE_AUTOADJUST_FLAG" val="1"/>
</p:tagLst>
</file>

<file path=ppt/tags/tag344.xml><?xml version="1.0" encoding="utf-8"?>
<p:tagLst xmlns:p="http://schemas.openxmlformats.org/presentationml/2006/main">
  <p:tag name="TABLE_ENDDRAG_ORIGIN_RECT" val="537*145"/>
  <p:tag name="TABLE_ENDDRAG_RECT" val="212*344*537*145"/>
  <p:tag name="TABLE_AUTOADJUST_FLAG" val="1"/>
</p:tagLst>
</file>

<file path=ppt/tags/tag345.xml><?xml version="1.0" encoding="utf-8"?>
<p:tagLst xmlns:p="http://schemas.openxmlformats.org/presentationml/2006/main">
  <p:tag name="KSO_WM_BEAUTIFY_FLAG" val="#wm#"/>
  <p:tag name="KSO_WM_TEMPLATE_CATEGORY" val="diagram"/>
  <p:tag name="KSO_WM_TEMPLATE_INDEX" val="20220058"/>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4.xml><?xml version="1.0" encoding="utf-8"?>
<p:tagLst xmlns:p="http://schemas.openxmlformats.org/presentationml/2006/main">
  <p:tag name="TABLE_ENDDRAG_ORIGIN_RECT" val="618*157"/>
  <p:tag name="TABLE_ENDDRAG_RECT" val="147*111*618*157"/>
  <p:tag name="TABLE_AUTOADJUST_FLAG" val="1"/>
</p:tagLst>
</file>

<file path=ppt/tags/tag355.xml><?xml version="1.0" encoding="utf-8"?>
<p:tagLst xmlns:p="http://schemas.openxmlformats.org/presentationml/2006/main">
  <p:tag name="TABLE_ENDDRAG_ORIGIN_RECT" val="566*142"/>
  <p:tag name="TABLE_ENDDRAG_RECT" val="229*358*566*142"/>
  <p:tag name="TABLE_AUTOADJUST_FLAG" val="1"/>
</p:tagLst>
</file>

<file path=ppt/tags/tag356.xml><?xml version="1.0" encoding="utf-8"?>
<p:tagLst xmlns:p="http://schemas.openxmlformats.org/presentationml/2006/main">
  <p:tag name="KSO_WM_BEAUTIFY_FLAG" val="#wm#"/>
  <p:tag name="KSO_WM_TEMPLATE_CATEGORY" val="diagram"/>
  <p:tag name="KSO_WM_TEMPLATE_INDEX" val="20220058"/>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2.xml><?xml version="1.0" encoding="utf-8"?>
<p:tagLst xmlns:p="http://schemas.openxmlformats.org/presentationml/2006/main">
  <p:tag name="TABLE_ENDDRAG_ORIGIN_RECT" val="720*230"/>
  <p:tag name="TABLE_ENDDRAG_RECT" val="122*269*720*230"/>
  <p:tag name="TABLE_AUTOADJUST_FLAG" val="1"/>
</p:tagLst>
</file>

<file path=ppt/tags/tag3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81.xml><?xml version="1.0" encoding="utf-8"?>
<p:tagLst xmlns:p="http://schemas.openxmlformats.org/presentationml/2006/main">
  <p:tag name="TABLE_ENDDRAG_ORIGIN_RECT" val="659*246"/>
  <p:tag name="TABLE_ENDDRAG_RECT" val="153*228*659*246"/>
  <p:tag name="TABLE_AUTOADJUST_FLAG" val="1"/>
</p:tagLst>
</file>

<file path=ppt/tags/tag3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TABLE_ENDDRAG_ORIGIN_RECT" val="468*110"/>
  <p:tag name="TABLE_ENDDRAG_RECT" val="238*359*468*110"/>
  <p:tag name="TABLE_AUTOADJUST_FLAG" val="1"/>
</p:tagLst>
</file>

<file path=ppt/tags/tag3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7.xml><?xml version="1.0" encoding="utf-8"?>
<p:tagLst xmlns:p="http://schemas.openxmlformats.org/presentationml/2006/main">
  <p:tag name="TABLE_ENDDRAG_ORIGIN_RECT" val="775*230"/>
  <p:tag name="TABLE_ENDDRAG_RECT" val="110*227*775*230"/>
  <p:tag name="TABLE_AUTOADJUST_FLAG" val="1"/>
</p:tagLst>
</file>

<file path=ppt/tags/tag4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6.xml><?xml version="1.0" encoding="utf-8"?>
<p:tagLst xmlns:p="http://schemas.openxmlformats.org/presentationml/2006/main">
  <p:tag name="TABLE_ENDDRAG_ORIGIN_RECT" val="639*191"/>
  <p:tag name="TABLE_ENDDRAG_RECT" val="189*277*639*191"/>
  <p:tag name="TABLE_AUTOADJUST_FLAG" val="1"/>
</p:tagLst>
</file>

<file path=ppt/tags/tag4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25.xml><?xml version="1.0" encoding="utf-8"?>
<p:tagLst xmlns:p="http://schemas.openxmlformats.org/presentationml/2006/main">
  <p:tag name="TABLE_ENDDRAG_ORIGIN_RECT" val="731*213"/>
  <p:tag name="TABLE_ENDDRAG_RECT" val="146*270*731*213"/>
  <p:tag name="TABLE_AUTOADJUST_FLAG" val="1"/>
</p:tagLst>
</file>

<file path=ppt/tags/tag4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4.xml><?xml version="1.0" encoding="utf-8"?>
<p:tagLst xmlns:p="http://schemas.openxmlformats.org/presentationml/2006/main">
  <p:tag name="TABLE_ENDDRAG_ORIGIN_RECT" val="636*163"/>
  <p:tag name="TABLE_ENDDRAG_RECT" val="181*342*636*163"/>
  <p:tag name="TABLE_AUTOADJUST_FLAG" val="1"/>
</p:tagLst>
</file>

<file path=ppt/tags/tag4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44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20},&quot;minSize&quot;:{&quot;size1&quot;:11.2},&quot;normalSize&quot;:{&quot;size1&quot;:11.2},&quot;subLayout&quot;:[{&quot;id&quot;:&quot;2025-07-20T23:25:10&quot;,&quot;margin&quot;:{&quot;bottom&quot;:0.025999998673796654,&quot;left&quot;:1.2699999809265137,&quot;right&quot;:1.2699999809265137,&quot;top&quot;:0.4230000376701355},&quot;type&quot;:0},{&quot;id&quot;:&quot;2025-07-20T23:25:1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43.xml><?xml version="1.0" encoding="utf-8"?>
<p:tagLst xmlns:p="http://schemas.openxmlformats.org/presentationml/2006/main">
  <p:tag name="TABLE_ENDDRAG_ORIGIN_RECT" val="883*520"/>
  <p:tag name="TABLE_ENDDRAG_RECT" val="53*7*883*520"/>
  <p:tag name="TABLE_AUTOADJUST_FLAG" val="1"/>
</p:tagLst>
</file>

<file path=ppt/tags/tag444.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47.8*125.5"/>
  <p:tag name="KSO_WM_SLIDE_POSITION" val="55.85*323.35"/>
  <p:tag name="KSO_WM_SLIDE_LAYOUT" val="a_β_l"/>
  <p:tag name="KSO_WM_SLIDE_LAYOUT_CNT" val="1_1_1"/>
  <p:tag name="KSO_WM_SPECIAL_SOURCE" val="bdnull"/>
  <p:tag name="KSO_WM_DIAGRAM_GROUP_CODE" val="l1-1"/>
  <p:tag name="KSO_WM_SLIDE_DIAGTYPE" val="l"/>
  <p:tag name="KSO_WM_TEMPLATE_INDEX" val="20231325"/>
  <p:tag name="KSO_WM_TEMPLATE_SUBCATEGORY" val="0"/>
  <p:tag name="KSO_WM_SLIDE_INDEX" val="1"/>
  <p:tag name="KSO_WM_TAG_VERSION" val="3.0"/>
  <p:tag name="KSO_WM_SLIDE_ID" val="custom20231325_1"/>
  <p:tag name="KSO_WM_SLIDE_ITEM_CNT" val="2"/>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8.xml><?xml version="1.0" encoding="utf-8"?>
<p:tagLst xmlns:p="http://schemas.openxmlformats.org/presentationml/2006/main">
  <p:tag name="TABLE_ENDDRAG_ORIGIN_RECT" val="636*183"/>
  <p:tag name="TABLE_ENDDRAG_RECT" val="147*253*636*183"/>
  <p:tag name="TABLE_AUTOADJUST_FLAG" val="1"/>
</p:tagLst>
</file>

<file path=ppt/tags/tag4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7.xml><?xml version="1.0" encoding="utf-8"?>
<p:tagLst xmlns:p="http://schemas.openxmlformats.org/presentationml/2006/main">
  <p:tag name="TABLE_ENDDRAG_ORIGIN_RECT" val="524*100"/>
  <p:tag name="TABLE_ENDDRAG_RECT" val="171*244*524*100"/>
  <p:tag name="TABLE_AUTOADJUST_FLAG" val="1"/>
</p:tagLst>
</file>

<file path=ppt/tags/tag4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6.xml><?xml version="1.0" encoding="utf-8"?>
<p:tagLst xmlns:p="http://schemas.openxmlformats.org/presentationml/2006/main">
  <p:tag name="TABLE_ENDDRAG_ORIGIN_RECT" val="555*136"/>
  <p:tag name="TABLE_ENDDRAG_RECT" val="198*291*555*136"/>
  <p:tag name="TABLE_AUTOADJUST_FLAG" val="1"/>
</p:tagLst>
</file>

<file path=ppt/tags/tag4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5.xml><?xml version="1.0" encoding="utf-8"?>
<p:tagLst xmlns:p="http://schemas.openxmlformats.org/presentationml/2006/main">
  <p:tag name="TABLE_ENDDRAG_ORIGIN_RECT" val="497*137"/>
  <p:tag name="TABLE_ENDDRAG_RECT" val="199*246*497*137"/>
  <p:tag name="TABLE_AUTOADJUST_FLAG" val="1"/>
</p:tagLst>
</file>

<file path=ppt/tags/tag4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04.xml><?xml version="1.0" encoding="utf-8"?>
<p:tagLst xmlns:p="http://schemas.openxmlformats.org/presentationml/2006/main">
  <p:tag name="TABLE_ENDDRAG_ORIGIN_RECT" val="625*217"/>
  <p:tag name="TABLE_ENDDRAG_RECT" val="166*312*625*217"/>
  <p:tag name="TABLE_AUTOADJUST_FLAG" val="1"/>
</p:tagLst>
</file>

<file path=ppt/tags/tag5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3.xml><?xml version="1.0" encoding="utf-8"?>
<p:tagLst xmlns:p="http://schemas.openxmlformats.org/presentationml/2006/main">
  <p:tag name="TABLE_ENDDRAG_ORIGIN_RECT" val="675*192"/>
  <p:tag name="TABLE_ENDDRAG_RECT" val="145*260*675*192"/>
  <p:tag name="TABLE_AUTOADJUST_FLAG" val="1"/>
</p:tagLst>
</file>

<file path=ppt/tags/tag5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22.xml><?xml version="1.0" encoding="utf-8"?>
<p:tagLst xmlns:p="http://schemas.openxmlformats.org/presentationml/2006/main">
  <p:tag name="TABLE_ENDDRAG_ORIGIN_RECT" val="573*157"/>
  <p:tag name="TABLE_ENDDRAG_RECT" val="185*261*573*157"/>
  <p:tag name="TABLE_AUTOADJUST_FLAG" val="1"/>
</p:tagLst>
</file>

<file path=ppt/tags/tag5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39.xml><?xml version="1.0" encoding="utf-8"?>
<p:tagLst xmlns:p="http://schemas.openxmlformats.org/presentationml/2006/main">
  <p:tag name="TABLE_ENDDRAG_ORIGIN_RECT" val="720*224"/>
  <p:tag name="TABLE_ENDDRAG_RECT" val="118*269*720*224"/>
  <p:tag name="TABLE_AUTOADJUST_FLAG"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8.xml><?xml version="1.0" encoding="utf-8"?>
<p:tagLst xmlns:p="http://schemas.openxmlformats.org/presentationml/2006/main">
  <p:tag name="TABLE_ENDDRAG_ORIGIN_RECT" val="651*222"/>
  <p:tag name="TABLE_ENDDRAG_RECT" val="209*278*651*222"/>
  <p:tag name="TABLE_AUTOADJUST_FLAG" val="1"/>
</p:tagLst>
</file>

<file path=ppt/tags/tag5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0&quot;,&quot;maxSize&quot;:{&quot;size1&quot;:31.1},&quot;minSize&quot;:{&quot;size1&quot;:17.8},&quot;normalSize&quot;:{&quot;size1&quot;:17.8},&quot;subLayout&quot;:[{&quot;id&quot;:&quot;2025-07-20T23:25:10&quot;,&quot;maxSize&quot;:{&quot;size1&quot;:100},&quot;minSize&quot;:{&quot;size1&quot;:61.7},&quot;normalSize&quot;:{&quot;size1&quot;:61.7},&quot;subLayout&quot;:[{&quot;id&quot;:&quot;2025-07-20T23:25:10&quot;,&quot;margin&quot;:{&quot;bottom&quot;:0,&quot;left&quot;:1.2699999809265137,&quot;right&quot;:1.2699999809265137,&quot;top&quot;:0.4230000376701355},&quot;type&quot;:0},{&quot;id&quot;:&quot;2025-07-20T23:25:10&quot;,&quot;margin&quot;:{&quot;bottom&quot;:0.025999998673796654,&quot;left&quot;:1.2699999809265137,&quot;right&quot;:1.2699999809265137,&quot;top&quot;:0.025999998673796654},&quot;type&quot;:0}],&quot;type&quot;:0},{&quot;id&quot;:&quot;2025-07-20T23:25:1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5.xml><?xml version="1.0" encoding="utf-8"?>
<p:tagLst xmlns:p="http://schemas.openxmlformats.org/presentationml/2006/main">
  <p:tag name="TABLE_ENDDRAG_ORIGIN_RECT" val="629*150"/>
  <p:tag name="TABLE_ENDDRAG_RECT" val="136*335*629*150"/>
  <p:tag name="TABLE_AUTOADJUST_FLAG" val="1"/>
</p:tagLst>
</file>

<file path=ppt/tags/tag5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7.xml><?xml version="1.0" encoding="utf-8"?>
<p:tagLst xmlns:p="http://schemas.openxmlformats.org/presentationml/2006/main">
  <p:tag name="TABLE_ENDDRAG_ORIGIN_RECT" val="678*137"/>
  <p:tag name="TABLE_ENDDRAG_RECT" val="121*104*678*137"/>
  <p:tag name="TABLE_AUTOADJUST_FLAG" val="1"/>
</p:tagLst>
</file>

<file path=ppt/tags/tag568.xml><?xml version="1.0" encoding="utf-8"?>
<p:tagLst xmlns:p="http://schemas.openxmlformats.org/presentationml/2006/main">
  <p:tag name="TABLE_ENDDRAG_ORIGIN_RECT" val="547*153"/>
  <p:tag name="TABLE_ENDDRAG_RECT" val="215*323*547*153"/>
  <p:tag name="TABLE_AUTOADJUST_FLAG" val="1"/>
</p:tagLst>
</file>

<file path=ppt/tags/tag569.xml><?xml version="1.0" encoding="utf-8"?>
<p:tagLst xmlns:p="http://schemas.openxmlformats.org/presentationml/2006/main">
  <p:tag name="KSO_WM_BEAUTIFY_FLAG" val="#wm#"/>
  <p:tag name="KSO_WM_TEMPLATE_CATEGORY" val="diagram"/>
  <p:tag name="KSO_WM_TEMPLATE_INDEX" val="2022005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8.xml><?xml version="1.0" encoding="utf-8"?>
<p:tagLst xmlns:p="http://schemas.openxmlformats.org/presentationml/2006/main">
  <p:tag name="TABLE_ENDDRAG_ORIGIN_RECT" val="635*144"/>
  <p:tag name="TABLE_ENDDRAG_RECT" val="131*79*635*144"/>
  <p:tag name="TABLE_AUTOADJUST_FLAG" val="1"/>
</p:tagLst>
</file>

<file path=ppt/tags/tag579.xml><?xml version="1.0" encoding="utf-8"?>
<p:tagLst xmlns:p="http://schemas.openxmlformats.org/presentationml/2006/main">
  <p:tag name="TABLE_ENDDRAG_ORIGIN_RECT" val="516*128"/>
  <p:tag name="TABLE_ENDDRAG_RECT" val="237*337*516*128"/>
  <p:tag name="TABLE_AUTOADJUST_FLAG"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BEAUTIFY_FLAG" val="#wm#"/>
  <p:tag name="KSO_WM_TEMPLATE_CATEGORY" val="diagram"/>
  <p:tag name="KSO_WM_TEMPLATE_INDEX" val="20220058"/>
</p:tagLst>
</file>

<file path=ppt/tags/tag5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04.xml><?xml version="1.0" encoding="utf-8"?>
<p:tagLst xmlns:p="http://schemas.openxmlformats.org/presentationml/2006/main">
  <p:tag name="TABLE_ENDDRAG_ORIGIN_RECT" val="566*188"/>
  <p:tag name="TABLE_ENDDRAG_RECT" val="190*279*566*188"/>
  <p:tag name="TABLE_AUTOADJUST_FLAG" val="1"/>
</p:tagLst>
</file>

<file path=ppt/tags/tag6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4.xml><?xml version="1.0" encoding="utf-8"?>
<p:tagLst xmlns:p="http://schemas.openxmlformats.org/presentationml/2006/main">
  <p:tag name="TABLE_ENDDRAG_ORIGIN_RECT" val="665*217"/>
  <p:tag name="TABLE_ENDDRAG_RECT" val="189*143*665*217"/>
  <p:tag name="TABLE_AUTOADJUST_FLAG" val="1"/>
</p:tagLst>
</file>

<file path=ppt/tags/tag615.xml><?xml version="1.0" encoding="utf-8"?>
<p:tagLst xmlns:p="http://schemas.openxmlformats.org/presentationml/2006/main">
  <p:tag name="KSO_WM_BEAUTIFY_FLAG" val="#wm#"/>
  <p:tag name="KSO_WM_TEMPLATE_CATEGORY" val="diagram"/>
  <p:tag name="KSO_WM_TEMPLATE_INDEX" val="20220058"/>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31.1},&quot;minSize&quot;:{&quot;size1&quot;:17.8},&quot;normalSize&quot;:{&quot;size1&quot;:17.8},&quot;subLayout&quot;:[{&quot;id&quot;:&quot;2025-07-20T23:25:11&quot;,&quot;maxSize&quot;:{&quot;size1&quot;:100},&quot;minSize&quot;:{&quot;size1&quot;:61.7},&quot;normalSize&quot;:{&quot;size1&quot;:61.7},&quot;subLayout&quot;:[{&quot;id&quot;:&quot;2025-07-20T23:25:11&quot;,&quot;margin&quot;:{&quot;bottom&quot;:0,&quot;left&quot;:1.2699999809265137,&quot;right&quot;:1.2699999809265137,&quot;top&quot;:0.4230000376701355},&quot;type&quot;:0},{&quot;id&quot;:&quot;2025-07-20T23:25:11&quot;,&quot;margin&quot;:{&quot;bottom&quot;:0.025999998673796654,&quot;left&quot;:1.2699999809265137,&quot;right&quot;:1.2699999809265137,&quot;top&quot;:0.025999998673796654},&quot;type&quot;:0}],&quot;type&quot;:0},{&quot;id&quot;:&quot;2025-07-20T23:25:1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2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1_1"/>
  <p:tag name="KSO_WM_TEMPLATE_CATEGORY" val="diagram"/>
  <p:tag name="KSO_WM_TEMPLATE_INDEX" val="20219213"/>
  <p:tag name="KSO_WM_UNIT_LAYERLEVEL" val="1_1_1"/>
  <p:tag name="KSO_WM_TAG_VERSION" val="1.0"/>
  <p:tag name="KSO_WM_BEAUTIFY_FLAG" val="#wm#"/>
  <p:tag name="KSO_WM_UNIT_TYPE" val="l_h_i"/>
  <p:tag name="KSO_WM_UNIT_INDEX" val="1_1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1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1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9213_6*l_h_i*1_1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2_1"/>
  <p:tag name="KSO_WM_TEMPLATE_CATEGORY" val="diagram"/>
  <p:tag name="KSO_WM_TEMPLATE_INDEX" val="20219213"/>
  <p:tag name="KSO_WM_UNIT_LAYERLEVEL" val="1_1_1"/>
  <p:tag name="KSO_WM_TAG_VERSION" val="1.0"/>
  <p:tag name="KSO_WM_BEAUTIFY_FLAG" val="#wm#"/>
  <p:tag name="KSO_WM_UNIT_TYPE" val="l_h_i"/>
  <p:tag name="KSO_WM_UNIT_INDEX" val="1_2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2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2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9213_6*l_h_i*1_2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3_1"/>
  <p:tag name="KSO_WM_TEMPLATE_CATEGORY" val="diagram"/>
  <p:tag name="KSO_WM_TEMPLATE_INDEX" val="20219213"/>
  <p:tag name="KSO_WM_UNIT_LAYERLEVEL" val="1_1_1"/>
  <p:tag name="KSO_WM_TAG_VERSION" val="1.0"/>
  <p:tag name="KSO_WM_BEAUTIFY_FLAG" val="#wm#"/>
  <p:tag name="KSO_WM_UNIT_TYPE" val="l_h_i"/>
  <p:tag name="KSO_WM_UNIT_INDEX" val="1_3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3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3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9213_6*l_h_i*1_3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4_1"/>
  <p:tag name="KSO_WM_TEMPLATE_CATEGORY" val="diagram"/>
  <p:tag name="KSO_WM_TEMPLATE_INDEX" val="20219213"/>
  <p:tag name="KSO_WM_UNIT_LAYERLEVEL" val="1_1_1"/>
  <p:tag name="KSO_WM_TAG_VERSION" val="1.0"/>
  <p:tag name="KSO_WM_BEAUTIFY_FLAG" val="#wm#"/>
  <p:tag name="KSO_WM_UNIT_TYPE" val="l_h_i"/>
  <p:tag name="KSO_WM_UNIT_INDEX" val="1_4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4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4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9213_6*l_h_i*1_4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5_1"/>
  <p:tag name="KSO_WM_TEMPLATE_CATEGORY" val="diagram"/>
  <p:tag name="KSO_WM_TEMPLATE_INDEX" val="20219213"/>
  <p:tag name="KSO_WM_UNIT_LAYERLEVEL" val="1_1_1"/>
  <p:tag name="KSO_WM_TAG_VERSION" val="1.0"/>
  <p:tag name="KSO_WM_BEAUTIFY_FLAG" val="#wm#"/>
  <p:tag name="KSO_WM_UNIT_TYPE" val="l_h_i"/>
  <p:tag name="KSO_WM_UNIT_INDEX" val="1_5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5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5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19213_6*l_h_i*1_5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6_1"/>
  <p:tag name="KSO_WM_TEMPLATE_CATEGORY" val="diagram"/>
  <p:tag name="KSO_WM_TEMPLATE_INDEX" val="20219213"/>
  <p:tag name="KSO_WM_UNIT_LAYERLEVEL" val="1_1_1"/>
  <p:tag name="KSO_WM_TAG_VERSION" val="1.0"/>
  <p:tag name="KSO_WM_BEAUTIFY_FLAG" val="#wm#"/>
  <p:tag name="KSO_WM_UNIT_TYPE" val="l_h_i"/>
  <p:tag name="KSO_WM_UNIT_INDEX" val="1_6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6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6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19213_6*l_h_i*1_6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i*1_7_1"/>
  <p:tag name="KSO_WM_TEMPLATE_CATEGORY" val="diagram"/>
  <p:tag name="KSO_WM_TEMPLATE_INDEX" val="20219213"/>
  <p:tag name="KSO_WM_UNIT_LAYERLEVEL" val="1_1_1"/>
  <p:tag name="KSO_WM_TAG_VERSION" val="1.0"/>
  <p:tag name="KSO_WM_BEAUTIFY_FLAG" val="#wm#"/>
  <p:tag name="KSO_WM_UNIT_TYPE" val="l_h_i"/>
  <p:tag name="KSO_WM_UNIT_INDEX" val="1_7_1"/>
  <p:tag name="KSO_WM_CHIP_GROUPID" val="60b9dc7d65103b6cf1b285cd"/>
  <p:tag name="KSO_WM_CHIP_XID" val="60b9dc7d65103b6cf1b285ce"/>
  <p:tag name="KSO_WM_ASSEMBLE_CHIP_INDEX" val="198f0aed99a148dda958dd9e3d3105ad"/>
  <p:tag name="KSO_WM_UNIT_VALUE" val="4"/>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429.0714173228347,&quot;left&quot;:245.98700787401577,&quot;top&quot;:91.06070866141727,&quot;width&quot;:537.4629921259842}"/>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19213_6*l_h_f*1_7_1"/>
  <p:tag name="KSO_WM_TEMPLATE_CATEGORY" val="diagram"/>
  <p:tag name="KSO_WM_TEMPLATE_INDEX" val="20219213"/>
  <p:tag name="KSO_WM_UNIT_LAYERLEVEL" val="1_1_1"/>
  <p:tag name="KSO_WM_TAG_VERSION" val="1.0"/>
  <p:tag name="KSO_WM_BEAUTIFY_FLAG" val="#wm#"/>
  <p:tag name="KSO_WM_UNIT_SUBTYPE" val="a"/>
  <p:tag name="KSO_WM_UNIT_NOCLEAR" val="0"/>
  <p:tag name="KSO_WM_UNIT_TYPE" val="l_h_f"/>
  <p:tag name="KSO_WM_UNIT_INDEX" val="1_7_1"/>
  <p:tag name="KSO_WM_UNIT_PRESET_TEXT" val="单击此处输入你的正文，文字是您思想的提炼"/>
  <p:tag name="KSO_WM_CHIP_GROUPID" val="60b9dc7d65103b6cf1b285cd"/>
  <p:tag name="KSO_WM_CHIP_XID" val="60b9dc7d65103b6cf1b285ce"/>
  <p:tag name="KSO_WM_ASSEMBLE_CHIP_INDEX" val="198f0aed99a148dda958dd9e3d3105ad"/>
  <p:tag name="KSO_WM_UNIT_VALUE" val="24"/>
  <p:tag name="KSO_WM_UNIT_TEXT_FILL_FORE_SCHEMECOLOR_INDEX_BRIGHTNESS" val="0.25"/>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7_2"/>
  <p:tag name="KSO_WM_UNIT_ID" val="diagram20219213_6*l_h_i*1_7_2"/>
  <p:tag name="KSO_WM_TEMPLATE_CATEGORY" val="diagram"/>
  <p:tag name="KSO_WM_TEMPLATE_INDEX" val="20219213"/>
  <p:tag name="KSO_WM_UNIT_LAYERLEVEL" val="1_1_1"/>
  <p:tag name="KSO_WM_TAG_VERSION" val="1.0"/>
  <p:tag name="KSO_WM_BEAUTIFY_FLAG" val="#wm#"/>
  <p:tag name="KSO_WM_CHIP_GROUPID" val="60b9dc7d65103b6cf1b285cd"/>
  <p:tag name="KSO_WM_CHIP_XID" val="60b9dc7d65103b6cf1b285ce"/>
  <p:tag name="KSO_WM_ASSEMBLE_CHIP_INDEX" val="198f0aed99a148dda958dd9e3d3105ad"/>
  <p:tag name="KSO_WM_UNIT_VALUE" val="4"/>
  <p:tag name="KSO_WM_UNIT_TEXT_FILL_FORE_SCHEMECOLOR_INDEX_BRIGHTNESS" val="0"/>
  <p:tag name="KSO_WM_UNIT_TEXT_FILL_FORE_SCHEMECOLOR_INDEX" val="13"/>
  <p:tag name="KSO_WM_UNIT_TEXT_FILL_TYPE" val="1"/>
  <p:tag name="KSO_WM_DIAGRAM_VIRTUALLY_FRAME" val="{&quot;height&quot;:429.0714173228347,&quot;left&quot;:245.98700787401577,&quot;top&quot;:91.06070866141727,&quot;width&quot;:537.462992125984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20},&quot;minSize&quot;:{&quot;size1&quot;:11.2},&quot;normalSize&quot;:{&quot;size1&quot;:11.2},&quot;subLayout&quot;:[{&quot;id&quot;:&quot;2025-07-20T23:25:11&quot;,&quot;margin&quot;:{&quot;bottom&quot;:0.025999998673796654,&quot;left&quot;:1.2699999809265137,&quot;right&quot;:1.2699999809265137,&quot;top&quot;:0.4230000376701355},&quot;type&quot;:0},{&quot;id&quot;:&quot;2025-07-20T23:25:1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65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20},&quot;minSize&quot;:{&quot;size1&quot;:11.2},&quot;normalSize&quot;:{&quot;size1&quot;:11.2},&quot;subLayout&quot;:[{&quot;id&quot;:&quot;2025-07-20T23:25:11&quot;,&quot;margin&quot;:{&quot;bottom&quot;:0.025999998673796654,&quot;left&quot;:1.2699999809265137,&quot;right&quot;:1.2699999809265137,&quot;top&quot;:0.4230000376701355},&quot;type&quot;:0},{&quot;id&quot;:&quot;2025-07-20T23:25:1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66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20},&quot;minSize&quot;:{&quot;size1&quot;:11.2},&quot;normalSize&quot;:{&quot;size1&quot;:11.2},&quot;subLayout&quot;:[{&quot;id&quot;:&quot;2025-07-20T23:25:11&quot;,&quot;margin&quot;:{&quot;bottom&quot;:0.025999998673796654,&quot;left&quot;:1.2699999809265137,&quot;right&quot;:1.2699999809265137,&quot;top&quot;:0.4230000376701355},&quot;type&quot;:0},{&quot;id&quot;:&quot;2025-07-20T23:25:1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67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20},&quot;minSize&quot;:{&quot;size1&quot;:11.2},&quot;normalSize&quot;:{&quot;size1&quot;:11.2},&quot;subLayout&quot;:[{&quot;id&quot;:&quot;2025-07-20T23:25:11&quot;,&quot;margin&quot;:{&quot;bottom&quot;:0.025999998673796654,&quot;left&quot;:1.2699999809265137,&quot;right&quot;:1.2699999809265137,&quot;top&quot;:0.4230000376701355},&quot;type&quot;:0},{&quot;id&quot;:&quot;2025-07-20T23:25:1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67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5:11&quot;,&quot;maxSize&quot;:{&quot;size1&quot;:20},&quot;minSize&quot;:{&quot;size1&quot;:11.2},&quot;normalSize&quot;:{&quot;size1&quot;:11.2},&quot;subLayout&quot;:[{&quot;id&quot;:&quot;2025-07-20T23:25:11&quot;,&quot;margin&quot;:{&quot;bottom&quot;:0.025999998673796654,&quot;left&quot;:1.2699999809265137,&quot;right&quot;:1.2699999809265137,&quot;top&quot;:0.4230000376701355},&quot;type&quot;:0},{&quot;id&quot;:&quot;2025-07-20T23:25:1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79.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23712</Words>
  <Application>WPS 演示</Application>
  <PresentationFormat>宽屏</PresentationFormat>
  <Paragraphs>991</Paragraphs>
  <Slides>68</Slides>
  <Notes>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68</vt:i4>
      </vt:variant>
    </vt:vector>
  </HeadingPairs>
  <TitlesOfParts>
    <vt:vector size="88" baseType="lpstr">
      <vt:lpstr>Arial</vt:lpstr>
      <vt:lpstr>宋体</vt:lpstr>
      <vt:lpstr>Wingdings</vt:lpstr>
      <vt:lpstr>微软雅黑</vt:lpstr>
      <vt:lpstr>汉仪旗黑-85S</vt:lpstr>
      <vt:lpstr>黑体</vt:lpstr>
      <vt:lpstr>Viner Hand ITC</vt:lpstr>
      <vt:lpstr>汉仪旗黑-85S</vt:lpstr>
      <vt:lpstr>Segoe UI</vt:lpstr>
      <vt:lpstr>Arial Unicode MS</vt:lpstr>
      <vt:lpstr>Helvetica Light</vt:lpstr>
      <vt:lpstr>Montserrat Black</vt:lpstr>
      <vt:lpstr>Segoe Print</vt:lpstr>
      <vt:lpstr>方正书宋_GBK</vt:lpstr>
      <vt:lpstr>NEU-BZ-S92</vt:lpstr>
      <vt:lpstr>方正仿宋_GBK</vt:lpstr>
      <vt:lpstr>方正黑体_GBK</vt:lpstr>
      <vt:lpstr>NEU-HZ-S92</vt:lpstr>
      <vt:lpstr>Office 主题​​</vt:lpstr>
      <vt:lpstr>1_Office 主题​​</vt:lpstr>
      <vt:lpstr>第九章 财政总会计的预算支出（原第八章）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单击此处添加标题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38</cp:revision>
  <dcterms:created xsi:type="dcterms:W3CDTF">2025-07-20T15:25:00Z</dcterms:created>
  <dcterms:modified xsi:type="dcterms:W3CDTF">2025-07-24T16:24:00Z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